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14"/>
  </p:notesMasterIdLst>
  <p:handoutMasterIdLst>
    <p:handoutMasterId r:id="rId15"/>
  </p:handoutMasterIdLst>
  <p:sldIdLst>
    <p:sldId id="271" r:id="rId2"/>
    <p:sldId id="310" r:id="rId3"/>
    <p:sldId id="309" r:id="rId4"/>
    <p:sldId id="301" r:id="rId5"/>
    <p:sldId id="281" r:id="rId6"/>
    <p:sldId id="282" r:id="rId7"/>
    <p:sldId id="302" r:id="rId8"/>
    <p:sldId id="283" r:id="rId9"/>
    <p:sldId id="284" r:id="rId10"/>
    <p:sldId id="303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FCF77-F4D5-9143-AA15-AA30E1F5C68C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5077-0A2B-7542-AE13-973D51BC86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778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4ECA-7EF8-C047-9940-607B46E0283D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6A09D-FD39-3049-A28E-9DC3CB7655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90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5F28-8E3E-854C-A422-D946BA97F3F3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349-02AA-F945-91BF-FD577B2F4722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26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349-02AA-F945-91BF-FD577B2F4722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05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7A55-977A-D64E-B2B5-EC2B6DD31545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9347-5924-E64E-A27B-7100582C9BCA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1349-02AA-F945-91BF-FD577B2F4722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57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C541-FAD5-094F-AEDB-0DA4B811FCD5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FD0E-67B2-A147-8E81-21657314242E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A487-1B05-7049-9979-5A5DF8E0D0D8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A993-2F81-0E4C-BCA0-D8F5E44FB1DE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2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2D52-98B5-CD41-940C-AB661BB5E629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1349-02AA-F945-91BF-FD577B2F4722}" type="datetime1">
              <a:rPr lang="en-US" altLang="zh-CN" smtClean="0"/>
              <a:t>3/17/2020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xiaolinglu@ruc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43013"/>
            <a:ext cx="7886700" cy="1128954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2020 </a:t>
            </a:r>
            <a:r>
              <a:rPr lang="zh-CN" altLang="en-US" b="1" dirty="0">
                <a:solidFill>
                  <a:srgbClr val="0070C0"/>
                </a:solidFill>
              </a:rPr>
              <a:t>春 </a:t>
            </a:r>
            <a:r>
              <a:rPr lang="en-US" altLang="zh-CN" b="1" dirty="0">
                <a:solidFill>
                  <a:srgbClr val="0070C0"/>
                </a:solidFill>
              </a:rPr>
              <a:t>《</a:t>
            </a:r>
            <a:r>
              <a:rPr lang="zh-CN" altLang="en-US" b="1" dirty="0">
                <a:solidFill>
                  <a:srgbClr val="0070C0"/>
                </a:solidFill>
              </a:rPr>
              <a:t>数据科学实践</a:t>
            </a:r>
            <a:r>
              <a:rPr lang="en-US" altLang="zh-CN" b="1" dirty="0">
                <a:solidFill>
                  <a:srgbClr val="0070C0"/>
                </a:solidFill>
              </a:rPr>
              <a:t>》</a:t>
            </a:r>
            <a:endParaRPr kumimoji="1" lang="zh-CN" altLang="en-US" b="1" dirty="0">
              <a:solidFill>
                <a:srgbClr val="00009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590795"/>
            <a:ext cx="7886700" cy="364913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上课形式：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腾讯会议 </a:t>
            </a:r>
            <a:r>
              <a:rPr lang="en-US" altLang="zh-CN" dirty="0"/>
              <a:t>+ </a:t>
            </a:r>
            <a:r>
              <a:rPr lang="zh-CN" altLang="en-US" dirty="0"/>
              <a:t>课堂派 （直播</a:t>
            </a:r>
            <a:r>
              <a:rPr lang="en-US" altLang="zh-CN" dirty="0"/>
              <a:t>+</a:t>
            </a:r>
            <a:r>
              <a:rPr lang="zh-CN" altLang="en-US" dirty="0"/>
              <a:t>录屏）；考勤、互动；</a:t>
            </a:r>
            <a:r>
              <a:rPr lang="zh-CN" altLang="en-US" dirty="0">
                <a:solidFill>
                  <a:srgbClr val="FF0000"/>
                </a:solidFill>
              </a:rPr>
              <a:t>提前请假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上课时间：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周五 </a:t>
            </a:r>
            <a:r>
              <a:rPr lang="en-US" altLang="zh-CN" dirty="0"/>
              <a:t>10:00-11:30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助教：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刘阳：</a:t>
            </a:r>
            <a:r>
              <a:rPr lang="en-US" altLang="zh-CN" dirty="0"/>
              <a:t>814868906@qq.com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答疑：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微信群；邮件（吕晓玲：</a:t>
            </a:r>
            <a:r>
              <a:rPr lang="en-US" altLang="zh-CN" dirty="0">
                <a:hlinkClick r:id="rId2"/>
              </a:rPr>
              <a:t>xiaoling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lu</a:t>
            </a:r>
            <a:r>
              <a:rPr lang="en-US" altLang="zh-CN" dirty="0">
                <a:hlinkClick r:id="rId2"/>
              </a:rPr>
              <a:t>@ruc.edu.cn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8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10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9" y="1503484"/>
            <a:ext cx="8238392" cy="491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4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626577"/>
            <a:ext cx="7583487" cy="4411152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推荐系统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11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7" y="2096943"/>
            <a:ext cx="8569886" cy="394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16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556238"/>
            <a:ext cx="7583487" cy="44814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8000"/>
                </a:solidFill>
              </a:rPr>
              <a:t>3.</a:t>
            </a:r>
            <a:r>
              <a:rPr kumimoji="1" lang="zh-CN" altLang="en-US" b="1" dirty="0">
                <a:solidFill>
                  <a:srgbClr val="008000"/>
                </a:solidFill>
              </a:rPr>
              <a:t> 分布式实现</a:t>
            </a:r>
            <a:endParaRPr kumimoji="1" lang="en-US" altLang="zh-CN" b="1" dirty="0">
              <a:solidFill>
                <a:srgbClr val="008000"/>
              </a:solidFill>
            </a:endParaRPr>
          </a:p>
          <a:p>
            <a:pPr lvl="1"/>
            <a:r>
              <a:rPr kumimoji="1" lang="zh-CN" altLang="en-US" dirty="0"/>
              <a:t>数据预处理与描述统计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基于</a:t>
            </a:r>
            <a:r>
              <a:rPr kumimoji="1" lang="en-US" altLang="zh-CN" b="1" dirty="0">
                <a:solidFill>
                  <a:srgbClr val="FF0000"/>
                </a:solidFill>
              </a:rPr>
              <a:t>Spark</a:t>
            </a:r>
            <a:r>
              <a:rPr kumimoji="1" lang="zh-CN" altLang="en-US" b="1" dirty="0">
                <a:solidFill>
                  <a:srgbClr val="FF0000"/>
                </a:solidFill>
              </a:rPr>
              <a:t>的模型分析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/>
              <a:t>分类、回归；聚类；推荐系统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12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857500"/>
            <a:ext cx="7025054" cy="371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4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58686-3D25-43AA-BC27-FE193483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课程安排：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个大数据分析项目；分组完成；课堂派上按时提交分析报告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B050"/>
                </a:solidFill>
              </a:rPr>
              <a:t>基础知识：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Linux, Python, 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机器学习模型：</a:t>
            </a:r>
            <a:r>
              <a:rPr lang="en-US" altLang="zh-CN" dirty="0"/>
              <a:t>Lasso</a:t>
            </a:r>
            <a:r>
              <a:rPr lang="zh-CN" altLang="en-US" dirty="0"/>
              <a:t>回归、</a:t>
            </a:r>
            <a:r>
              <a:rPr lang="en-US" altLang="zh-CN" dirty="0"/>
              <a:t>Logistic</a:t>
            </a:r>
            <a:r>
              <a:rPr lang="zh-CN" altLang="en-US" dirty="0"/>
              <a:t>回归、分类方法、决策树、</a:t>
            </a:r>
            <a:r>
              <a:rPr lang="en-US" altLang="zh-CN" dirty="0"/>
              <a:t>boosting</a:t>
            </a:r>
            <a:r>
              <a:rPr lang="zh-CN" altLang="en-US" dirty="0"/>
              <a:t>提升算法、随机森林、支持向量机、聚类方法、推荐系统、</a:t>
            </a:r>
            <a:endParaRPr lang="en-US" altLang="zh-CN" dirty="0"/>
          </a:p>
          <a:p>
            <a:pPr lvl="1"/>
            <a:r>
              <a:rPr lang="zh-CN" altLang="en-US" dirty="0"/>
              <a:t>神经网络与深度学习模型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>
                <a:solidFill>
                  <a:srgbClr val="00B050"/>
                </a:solidFill>
              </a:rPr>
              <a:t>服务器、集群：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Hadoop</a:t>
            </a:r>
            <a:r>
              <a:rPr lang="zh-CN" altLang="en-US" dirty="0"/>
              <a:t>分布式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0E0A2-CA05-4487-BB51-A0D2AE28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2</a:t>
            </a:fld>
            <a:endParaRPr lang="en-US"/>
          </a:p>
        </p:txBody>
      </p:sp>
      <p:pic>
        <p:nvPicPr>
          <p:cNvPr id="5" name="图片 4" descr="cropped-top-11.jpg">
            <a:extLst>
              <a:ext uri="{FF2B5EF4-FFF2-40B4-BE49-F238E27FC236}">
                <a16:creationId xmlns:a16="http://schemas.microsoft.com/office/drawing/2014/main" id="{57DD6994-E3D3-4845-B0E2-F4C99FEB6C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1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93527"/>
            <a:ext cx="7886700" cy="1327638"/>
          </a:xfrm>
        </p:spPr>
        <p:txBody>
          <a:bodyPr/>
          <a:lstStyle/>
          <a:p>
            <a:pPr algn="ctr"/>
            <a:r>
              <a:rPr kumimoji="1" lang="zh-CN" altLang="en-US" b="1" dirty="0">
                <a:solidFill>
                  <a:srgbClr val="000090"/>
                </a:solidFill>
              </a:rPr>
              <a:t>案例一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15661"/>
            <a:ext cx="7886700" cy="396130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sz="2400" b="1" dirty="0">
                <a:solidFill>
                  <a:srgbClr val="660066"/>
                </a:solidFill>
              </a:rPr>
              <a:t>智能手机用户监测数据案例分析</a:t>
            </a:r>
            <a:endParaRPr kumimoji="1" lang="en-US" altLang="zh-CN" sz="2400" b="1" dirty="0">
              <a:solidFill>
                <a:srgbClr val="660066"/>
              </a:solidFill>
            </a:endParaRPr>
          </a:p>
          <a:p>
            <a:pPr marL="0" indent="0">
              <a:buNone/>
            </a:pPr>
            <a:endParaRPr kumimoji="1" lang="en-US" altLang="zh-CN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kumimoji="1" lang="en-US" altLang="zh-CN" b="1" dirty="0">
                <a:solidFill>
                  <a:srgbClr val="008000"/>
                </a:solidFill>
              </a:rPr>
              <a:t>1.</a:t>
            </a:r>
            <a:r>
              <a:rPr kumimoji="1" lang="zh-CN" altLang="en-US" b="1" dirty="0">
                <a:solidFill>
                  <a:srgbClr val="008000"/>
                </a:solidFill>
              </a:rPr>
              <a:t> 数据简介</a:t>
            </a:r>
            <a:endParaRPr kumimoji="1" lang="en-US" altLang="zh-CN" b="1" dirty="0">
              <a:solidFill>
                <a:srgbClr val="008000"/>
              </a:solidFill>
            </a:endParaRPr>
          </a:p>
          <a:p>
            <a:pPr lvl="1"/>
            <a:r>
              <a:rPr kumimoji="1" lang="zh-CN" altLang="en-US" dirty="0"/>
              <a:t>来自</a:t>
            </a:r>
            <a:r>
              <a:rPr kumimoji="1" lang="en-US" altLang="zh-CN" dirty="0"/>
              <a:t>QM</a:t>
            </a:r>
            <a:r>
              <a:rPr kumimoji="1" lang="zh-CN" altLang="en-US" dirty="0"/>
              <a:t>公司连续</a:t>
            </a:r>
            <a:r>
              <a:rPr kumimoji="1" lang="en-US" altLang="zh-CN" dirty="0"/>
              <a:t>30</a:t>
            </a:r>
            <a:r>
              <a:rPr kumimoji="1" lang="zh-CN" altLang="en-US" dirty="0"/>
              <a:t>天</a:t>
            </a:r>
            <a:r>
              <a:rPr kumimoji="1" lang="en-US" altLang="zh-CN" dirty="0"/>
              <a:t>4</a:t>
            </a:r>
            <a:r>
              <a:rPr kumimoji="1" lang="zh-CN" altLang="en-US" dirty="0"/>
              <a:t>万多智能手机用户的监测数据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</a:t>
            </a:r>
            <a:r>
              <a:rPr kumimoji="1" lang="zh-CN" altLang="en-US" dirty="0"/>
              <a:t>使用记录数据（脱敏后）：表</a:t>
            </a:r>
            <a:r>
              <a:rPr kumimoji="1" lang="en-US" altLang="zh-CN" dirty="0"/>
              <a:t>10-1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辅助数据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app_class.csv</a:t>
            </a:r>
            <a:r>
              <a:rPr kumimoji="1" lang="zh-CN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4000</a:t>
            </a:r>
            <a:r>
              <a:rPr kumimoji="1" lang="zh-CN" altLang="en-US" dirty="0"/>
              <a:t>多常用</a:t>
            </a:r>
            <a:r>
              <a:rPr kumimoji="1" lang="en-US" altLang="zh-CN" dirty="0"/>
              <a:t>APP</a:t>
            </a:r>
            <a:r>
              <a:rPr kumimoji="1" lang="zh-CN" altLang="en-US" dirty="0"/>
              <a:t>所属类别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kumimoji="1" lang="zh-CN" altLang="en-US" b="1" dirty="0">
                <a:solidFill>
                  <a:srgbClr val="00B050"/>
                </a:solidFill>
              </a:rPr>
              <a:t>服务器地址</a:t>
            </a:r>
            <a:endParaRPr kumimoji="1" lang="en-US" altLang="zh-CN" b="1" dirty="0">
              <a:solidFill>
                <a:srgbClr val="00B050"/>
              </a:solidFill>
            </a:endParaRPr>
          </a:p>
          <a:p>
            <a:pPr lvl="1"/>
            <a:r>
              <a:rPr kumimoji="1" lang="en-US" altLang="zh-CN" dirty="0"/>
              <a:t>/home/</a:t>
            </a:r>
            <a:r>
              <a:rPr kumimoji="1" lang="en-US" altLang="zh-CN" dirty="0" err="1"/>
              <a:t>opendata</a:t>
            </a:r>
            <a:r>
              <a:rPr kumimoji="1" lang="en-US" altLang="zh-CN" dirty="0"/>
              <a:t>/mobile</a:t>
            </a:r>
          </a:p>
          <a:p>
            <a:pPr lvl="1"/>
            <a:r>
              <a:rPr kumimoji="1" lang="en-US" altLang="zh-CN" dirty="0" err="1"/>
              <a:t>raw_data</a:t>
            </a:r>
            <a:r>
              <a:rPr kumimoji="1" lang="en-US" altLang="zh-CN" dirty="0"/>
              <a:t> &amp; code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3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1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8" y="2066193"/>
            <a:ext cx="8577192" cy="403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cropped-top-1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6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406769"/>
            <a:ext cx="7583487" cy="508195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8000"/>
                </a:solidFill>
              </a:rPr>
              <a:t>2. </a:t>
            </a:r>
            <a:r>
              <a:rPr kumimoji="1" lang="zh-CN" altLang="en-US" b="1" dirty="0">
                <a:solidFill>
                  <a:srgbClr val="008000"/>
                </a:solidFill>
              </a:rPr>
              <a:t>单机实现</a:t>
            </a:r>
            <a:endParaRPr kumimoji="1" lang="en-US" altLang="zh-CN" b="1" dirty="0">
              <a:solidFill>
                <a:srgbClr val="008000"/>
              </a:solidFill>
            </a:endParaRPr>
          </a:p>
          <a:p>
            <a:r>
              <a:rPr kumimoji="1" lang="zh-CN" altLang="en-US" dirty="0"/>
              <a:t>描述性分析：用户记录的有效情况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5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47" y="2250831"/>
            <a:ext cx="6550268" cy="41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336431"/>
            <a:ext cx="7583487" cy="470129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使用情况预测分析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因变量：</a:t>
            </a:r>
            <a:r>
              <a:rPr kumimoji="1" lang="zh-CN" altLang="en-US" dirty="0"/>
              <a:t>最后一周是否会使用第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类</a:t>
            </a:r>
            <a:r>
              <a:rPr kumimoji="1" lang="en-US" altLang="zh-CN" dirty="0"/>
              <a:t>APP</a:t>
            </a:r>
            <a:r>
              <a:rPr kumimoji="1" lang="zh-CN" altLang="en-US" dirty="0"/>
              <a:t>（分类问题）及使用强度（回归问题）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自变量：</a:t>
            </a:r>
            <a:r>
              <a:rPr kumimoji="1" lang="zh-CN" altLang="en-US" dirty="0"/>
              <a:t>前</a:t>
            </a:r>
            <a:r>
              <a:rPr kumimoji="1" lang="en-US" altLang="zh-CN" dirty="0"/>
              <a:t>23</a:t>
            </a:r>
            <a:r>
              <a:rPr kumimoji="1" lang="zh-CN" altLang="en-US" dirty="0"/>
              <a:t>天的使用情况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61" y="2649416"/>
            <a:ext cx="7473189" cy="407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7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1069"/>
            <a:ext cx="7886700" cy="4655894"/>
          </a:xfrm>
        </p:spPr>
        <p:txBody>
          <a:bodyPr/>
          <a:lstStyle/>
          <a:p>
            <a:r>
              <a:rPr lang="zh-CN" altLang="en-US" dirty="0"/>
              <a:t>模型：随机森林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7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16" y="2044287"/>
            <a:ext cx="5424854" cy="431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71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459524"/>
            <a:ext cx="7583487" cy="4578206"/>
          </a:xfrm>
        </p:spPr>
        <p:txBody>
          <a:bodyPr/>
          <a:lstStyle/>
          <a:p>
            <a:r>
              <a:rPr kumimoji="1" lang="zh-CN" altLang="en-US" dirty="0"/>
              <a:t>用户行为聚类分析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使用差异的</a:t>
            </a:r>
            <a:r>
              <a:rPr kumimoji="1" lang="en-US" altLang="zh-CN" dirty="0"/>
              <a:t>K</a:t>
            </a:r>
            <a:r>
              <a:rPr kumimoji="1" lang="zh-CN" altLang="en-US" dirty="0"/>
              <a:t>均值聚类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双向聚类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65031" y="2664069"/>
            <a:ext cx="6119446" cy="3569677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26046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301262"/>
            <a:ext cx="7583487" cy="4736468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RFM</a:t>
            </a:r>
            <a:r>
              <a:rPr kumimoji="1" lang="zh-CN" altLang="en-US" b="1" dirty="0">
                <a:solidFill>
                  <a:srgbClr val="FF0000"/>
                </a:solidFill>
              </a:rPr>
              <a:t>聚类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 err="1"/>
              <a:t>Recency</a:t>
            </a:r>
            <a:r>
              <a:rPr kumimoji="1" lang="zh-CN" altLang="en-US" dirty="0"/>
              <a:t>：最近一次消费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Frequency</a:t>
            </a:r>
            <a:r>
              <a:rPr kumimoji="1" lang="zh-CN" altLang="en-US" dirty="0"/>
              <a:t>：消费频率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Monetary</a:t>
            </a:r>
            <a:r>
              <a:rPr kumimoji="1" lang="zh-CN" altLang="en-US" dirty="0"/>
              <a:t>：消费金额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9</a:t>
            </a:fld>
            <a:endParaRPr lang="en-US"/>
          </a:p>
        </p:txBody>
      </p:sp>
      <p:pic>
        <p:nvPicPr>
          <p:cNvPr id="5" name="图片 4" descr="cropped-top-1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6" y="2866292"/>
            <a:ext cx="7077808" cy="385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全屏显示(4:3)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</vt:lpstr>
      <vt:lpstr>2020 春 《数据科学实践》</vt:lpstr>
      <vt:lpstr>PowerPoint 演示文稿</vt:lpstr>
      <vt:lpstr>案例一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大数据挖掘与统计机器学习</dc:title>
  <dc:creator>Xiaoling Lu</dc:creator>
  <cp:lastModifiedBy>吕 晓玲</cp:lastModifiedBy>
  <cp:revision>89</cp:revision>
  <dcterms:created xsi:type="dcterms:W3CDTF">2016-07-06T05:25:28Z</dcterms:created>
  <dcterms:modified xsi:type="dcterms:W3CDTF">2020-03-17T08:51:35Z</dcterms:modified>
</cp:coreProperties>
</file>