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77" r:id="rId5"/>
    <p:sldId id="278" r:id="rId6"/>
    <p:sldId id="280" r:id="rId7"/>
    <p:sldId id="279" r:id="rId8"/>
    <p:sldId id="282" r:id="rId9"/>
    <p:sldId id="283" r:id="rId10"/>
    <p:sldId id="284" r:id="rId11"/>
    <p:sldId id="286" r:id="rId12"/>
    <p:sldId id="287" r:id="rId13"/>
    <p:sldId id="290" r:id="rId14"/>
    <p:sldId id="289" r:id="rId15"/>
    <p:sldId id="288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9146"/>
  </p:normalViewPr>
  <p:slideViewPr>
    <p:cSldViewPr snapToGrid="0">
      <p:cViewPr>
        <p:scale>
          <a:sx n="70" d="100"/>
          <a:sy n="70" d="100"/>
        </p:scale>
        <p:origin x="77" y="178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4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 rtl="0">
              <a:defRPr/>
            </a:pPr>
            <a:fld id="{3BE57D49-F230-4735-B199-8E5E9C72840F}" type="datetime1">
              <a:rPr lang="ko-KR" altLang="en-US">
                <a:latin typeface="맑은 고딕"/>
                <a:ea typeface="맑은 고딕"/>
              </a:rPr>
              <a:pPr lvl="0" rtl="0">
                <a:defRPr/>
              </a:pPr>
              <a:t>2022-05-29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 rtl="0">
              <a:defRPr/>
            </a:pPr>
            <a:fld id="{FB53ADFC-ABB8-401A-BB24-33FDAFEDCEBD}" type="slidenum">
              <a:rPr lang="en-US" altLang="ko-KR">
                <a:latin typeface="맑은 고딕"/>
                <a:ea typeface="맑은 고딕"/>
              </a:rPr>
              <a:pPr lvl="0"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C6D4BD08-001C-4DA3-A8F2-B1A0C43B0DFD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725628-3A68-42F4-BA86-981817953149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60959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75877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4B725628-3A68-42F4-BA86-981817953149}" type="slidenum">
              <a:rPr lang="en-US" altLang="ko-KR"/>
              <a:pPr lvl="0" rtl="0"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18658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5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83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84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8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6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01179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2022-05-27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414844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vmlDrawing" Target="../drawings/vmlDrawing1.vml"  /><Relationship Id="rId5" Type="http://schemas.openxmlformats.org/officeDocument/2006/relationships/oleObject" Target="../embeddings/oleObject1.bin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Relationship Id="rId8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181529" y="3429000"/>
            <a:ext cx="7784328" cy="1090938"/>
          </a:xfrm>
        </p:spPr>
        <p:txBody>
          <a:bodyPr anchor="b">
            <a:noAutofit/>
          </a:bodyPr>
          <a:lstStyle/>
          <a:p>
            <a:pPr lvl="0" algn="l">
              <a:spcAft>
                <a:spcPts val="1200"/>
              </a:spcAft>
              <a:defRPr/>
            </a:pPr>
            <a:r>
              <a:rPr lang="en-US" altLang="ko-KR" sz="2800">
                <a:solidFill>
                  <a:srgbClr val="ffffff"/>
                </a:solidFill>
              </a:rPr>
              <a:t>Project 1</a:t>
            </a:r>
            <a:br>
              <a:rPr lang="en-US" altLang="ko-KR" sz="2800">
                <a:solidFill>
                  <a:srgbClr val="ffffff"/>
                </a:solidFill>
              </a:rPr>
            </a:br>
            <a:br>
              <a:rPr lang="en-US" altLang="ko-KR" sz="2800">
                <a:solidFill>
                  <a:srgbClr val="ffffff"/>
                </a:solidFill>
              </a:rPr>
            </a:br>
            <a:r>
              <a:rPr lang="en-US" altLang="ko-KR" sz="2800">
                <a:solidFill>
                  <a:srgbClr val="ffffff"/>
                </a:solidFill>
              </a:rPr>
              <a:t>CO concentration Level prediction</a:t>
            </a:r>
            <a:endParaRPr lang="en-US" altLang="ko-KR" sz="2800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1529" y="4779313"/>
            <a:ext cx="7501650" cy="514816"/>
          </a:xfrm>
        </p:spPr>
        <p:txBody>
          <a:bodyPr anchor="t">
            <a:normAutofit/>
          </a:bodyPr>
          <a:lstStyle/>
          <a:p>
            <a:pPr lvl="0" rtl="0">
              <a:defRPr/>
            </a:pPr>
            <a:r>
              <a:rPr lang="en-US" altLang="ko-KR" sz="2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  <a:r>
              <a:rPr lang="ko-KR" altLang="en-US" sz="2000">
                <a:solidFill>
                  <a:srgbClr val="ffffff"/>
                </a:solidFill>
                <a:latin typeface="맑은 고딕"/>
                <a:ea typeface="맑은 고딕"/>
              </a:rPr>
              <a:t>조 진형남</a:t>
            </a:r>
            <a:r>
              <a:rPr lang="en-US" altLang="ko-KR" sz="200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ffffff"/>
                </a:solidFill>
                <a:latin typeface="맑은 고딕"/>
                <a:ea typeface="맑은 고딕"/>
              </a:rPr>
              <a:t>박민수</a:t>
            </a:r>
            <a:r>
              <a:rPr lang="en-US" altLang="ko-KR" sz="200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ffffff"/>
                </a:solidFill>
                <a:latin typeface="맑은 고딕"/>
                <a:ea typeface="맑은 고딕"/>
              </a:rPr>
              <a:t>신명진</a:t>
            </a:r>
            <a:r>
              <a:rPr lang="en-US" altLang="ko-KR" sz="200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ffffff"/>
                </a:solidFill>
                <a:latin typeface="맑은 고딕"/>
                <a:ea typeface="맑은 고딕"/>
              </a:rPr>
              <a:t>장대근</a:t>
            </a:r>
            <a:endParaRPr lang="ko-KR" altLang="en-US" sz="200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0833203" cy="6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Pre- &amp; Post-processing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(79.5 % MAE reduced w/ Linear Regression)</a:t>
            </a:r>
            <a:endParaRPr lang="en-US" altLang="ko-KR" sz="2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46"/>
          <p:cNvCxnSpPr/>
          <p:nvPr/>
        </p:nvCxnSpPr>
        <p:spPr>
          <a:xfrm>
            <a:off x="6096000" y="1232415"/>
            <a:ext cx="0" cy="5400675"/>
          </a:xfrm>
          <a:prstGeom prst="line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1892" y="3311525"/>
            <a:ext cx="4420791" cy="326313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100" y="1211461"/>
            <a:ext cx="4691062" cy="1866804"/>
          </a:xfrm>
          <a:prstGeom prst="rect">
            <a:avLst/>
          </a:prstGeom>
        </p:spPr>
      </p:pic>
      <p:sp>
        <p:nvSpPr>
          <p:cNvPr id="12" name="TextBox 15"/>
          <p:cNvSpPr txBox="1"/>
          <p:nvPr/>
        </p:nvSpPr>
        <p:spPr>
          <a:xfrm>
            <a:off x="1341335" y="1186656"/>
            <a:ext cx="1277509" cy="5164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All raw data (Default)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2208110" y="2682081"/>
            <a:ext cx="1403849" cy="29733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“s2” exclusion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936375" y="1339850"/>
            <a:ext cx="1512226" cy="296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Filtering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(fc=1Hz)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790052" y="2682081"/>
            <a:ext cx="2127384" cy="29733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Data shift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(2000 samples)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8487" y="1339850"/>
            <a:ext cx="1440363" cy="296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Shift&amp;Filtering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1866701" y="3588543"/>
            <a:ext cx="2936875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>
            <a:off x="4344790" y="5725319"/>
            <a:ext cx="1080135" cy="36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</p:cxnSp>
      <p:cxnSp>
        <p:nvCxnSpPr>
          <p:cNvPr id="19" name=""/>
          <p:cNvCxnSpPr/>
          <p:nvPr/>
        </p:nvCxnSpPr>
        <p:spPr>
          <a:xfrm rot="16200000" flipH="1" flipV="1">
            <a:off x="3551042" y="4660104"/>
            <a:ext cx="2143123" cy="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/>
          <p:nvPr/>
        </p:nvSpPr>
        <p:spPr>
          <a:xfrm>
            <a:off x="4615905" y="4267595"/>
            <a:ext cx="1175051" cy="664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40 %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decreases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(59.0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35.5)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11446" y="3362325"/>
            <a:ext cx="4420632" cy="3263020"/>
          </a:xfrm>
          <a:prstGeom prst="rect">
            <a:avLst/>
          </a:prstGeom>
        </p:spPr>
      </p:pic>
      <p:cxnSp>
        <p:nvCxnSpPr>
          <p:cNvPr id="23" name=""/>
          <p:cNvCxnSpPr/>
          <p:nvPr/>
        </p:nvCxnSpPr>
        <p:spPr>
          <a:xfrm>
            <a:off x="7413548" y="3869164"/>
            <a:ext cx="293687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</p:cxnSp>
      <p:cxnSp>
        <p:nvCxnSpPr>
          <p:cNvPr id="24" name=""/>
          <p:cNvCxnSpPr/>
          <p:nvPr/>
        </p:nvCxnSpPr>
        <p:spPr>
          <a:xfrm>
            <a:off x="9845844" y="5483530"/>
            <a:ext cx="1080135" cy="36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</p:cxnSp>
      <p:cxnSp>
        <p:nvCxnSpPr>
          <p:cNvPr id="25" name=""/>
          <p:cNvCxnSpPr/>
          <p:nvPr/>
        </p:nvCxnSpPr>
        <p:spPr>
          <a:xfrm rot="5400000">
            <a:off x="9291610" y="4682549"/>
            <a:ext cx="1627125" cy="36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TextBox 8"/>
          <p:cNvSpPr txBox="1"/>
          <p:nvPr/>
        </p:nvSpPr>
        <p:spPr>
          <a:xfrm>
            <a:off x="10077027" y="4216306"/>
            <a:ext cx="1175051" cy="6681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66 %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decreases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(35.5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12.1)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27" name=""/>
          <p:cNvCxnSpPr/>
          <p:nvPr/>
        </p:nvCxnSpPr>
        <p:spPr>
          <a:xfrm flipV="1">
            <a:off x="5244246" y="3948478"/>
            <a:ext cx="2106489" cy="174014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6428384" y="2526109"/>
            <a:ext cx="1359296" cy="0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V="1">
            <a:off x="5788421" y="1896862"/>
            <a:ext cx="1279921" cy="2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15"/>
          <p:cNvSpPr txBox="1"/>
          <p:nvPr/>
        </p:nvSpPr>
        <p:spPr>
          <a:xfrm>
            <a:off x="6567384" y="2638027"/>
            <a:ext cx="1056583" cy="5128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Min-Max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Clipping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1" name="오른쪽 화살표 22"/>
          <p:cNvSpPr/>
          <p:nvPr/>
        </p:nvSpPr>
        <p:spPr>
          <a:xfrm>
            <a:off x="7817104" y="1707022"/>
            <a:ext cx="261223" cy="3613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ade4">
              <a:alpha val="100000"/>
            </a:srgbClr>
          </a:solidFill>
          <a:ln w="15875" cap="flat" cmpd="sng" algn="ctr">
            <a:solidFill>
              <a:srgbClr val="147ea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HY얕은샘물M"/>
            </a:endParaRPr>
          </a:p>
        </p:txBody>
      </p:sp>
      <p:cxnSp>
        <p:nvCxnSpPr>
          <p:cNvPr id="32" name=""/>
          <p:cNvCxnSpPr/>
          <p:nvPr/>
        </p:nvCxnSpPr>
        <p:spPr>
          <a:xfrm flipV="1">
            <a:off x="6520961" y="2300653"/>
            <a:ext cx="285749" cy="139212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6689477" y="1685189"/>
            <a:ext cx="732692" cy="51289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/>
          <p:nvPr/>
        </p:nvCxnSpPr>
        <p:spPr>
          <a:xfrm flipV="1">
            <a:off x="7304942" y="1441938"/>
            <a:ext cx="284284" cy="133350"/>
          </a:xfrm>
          <a:prstGeom prst="line">
            <a:avLst/>
          </a:prstGeom>
          <a:noFill/>
          <a:ln w="19050" cap="flat" cmpd="sng" algn="ctr">
            <a:solidFill>
              <a:srgbClr val="1cade4">
                <a:alpha val="100000"/>
              </a:srgbClr>
            </a:solidFill>
            <a:prstDash val="sysDot"/>
          </a:ln>
        </p:spPr>
      </p:cxnSp>
      <p:cxnSp>
        <p:nvCxnSpPr>
          <p:cNvPr id="35" name=""/>
          <p:cNvCxnSpPr/>
          <p:nvPr/>
        </p:nvCxnSpPr>
        <p:spPr>
          <a:xfrm>
            <a:off x="6514041" y="2307166"/>
            <a:ext cx="278016" cy="814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/>
          <p:nvPr/>
        </p:nvCxnSpPr>
        <p:spPr>
          <a:xfrm>
            <a:off x="7317317" y="1575858"/>
            <a:ext cx="278016" cy="814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sp>
        <p:nvSpPr>
          <p:cNvPr id="37" name=""/>
          <p:cNvSpPr/>
          <p:nvPr/>
        </p:nvSpPr>
        <p:spPr>
          <a:xfrm>
            <a:off x="6429375" y="2201333"/>
            <a:ext cx="423333" cy="3069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7248525" y="1369483"/>
            <a:ext cx="423333" cy="306916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dash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cxnSp>
        <p:nvCxnSpPr>
          <p:cNvPr id="39" name=""/>
          <p:cNvCxnSpPr/>
          <p:nvPr/>
        </p:nvCxnSpPr>
        <p:spPr>
          <a:xfrm>
            <a:off x="8161374" y="2540676"/>
            <a:ext cx="1359296" cy="0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0" name=""/>
          <p:cNvCxnSpPr/>
          <p:nvPr/>
        </p:nvCxnSpPr>
        <p:spPr>
          <a:xfrm rot="16200000" flipV="1">
            <a:off x="7521412" y="1911430"/>
            <a:ext cx="1279921" cy="2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"/>
          <p:cNvCxnSpPr/>
          <p:nvPr/>
        </p:nvCxnSpPr>
        <p:spPr>
          <a:xfrm flipV="1">
            <a:off x="8264897" y="1451161"/>
            <a:ext cx="1064560" cy="963705"/>
          </a:xfrm>
          <a:prstGeom prst="line">
            <a:avLst/>
          </a:prstGeom>
          <a:noFill/>
          <a:ln w="19050" cap="flat" cmpd="sng" algn="ctr">
            <a:solidFill>
              <a:schemeClr val="accent1">
                <a:alpha val="100000"/>
              </a:schemeClr>
            </a:solidFill>
            <a:prstDash val="sysDot"/>
          </a:ln>
        </p:spPr>
      </p:cxnSp>
      <p:sp>
        <p:nvSpPr>
          <p:cNvPr id="48" name="TextBox 15"/>
          <p:cNvSpPr txBox="1"/>
          <p:nvPr/>
        </p:nvSpPr>
        <p:spPr>
          <a:xfrm>
            <a:off x="8209047" y="2638027"/>
            <a:ext cx="1191052" cy="5128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Mapping to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Nearest CO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9" name=""/>
          <p:cNvCxnSpPr/>
          <p:nvPr/>
        </p:nvCxnSpPr>
        <p:spPr>
          <a:xfrm>
            <a:off x="8784033" y="1871586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60" name=""/>
          <p:cNvCxnSpPr/>
          <p:nvPr/>
        </p:nvCxnSpPr>
        <p:spPr>
          <a:xfrm>
            <a:off x="8936433" y="1728711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61" name=""/>
          <p:cNvCxnSpPr/>
          <p:nvPr/>
        </p:nvCxnSpPr>
        <p:spPr>
          <a:xfrm>
            <a:off x="8622108" y="2023986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63" name=""/>
          <p:cNvCxnSpPr/>
          <p:nvPr/>
        </p:nvCxnSpPr>
        <p:spPr>
          <a:xfrm flipV="1">
            <a:off x="8260159" y="2311399"/>
            <a:ext cx="378047" cy="360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65" name=""/>
          <p:cNvCxnSpPr/>
          <p:nvPr/>
        </p:nvCxnSpPr>
        <p:spPr>
          <a:xfrm>
            <a:off x="9079762" y="1591279"/>
            <a:ext cx="246990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66" name=""/>
          <p:cNvCxnSpPr/>
          <p:nvPr/>
        </p:nvCxnSpPr>
        <p:spPr>
          <a:xfrm>
            <a:off x="8535761" y="2175328"/>
            <a:ext cx="81190" cy="136978"/>
          </a:xfrm>
          <a:prstGeom prst="curvedConnector2">
            <a:avLst/>
          </a:prstGeom>
          <a:ln w="12700"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flipV="1">
            <a:off x="8615135" y="2035628"/>
            <a:ext cx="98426" cy="66675"/>
          </a:xfrm>
          <a:prstGeom prst="curved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stealth" w="sm" len="sm"/>
          </a:ln>
        </p:spPr>
      </p:cxnSp>
      <p:cxnSp>
        <p:nvCxnSpPr>
          <p:cNvPr id="72" name=""/>
          <p:cNvCxnSpPr/>
          <p:nvPr/>
        </p:nvCxnSpPr>
        <p:spPr>
          <a:xfrm flipV="1">
            <a:off x="8799285" y="1884589"/>
            <a:ext cx="98426" cy="66675"/>
          </a:xfrm>
          <a:prstGeom prst="curved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stealth" w="sm" len="sm"/>
          </a:ln>
        </p:spPr>
      </p:cxnSp>
      <p:cxnSp>
        <p:nvCxnSpPr>
          <p:cNvPr id="73" name=""/>
          <p:cNvCxnSpPr/>
          <p:nvPr/>
        </p:nvCxnSpPr>
        <p:spPr>
          <a:xfrm flipV="1">
            <a:off x="8960756" y="1732643"/>
            <a:ext cx="98426" cy="66675"/>
          </a:xfrm>
          <a:prstGeom prst="curved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stealth" w="sm" len="sm"/>
          </a:ln>
        </p:spPr>
      </p:cxnSp>
      <p:cxnSp>
        <p:nvCxnSpPr>
          <p:cNvPr id="74" name=""/>
          <p:cNvCxnSpPr/>
          <p:nvPr/>
        </p:nvCxnSpPr>
        <p:spPr>
          <a:xfrm flipV="1">
            <a:off x="9099096" y="1604282"/>
            <a:ext cx="98426" cy="66675"/>
          </a:xfrm>
          <a:prstGeom prst="curved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stealth" w="sm" len="sm"/>
          </a:ln>
        </p:spPr>
      </p:cxnSp>
      <p:cxnSp>
        <p:nvCxnSpPr>
          <p:cNvPr id="75" name=""/>
          <p:cNvCxnSpPr/>
          <p:nvPr/>
        </p:nvCxnSpPr>
        <p:spPr>
          <a:xfrm>
            <a:off x="9245146" y="1525814"/>
            <a:ext cx="81190" cy="72009"/>
          </a:xfrm>
          <a:prstGeom prst="curved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stealth" w="sm" len="sm"/>
          </a:ln>
        </p:spPr>
      </p:cxnSp>
      <p:sp>
        <p:nvSpPr>
          <p:cNvPr id="76" name="오른쪽 화살표 22"/>
          <p:cNvSpPr/>
          <p:nvPr/>
        </p:nvSpPr>
        <p:spPr>
          <a:xfrm>
            <a:off x="9539938" y="1707022"/>
            <a:ext cx="261223" cy="3613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ade4">
              <a:alpha val="100000"/>
            </a:srgbClr>
          </a:solidFill>
          <a:ln w="15875" cap="flat" cmpd="sng" algn="ctr">
            <a:solidFill>
              <a:srgbClr val="147ea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HY얕은샘물M"/>
            </a:endParaRPr>
          </a:p>
        </p:txBody>
      </p:sp>
      <p:cxnSp>
        <p:nvCxnSpPr>
          <p:cNvPr id="77" name=""/>
          <p:cNvCxnSpPr/>
          <p:nvPr/>
        </p:nvCxnSpPr>
        <p:spPr>
          <a:xfrm>
            <a:off x="9942548" y="2540676"/>
            <a:ext cx="1359296" cy="0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8" name=""/>
          <p:cNvCxnSpPr/>
          <p:nvPr/>
        </p:nvCxnSpPr>
        <p:spPr>
          <a:xfrm rot="16200000" flipV="1">
            <a:off x="9302586" y="1911429"/>
            <a:ext cx="1279921" cy="2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9" name=""/>
          <p:cNvCxnSpPr/>
          <p:nvPr/>
        </p:nvCxnSpPr>
        <p:spPr>
          <a:xfrm flipV="1">
            <a:off x="10046071" y="1451161"/>
            <a:ext cx="1064560" cy="963705"/>
          </a:xfrm>
          <a:prstGeom prst="line">
            <a:avLst/>
          </a:prstGeom>
          <a:noFill/>
          <a:ln w="19050" cap="flat" cmpd="sng" algn="ctr">
            <a:solidFill>
              <a:srgbClr val="1cade4">
                <a:alpha val="100000"/>
              </a:srgbClr>
            </a:solidFill>
            <a:prstDash val="sysDot"/>
          </a:ln>
        </p:spPr>
      </p:cxnSp>
      <p:sp>
        <p:nvSpPr>
          <p:cNvPr id="80" name="TextBox 15"/>
          <p:cNvSpPr txBox="1"/>
          <p:nvPr/>
        </p:nvSpPr>
        <p:spPr>
          <a:xfrm>
            <a:off x="9818771" y="2638026"/>
            <a:ext cx="1533952" cy="7223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Mapping to CO w/ maximum probability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10565207" y="1871586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10717607" y="1728711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83" name=""/>
          <p:cNvCxnSpPr/>
          <p:nvPr/>
        </p:nvCxnSpPr>
        <p:spPr>
          <a:xfrm>
            <a:off x="10403282" y="2023986"/>
            <a:ext cx="158419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84" name=""/>
          <p:cNvCxnSpPr/>
          <p:nvPr/>
        </p:nvCxnSpPr>
        <p:spPr>
          <a:xfrm flipV="1">
            <a:off x="10041333" y="2311399"/>
            <a:ext cx="378047" cy="360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85" name=""/>
          <p:cNvCxnSpPr/>
          <p:nvPr/>
        </p:nvCxnSpPr>
        <p:spPr>
          <a:xfrm>
            <a:off x="10860936" y="1591279"/>
            <a:ext cx="246990" cy="1"/>
          </a:xfrm>
          <a:prstGeom prst="line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sp>
        <p:nvSpPr>
          <p:cNvPr id="122" name="TextBox 15"/>
          <p:cNvSpPr txBox="1"/>
          <p:nvPr/>
        </p:nvSpPr>
        <p:spPr>
          <a:xfrm>
            <a:off x="6743700" y="2165045"/>
            <a:ext cx="336916" cy="271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3" name="TextBox 15"/>
          <p:cNvSpPr txBox="1"/>
          <p:nvPr/>
        </p:nvSpPr>
        <p:spPr>
          <a:xfrm>
            <a:off x="6535210" y="1439028"/>
            <a:ext cx="760247" cy="2640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533.33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24" name="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7">
                    <hd:imgEffect xmlns:hd="http://schemas.haansoft.com/office/drawingml/8.0">
                      <hd:artEffectSharpenSoften amount="50000"/>
                    </hd:imgEffect>
                  </hd:imgLayer>
                </hp:hncPhoto>
              </a:ext>
            </a:extLst>
          </a:blip>
          <a:srcRect/>
          <a:stretch>
            <a:fillRect/>
          </a:stretch>
        </p:blipFill>
        <p:spPr>
          <a:xfrm>
            <a:off x="10097297" y="2068115"/>
            <a:ext cx="325904" cy="213154"/>
          </a:xfrm>
          <a:prstGeom prst="rect">
            <a:avLst/>
          </a:prstGeom>
        </p:spPr>
      </p:pic>
      <p:pic>
        <p:nvPicPr>
          <p:cNvPr id="125" name="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0"/>
                </a:srgbClr>
              </a:clrTo>
            </a:clrChange>
            <a:lum bright="20000" contrast="-40000"/>
          </a:blip>
          <a:srcRect/>
          <a:stretch>
            <a:fillRect/>
          </a:stretch>
        </p:blipFill>
        <p:spPr>
          <a:xfrm>
            <a:off x="10346136" y="2068115"/>
            <a:ext cx="230655" cy="213154"/>
          </a:xfrm>
          <a:prstGeom prst="rect">
            <a:avLst/>
          </a:prstGeom>
        </p:spPr>
      </p:pic>
      <p:sp>
        <p:nvSpPr>
          <p:cNvPr id="127" name="TextBox 15"/>
          <p:cNvSpPr txBox="1"/>
          <p:nvPr/>
        </p:nvSpPr>
        <p:spPr>
          <a:xfrm>
            <a:off x="10517670" y="1989135"/>
            <a:ext cx="351662" cy="298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515598" y="2160267"/>
            <a:ext cx="1403474" cy="39052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*Gaussian Naive</a:t>
            </a:r>
            <a:b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Bayes (NB) classifier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TextBox 15"/>
          <p:cNvSpPr txBox="1"/>
          <p:nvPr/>
        </p:nvSpPr>
        <p:spPr>
          <a:xfrm>
            <a:off x="1143576" y="6555858"/>
            <a:ext cx="4628574" cy="2830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*Performance evaluated with linear regression (LR) model</a:t>
            </a:r>
            <a:endParaRPr xmlns:mc="http://schemas.openxmlformats.org/markup-compatibility/2006" xmlns:hp="http://schemas.haansoft.com/office/presentation/8.0" kumimoji="0" lang="en-US" altLang="ko-KR" sz="13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0" name="TextBox 15"/>
          <p:cNvSpPr txBox="1"/>
          <p:nvPr/>
        </p:nvSpPr>
        <p:spPr>
          <a:xfrm>
            <a:off x="6507513" y="6555858"/>
            <a:ext cx="4628574" cy="2830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*Performance evaluated with linear regression (LR) model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582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0833203" cy="6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Attribute (Column) Augmentation</a:t>
            </a:r>
            <a:endParaRPr lang="en-US" altLang="ko-KR" sz="4000">
              <a:latin typeface="맑은 고딕"/>
              <a:ea typeface="맑은 고딕"/>
            </a:endParaRPr>
          </a:p>
        </p:txBody>
      </p:sp>
      <p:pic>
        <p:nvPicPr>
          <p:cNvPr id="143" name=""/>
          <p:cNvPicPr>
            <a:picLocks noChangeAspect="1"/>
          </p:cNvPicPr>
          <p:nvPr/>
        </p:nvPicPr>
        <p:blipFill rotWithShape="1">
          <a:blip r:embed="rId3"/>
          <a:srcRect t="7880" b="9230"/>
          <a:stretch>
            <a:fillRect/>
          </a:stretch>
        </p:blipFill>
        <p:spPr>
          <a:xfrm>
            <a:off x="448409" y="1998206"/>
            <a:ext cx="6723180" cy="4467226"/>
          </a:xfrm>
          <a:prstGeom prst="rect">
            <a:avLst/>
          </a:prstGeom>
        </p:spPr>
      </p:pic>
      <p:sp>
        <p:nvSpPr>
          <p:cNvPr id="144" name="TextBox 4"/>
          <p:cNvSpPr txBox="1"/>
          <p:nvPr/>
        </p:nvSpPr>
        <p:spPr>
          <a:xfrm>
            <a:off x="953728" y="1299808"/>
            <a:ext cx="10958141" cy="45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342900" lvl="0" indent="-342900">
              <a:spcBef>
                <a:spcPts val="0"/>
              </a:spcBef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Slope (1</a:t>
            </a:r>
            <a:r>
              <a:rPr lang="en-US" altLang="ko-KR" sz="2400" b="1" baseline="30000">
                <a:solidFill>
                  <a:schemeClr val="dk1"/>
                </a:solidFill>
                <a:latin typeface="맑은 고딕"/>
                <a:ea typeface="맑은 고딕"/>
              </a:rPr>
              <a:t>st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derivative) of Each Attribute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→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 Identify abrupt changes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1105632" y="1922008"/>
            <a:ext cx="1547812" cy="45890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5" name="TextBox 15"/>
          <p:cNvSpPr txBox="1"/>
          <p:nvPr/>
        </p:nvSpPr>
        <p:spPr>
          <a:xfrm>
            <a:off x="2728913" y="4299854"/>
            <a:ext cx="4342513" cy="5750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Identify this region (abrupt change point)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using the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slope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information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6" name="TextBox 15"/>
          <p:cNvSpPr txBox="1"/>
          <p:nvPr/>
        </p:nvSpPr>
        <p:spPr>
          <a:xfrm>
            <a:off x="1591355" y="2506427"/>
            <a:ext cx="791050" cy="338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Slope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7" name="오른쪽 화살표 22"/>
          <p:cNvSpPr/>
          <p:nvPr/>
        </p:nvSpPr>
        <p:spPr>
          <a:xfrm>
            <a:off x="7132438" y="3846236"/>
            <a:ext cx="350520" cy="4849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ade4">
              <a:alpha val="100000"/>
            </a:srgbClr>
          </a:solidFill>
          <a:ln w="15875" cap="flat" cmpd="sng" algn="ctr">
            <a:solidFill>
              <a:srgbClr val="147ea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HY얕은샘물M"/>
            </a:endParaRPr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6572" y="1790699"/>
            <a:ext cx="2526405" cy="1578207"/>
          </a:xfrm>
          <a:prstGeom prst="rect">
            <a:avLst/>
          </a:prstGeom>
        </p:spPr>
      </p:pic>
      <p:pic>
        <p:nvPicPr>
          <p:cNvPr id="1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56172" y="3429000"/>
            <a:ext cx="2520041" cy="1578207"/>
          </a:xfrm>
          <a:prstGeom prst="rect">
            <a:avLst/>
          </a:prstGeom>
        </p:spPr>
      </p:pic>
      <p:pic>
        <p:nvPicPr>
          <p:cNvPr id="1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71958" y="5119008"/>
            <a:ext cx="2520041" cy="1578207"/>
          </a:xfrm>
          <a:prstGeom prst="rect">
            <a:avLst/>
          </a:prstGeom>
        </p:spPr>
      </p:pic>
      <p:cxnSp>
        <p:nvCxnSpPr>
          <p:cNvPr id="155" name=""/>
          <p:cNvCxnSpPr>
            <a:stCxn id="150" idx="3"/>
            <a:endCxn id="151" idx="3"/>
          </p:cNvCxnSpPr>
          <p:nvPr/>
        </p:nvCxnSpPr>
        <p:spPr>
          <a:xfrm>
            <a:off x="9942978" y="2579803"/>
            <a:ext cx="1133236" cy="1638301"/>
          </a:xfrm>
          <a:prstGeom prst="bentConnector3">
            <a:avLst>
              <a:gd name="adj1" fmla="val 1124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>
            <a:stCxn id="151" idx="1"/>
            <a:endCxn id="152" idx="1"/>
          </p:cNvCxnSpPr>
          <p:nvPr/>
        </p:nvCxnSpPr>
        <p:spPr>
          <a:xfrm>
            <a:off x="8556178" y="4218103"/>
            <a:ext cx="1115780" cy="1690009"/>
          </a:xfrm>
          <a:prstGeom prst="bentConnector3">
            <a:avLst>
              <a:gd name="adj1" fmla="val -2116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"/>
          <p:cNvSpPr txBox="1"/>
          <p:nvPr/>
        </p:nvSpPr>
        <p:spPr>
          <a:xfrm>
            <a:off x="9957025" y="2200816"/>
            <a:ext cx="1607477" cy="3309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Differentiation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9" name="TextBox 15"/>
          <p:cNvSpPr txBox="1"/>
          <p:nvPr/>
        </p:nvSpPr>
        <p:spPr>
          <a:xfrm>
            <a:off x="7702321" y="5945501"/>
            <a:ext cx="1893228" cy="5676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Zero-Phase Lowpass Filtering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0" name="TextBox 15"/>
          <p:cNvSpPr txBox="1"/>
          <p:nvPr/>
        </p:nvSpPr>
        <p:spPr>
          <a:xfrm>
            <a:off x="8264298" y="2611750"/>
            <a:ext cx="1185656" cy="567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lvl="0">
              <a:spcBef>
                <a:spcPts val="0"/>
              </a:spcBef>
              <a:buNone/>
              <a:defRPr/>
            </a:pPr>
            <a:r>
              <a:rPr lang="en-US" altLang="ko-KR" sz="1600" b="1" baseline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Filtered</a:t>
            </a:r>
            <a:endParaRPr lang="en-US" altLang="ko-KR" sz="1600" b="1" baseline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ko-KR" sz="1600" b="1" baseline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signal (X)</a:t>
            </a:r>
            <a:endParaRPr lang="en-US" altLang="ko-KR" sz="1600" b="1" baseline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1" name="TextBox 15"/>
          <p:cNvSpPr txBox="1"/>
          <p:nvPr/>
        </p:nvSpPr>
        <p:spPr>
          <a:xfrm>
            <a:off x="9201829" y="3429000"/>
            <a:ext cx="1797977" cy="5695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Differentiated X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(dX)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2" name="TextBox 15"/>
          <p:cNvSpPr txBox="1"/>
          <p:nvPr/>
        </p:nvSpPr>
        <p:spPr>
          <a:xfrm>
            <a:off x="10714945" y="5187043"/>
            <a:ext cx="1308120" cy="33010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Filtered dX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837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0097004" cy="6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Summary: (Combined) Models &amp; Results</a:t>
            </a:r>
            <a:endParaRPr lang="en-US" altLang="ko-KR" sz="4000">
              <a:latin typeface="맑은 고딕"/>
              <a:ea typeface="맑은 고딕"/>
            </a:endParaRPr>
          </a:p>
        </p:txBody>
      </p:sp>
      <p:sp>
        <p:nvSpPr>
          <p:cNvPr id="100" name="TextBox 15"/>
          <p:cNvSpPr txBox="1"/>
          <p:nvPr/>
        </p:nvSpPr>
        <p:spPr>
          <a:xfrm>
            <a:off x="2002793" y="6093829"/>
            <a:ext cx="2251175" cy="5717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Linear Regression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(Best MAE = 12.1)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04" name=""/>
          <p:cNvGraphicFramePr>
            <a:graphicFrameLocks noGrp="1"/>
          </p:cNvGraphicFramePr>
          <p:nvPr/>
        </p:nvGraphicFramePr>
        <p:xfrm>
          <a:off x="1990725" y="1338791"/>
          <a:ext cx="9069916" cy="4719822"/>
        </p:xfrm>
        <a:graphic>
          <a:graphicData uri="http://schemas.openxmlformats.org/drawingml/2006/table">
            <a:tbl>
              <a:tblPr firstRow="1" bandRow="1"/>
              <a:tblGrid>
                <a:gridCol w="2267479"/>
                <a:gridCol w="2267479"/>
                <a:gridCol w="2267479"/>
                <a:gridCol w="2267479"/>
              </a:tblGrid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4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15"/>
          <p:cNvSpPr txBox="1"/>
          <p:nvPr/>
        </p:nvSpPr>
        <p:spPr>
          <a:xfrm rot="16190713">
            <a:off x="96736" y="3234650"/>
            <a:ext cx="2261759" cy="3924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Test Score (MAE)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6" name="TextBox 15"/>
          <p:cNvSpPr txBox="1"/>
          <p:nvPr/>
        </p:nvSpPr>
        <p:spPr>
          <a:xfrm>
            <a:off x="4275387" y="6093829"/>
            <a:ext cx="2251175" cy="5717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XGBoost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(Best MAE = 53.5)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7" name="TextBox 15"/>
          <p:cNvSpPr txBox="1"/>
          <p:nvPr/>
        </p:nvSpPr>
        <p:spPr>
          <a:xfrm>
            <a:off x="6547982" y="6093829"/>
            <a:ext cx="2251175" cy="5717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CNN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(Best MAE = 6.9)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8" name="TextBox 15"/>
          <p:cNvSpPr txBox="1"/>
          <p:nvPr/>
        </p:nvSpPr>
        <p:spPr>
          <a:xfrm>
            <a:off x="8820576" y="6093829"/>
            <a:ext cx="2251175" cy="5717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MLP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(Best MAE = 6.0)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46470" y="1930040"/>
            <a:ext cx="321733" cy="321733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9" name=""/>
          <p:cNvSpPr/>
          <p:nvPr/>
        </p:nvSpPr>
        <p:spPr>
          <a:xfrm>
            <a:off x="2686220" y="3521622"/>
            <a:ext cx="321733" cy="321733"/>
          </a:xfrm>
          <a:prstGeom prst="ellipse">
            <a:avLst/>
          </a:prstGeom>
          <a:solidFill>
            <a:srgbClr val="808080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10" name="TextBox 15"/>
          <p:cNvSpPr txBox="1"/>
          <p:nvPr/>
        </p:nvSpPr>
        <p:spPr>
          <a:xfrm>
            <a:off x="1392134" y="1862001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60.0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1" name="TextBox 15"/>
          <p:cNvSpPr txBox="1"/>
          <p:nvPr/>
        </p:nvSpPr>
        <p:spPr>
          <a:xfrm>
            <a:off x="1392134" y="5907405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2" name="TextBox 15"/>
          <p:cNvSpPr txBox="1"/>
          <p:nvPr/>
        </p:nvSpPr>
        <p:spPr>
          <a:xfrm>
            <a:off x="1392134" y="5233171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10.0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3" name="TextBox 15"/>
          <p:cNvSpPr txBox="1"/>
          <p:nvPr/>
        </p:nvSpPr>
        <p:spPr>
          <a:xfrm>
            <a:off x="1392134" y="4558937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20.0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4" name="TextBox 15"/>
          <p:cNvSpPr txBox="1"/>
          <p:nvPr/>
        </p:nvSpPr>
        <p:spPr>
          <a:xfrm>
            <a:off x="1392134" y="3884703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30.0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5" name="TextBox 15"/>
          <p:cNvSpPr txBox="1"/>
          <p:nvPr/>
        </p:nvSpPr>
        <p:spPr>
          <a:xfrm>
            <a:off x="1392134" y="3210469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40.0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6" name="TextBox 15"/>
          <p:cNvSpPr txBox="1"/>
          <p:nvPr/>
        </p:nvSpPr>
        <p:spPr>
          <a:xfrm>
            <a:off x="1392134" y="2536235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50.0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3225970" y="4616997"/>
            <a:ext cx="321733" cy="321733"/>
          </a:xfrm>
          <a:prstGeom prst="ellipse">
            <a:avLst/>
          </a:prstGeom>
          <a:solidFill>
            <a:srgbClr val="595959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18" name=""/>
          <p:cNvSpPr/>
          <p:nvPr/>
        </p:nvSpPr>
        <p:spPr>
          <a:xfrm>
            <a:off x="3765720" y="5125905"/>
            <a:ext cx="321733" cy="321733"/>
          </a:xfrm>
          <a:prstGeom prst="ellipse">
            <a:avLst/>
          </a:prstGeom>
          <a:solidFill>
            <a:srgbClr val="0000ff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cxnSp>
        <p:nvCxnSpPr>
          <p:cNvPr id="122" name=""/>
          <p:cNvCxnSpPr>
            <a:stCxn id="99" idx="4"/>
            <a:endCxn id="109" idx="2"/>
          </p:cNvCxnSpPr>
          <p:nvPr/>
        </p:nvCxnSpPr>
        <p:spPr>
          <a:xfrm rot="5400000" flipV="1">
            <a:off x="1781420" y="2777689"/>
            <a:ext cx="1430715" cy="378883"/>
          </a:xfrm>
          <a:prstGeom prst="bentConnector2">
            <a:avLst/>
          </a:prstGeom>
          <a:ln w="38100">
            <a:gradFill flip="xy" rotWithShape="1">
              <a:gsLst>
                <a:gs pos="0">
                  <a:schemeClr val="dk1">
                    <a:alpha val="100000"/>
                  </a:scheme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>
            <a:stCxn id="109" idx="4"/>
            <a:endCxn id="117" idx="2"/>
          </p:cNvCxnSpPr>
          <p:nvPr/>
        </p:nvCxnSpPr>
        <p:spPr>
          <a:xfrm rot="5400000" flipV="1">
            <a:off x="2569274" y="4121167"/>
            <a:ext cx="934508" cy="378883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cxnSp>
        <p:nvCxnSpPr>
          <p:cNvPr id="124" name=""/>
          <p:cNvCxnSpPr>
            <a:stCxn id="117" idx="4"/>
            <a:endCxn id="118" idx="2"/>
          </p:cNvCxnSpPr>
          <p:nvPr/>
        </p:nvCxnSpPr>
        <p:spPr>
          <a:xfrm rot="5400000" flipV="1">
            <a:off x="3402257" y="4923309"/>
            <a:ext cx="348041" cy="378883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sp>
        <p:nvSpPr>
          <p:cNvPr id="126" name="TextBox 15"/>
          <p:cNvSpPr txBox="1"/>
          <p:nvPr/>
        </p:nvSpPr>
        <p:spPr>
          <a:xfrm>
            <a:off x="2517143" y="1938209"/>
            <a:ext cx="1584425" cy="2982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Raw model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7" name="TextBox 15"/>
          <p:cNvSpPr txBox="1"/>
          <p:nvPr/>
        </p:nvSpPr>
        <p:spPr>
          <a:xfrm>
            <a:off x="2351135" y="2990040"/>
            <a:ext cx="1584425" cy="5132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Time shifts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&amp; Filtering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8" name="TextBox 15"/>
          <p:cNvSpPr txBox="1"/>
          <p:nvPr/>
        </p:nvSpPr>
        <p:spPr>
          <a:xfrm>
            <a:off x="2898142" y="4041872"/>
            <a:ext cx="1203424" cy="5186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Nearest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mapping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9" name="TextBox 15"/>
          <p:cNvSpPr txBox="1"/>
          <p:nvPr/>
        </p:nvSpPr>
        <p:spPr>
          <a:xfrm>
            <a:off x="2815138" y="5452933"/>
            <a:ext cx="1489174" cy="5744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Probabilisticmapping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5216695" y="1945217"/>
            <a:ext cx="321733" cy="321733"/>
          </a:xfrm>
          <a:prstGeom prst="ellipse">
            <a:avLst/>
          </a:prstGeom>
          <a:solidFill>
            <a:srgbClr val="808080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32" name=""/>
          <p:cNvSpPr/>
          <p:nvPr/>
        </p:nvSpPr>
        <p:spPr>
          <a:xfrm>
            <a:off x="5975520" y="2297642"/>
            <a:ext cx="321733" cy="321733"/>
          </a:xfrm>
          <a:prstGeom prst="ellipse">
            <a:avLst/>
          </a:prstGeom>
          <a:solidFill>
            <a:srgbClr val="595959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cxnSp>
        <p:nvCxnSpPr>
          <p:cNvPr id="133" name=""/>
          <p:cNvCxnSpPr>
            <a:endCxn id="131" idx="2"/>
          </p:cNvCxnSpPr>
          <p:nvPr/>
        </p:nvCxnSpPr>
        <p:spPr>
          <a:xfrm rot="5400000" flipV="1">
            <a:off x="4541443" y="1430831"/>
            <a:ext cx="750525" cy="599978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cxnSp>
        <p:nvCxnSpPr>
          <p:cNvPr id="134" name=""/>
          <p:cNvCxnSpPr>
            <a:stCxn id="131" idx="4"/>
            <a:endCxn id="132" idx="2"/>
          </p:cNvCxnSpPr>
          <p:nvPr/>
        </p:nvCxnSpPr>
        <p:spPr>
          <a:xfrm rot="5400000" flipV="1">
            <a:off x="5580762" y="2063750"/>
            <a:ext cx="191558" cy="597958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sp>
        <p:nvSpPr>
          <p:cNvPr id="137" name="TextBox 15"/>
          <p:cNvSpPr txBox="1"/>
          <p:nvPr/>
        </p:nvSpPr>
        <p:spPr>
          <a:xfrm>
            <a:off x="4848650" y="2607283"/>
            <a:ext cx="1817257" cy="5763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Hyperparameter</a:t>
            </a:r>
            <a:b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tuning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8" name="TextBox 15"/>
          <p:cNvSpPr txBox="1"/>
          <p:nvPr/>
        </p:nvSpPr>
        <p:spPr>
          <a:xfrm>
            <a:off x="4627195" y="1471480"/>
            <a:ext cx="1591037" cy="5173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Pre- &amp; Post-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processing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9" name="TextBox 15"/>
          <p:cNvSpPr txBox="1"/>
          <p:nvPr/>
        </p:nvSpPr>
        <p:spPr>
          <a:xfrm>
            <a:off x="1392134" y="1187767"/>
            <a:ext cx="663675" cy="30099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70.0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6684700" y="1380218"/>
            <a:ext cx="321733" cy="321733"/>
          </a:xfrm>
          <a:prstGeom prst="ellipse">
            <a:avLst/>
          </a:prstGeom>
          <a:solidFill>
            <a:srgbClr val="bfbfbf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42" name=""/>
          <p:cNvSpPr/>
          <p:nvPr/>
        </p:nvSpPr>
        <p:spPr>
          <a:xfrm>
            <a:off x="7224450" y="4752975"/>
            <a:ext cx="321733" cy="321733"/>
          </a:xfrm>
          <a:prstGeom prst="ellipse">
            <a:avLst/>
          </a:prstGeom>
          <a:solidFill>
            <a:srgbClr val="808080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43" name=""/>
          <p:cNvSpPr/>
          <p:nvPr/>
        </p:nvSpPr>
        <p:spPr>
          <a:xfrm>
            <a:off x="7764200" y="5286375"/>
            <a:ext cx="321733" cy="321733"/>
          </a:xfrm>
          <a:prstGeom prst="ellipse">
            <a:avLst/>
          </a:prstGeom>
          <a:solidFill>
            <a:srgbClr val="595959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44" name=""/>
          <p:cNvSpPr/>
          <p:nvPr/>
        </p:nvSpPr>
        <p:spPr>
          <a:xfrm>
            <a:off x="8303950" y="5452383"/>
            <a:ext cx="321733" cy="321733"/>
          </a:xfrm>
          <a:prstGeom prst="ellipse">
            <a:avLst/>
          </a:prstGeom>
          <a:solidFill>
            <a:srgbClr val="0000ff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cxnSp>
        <p:nvCxnSpPr>
          <p:cNvPr id="145" name=""/>
          <p:cNvCxnSpPr>
            <a:stCxn id="141" idx="4"/>
            <a:endCxn id="142" idx="2"/>
          </p:cNvCxnSpPr>
          <p:nvPr/>
        </p:nvCxnSpPr>
        <p:spPr>
          <a:xfrm rot="5400000" flipV="1">
            <a:off x="5429063" y="3118454"/>
            <a:ext cx="3211890" cy="378883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cxnSp>
        <p:nvCxnSpPr>
          <p:cNvPr id="146" name=""/>
          <p:cNvCxnSpPr>
            <a:stCxn id="142" idx="4"/>
            <a:endCxn id="143" idx="2"/>
          </p:cNvCxnSpPr>
          <p:nvPr/>
        </p:nvCxnSpPr>
        <p:spPr>
          <a:xfrm rot="5400000" flipV="1">
            <a:off x="7388491" y="5071533"/>
            <a:ext cx="372533" cy="378883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cxnSp>
        <p:nvCxnSpPr>
          <p:cNvPr id="147" name=""/>
          <p:cNvCxnSpPr>
            <a:stCxn id="143" idx="4"/>
            <a:endCxn id="144" idx="2"/>
          </p:cNvCxnSpPr>
          <p:nvPr/>
        </p:nvCxnSpPr>
        <p:spPr>
          <a:xfrm rot="5400000" flipV="1">
            <a:off x="8111937" y="5421237"/>
            <a:ext cx="5141" cy="378883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sp>
        <p:nvSpPr>
          <p:cNvPr id="148" name="TextBox 15"/>
          <p:cNvSpPr txBox="1"/>
          <p:nvPr/>
        </p:nvSpPr>
        <p:spPr>
          <a:xfrm>
            <a:off x="7055373" y="1388387"/>
            <a:ext cx="1584425" cy="2982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Raw model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9" name="TextBox 15"/>
          <p:cNvSpPr txBox="1"/>
          <p:nvPr/>
        </p:nvSpPr>
        <p:spPr>
          <a:xfrm>
            <a:off x="6889365" y="4221393"/>
            <a:ext cx="1584425" cy="5132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Time shifts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&amp; Filtering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0" name="TextBox 15"/>
          <p:cNvSpPr txBox="1"/>
          <p:nvPr/>
        </p:nvSpPr>
        <p:spPr>
          <a:xfrm>
            <a:off x="7512572" y="4806500"/>
            <a:ext cx="1325888" cy="516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Probabilistic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mapping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1" name="TextBox 15"/>
          <p:cNvSpPr txBox="1"/>
          <p:nvPr/>
        </p:nvSpPr>
        <p:spPr>
          <a:xfrm>
            <a:off x="6747782" y="5655586"/>
            <a:ext cx="1870174" cy="571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Hyperparameter tuning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9759543" y="5106458"/>
            <a:ext cx="321733" cy="321733"/>
          </a:xfrm>
          <a:prstGeom prst="ellipse">
            <a:avLst/>
          </a:prstGeom>
          <a:solidFill>
            <a:srgbClr val="808080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sp>
        <p:nvSpPr>
          <p:cNvPr id="155" name=""/>
          <p:cNvSpPr/>
          <p:nvPr/>
        </p:nvSpPr>
        <p:spPr>
          <a:xfrm>
            <a:off x="10569168" y="5520116"/>
            <a:ext cx="321733" cy="321733"/>
          </a:xfrm>
          <a:prstGeom prst="ellipse">
            <a:avLst/>
          </a:prstGeom>
          <a:solidFill>
            <a:srgbClr val="0000ff">
              <a:alpha val="100000"/>
            </a:srgbClr>
          </a:solidFill>
          <a:ln w="15875" cap="flat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Tw Cen MT"/>
            </a:endParaRPr>
          </a:p>
        </p:txBody>
      </p:sp>
      <p:cxnSp>
        <p:nvCxnSpPr>
          <p:cNvPr id="156" name=""/>
          <p:cNvCxnSpPr>
            <a:endCxn id="153" idx="2"/>
          </p:cNvCxnSpPr>
          <p:nvPr/>
        </p:nvCxnSpPr>
        <p:spPr>
          <a:xfrm rot="5400000" flipV="1">
            <a:off x="7472031" y="2979811"/>
            <a:ext cx="3926265" cy="648760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cxnSp>
        <p:nvCxnSpPr>
          <p:cNvPr id="158" name=""/>
          <p:cNvCxnSpPr>
            <a:stCxn id="153" idx="4"/>
            <a:endCxn id="155" idx="2"/>
          </p:cNvCxnSpPr>
          <p:nvPr/>
        </p:nvCxnSpPr>
        <p:spPr>
          <a:xfrm rot="5400000" flipV="1">
            <a:off x="10118393" y="5230208"/>
            <a:ext cx="252791" cy="648758"/>
          </a:xfrm>
          <a:prstGeom prst="bentConnector2">
            <a:avLst/>
          </a:prstGeom>
          <a:noFill/>
          <a:ln w="38100" cap="flat" cmpd="sng" algn="ctr">
            <a:gradFill flip="xy"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bfbfbf">
                    <a:alpha val="100000"/>
                  </a:srgbClr>
                </a:gs>
              </a:gsLst>
              <a:lin ang="13500000" scaled="1"/>
              <a:tileRect/>
            </a:gradFill>
            <a:prstDash val="solid"/>
            <a:tailEnd type="arrow"/>
          </a:ln>
        </p:spPr>
      </p:cxnSp>
      <p:sp>
        <p:nvSpPr>
          <p:cNvPr id="160" name="TextBox 15"/>
          <p:cNvSpPr txBox="1"/>
          <p:nvPr/>
        </p:nvSpPr>
        <p:spPr>
          <a:xfrm>
            <a:off x="9154583" y="4574876"/>
            <a:ext cx="1584425" cy="5190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Time shifts</a:t>
            </a:r>
            <a:b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&amp; Filtering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2" name="TextBox 15"/>
          <p:cNvSpPr txBox="1"/>
          <p:nvPr/>
        </p:nvSpPr>
        <p:spPr>
          <a:xfrm>
            <a:off x="9474350" y="5791354"/>
            <a:ext cx="1502782" cy="3313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All combined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5" name="TextBox 15"/>
          <p:cNvSpPr txBox="1"/>
          <p:nvPr/>
        </p:nvSpPr>
        <p:spPr>
          <a:xfrm>
            <a:off x="9379102" y="2175934"/>
            <a:ext cx="2581579" cy="2175086"/>
          </a:xfrm>
          <a:prstGeom prst="rect">
            <a:avLst/>
          </a:prstGeom>
          <a:solidFill>
            <a:schemeClr val="lt1"/>
          </a:solidFill>
          <a:ln w="25400">
            <a:solidFill>
              <a:srgbClr val="0000ff"/>
            </a:solidFill>
          </a:ln>
        </p:spPr>
        <p:txBody>
          <a:bodyPr vert="horz" wrap="square" lIns="91440" tIns="45720" rIns="91440" bIns="45720" anchor="t">
            <a:spAutoFit/>
          </a:bodyPr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ko-KR" sz="1600" b="1" baseline="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*All combined</a:t>
            </a:r>
            <a:endParaRPr lang="en-US" altLang="ko-KR" sz="1600" b="1" baseline="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  <a:p>
            <a:pPr marL="228480" lvl="0" indent="-228480">
              <a:spcBef>
                <a:spcPts val="600"/>
              </a:spcBef>
              <a:buFont typeface="Wingdings"/>
              <a:buChar char="ü"/>
              <a:defRPr/>
            </a:pPr>
            <a:r>
              <a:rPr lang="en-US" altLang="ko-KR" sz="1600" baseline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Lowpass filtering</a:t>
            </a:r>
            <a:endParaRPr lang="en-US" altLang="ko-KR" sz="1600" baseline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  <a:p>
            <a:pPr marL="228480" lvl="0" indent="-228480">
              <a:spcBef>
                <a:spcPts val="600"/>
              </a:spcBef>
              <a:buFont typeface="Wingdings"/>
              <a:buChar char="ü"/>
              <a:defRPr/>
            </a:pPr>
            <a:r>
              <a:rPr lang="en-US" altLang="ko-KR" sz="1600" baseline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Time shifts</a:t>
            </a:r>
            <a:endParaRPr lang="en-US" altLang="ko-KR" sz="1600" baseline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  <a:p>
            <a:pPr marL="228480" lvl="0" indent="-228480">
              <a:spcBef>
                <a:spcPts val="600"/>
              </a:spcBef>
              <a:buFont typeface="Wingdings"/>
              <a:buChar char="ü"/>
              <a:defRPr/>
            </a:pPr>
            <a:r>
              <a:rPr lang="en-US" altLang="ko-KR" sz="1600" baseline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Attributes augmentation</a:t>
            </a:r>
            <a:endParaRPr lang="en-US" altLang="ko-KR" sz="1600" baseline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  <a:p>
            <a:pPr marL="228480" lvl="0" indent="-228480">
              <a:spcBef>
                <a:spcPts val="600"/>
              </a:spcBef>
              <a:buFont typeface="Wingdings"/>
              <a:buChar char="ü"/>
              <a:defRPr/>
            </a:pPr>
            <a:r>
              <a:rPr lang="en-US" altLang="ko-KR" sz="1600" baseline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Probabilistic mapping</a:t>
            </a:r>
            <a:endParaRPr lang="en-US" altLang="ko-KR" sz="1600" baseline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  <a:p>
            <a:pPr marL="228480" lvl="0" indent="-228480">
              <a:spcBef>
                <a:spcPts val="600"/>
              </a:spcBef>
              <a:buFont typeface="Wingdings"/>
              <a:buChar char="ü"/>
              <a:defRPr/>
            </a:pPr>
            <a:r>
              <a:rPr lang="en-US" altLang="ko-KR" sz="1600" baseline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Hyperparameter tuning</a:t>
            </a:r>
            <a:endParaRPr lang="en-US" altLang="ko-KR" sz="1600" baseline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166" name=""/>
          <p:cNvCxnSpPr>
            <a:stCxn id="162" idx="3"/>
          </p:cNvCxnSpPr>
          <p:nvPr/>
        </p:nvCxnSpPr>
        <p:spPr>
          <a:xfrm flipV="1">
            <a:off x="10977132" y="4381500"/>
            <a:ext cx="350813" cy="1575512"/>
          </a:xfrm>
          <a:prstGeom prst="bentConnector2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3099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Conclusion</a:t>
            </a:r>
            <a:endParaRPr lang="en-US" altLang="ko-KR" sz="4000">
              <a:latin typeface="맑은 고딕"/>
              <a:ea typeface="맑은 고딕"/>
            </a:endParaRPr>
          </a:p>
        </p:txBody>
      </p:sp>
      <p:cxnSp>
        <p:nvCxnSpPr>
          <p:cNvPr id="7" name="직선 연결선 46"/>
          <p:cNvCxnSpPr/>
          <p:nvPr/>
        </p:nvCxnSpPr>
        <p:spPr>
          <a:xfrm>
            <a:off x="6096000" y="1335376"/>
            <a:ext cx="0" cy="4826120"/>
          </a:xfrm>
          <a:prstGeom prst="line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8" name="TextBox 4"/>
          <p:cNvSpPr txBox="1"/>
          <p:nvPr/>
        </p:nvSpPr>
        <p:spPr>
          <a:xfrm>
            <a:off x="953724" y="1787116"/>
            <a:ext cx="5039897" cy="42974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Linear regression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Simple but powerful (∵ highly correlated data)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Limited performance (∵ only linear relationship)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XGBoost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Good for classification (than regression tasks)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Poor at extrapolation (depends on training set)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CNN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Good for data with spatial relationship 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>
              <a:lnSpc>
                <a:spcPct val="150000"/>
              </a:lnSpc>
              <a:spcBef>
                <a:spcPts val="0"/>
              </a:spcBef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MLP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 - Achieved the best performance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Good for time-series prediction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(w/ tabular data)</a:t>
            </a:r>
            <a:endPara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46193" lvl="0" indent="-22848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But too many parameters (∵ full connection)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80822" y="6260365"/>
            <a:ext cx="5599592" cy="4528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*Ref.: Towards Data Science, “Why XGBoost Can’t Solve All Your Problems”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*Ref.: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MachineLearningMastery, “When to use MLP, CNN, and RNN neural networks”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6267310" y="1787116"/>
            <a:ext cx="5924690" cy="28306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Different time shifts per sensors (columns)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008413" lv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 CNN w/ spatial representation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(e.g., spectrum)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 RNN models - e.g., LSTM, Transformer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17713" lvl="0" indent="-217713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Ensemble model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1728107" y="1355271"/>
            <a:ext cx="3184070" cy="380999"/>
          </a:xfrm>
          <a:prstGeom prst="rect">
            <a:avLst/>
          </a:prstGeom>
          <a:solidFill>
            <a:srgbClr val="d9d9d9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spcBef>
                <a:spcPts val="0"/>
              </a:spcBef>
              <a:spcAft>
                <a:spcPts val="60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“</a:t>
            </a:r>
            <a:r>
              <a:rPr xmlns:mc="http://schemas.openxmlformats.org/markup-compatibility/2006" xmlns:hp="http://schemas.haansoft.com/office/presentation/8.0" kumimoji="0" lang="en-US" altLang="ko-KR" sz="22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No </a:t>
            </a:r>
            <a:r>
              <a:rPr lang="en-US" altLang="ko-KR" sz="2200" b="1" i="1" baseline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Free</a:t>
            </a:r>
            <a:r>
              <a:rPr xmlns:mc="http://schemas.openxmlformats.org/markup-compatibility/2006" xmlns:hp="http://schemas.haansoft.com/office/presentation/8.0" kumimoji="0" lang="en-US" altLang="ko-KR" sz="22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 Lunch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”</a:t>
            </a:r>
            <a:endParaRPr lang="en-US" altLang="ko-KR" sz="2200"/>
          </a:p>
        </p:txBody>
      </p:sp>
      <p:sp>
        <p:nvSpPr>
          <p:cNvPr id="13" name=""/>
          <p:cNvSpPr/>
          <p:nvPr/>
        </p:nvSpPr>
        <p:spPr>
          <a:xfrm>
            <a:off x="7391400" y="1355271"/>
            <a:ext cx="3184070" cy="380999"/>
          </a:xfrm>
          <a:prstGeom prst="rect">
            <a:avLst/>
          </a:prstGeom>
          <a:solidFill>
            <a:srgbClr val="d9d9d9">
              <a:alpha val="100000"/>
            </a:srgbClr>
          </a:solidFill>
          <a:ln w="15875" cap="flat" cmpd="sng" algn="ctr">
            <a:solidFill>
              <a:srgbClr val="0d536e">
                <a:alpha val="100000"/>
              </a:srgbClr>
            </a:solidFill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Further Works</a:t>
            </a:r>
            <a:endParaRPr xmlns:mc="http://schemas.openxmlformats.org/markup-compatibility/2006" xmlns:hp="http://schemas.haansoft.com/office/presentation/8.0" kumimoji="0" lang="en-US" altLang="ko-KR" sz="2200" b="1" i="1" u="none" strike="noStrike" kern="1200" cap="none" spc="0" normalizeH="0" baseline="0" mc:Ignorable="hp" hp:hslEmbossed="0">
              <a:solidFill>
                <a:srgbClr val="000000"/>
              </a:solidFill>
              <a:latin typeface="Times New Roman"/>
              <a:ea typeface="맑은 고딕"/>
              <a:cs typeface="Times New Roman"/>
            </a:endParaRPr>
          </a:p>
        </p:txBody>
      </p: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3"/>
          <a:srcRect l="35660" t="35310" r="37150" b="43140"/>
          <a:stretch>
            <a:fillRect/>
          </a:stretch>
        </p:blipFill>
        <p:spPr>
          <a:xfrm>
            <a:off x="6571794" y="2409825"/>
            <a:ext cx="1553631" cy="672701"/>
          </a:xfrm>
          <a:prstGeom prst="rect">
            <a:avLst/>
          </a:prstGeom>
        </p:spPr>
      </p:pic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8375650" y="2288115"/>
          <a:ext cx="3298957" cy="782955"/>
        </p:xfrm>
        <a:graphic>
          <a:graphicData uri="http://schemas.openxmlformats.org/drawingml/2006/table">
            <a:tbl>
              <a:tblPr firstRow="1" bandRow="1"/>
              <a:tblGrid>
                <a:gridCol w="1053465"/>
                <a:gridCol w="561373"/>
                <a:gridCol w="561373"/>
                <a:gridCol w="561373"/>
                <a:gridCol w="561373"/>
              </a:tblGrid>
              <a:tr h="291465"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30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s1</a:t>
                      </a:r>
                      <a:endParaRPr lang="en-US" altLang="ko-KR" sz="13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s11</a:t>
                      </a:r>
                      <a:endParaRPr lang="en-US" altLang="ko-KR" sz="13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s13</a:t>
                      </a:r>
                      <a:endParaRPr lang="en-US" altLang="ko-KR" sz="13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s15</a:t>
                      </a:r>
                      <a:endParaRPr lang="en-US" altLang="ko-KR" sz="13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</a:tr>
              <a:tr h="491490"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Optimal</a:t>
                      </a:r>
                      <a:br>
                        <a:rPr lang="en-US" altLang="ko-KR" sz="1300" b="1">
                          <a:latin typeface="맑은 고딕"/>
                          <a:ea typeface="맑은 고딕"/>
                        </a:rPr>
                      </a:br>
                      <a:r>
                        <a:rPr lang="en-US" altLang="ko-KR" sz="1300" b="1">
                          <a:latin typeface="맑은 고딕"/>
                          <a:ea typeface="맑은 고딕"/>
                        </a:rPr>
                        <a:t>Time Shift*</a:t>
                      </a:r>
                      <a:endParaRPr lang="en-US" altLang="ko-KR" sz="13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맑은 고딕"/>
                          <a:ea typeface="맑은 고딕"/>
                        </a:rPr>
                        <a:t>4700</a:t>
                      </a:r>
                      <a:endParaRPr lang="en-US" altLang="ko-KR" sz="130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맑은 고딕"/>
                          <a:ea typeface="맑은 고딕"/>
                        </a:rPr>
                        <a:t>2700</a:t>
                      </a:r>
                      <a:endParaRPr lang="en-US" altLang="ko-KR" sz="130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맑은 고딕"/>
                          <a:ea typeface="맑은 고딕"/>
                        </a:rPr>
                        <a:t>2300</a:t>
                      </a:r>
                      <a:endParaRPr lang="en-US" altLang="ko-KR" sz="130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 vert="horz" wrap="square" lIns="45720" tIns="45720" rIns="4572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맑은 고딕"/>
                          <a:ea typeface="맑은 고딕"/>
                        </a:rPr>
                        <a:t>2200</a:t>
                      </a:r>
                      <a:endParaRPr lang="en-US" altLang="ko-KR" sz="130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16" name="TextBox 6"/>
          <p:cNvSpPr txBox="1"/>
          <p:nvPr/>
        </p:nvSpPr>
        <p:spPr>
          <a:xfrm>
            <a:off x="8291257" y="3050441"/>
            <a:ext cx="3692777" cy="2718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*Calculated by the maximum cross-correlation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6972888" y="4603425"/>
            <a:ext cx="4089016" cy="1831961"/>
            <a:chOff x="6668088" y="4593900"/>
            <a:chExt cx="4089016" cy="1831961"/>
          </a:xfrm>
        </p:grpSpPr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4"/>
            <a:srcRect l="9850"/>
            <a:stretch>
              <a:fillRect/>
            </a:stretch>
          </p:blipFill>
          <p:spPr>
            <a:xfrm>
              <a:off x="7333884" y="4593900"/>
              <a:ext cx="3423220" cy="1831960"/>
            </a:xfrm>
            <a:prstGeom prst="rect">
              <a:avLst/>
            </a:prstGeom>
          </p:spPr>
        </p:pic>
        <p:sp>
          <p:nvSpPr>
            <p:cNvPr id="18" name="TextBox 15"/>
            <p:cNvSpPr txBox="1"/>
            <p:nvPr/>
          </p:nvSpPr>
          <p:spPr>
            <a:xfrm>
              <a:off x="6668088" y="5176876"/>
              <a:ext cx="674257" cy="338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Times New Roman"/>
                </a:rPr>
                <a:t>Data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35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35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2154" y="1431891"/>
            <a:ext cx="6865301" cy="4328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3" lvl="0" indent="-538163">
              <a:spcBef>
                <a:spcPts val="1200"/>
              </a:spcBef>
              <a:buFont typeface="Wingdings"/>
              <a:buChar char="Ø"/>
              <a:defRPr/>
            </a:pPr>
            <a:r>
              <a:rPr lang="en-US" altLang="ko-KR" sz="2800">
                <a:latin typeface="맑은 고딕"/>
                <a:ea typeface="맑은 고딕"/>
              </a:rPr>
              <a:t>Problem Statement</a:t>
            </a:r>
            <a:endParaRPr lang="en-US" altLang="ko-KR" sz="2800">
              <a:latin typeface="맑은 고딕"/>
              <a:ea typeface="맑은 고딕"/>
            </a:endParaRPr>
          </a:p>
          <a:p>
            <a:pPr marL="538163" lvl="0" indent="-538163">
              <a:spcBef>
                <a:spcPts val="1200"/>
              </a:spcBef>
              <a:buFont typeface="Wingdings"/>
              <a:buChar char="Ø"/>
              <a:defRPr/>
            </a:pPr>
            <a:r>
              <a:rPr lang="en-US" altLang="ko-KR" sz="2800">
                <a:latin typeface="맑은 고딕"/>
                <a:ea typeface="맑은 고딕"/>
              </a:rPr>
              <a:t>Exploration</a:t>
            </a:r>
            <a:endParaRPr lang="en-US" altLang="ko-KR" sz="2800">
              <a:latin typeface="맑은 고딕"/>
              <a:ea typeface="맑은 고딕"/>
            </a:endParaRPr>
          </a:p>
          <a:p>
            <a:pPr marL="995363" lvl="0" indent="-457200">
              <a:spcBef>
                <a:spcPts val="1200"/>
              </a:spcBef>
              <a:buFont typeface="Wingdings"/>
              <a:buChar char="ü"/>
              <a:defRPr/>
            </a:pPr>
            <a:r>
              <a:rPr lang="en-US" altLang="ko-KR" sz="2400">
                <a:latin typeface="맑은 고딕"/>
                <a:ea typeface="맑은 고딕"/>
              </a:rPr>
              <a:t>Domain Exploration (Literature Review)</a:t>
            </a:r>
            <a:endParaRPr lang="en-US" altLang="ko-KR" sz="2400">
              <a:latin typeface="맑은 고딕"/>
              <a:ea typeface="맑은 고딕"/>
            </a:endParaRPr>
          </a:p>
          <a:p>
            <a:pPr marL="995363" lvl="0" indent="-457200">
              <a:spcBef>
                <a:spcPts val="1200"/>
              </a:spcBef>
              <a:buFont typeface="Wingdings"/>
              <a:buChar char="ü"/>
              <a:defRPr/>
            </a:pPr>
            <a:r>
              <a:rPr lang="en-US" altLang="ko-KR" sz="2400">
                <a:latin typeface="맑은 고딕"/>
                <a:ea typeface="맑은 고딕"/>
              </a:rPr>
              <a:t>Data Exploration</a:t>
            </a:r>
            <a:endParaRPr lang="en-US" altLang="ko-KR" sz="2400">
              <a:latin typeface="맑은 고딕"/>
              <a:ea typeface="맑은 고딕"/>
            </a:endParaRPr>
          </a:p>
          <a:p>
            <a:pPr marL="538163" lvl="0" indent="-538163">
              <a:spcBef>
                <a:spcPts val="1200"/>
              </a:spcBef>
              <a:buFont typeface="Wingdings"/>
              <a:buChar char="Ø"/>
              <a:defRPr/>
            </a:pPr>
            <a:r>
              <a:rPr lang="en-US" altLang="ko-KR" sz="2800">
                <a:latin typeface="맑은 고딕"/>
                <a:ea typeface="맑은 고딕"/>
              </a:rPr>
              <a:t>Methods &amp; Results</a:t>
            </a:r>
            <a:endParaRPr lang="en-US" altLang="ko-KR" sz="2800">
              <a:latin typeface="맑은 고딕"/>
              <a:ea typeface="맑은 고딕"/>
            </a:endParaRPr>
          </a:p>
          <a:p>
            <a:pPr marL="995363" lvl="0" indent="-457200">
              <a:spcBef>
                <a:spcPts val="1200"/>
              </a:spcBef>
              <a:buFont typeface="Wingdings"/>
              <a:buChar char="ü"/>
              <a:defRPr/>
            </a:pPr>
            <a:r>
              <a:rPr lang="en-US" altLang="ko-KR" sz="2400">
                <a:latin typeface="맑은 고딕"/>
                <a:ea typeface="맑은 고딕"/>
              </a:rPr>
              <a:t>Overall Approach</a:t>
            </a:r>
            <a:endParaRPr lang="en-US" altLang="ko-KR" sz="2400">
              <a:latin typeface="맑은 고딕"/>
              <a:ea typeface="맑은 고딕"/>
            </a:endParaRPr>
          </a:p>
          <a:p>
            <a:pPr marL="995363" lvl="0" indent="-457200">
              <a:spcBef>
                <a:spcPts val="1200"/>
              </a:spcBef>
              <a:buFont typeface="Wingdings"/>
              <a:buChar char="ü"/>
              <a:defRPr/>
            </a:pPr>
            <a:r>
              <a:rPr lang="en-US" altLang="ko-KR" sz="2400">
                <a:latin typeface="맑은 고딕"/>
                <a:ea typeface="맑은 고딕"/>
              </a:rPr>
              <a:t>Summary: Models &amp; Results</a:t>
            </a:r>
            <a:endParaRPr lang="en-US" altLang="ko-KR" sz="2400">
              <a:latin typeface="맑은 고딕"/>
              <a:ea typeface="맑은 고딕"/>
            </a:endParaRPr>
          </a:p>
          <a:p>
            <a:pPr marL="538163" lvl="0" indent="-538163">
              <a:spcBef>
                <a:spcPts val="1200"/>
              </a:spcBef>
              <a:buFont typeface="Wingdings"/>
              <a:buChar char="Ø"/>
              <a:defRPr/>
            </a:pPr>
            <a:r>
              <a:rPr lang="en-US" altLang="ko-KR" sz="2800">
                <a:latin typeface="맑은 고딕"/>
                <a:ea typeface="맑은 고딕"/>
              </a:rPr>
              <a:t>Conclusion</a:t>
            </a:r>
            <a:endParaRPr lang="ko-KR" altLang="en-US" sz="28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51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 Statement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 descr="Greenhouse Gas Emissions"/>
          <p:cNvPicPr>
            <a:picLocks noChangeAspect="1" noChangeArrowheads="1"/>
          </p:cNvPicPr>
          <p:nvPr/>
        </p:nvPicPr>
        <p:blipFill rotWithShape="1">
          <a:blip r:embed="rId3"/>
          <a:srcRect b="9390"/>
          <a:stretch>
            <a:fillRect/>
          </a:stretch>
        </p:blipFill>
        <p:spPr>
          <a:xfrm>
            <a:off x="778577" y="1598788"/>
            <a:ext cx="1578845" cy="1115901"/>
          </a:xfrm>
          <a:prstGeom prst="rect">
            <a:avLst/>
          </a:prstGeom>
          <a:noFill/>
        </p:spPr>
      </p:pic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016453" y="1516433"/>
          <a:ext cx="691104" cy="1280608"/>
        </p:xfrm>
        <a:graphic>
          <a:graphicData uri="http://schemas.openxmlformats.org/presentationml/2006/ole">
            <p:oleObj spid="_x0000_s1026" name="비트맵 이미지" r:id="rId5" imgW="983160" imgH="1821240" progId="Paint.Picture">
              <p:embed/>
            </p:oleObj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2431221" y="2040544"/>
            <a:ext cx="440688" cy="232388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852385" y="3037897"/>
            <a:ext cx="440688" cy="5264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035" name="Picture 11" descr="Datatable Analytics Stock Illustrations – 4 Datatable Analytics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6"/>
          <a:srcRect l="15410" t="15520" r="15080" b="16050"/>
          <a:stretch>
            <a:fillRect/>
          </a:stretch>
        </p:blipFill>
        <p:spPr>
          <a:xfrm>
            <a:off x="881240" y="3805224"/>
            <a:ext cx="2382981" cy="2346037"/>
          </a:xfrm>
          <a:prstGeom prst="rect">
            <a:avLst/>
          </a:prstGeom>
          <a:noFill/>
        </p:spPr>
      </p:pic>
      <p:pic>
        <p:nvPicPr>
          <p:cNvPr id="1037" name="Picture 13" descr="221 Data Scientist Illustrations &amp; Clip Art - iStock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666582" y="3203327"/>
            <a:ext cx="5075921" cy="3549828"/>
          </a:xfrm>
          <a:prstGeom prst="rect">
            <a:avLst/>
          </a:prstGeom>
          <a:noFill/>
        </p:spPr>
      </p:pic>
      <p:sp>
        <p:nvSpPr>
          <p:cNvPr id="15" name="오른쪽 화살표 14"/>
          <p:cNvSpPr/>
          <p:nvPr/>
        </p:nvSpPr>
        <p:spPr>
          <a:xfrm>
            <a:off x="3321284" y="4715004"/>
            <a:ext cx="440688" cy="5264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577575" y="4715004"/>
            <a:ext cx="440688" cy="5264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3770" y="1803203"/>
            <a:ext cx="5089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i="1">
                <a:solidFill>
                  <a:srgbClr val="0000ff"/>
                </a:solidFill>
                <a:latin typeface="Times New Roman"/>
                <a:cs typeface="Times New Roman"/>
              </a:rPr>
              <a:t>Predict CO concentration levels from 16 gas sensor data</a:t>
            </a:r>
            <a:endParaRPr lang="ko-KR" altLang="en-US" sz="2800" b="1" i="1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5462" y="3012041"/>
            <a:ext cx="179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i="1">
                <a:latin typeface="Times New Roman"/>
                <a:cs typeface="Times New Roman"/>
              </a:rPr>
              <a:t>Given data</a:t>
            </a:r>
            <a:endParaRPr lang="ko-KR" altLang="en-US" sz="2400" i="1">
              <a:latin typeface="Times New Roman"/>
              <a:cs typeface="Times New Roman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rcRect l="14040" t="6240" r="10330" b="28180"/>
          <a:stretch>
            <a:fillRect/>
          </a:stretch>
        </p:blipFill>
        <p:spPr>
          <a:xfrm>
            <a:off x="9369219" y="3704989"/>
            <a:ext cx="2369575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04716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Domain Exploration (1/2) </a:t>
            </a:r>
            <a:r>
              <a:rPr lang="en-US" altLang="ko-KR" sz="2800">
                <a:latin typeface="맑은 고딕"/>
                <a:ea typeface="맑은 고딕"/>
              </a:rPr>
              <a:t>by Literature Review</a:t>
            </a:r>
            <a:endParaRPr lang="en-US" altLang="ko-KR" sz="280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3757" y="1859323"/>
            <a:ext cx="4256462" cy="2325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729" y="1348968"/>
            <a:ext cx="687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(General) In-Lab Mixed Gas Test Environment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059" y="6232889"/>
            <a:ext cx="10343393" cy="451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Times New Roman"/>
                <a:cs typeface="Times New Roman"/>
              </a:rPr>
              <a:t>*Ref.: Yonghui Xu, et al., “Research on a Mixed Gas Recognition and Concentration Detection Algorithm Based on a Metal Oxide Semiconductor</a:t>
            </a:r>
            <a:r>
              <a:rPr lang="ko-KR" altLang="en-US" sz="1200">
                <a:latin typeface="Times New Roman"/>
                <a:cs typeface="Times New Roman"/>
              </a:rPr>
              <a:t> </a:t>
            </a:r>
            <a:r>
              <a:rPr lang="en-US" altLang="ko-KR" sz="1200">
                <a:latin typeface="Times New Roman"/>
                <a:cs typeface="Times New Roman"/>
              </a:rPr>
              <a:t>Olfactory System</a:t>
            </a:r>
            <a:endParaRPr lang="ko-KR" altLang="en-US" sz="1200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ko-KR" altLang="en-US" sz="1200">
                <a:latin typeface="Times New Roman"/>
                <a:cs typeface="Times New Roman"/>
              </a:rPr>
              <a:t>          </a:t>
            </a:r>
            <a:r>
              <a:rPr lang="en-US" altLang="ko-KR" sz="1200">
                <a:latin typeface="Times New Roman"/>
                <a:cs typeface="Times New Roman"/>
              </a:rPr>
              <a:t> Sensor Array,” </a:t>
            </a:r>
            <a:r>
              <a:rPr lang="en-US" altLang="ko-KR" sz="1200" i="1">
                <a:latin typeface="Times New Roman"/>
                <a:cs typeface="Times New Roman"/>
              </a:rPr>
              <a:t>Sensors</a:t>
            </a:r>
            <a:r>
              <a:rPr lang="en-US" altLang="ko-KR" sz="1200">
                <a:latin typeface="Times New Roman"/>
                <a:cs typeface="Times New Roman"/>
              </a:rPr>
              <a:t>, 2018</a:t>
            </a:r>
            <a:endParaRPr lang="en-US" altLang="ko-KR" sz="1200">
              <a:latin typeface="Times New Roman"/>
              <a:cs typeface="Times New Roman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3697" y="4468254"/>
            <a:ext cx="2821439" cy="1743462"/>
          </a:xfrm>
          <a:prstGeom prst="rect">
            <a:avLst/>
          </a:prstGeom>
        </p:spPr>
      </p:pic>
      <p:cxnSp>
        <p:nvCxnSpPr>
          <p:cNvPr id="20" name=""/>
          <p:cNvCxnSpPr/>
          <p:nvPr/>
        </p:nvCxnSpPr>
        <p:spPr>
          <a:xfrm rot="5400000">
            <a:off x="2998745" y="4537403"/>
            <a:ext cx="472850" cy="469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6"/>
          <p:cNvSpPr txBox="1"/>
          <p:nvPr/>
        </p:nvSpPr>
        <p:spPr>
          <a:xfrm>
            <a:off x="1814969" y="4264798"/>
            <a:ext cx="3287865" cy="2671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Mixed air injection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② </a:t>
            </a:r>
            <a:r>
              <a:rPr xmlns:mc="http://schemas.openxmlformats.org/markup-compatibility/2006" xmlns:hp="http://schemas.haansoft.com/office/presentation/8.0" kumimoji="0" lang="en-US" altLang="ko-KR" sz="1200" b="0" i="0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Fresh air injection</a:t>
            </a:r>
            <a:endParaRPr xmlns:mc="http://schemas.openxmlformats.org/markup-compatibility/2006" xmlns:hp="http://schemas.haansoft.com/office/presentation/8.0" kumimoji="0" lang="en-US" altLang="ko-KR" sz="1200" b="0" i="0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"/>
          <p:cNvCxnSpPr/>
          <p:nvPr/>
        </p:nvCxnSpPr>
        <p:spPr>
          <a:xfrm rot="16200000" flipH="1">
            <a:off x="2517995" y="4624762"/>
            <a:ext cx="493091" cy="315335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3" name="TextBox 16"/>
          <p:cNvSpPr txBox="1"/>
          <p:nvPr/>
        </p:nvSpPr>
        <p:spPr>
          <a:xfrm>
            <a:off x="4666117" y="2011341"/>
            <a:ext cx="1710285" cy="2711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Mixed air injection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1401822" y="2089922"/>
            <a:ext cx="1640831" cy="2703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Fresh air injection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2140545" y="2714624"/>
            <a:ext cx="66476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2782689" y="2679104"/>
            <a:ext cx="1454727" cy="635000"/>
          </a:xfrm>
          <a:prstGeom prst="cube">
            <a:avLst>
              <a:gd name="adj" fmla="val 7767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8" name=""/>
          <p:cNvCxnSpPr/>
          <p:nvPr/>
        </p:nvCxnSpPr>
        <p:spPr>
          <a:xfrm rot="10800000" flipV="1">
            <a:off x="4493616" y="2337593"/>
            <a:ext cx="605235" cy="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직선 연결선 46"/>
          <p:cNvCxnSpPr/>
          <p:nvPr/>
        </p:nvCxnSpPr>
        <p:spPr>
          <a:xfrm rot="16200000" flipH="1">
            <a:off x="4360072" y="4029672"/>
            <a:ext cx="4348442" cy="6463"/>
          </a:xfrm>
          <a:prstGeom prst="line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30" name="TextBox 4"/>
          <p:cNvSpPr txBox="1"/>
          <p:nvPr/>
        </p:nvSpPr>
        <p:spPr>
          <a:xfrm>
            <a:off x="6682222" y="1908165"/>
            <a:ext cx="5306372" cy="19380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57968" lvl="0" indent="-257968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Delayed sensor response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due to: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57937" lvl="0" indent="-295999" algn="l">
              <a:lnSpc>
                <a:spcPct val="150000"/>
              </a:lnSpc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Remaining gas in the chamber (before fully exhausted)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57937" lvl="0" indent="-295999" algn="l">
              <a:lnSpc>
                <a:spcPct val="150000"/>
              </a:lnSpc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Sensor array structure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57937" lvl="0" indent="-295999" algn="l">
              <a:lnSpc>
                <a:spcPct val="150000"/>
              </a:lnSpc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Sensor internal characteristics (∵ analog lowpass filter)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lvl="0" indent="0" algn="l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☞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1) Need to align measured signals with reference CO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234723" lvl="0" indent="0" algn="l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2) Need additional attributes reflecting abrupt changes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6573242" y="4104084"/>
            <a:ext cx="4622058" cy="3733798"/>
            <a:chOff x="6573241" y="4113609"/>
            <a:chExt cx="4622058" cy="3733798"/>
          </a:xfrm>
        </p:grpSpPr>
        <p:grpSp>
          <p:nvGrpSpPr>
            <p:cNvPr id="37" name=""/>
            <p:cNvGrpSpPr/>
            <p:nvPr/>
          </p:nvGrpSpPr>
          <p:grpSpPr>
            <a:xfrm rot="0">
              <a:off x="6573241" y="4113609"/>
              <a:ext cx="4622059" cy="3733798"/>
              <a:chOff x="6573240" y="3875484"/>
              <a:chExt cx="4622059" cy="3733798"/>
            </a:xfrm>
          </p:grpSpPr>
          <p:cxnSp>
            <p:nvCxnSpPr>
              <p:cNvPr id="31" name=""/>
              <p:cNvCxnSpPr/>
              <p:nvPr/>
            </p:nvCxnSpPr>
            <p:spPr>
              <a:xfrm flipV="1">
                <a:off x="7351113" y="3875484"/>
                <a:ext cx="3819926" cy="1885156"/>
              </a:xfrm>
              <a:prstGeom prst="bentConnector3">
                <a:avLst>
                  <a:gd name="adj1" fmla="val 22863"/>
                </a:avLst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"/>
              <p:cNvSpPr/>
              <p:nvPr/>
            </p:nvSpPr>
            <p:spPr>
              <a:xfrm>
                <a:off x="6573240" y="3902471"/>
                <a:ext cx="3706811" cy="3706811"/>
              </a:xfrm>
              <a:prstGeom prst="arc">
                <a:avLst>
                  <a:gd name="adj1" fmla="val 16200000"/>
                  <a:gd name="adj2" fmla="val 0"/>
                </a:avLst>
              </a:prstGeom>
              <a:ln w="25400">
                <a:solidFill>
                  <a:srgbClr val="ff0000"/>
                </a:solidFill>
              </a:ln>
              <a:scene3d>
                <a:camera prst="orthographicFront" fov="0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"/>
              <p:cNvCxnSpPr/>
              <p:nvPr/>
            </p:nvCxnSpPr>
            <p:spPr>
              <a:xfrm flipV="1">
                <a:off x="9699626" y="5532437"/>
                <a:ext cx="404811" cy="15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"/>
              <p:cNvCxnSpPr/>
              <p:nvPr/>
            </p:nvCxnSpPr>
            <p:spPr>
              <a:xfrm>
                <a:off x="9707562" y="5246686"/>
                <a:ext cx="373063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35" name="TextBox 4"/>
              <p:cNvSpPr txBox="1"/>
              <p:nvPr/>
            </p:nvSpPr>
            <p:spPr>
              <a:xfrm>
                <a:off x="10112811" y="5103801"/>
                <a:ext cx="1082488" cy="62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Wingdings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Reference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Font typeface="Wingdings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Measured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cxnSp>
          <p:nvCxnSpPr>
            <p:cNvPr id="38" name=""/>
            <p:cNvCxnSpPr/>
            <p:nvPr/>
          </p:nvCxnSpPr>
          <p:spPr>
            <a:xfrm flipV="1">
              <a:off x="8240713" y="5994001"/>
              <a:ext cx="195460" cy="3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 rot="10800000" flipV="1">
              <a:off x="8235462" y="4938167"/>
              <a:ext cx="533400" cy="179"/>
            </a:xfrm>
            <a:prstGeom prst="straightConnector1">
              <a:avLst/>
            </a:prstGeom>
            <a:noFill/>
            <a:ln w="12700" cap="flat" cmpd="sng" algn="ctr">
              <a:solidFill>
                <a:srgbClr val="1cade4">
                  <a:alpha val="100000"/>
                </a:srgbClr>
              </a:solidFill>
              <a:prstDash val="soli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89384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104716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Domain Exploration (2/2) </a:t>
            </a:r>
            <a:r>
              <a:rPr lang="en-US" altLang="ko-KR" sz="2800">
                <a:latin typeface="맑은 고딕"/>
                <a:ea typeface="맑은 고딕"/>
              </a:rPr>
              <a:t>by Literature Review</a:t>
            </a:r>
            <a:endParaRPr lang="en-US" altLang="ko-KR" sz="2800"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728" y="1348968"/>
            <a:ext cx="10461602" cy="100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§"/>
              <a:defRPr/>
            </a:pPr>
            <a:r>
              <a:rPr lang="en-US" altLang="ko-KR" sz="2400">
                <a:latin typeface="맑은 고딕"/>
                <a:ea typeface="맑은 고딕"/>
              </a:rPr>
              <a:t>Nonlinearity in Cross-sensitivity characteristics &amp; Mixed response</a:t>
            </a:r>
            <a:endParaRPr lang="en-US" altLang="ko-KR" sz="2400">
              <a:latin typeface="맑은 고딕"/>
              <a:ea typeface="맑은 고딕"/>
            </a:endParaRPr>
          </a:p>
          <a:p>
            <a:pPr marL="4976812" lvl="0" indent="0" algn="l" defTabSz="116128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☞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Model should represent these nonlinearities! 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471755" y="2010185"/>
            <a:ext cx="4228283" cy="4138704"/>
            <a:chOff x="1519380" y="2038760"/>
            <a:chExt cx="4228283" cy="413870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19380" y="2038760"/>
              <a:ext cx="4143758" cy="413870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713406" y="2052197"/>
              <a:ext cx="103425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  <a:ea typeface="맑은 고딕"/>
                </a:rPr>
                <a:t>TGS2600</a:t>
              </a:r>
              <a:endParaRPr lang="ko-KR" altLang="en-US" sz="1600" b="1">
                <a:latin typeface="맑은 고딕"/>
                <a:ea typeface="맑은 고딕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2361370" y="3545909"/>
              <a:ext cx="535709" cy="277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944659" y="3573618"/>
              <a:ext cx="1822763" cy="4817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861183" y="3805385"/>
              <a:ext cx="356841" cy="27769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3903" y="6185002"/>
            <a:ext cx="10763274" cy="6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Times New Roman"/>
                <a:cs typeface="Times New Roman"/>
              </a:rPr>
              <a:t>*Ref.: Datasheets (Sensor specifications) of FIGARO TGS Series Sensors</a:t>
            </a:r>
            <a:endParaRPr lang="en-US" altLang="ko-KR" sz="1200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US" altLang="ko-KR" sz="1200">
                <a:latin typeface="Times New Roman"/>
                <a:cs typeface="Times New Roman"/>
              </a:rPr>
              <a:t>*Ref.: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Yonghui Xu, et al., “Research on a Mixed Gas Recognition and Concentration Detection Algorithm Based on a Metal Oxide Semiconductor Olfactory System Sensor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 Array,”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Sensors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imes New Roman"/>
                <a:cs typeface="Times New Roman"/>
              </a:rPr>
              <a:t>, 2018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5451" y="2476844"/>
            <a:ext cx="4468177" cy="3622132"/>
          </a:xfrm>
          <a:prstGeom prst="rect">
            <a:avLst/>
          </a:prstGeom>
        </p:spPr>
      </p:pic>
      <p:sp>
        <p:nvSpPr>
          <p:cNvPr id="30" name="TextBox 15"/>
          <p:cNvSpPr txBox="1"/>
          <p:nvPr/>
        </p:nvSpPr>
        <p:spPr>
          <a:xfrm>
            <a:off x="8577953" y="3581400"/>
            <a:ext cx="3318772" cy="1150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“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The response output of the sensor to the mixed gas is 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not equal to the sum of the responses of the sensor to the two target gases and has a nonlinear characteristic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.”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629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729" y="412955"/>
            <a:ext cx="56424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Data Exploration (1/3)</a:t>
            </a:r>
            <a:endParaRPr lang="en-US" altLang="ko-KR" sz="4000"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727" y="1221152"/>
            <a:ext cx="10203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§"/>
              <a:defRPr/>
            </a:pPr>
            <a:r>
              <a:rPr lang="en-US" altLang="ko-KR" sz="2400">
                <a:latin typeface="맑은 고딕"/>
                <a:ea typeface="맑은 고딕"/>
              </a:rPr>
              <a:t>Cross-Correlation Analysis: </a:t>
            </a:r>
            <a:r>
              <a:rPr lang="ko-KR" altLang="en-US" sz="2400">
                <a:latin typeface="맑은 고딕"/>
                <a:ea typeface="맑은 고딕"/>
              </a:rPr>
              <a:t>① </a:t>
            </a:r>
            <a:r>
              <a:rPr lang="en-US" altLang="ko-KR" sz="2400">
                <a:latin typeface="맑은 고딕"/>
                <a:ea typeface="맑은 고딕"/>
              </a:rPr>
              <a:t>Sensor Failure @ “s2” </a:t>
            </a: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</a:rPr>
              <a:t>→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Exclusion?</a:t>
            </a:r>
            <a:endParaRPr lang="en-US" altLang="ko-KR" sz="2400">
              <a:latin typeface="맑은 고딕"/>
              <a:ea typeface="맑은 고딕"/>
            </a:endParaRPr>
          </a:p>
          <a:p>
            <a:pPr marL="4117254" lvl="0" indent="0" defTabSz="277091">
              <a:defRPr/>
            </a:pPr>
            <a:r>
              <a:rPr lang="ko-KR" altLang="en-US" sz="2400">
                <a:latin typeface="맑은 고딕"/>
                <a:ea typeface="맑은 고딕"/>
              </a:rPr>
              <a:t>② </a:t>
            </a:r>
            <a:r>
              <a:rPr lang="en-US" altLang="ko-KR" sz="2400">
                <a:latin typeface="맑은 고딕"/>
                <a:ea typeface="맑은 고딕"/>
              </a:rPr>
              <a:t>Similar Sensors </a:t>
            </a: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</a:rPr>
              <a:t>→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 Selection or Merge?</a:t>
            </a:r>
            <a:endParaRPr lang="en-US" altLang="ko-KR" sz="24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0"/>
          <p:cNvGrpSpPr/>
          <p:nvPr/>
        </p:nvGrpSpPr>
        <p:grpSpPr>
          <a:xfrm rot="0">
            <a:off x="1248611" y="2124145"/>
            <a:ext cx="10638591" cy="4602222"/>
            <a:chOff x="1248611" y="1868507"/>
            <a:chExt cx="10638591" cy="4602222"/>
          </a:xfrm>
        </p:grpSpPr>
        <p:pic>
          <p:nvPicPr>
            <p:cNvPr id="33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07408" y="1868507"/>
              <a:ext cx="5070243" cy="4602221"/>
            </a:xfrm>
            <a:prstGeom prst="rect">
              <a:avLst/>
            </a:prstGeom>
          </p:spPr>
        </p:pic>
        <p:sp>
          <p:nvSpPr>
            <p:cNvPr id="34" name="직사각형 10"/>
            <p:cNvSpPr/>
            <p:nvPr/>
          </p:nvSpPr>
          <p:spPr>
            <a:xfrm>
              <a:off x="1248611" y="2487155"/>
              <a:ext cx="4515582" cy="358826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직사각형 11"/>
            <p:cNvSpPr/>
            <p:nvPr/>
          </p:nvSpPr>
          <p:spPr>
            <a:xfrm>
              <a:off x="1905604" y="1901345"/>
              <a:ext cx="386731" cy="456938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36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868937" y="1901345"/>
              <a:ext cx="3979786" cy="4569383"/>
            </a:xfrm>
            <a:prstGeom prst="rect">
              <a:avLst/>
            </a:prstGeom>
          </p:spPr>
        </p:pic>
        <p:cxnSp>
          <p:nvCxnSpPr>
            <p:cNvPr id="37" name="직선 화살표 연결선 14"/>
            <p:cNvCxnSpPr/>
            <p:nvPr/>
          </p:nvCxnSpPr>
          <p:spPr>
            <a:xfrm>
              <a:off x="5671595" y="2141316"/>
              <a:ext cx="1284790" cy="428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16"/>
            <p:cNvCxnSpPr/>
            <p:nvPr/>
          </p:nvCxnSpPr>
          <p:spPr>
            <a:xfrm>
              <a:off x="5671595" y="2384385"/>
              <a:ext cx="1197342" cy="1689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19"/>
            <p:cNvCxnSpPr/>
            <p:nvPr/>
          </p:nvCxnSpPr>
          <p:spPr>
            <a:xfrm>
              <a:off x="5674995" y="2661285"/>
              <a:ext cx="1193942" cy="2882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25"/>
            <p:cNvSpPr/>
            <p:nvPr/>
          </p:nvSpPr>
          <p:spPr>
            <a:xfrm>
              <a:off x="8100060" y="1901345"/>
              <a:ext cx="2748663" cy="44384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1" name="TextBox 27"/>
            <p:cNvSpPr txBox="1"/>
            <p:nvPr/>
          </p:nvSpPr>
          <p:spPr>
            <a:xfrm>
              <a:off x="8295448" y="4985743"/>
              <a:ext cx="35917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1200"/>
                </a:spcAft>
                <a:defRPr/>
              </a:pPr>
              <a:r>
                <a:rPr lang="en-US" altLang="ko-KR" sz="1600">
                  <a:solidFill>
                    <a:srgbClr val="ff0000"/>
                  </a:solidFill>
                  <a:latin typeface="Times New Roman"/>
                  <a:cs typeface="Times New Roman"/>
                </a:rPr>
                <a:t>Sensor may be failed at this point!</a:t>
              </a:r>
              <a:endParaRPr lang="ko-KR" altLang="en-US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2" name="직선 화살표 연결선 29"/>
            <p:cNvCxnSpPr/>
            <p:nvPr/>
          </p:nvCxnSpPr>
          <p:spPr>
            <a:xfrm flipH="1">
              <a:off x="8349673" y="5338618"/>
              <a:ext cx="230909" cy="4987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3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93680" y="137583"/>
            <a:ext cx="2892798" cy="1766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729" y="412955"/>
            <a:ext cx="5612845" cy="6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Data Exploration (2/3)</a:t>
            </a:r>
            <a:endParaRPr lang="en-US" altLang="ko-KR" sz="4000"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727" y="1299808"/>
            <a:ext cx="7575289" cy="45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§"/>
              <a:defRPr/>
            </a:pPr>
            <a:r>
              <a:rPr lang="en-US" altLang="ko-KR" sz="2400">
                <a:latin typeface="맑은 고딕"/>
                <a:ea typeface="맑은 고딕"/>
              </a:rPr>
              <a:t>Need of Signal Shifts </a:t>
            </a:r>
            <a:r>
              <a:rPr lang="ko-KR" altLang="en-US" sz="2400" b="1">
                <a:solidFill>
                  <a:srgbClr val="0000ff"/>
                </a:solidFill>
                <a:latin typeface="맑은 고딕"/>
                <a:ea typeface="맑은 고딕"/>
              </a:rPr>
              <a:t>→ </a:t>
            </a:r>
            <a:r>
              <a:rPr lang="en-US" altLang="ko-KR" sz="2400" b="1">
                <a:solidFill>
                  <a:srgbClr val="0000ff"/>
                </a:solidFill>
                <a:latin typeface="맑은 고딕"/>
                <a:ea typeface="맑은 고딕"/>
              </a:rPr>
              <a:t>2000 samples shifted!</a:t>
            </a:r>
            <a:endParaRPr lang="ko-KR" altLang="en-US" sz="24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63" y="2038760"/>
            <a:ext cx="5382874" cy="3891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9023" y="5950223"/>
            <a:ext cx="5500992" cy="753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50">
                <a:latin typeface="맑은 고딕"/>
                <a:ea typeface="맑은 고딕"/>
                <a:cs typeface="Times New Roman"/>
              </a:rPr>
              <a:t>*Measured signal = Lowpass-filtered form of target signal</a:t>
            </a:r>
            <a:endParaRPr lang="en-US" altLang="ko-KR" sz="145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450">
                <a:latin typeface="맑은 고딕"/>
                <a:ea typeface="맑은 고딕"/>
                <a:cs typeface="Times New Roman"/>
              </a:rPr>
              <a:t>**Poor ability to track abrupt change in CO concentration level</a:t>
            </a:r>
            <a:endParaRPr lang="en-US" altLang="ko-KR" sz="145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45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  </a:t>
            </a:r>
            <a:r>
              <a:rPr lang="ko-KR" altLang="en-US" sz="145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→ </a:t>
            </a:r>
            <a:r>
              <a:rPr lang="en-US" altLang="ko-KR" sz="1450">
                <a:solidFill>
                  <a:srgbClr val="0000ff"/>
                </a:solidFill>
                <a:latin typeface="맑은 고딕"/>
                <a:ea typeface="맑은 고딕"/>
                <a:cs typeface="Times New Roman"/>
              </a:rPr>
              <a:t>Need additional information reflecting abrupt changes</a:t>
            </a:r>
            <a:endParaRPr lang="en-US" altLang="ko-KR" sz="1450">
              <a:solidFill>
                <a:srgbClr val="0000ff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298025" y="3843516"/>
            <a:ext cx="1911928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31556" y="2310580"/>
            <a:ext cx="0" cy="1523105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649516" y="3843517"/>
            <a:ext cx="0" cy="1658385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9516" y="5132570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 to 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6317" y="2247191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 to 310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2" y="2106345"/>
            <a:ext cx="4755515" cy="437662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787569" y="1840131"/>
            <a:ext cx="1047196" cy="815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맑은 고딕"/>
                <a:ea typeface="맑은 고딕"/>
                <a:cs typeface="Times New Roman"/>
              </a:rPr>
              <a:t>Delayed</a:t>
            </a:r>
            <a:endParaRPr lang="en-US" altLang="ko-KR" sz="16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600">
                <a:latin typeface="맑은 고딕"/>
                <a:ea typeface="맑은 고딕"/>
                <a:cs typeface="Times New Roman"/>
              </a:rPr>
              <a:t>sensor</a:t>
            </a:r>
            <a:endParaRPr lang="en-US" altLang="ko-KR" sz="16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600">
                <a:latin typeface="맑은 고딕"/>
                <a:ea typeface="맑은 고딕"/>
                <a:cs typeface="Times New Roman"/>
              </a:rPr>
              <a:t>response</a:t>
            </a:r>
            <a:endParaRPr lang="ko-KR" altLang="en-US" sz="160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463105" y="205174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625337" y="205174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203415" y="205174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80511" y="205174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"/>
          <p:cNvSpPr/>
          <p:nvPr/>
        </p:nvSpPr>
        <p:spPr>
          <a:xfrm>
            <a:off x="9179968" y="230815"/>
            <a:ext cx="907164" cy="1422245"/>
          </a:xfrm>
          <a:prstGeom prst="rect">
            <a:avLst/>
          </a:prstGeom>
          <a:noFill/>
          <a:ln w="15875" cap="flat" cmpd="sng" algn="ctr">
            <a:solidFill>
              <a:srgbClr val="ff0000">
                <a:alpha val="100000"/>
              </a:srgbClr>
            </a:solidFill>
            <a:prstDash val="dash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w Cen MT"/>
              <a:ea typeface="HY얕은샘물M"/>
              <a:cs typeface="HY얕은샘물M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10106025" y="763330"/>
            <a:ext cx="1320165" cy="74924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Unstabilized</a:t>
            </a:r>
            <a:endPara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region exists!</a:t>
            </a:r>
            <a:endPara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(e.g., “s9”)</a:t>
            </a:r>
            <a:endPara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00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83576" y="1818275"/>
            <a:ext cx="2376657" cy="2946647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0064" y="3567690"/>
            <a:ext cx="2376657" cy="2927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729" y="412955"/>
            <a:ext cx="6461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Data Exploration (3/3)</a:t>
            </a:r>
            <a:endParaRPr lang="en-US" altLang="ko-KR" sz="4000"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728" y="1299808"/>
            <a:ext cx="1037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Need of Signal Conditioning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Zero-Phase </a:t>
            </a:r>
            <a:r>
              <a:rPr lang="en-US" altLang="ko-KR" sz="2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Lowpass</a:t>
            </a:r>
            <a:r>
              <a:rPr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Filter Applied!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94" y="1838840"/>
            <a:ext cx="6057273" cy="482612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643120" y="3554355"/>
            <a:ext cx="294640" cy="2946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39520" y="4124900"/>
            <a:ext cx="294640" cy="2946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084481" y="3448782"/>
            <a:ext cx="239298" cy="23929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8" idx="4"/>
          </p:cNvCxnSpPr>
          <p:nvPr/>
        </p:nvCxnSpPr>
        <p:spPr>
          <a:xfrm>
            <a:off x="1386840" y="4419540"/>
            <a:ext cx="0" cy="15189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4"/>
          </p:cNvCxnSpPr>
          <p:nvPr/>
        </p:nvCxnSpPr>
        <p:spPr>
          <a:xfrm>
            <a:off x="4204130" y="3688080"/>
            <a:ext cx="0" cy="1407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4"/>
          </p:cNvCxnSpPr>
          <p:nvPr/>
        </p:nvCxnSpPr>
        <p:spPr>
          <a:xfrm>
            <a:off x="4790440" y="3848995"/>
            <a:ext cx="0" cy="13478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51491" y="43357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2986" y="374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88914" y="1810265"/>
            <a:ext cx="446551" cy="359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</a:rPr>
              <a:t>①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05936" y="3567690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</a:rPr>
              <a:t>②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878320" y="1838840"/>
            <a:ext cx="0" cy="4826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8432961" y="2847510"/>
            <a:ext cx="239298" cy="23929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1022122" y="3833502"/>
            <a:ext cx="239298" cy="23929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16077" y="1917290"/>
            <a:ext cx="314633" cy="206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34061" y="3043082"/>
            <a:ext cx="196650" cy="206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538811" y="3123500"/>
            <a:ext cx="505129" cy="2654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Min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36429" y="1663793"/>
            <a:ext cx="533704" cy="27025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Max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9556830" y="2993786"/>
            <a:ext cx="2087074" cy="30778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Impulsive noise exists!</a:t>
            </a:r>
            <a:endParaRPr xmlns:mc="http://schemas.openxmlformats.org/markup-compatibility/2006" xmlns:hp="http://schemas.haansoft.com/office/presentation/8.0" kumimoji="0" lang="en-US" altLang="ko-KR" sz="145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52" idx="2"/>
            <a:endCxn id="49" idx="1"/>
          </p:cNvCxnSpPr>
          <p:nvPr/>
        </p:nvCxnSpPr>
        <p:spPr>
          <a:xfrm rot="16200000" flipH="1">
            <a:off x="10545276" y="3356658"/>
            <a:ext cx="566977" cy="4567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2" idx="1"/>
            <a:endCxn id="48" idx="5"/>
          </p:cNvCxnSpPr>
          <p:nvPr/>
        </p:nvCxnSpPr>
        <p:spPr>
          <a:xfrm rot="10800000">
            <a:off x="8637214" y="3051763"/>
            <a:ext cx="919615" cy="95914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2" name="TextBox 8"/>
          <p:cNvSpPr txBox="1"/>
          <p:nvPr/>
        </p:nvSpPr>
        <p:spPr>
          <a:xfrm>
            <a:off x="7290612" y="2860435"/>
            <a:ext cx="830402" cy="2933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Times New Roman"/>
              </a:rPr>
              <a:t>&lt;Raw&gt;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3" name="TextBox 8"/>
          <p:cNvSpPr txBox="1"/>
          <p:nvPr/>
        </p:nvSpPr>
        <p:spPr>
          <a:xfrm>
            <a:off x="7290613" y="4369781"/>
            <a:ext cx="1218729" cy="2955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&lt;Filtered&gt;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4" name="TextBox 8"/>
          <p:cNvSpPr txBox="1"/>
          <p:nvPr/>
        </p:nvSpPr>
        <p:spPr>
          <a:xfrm>
            <a:off x="10961401" y="4582262"/>
            <a:ext cx="830402" cy="2933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&lt;Raw&gt;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10573074" y="6072558"/>
            <a:ext cx="1218729" cy="2977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&lt;Filtered&gt;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97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165230" y="1712030"/>
            <a:ext cx="2200564" cy="284700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729" y="412955"/>
            <a:ext cx="4685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맑은 고딕"/>
                <a:ea typeface="맑은 고딕"/>
              </a:rPr>
              <a:t>Overall Approach</a:t>
            </a:r>
            <a:endParaRPr lang="ko-KR" altLang="en-US" sz="4000"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5872" y="1878739"/>
            <a:ext cx="185928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rgbClr val="808080"/>
                </a:solidFill>
                <a:latin typeface="맑은 고딕"/>
                <a:ea typeface="맑은 고딕"/>
              </a:rPr>
              <a:t>Data cleaning</a:t>
            </a:r>
            <a:endParaRPr lang="ko-KR" altLang="en-US" sz="160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5872" y="2822687"/>
            <a:ext cx="1859280" cy="51816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Signal conditioning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5872" y="3766635"/>
            <a:ext cx="1859280" cy="51816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Signal shifting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" name="직선 화살표 연결선 6"/>
          <p:cNvCxnSpPr>
            <a:stCxn id="3" idx="2"/>
            <a:endCxn id="4" idx="0"/>
          </p:cNvCxnSpPr>
          <p:nvPr/>
        </p:nvCxnSpPr>
        <p:spPr>
          <a:xfrm rot="16200000" flipH="1">
            <a:off x="3052618" y="2609793"/>
            <a:ext cx="425788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rot="16200000" flipH="1">
            <a:off x="3052618" y="3553741"/>
            <a:ext cx="425788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0634" y="1953153"/>
            <a:ext cx="701506" cy="3595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Data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>
            <a:stCxn id="12" idx="3"/>
            <a:endCxn id="3" idx="1"/>
          </p:cNvCxnSpPr>
          <p:nvPr/>
        </p:nvCxnSpPr>
        <p:spPr>
          <a:xfrm>
            <a:off x="1882140" y="2132911"/>
            <a:ext cx="453732" cy="4907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14958" y="1712030"/>
            <a:ext cx="2200564" cy="284700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615116" y="2839308"/>
            <a:ext cx="350520" cy="4849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64686" y="1712030"/>
            <a:ext cx="2200564" cy="284700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7664844" y="2822687"/>
            <a:ext cx="350520" cy="4849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65230" y="1351563"/>
            <a:ext cx="2200564" cy="351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Preprocessing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22623" y="1351563"/>
            <a:ext cx="2200564" cy="351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Main Processing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80016" y="1360579"/>
            <a:ext cx="2200564" cy="351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Post Processing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"/>
          <p:cNvSpPr/>
          <p:nvPr/>
        </p:nvSpPr>
        <p:spPr>
          <a:xfrm>
            <a:off x="5385600" y="1878739"/>
            <a:ext cx="1859280" cy="454049"/>
          </a:xfrm>
          <a:prstGeom prst="rect">
            <a:avLst/>
          </a:prstGeom>
          <a:solidFill>
            <a:srgbClr val="ffffff">
              <a:alpha val="100000"/>
            </a:srgbClr>
          </a:solidFill>
          <a:ln w="158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Linear Regression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직사각형 2"/>
          <p:cNvSpPr/>
          <p:nvPr/>
        </p:nvSpPr>
        <p:spPr>
          <a:xfrm>
            <a:off x="5385600" y="2529407"/>
            <a:ext cx="1859280" cy="454049"/>
          </a:xfrm>
          <a:prstGeom prst="rect">
            <a:avLst/>
          </a:prstGeom>
          <a:solidFill>
            <a:srgbClr val="ffffff">
              <a:alpha val="100000"/>
            </a:srgbClr>
          </a:solidFill>
          <a:ln w="158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XGBoost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2"/>
          <p:cNvSpPr/>
          <p:nvPr/>
        </p:nvSpPr>
        <p:spPr>
          <a:xfrm>
            <a:off x="5385600" y="3830745"/>
            <a:ext cx="1859280" cy="454049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MLP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2"/>
          <p:cNvSpPr/>
          <p:nvPr/>
        </p:nvSpPr>
        <p:spPr>
          <a:xfrm>
            <a:off x="8435327" y="2202589"/>
            <a:ext cx="1859280" cy="518160"/>
          </a:xfrm>
          <a:prstGeom prst="rect">
            <a:avLst/>
          </a:prstGeom>
          <a:solidFill>
            <a:srgbClr val="ffffff">
              <a:alpha val="100000"/>
            </a:srgbClr>
          </a:solidFill>
          <a:ln w="158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Nearest Mapping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2"/>
          <p:cNvSpPr/>
          <p:nvPr/>
        </p:nvSpPr>
        <p:spPr>
          <a:xfrm>
            <a:off x="8435328" y="3195135"/>
            <a:ext cx="1859280" cy="80391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Probabilistic Mapping</a:t>
            </a:r>
            <a:b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(by Gaussian NB)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1542" y="4798558"/>
            <a:ext cx="2162175" cy="1647825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2512" y="4598534"/>
            <a:ext cx="2790824" cy="209459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7523" y="4630510"/>
            <a:ext cx="3415393" cy="1984946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3289153" y="2390328"/>
            <a:ext cx="2026749" cy="4176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*Exclude “s2” col.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*Column selection &amp; merge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3310585" y="3324225"/>
            <a:ext cx="1560023" cy="2552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*Lowpass filtering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2305697" y="4262437"/>
            <a:ext cx="1690990" cy="2600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*2000 samples shift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0" name="직선 화살표 연결선 12"/>
          <p:cNvCxnSpPr>
            <a:endCxn id="3" idx="1"/>
          </p:cNvCxnSpPr>
          <p:nvPr/>
        </p:nvCxnSpPr>
        <p:spPr>
          <a:xfrm rot="5400000" flipH="1" flipV="1">
            <a:off x="1705827" y="2232217"/>
            <a:ext cx="724443" cy="535646"/>
          </a:xfrm>
          <a:prstGeom prst="straightConnector1">
            <a:avLst/>
          </a:prstGeom>
          <a:noFill/>
          <a:ln w="12700" cap="flat" cmpd="sng" algn="ctr">
            <a:solidFill>
              <a:srgbClr val="0000ff">
                <a:alpha val="100000"/>
              </a:srgbClr>
            </a:solidFill>
            <a:prstDash val="solid"/>
            <a:tailEnd type="triangle" w="lg" len="lg"/>
          </a:ln>
        </p:spPr>
      </p:cxnSp>
      <p:sp>
        <p:nvSpPr>
          <p:cNvPr id="51" name="TextBox 11"/>
          <p:cNvSpPr txBox="1"/>
          <p:nvPr/>
        </p:nvSpPr>
        <p:spPr>
          <a:xfrm>
            <a:off x="913934" y="2718963"/>
            <a:ext cx="1225381" cy="5747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Pre-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</a:rPr>
              <a:t>knowledge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8650" y="5073180"/>
            <a:ext cx="1864783" cy="1217289"/>
          </a:xfrm>
          <a:prstGeom prst="rect">
            <a:avLst/>
          </a:prstGeom>
        </p:spPr>
      </p:pic>
      <p:sp>
        <p:nvSpPr>
          <p:cNvPr id="53" name="직사각형 2"/>
          <p:cNvSpPr/>
          <p:nvPr/>
        </p:nvSpPr>
        <p:spPr>
          <a:xfrm>
            <a:off x="8736157" y="975809"/>
            <a:ext cx="566121" cy="15777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11"/>
          <p:cNvSpPr txBox="1"/>
          <p:nvPr/>
        </p:nvSpPr>
        <p:spPr>
          <a:xfrm>
            <a:off x="9324508" y="904875"/>
            <a:ext cx="1263482" cy="2933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Best strategy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2"/>
          <p:cNvSpPr/>
          <p:nvPr/>
        </p:nvSpPr>
        <p:spPr>
          <a:xfrm>
            <a:off x="5385600" y="3180076"/>
            <a:ext cx="1859280" cy="454049"/>
          </a:xfrm>
          <a:prstGeom prst="rect">
            <a:avLst/>
          </a:prstGeom>
          <a:solidFill>
            <a:srgbClr val="ffffff">
              <a:alpha val="100000"/>
            </a:srgbClr>
          </a:solidFill>
          <a:ln w="158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CNN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291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603</ep:Words>
  <ep:PresentationFormat>와이드스크린</ep:PresentationFormat>
  <ep:Paragraphs>211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통합</vt:lpstr>
      <vt:lpstr>Project 1  CO concentration Level prediction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2022-05-27T00:58:42.000</dcterms:created>
  <cp:lastModifiedBy>jangd</cp:lastModifiedBy>
  <dcterms:modified xsi:type="dcterms:W3CDTF">2022-05-29T14:57:23.536</dcterms:modified>
  <cp:revision>280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