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6" r:id="rId4"/>
    <p:sldId id="279" r:id="rId5"/>
    <p:sldId id="280" r:id="rId6"/>
    <p:sldId id="281" r:id="rId7"/>
    <p:sldId id="282" r:id="rId8"/>
    <p:sldId id="277" r:id="rId9"/>
    <p:sldId id="283" r:id="rId10"/>
    <p:sldId id="285" r:id="rId11"/>
    <p:sldId id="286" r:id="rId12"/>
    <p:sldId id="284" r:id="rId13"/>
    <p:sldId id="278" r:id="rId14"/>
  </p:sldIdLst>
  <p:sldSz cx="12192000" cy="6858000"/>
  <p:notesSz cx="6858000" cy="9144000"/>
  <p:embeddedFontLst>
    <p:embeddedFont>
      <p:font typeface="경기천년제목 Bold" panose="02020803020101020101" pitchFamily="18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D3D"/>
    <a:srgbClr val="E3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3" autoAdjust="0"/>
    <p:restoredTop sz="70863" autoAdjust="0"/>
  </p:normalViewPr>
  <p:slideViewPr>
    <p:cSldViewPr snapToGrid="0">
      <p:cViewPr varScale="1">
        <p:scale>
          <a:sx n="37" d="100"/>
          <a:sy n="37" d="100"/>
        </p:scale>
        <p:origin x="4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33DDE-903C-4F5C-B43F-74C596815A05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25CC0-F9C7-48F8-8D7B-E7FEE5EE0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4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</a:t>
            </a:r>
            <a:endParaRPr lang="en-US" altLang="ko-KR"/>
          </a:p>
          <a:p>
            <a:r>
              <a:rPr lang="en-US" altLang="ko-KR"/>
              <a:t>1. </a:t>
            </a:r>
            <a:r>
              <a:rPr lang="ko-KR" altLang="en-US"/>
              <a:t>지난 학기 프로젝트와의 다른 점 말하기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현장 검증 방식에 대한 연구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25CC0-F9C7-48F8-8D7B-E7FEE5EE0B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686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개발도구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68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r>
              <a:rPr lang="ko-KR" altLang="en-US" dirty="0"/>
              <a:t> 확대할 것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888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공통 클라이언트로 인한 불안정</a:t>
            </a:r>
            <a:r>
              <a:rPr lang="en-US" altLang="ko-KR"/>
              <a:t>, </a:t>
            </a:r>
            <a:r>
              <a:rPr lang="ko-KR" altLang="en-US"/>
              <a:t>서로가 서로를 충돌</a:t>
            </a:r>
            <a:endParaRPr lang="en-US" altLang="ko-KR"/>
          </a:p>
          <a:p>
            <a:r>
              <a:rPr lang="ko-KR" altLang="en-US"/>
              <a:t>이리저리 꼬인 소스코드로 인한 무거운 애플리케이션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)</a:t>
            </a:r>
          </a:p>
          <a:p>
            <a:r>
              <a:rPr lang="ko-KR" altLang="en-US"/>
              <a:t>소스코드 재작성</a:t>
            </a:r>
            <a:r>
              <a:rPr lang="en-US" altLang="ko-KR"/>
              <a:t>, </a:t>
            </a:r>
            <a:r>
              <a:rPr lang="ko-KR" altLang="en-US"/>
              <a:t>알고리즘 간결화를 통한 가벼운 애플리케이션 구현 </a:t>
            </a:r>
            <a:r>
              <a:rPr lang="en-US" altLang="ko-KR"/>
              <a:t>-&gt; </a:t>
            </a:r>
            <a:r>
              <a:rPr lang="ko-KR" altLang="en-US"/>
              <a:t>고도화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25CC0-F9C7-48F8-8D7B-E7FEE5EE0B8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84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직전학기 무거웠던 애플리케이션에서 더 나아가기 위하여</a:t>
            </a:r>
            <a:endParaRPr lang="en-US" altLang="ko-KR" dirty="0"/>
          </a:p>
          <a:p>
            <a:r>
              <a:rPr lang="ko-KR" altLang="en-US" dirty="0"/>
              <a:t>눈에 직접 보이지 않는</a:t>
            </a:r>
            <a:r>
              <a:rPr lang="en-US" altLang="ko-KR" dirty="0"/>
              <a:t>, </a:t>
            </a:r>
            <a:r>
              <a:rPr lang="ko-KR" altLang="en-US" dirty="0"/>
              <a:t>백</a:t>
            </a:r>
            <a:r>
              <a:rPr lang="en-US" altLang="ko-KR" dirty="0"/>
              <a:t>-</a:t>
            </a:r>
            <a:r>
              <a:rPr lang="ko-KR" altLang="en-US" dirty="0" err="1"/>
              <a:t>엔드적인</a:t>
            </a:r>
            <a:r>
              <a:rPr lang="ko-KR" altLang="en-US" dirty="0"/>
              <a:t> 부분으로</a:t>
            </a:r>
            <a:endParaRPr lang="en-US" altLang="ko-KR" dirty="0"/>
          </a:p>
          <a:p>
            <a:r>
              <a:rPr lang="ko-KR" altLang="en-US" dirty="0"/>
              <a:t>소스코드 재작성을 통하여 </a:t>
            </a:r>
            <a:r>
              <a:rPr lang="ko-KR" altLang="en-US" dirty="0" err="1"/>
              <a:t>잔존해있는</a:t>
            </a:r>
            <a:r>
              <a:rPr lang="ko-KR" altLang="en-US" dirty="0"/>
              <a:t> 더미 코드나 스파게티 코드 등을 제거하고</a:t>
            </a:r>
            <a:endParaRPr lang="en-US" altLang="ko-KR" dirty="0"/>
          </a:p>
          <a:p>
            <a:r>
              <a:rPr lang="ko-KR" altLang="en-US" dirty="0"/>
              <a:t>높은 트래픽을 유발했던 알고리즘을 간결하게 </a:t>
            </a:r>
            <a:r>
              <a:rPr lang="ko-KR" altLang="en-US" dirty="0" err="1"/>
              <a:t>재작성하여</a:t>
            </a:r>
            <a:endParaRPr lang="en-US" altLang="ko-KR" dirty="0"/>
          </a:p>
          <a:p>
            <a:r>
              <a:rPr lang="ko-KR" altLang="en-US" dirty="0"/>
              <a:t>가벼운 애플리케이션을 구현하고자 하였다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3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추가로 개발이 된 사항에 대해서는</a:t>
            </a:r>
            <a:endParaRPr lang="en-US" altLang="ko-KR" dirty="0"/>
          </a:p>
          <a:p>
            <a:r>
              <a:rPr lang="ko-KR" altLang="en-US" dirty="0"/>
              <a:t>버스 노선도와 정류장 위치를 상용 맵 </a:t>
            </a:r>
            <a:r>
              <a:rPr lang="en-US" altLang="ko-KR" dirty="0"/>
              <a:t>API</a:t>
            </a:r>
            <a:r>
              <a:rPr lang="ko-KR" altLang="en-US" dirty="0"/>
              <a:t>를 이용하여 지도 위에 그리는 기능이 있고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60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버스 탑승 처리를 위한 </a:t>
            </a:r>
            <a:r>
              <a:rPr lang="en-US" altLang="ko-KR" dirty="0"/>
              <a:t>QR </a:t>
            </a:r>
            <a:r>
              <a:rPr lang="ko-KR" altLang="en-US" dirty="0"/>
              <a:t>코드 스캔 기능을 넣었고 관련 이벤트 처리도 완료하였습니다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254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외 기능은 현재 개발 착수 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340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현장 검증 테스트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목원대학교에서 가상의 노선을 만들어 현장 검증 방식을 테스트한다고 하면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가상으로 정류장을 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설정한 가상 정류장 주위로 위도</a:t>
            </a:r>
            <a:r>
              <a:rPr lang="en-US" altLang="ko-KR" dirty="0"/>
              <a:t>, </a:t>
            </a:r>
            <a:r>
              <a:rPr lang="ko-KR" altLang="en-US" dirty="0"/>
              <a:t>경도를 알아내어 범위를 만든다</a:t>
            </a:r>
            <a:r>
              <a:rPr lang="en-US" altLang="ko-KR" dirty="0"/>
              <a:t>. </a:t>
            </a:r>
            <a:r>
              <a:rPr lang="ko-KR" altLang="en-US" dirty="0"/>
              <a:t>차량이 해당 범위 내에 위치하면 해당 정류장에 진입함으로 처리한다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현재는 이런 방식으로 논의 중이고 곧 개발에 착수할 예정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아두이노</a:t>
            </a:r>
            <a:r>
              <a:rPr lang="ko-KR" altLang="en-US" dirty="0"/>
              <a:t> 관련해서는 계속 연구 중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63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맴버</a:t>
            </a:r>
            <a:r>
              <a:rPr lang="ko-KR" altLang="en-US" dirty="0"/>
              <a:t> 확대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316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맴버</a:t>
            </a:r>
            <a:r>
              <a:rPr lang="ko-KR" altLang="en-US" dirty="0"/>
              <a:t> 확대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00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DE762-B21B-8B83-1129-994C291EC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D9BDC6-8666-C507-A8D0-485DC8E54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42C80-A0AC-55C1-DF12-FCB0BB73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178E-C1FB-4C98-8883-45155A18A24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07A6A-49D0-A90B-6A29-6466AB51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7C91B-3F08-841A-CEBE-747233DA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2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FCA04-7139-0604-261C-A19A684E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A88091-52F1-3502-10F8-915EE1D93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25DAC-6727-2F5D-39A3-4F5F2A78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178E-C1FB-4C98-8883-45155A18A24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DAB26-F8F9-94D5-51BE-8D6E907F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556D1-A6BD-D29D-DF55-EE7CE4CA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7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C947A2-9525-87C8-6E1A-C7B64A8B8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E36B85-6D8A-990D-0124-4A12328B2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3B125-4926-9590-871C-2A5AA81D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178E-C1FB-4C98-8883-45155A18A24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3D2AF-209A-71AF-3F9D-2797A1F6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22E94-AA66-54B6-475A-9150E3CB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05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7EA2A-8455-A0E8-F335-0796320C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D22A7-E69B-DB7D-B6A5-2F0EC903B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F3427-C7BB-B53D-6307-CC88263A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178E-C1FB-4C98-8883-45155A18A24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ECF25-D85F-DAF4-9BC0-6747EC24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A016A-1627-E702-FFC5-96C90315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0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842F9-6EF4-B860-B3BD-1528CCAF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955D8-F393-F4CD-E390-36EE57247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37367-51D3-B49F-79F1-B028282C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178E-C1FB-4C98-8883-45155A18A24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A411A-151A-37D8-1984-CB51D433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6B97D-B107-6903-A343-BC97AB6F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6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21B69-4BA1-303A-D11E-0D1914CF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1A7DD-1F2C-9266-C04C-FE21037DC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A32548-55D7-2445-722B-DFD9B53E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CEB17-32CB-9ED0-C7A7-D891D720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178E-C1FB-4C98-8883-45155A18A24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EA04D5-474F-7218-F0CE-EE343D6D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1ED021-E58D-9B95-A105-79D32C4C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A587C-C6A3-0E2C-814F-CB16A2F7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BF8B1A-6C65-5295-2EB9-BE61424E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2AE116-A10C-E18D-C1E8-983DF53C4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D5DD57-7509-D6E9-6823-CB957E542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3073F7-18A1-551D-89BE-E86DA9BEE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8DAF9D-063D-A28E-E74C-C0236C7A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178E-C1FB-4C98-8883-45155A18A24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621011-AF4A-B835-6415-07E6038F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D3F593-1373-B5B0-45C1-51D9B9A0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4664F-7567-2538-8B63-CDA0B47A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DC2CC2-1FE1-C3CC-6243-CE3ABA72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178E-C1FB-4C98-8883-45155A18A24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E144AD-0ADD-2ABA-3094-06A7593E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D90108-5D20-B537-1DC4-E9553FEA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49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EB25AF-7089-250B-0155-A00CEBCB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178E-C1FB-4C98-8883-45155A18A24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5A6512-149C-240F-8966-590D84E8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F0B19A-A934-BABB-DEBD-D377F41E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6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5BE90-3B8F-7821-92CA-277CA094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F40F2-97E5-F728-2C92-9D32816B5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C84DD5-B700-4107-D954-34E5DDBE3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82FA6-FD0B-571D-05A3-3F3692F7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178E-C1FB-4C98-8883-45155A18A24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FADB9-5402-765E-A108-B22146F2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D66482-65AB-A0F0-33DE-5CC3E60D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9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7A13D-EECE-01BF-DB3F-43FE8725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83FE21-BAE3-D06C-4C3C-FD12AC0A3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3481D-280A-B77A-B34B-CE65ACE06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B21D3-3C19-9F68-8F0B-B6D4839A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178E-C1FB-4C98-8883-45155A18A24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A09DC-4132-4097-FFA4-F07BED9B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CBCE46-4416-DF56-A1EA-F65BC88E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2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F11F42-99F3-42B1-8F3E-1A1B1B10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A8B79-2DD7-9F5F-0FDC-8CEB44EB1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7305C-56D3-F10A-4F0E-1B46BB865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178E-C1FB-4C98-8883-45155A18A24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0A2DB-5E58-54BD-56F4-48687324D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1EA2D-C077-FA47-F1DD-F4FE50F6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9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gif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B2EE88-2B7F-4314-AA85-59786314399D}"/>
              </a:ext>
            </a:extLst>
          </p:cNvPr>
          <p:cNvSpPr/>
          <p:nvPr/>
        </p:nvSpPr>
        <p:spPr>
          <a:xfrm>
            <a:off x="0" y="2828835"/>
            <a:ext cx="12192000" cy="1200330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5F72F8-EF9A-D024-691F-FFC42975C8D8}"/>
              </a:ext>
            </a:extLst>
          </p:cNvPr>
          <p:cNvSpPr txBox="1"/>
          <p:nvPr/>
        </p:nvSpPr>
        <p:spPr>
          <a:xfrm>
            <a:off x="1752599" y="2828835"/>
            <a:ext cx="86868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School Bus Clicker</a:t>
            </a: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4</a:t>
            </a:r>
            <a:r>
              <a:rPr lang="ko-KR" altLang="en-US" sz="20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FA5BB7-E29F-EEA7-0D50-6A32997C39CB}"/>
              </a:ext>
            </a:extLst>
          </p:cNvPr>
          <p:cNvSpPr/>
          <p:nvPr/>
        </p:nvSpPr>
        <p:spPr>
          <a:xfrm>
            <a:off x="0" y="2673488"/>
            <a:ext cx="11546541" cy="51784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E39CB0-1223-CADC-78B7-BE7D45D7314D}"/>
              </a:ext>
            </a:extLst>
          </p:cNvPr>
          <p:cNvSpPr/>
          <p:nvPr/>
        </p:nvSpPr>
        <p:spPr>
          <a:xfrm>
            <a:off x="645459" y="4132726"/>
            <a:ext cx="11546541" cy="51784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B8023C-61E8-05B4-11AA-F154EFEE0CF9}"/>
              </a:ext>
            </a:extLst>
          </p:cNvPr>
          <p:cNvSpPr txBox="1"/>
          <p:nvPr/>
        </p:nvSpPr>
        <p:spPr>
          <a:xfrm>
            <a:off x="-1" y="428807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김민석</a:t>
            </a:r>
            <a:r>
              <a:rPr lang="en-US" altLang="ko-KR" sz="240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</a:t>
            </a:r>
            <a:r>
              <a:rPr lang="ko-KR" altLang="en-US" sz="240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김진  김종민  김정훈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312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9021FD-E784-95E6-BF36-697AE9F9E81F}"/>
              </a:ext>
            </a:extLst>
          </p:cNvPr>
          <p:cNvSpPr/>
          <p:nvPr/>
        </p:nvSpPr>
        <p:spPr>
          <a:xfrm>
            <a:off x="0" y="1"/>
            <a:ext cx="2623930" cy="707886"/>
          </a:xfrm>
          <a:prstGeom prst="rect">
            <a:avLst/>
          </a:prstGeom>
          <a:noFill/>
          <a:ln w="28575">
            <a:solidFill>
              <a:srgbClr val="CB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448C2-A73E-5033-77BD-D492F2CDC38D}"/>
              </a:ext>
            </a:extLst>
          </p:cNvPr>
          <p:cNvSpPr txBox="1"/>
          <p:nvPr/>
        </p:nvSpPr>
        <p:spPr>
          <a:xfrm>
            <a:off x="0" y="63262"/>
            <a:ext cx="262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SW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설계</a:t>
            </a:r>
          </a:p>
        </p:txBody>
      </p:sp>
      <p:pic>
        <p:nvPicPr>
          <p:cNvPr id="2" name="그림 1" descr="도표이(가) 표시된 사진&#10;&#10;자동 생성된 설명">
            <a:extLst>
              <a:ext uri="{FF2B5EF4-FFF2-40B4-BE49-F238E27FC236}">
                <a16:creationId xmlns:a16="http://schemas.microsoft.com/office/drawing/2014/main" id="{4F13FBA5-A372-656F-6C1D-E9382118D7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7" t="9830" r="7208" b="56440"/>
          <a:stretch/>
        </p:blipFill>
        <p:spPr>
          <a:xfrm>
            <a:off x="1298866" y="873352"/>
            <a:ext cx="9594268" cy="56052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76E945-0A9A-EECC-B2EE-13CB1F3EE8EB}"/>
              </a:ext>
            </a:extLst>
          </p:cNvPr>
          <p:cNvSpPr txBox="1"/>
          <p:nvPr/>
        </p:nvSpPr>
        <p:spPr>
          <a:xfrm>
            <a:off x="4871675" y="-25786"/>
            <a:ext cx="244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마인드맵</a:t>
            </a:r>
            <a:endParaRPr lang="en-US" altLang="ko-KR" sz="36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10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9021FD-E784-95E6-BF36-697AE9F9E81F}"/>
              </a:ext>
            </a:extLst>
          </p:cNvPr>
          <p:cNvSpPr/>
          <p:nvPr/>
        </p:nvSpPr>
        <p:spPr>
          <a:xfrm>
            <a:off x="0" y="1"/>
            <a:ext cx="2623930" cy="707886"/>
          </a:xfrm>
          <a:prstGeom prst="rect">
            <a:avLst/>
          </a:prstGeom>
          <a:noFill/>
          <a:ln w="28575">
            <a:solidFill>
              <a:srgbClr val="CB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448C2-A73E-5033-77BD-D492F2CDC38D}"/>
              </a:ext>
            </a:extLst>
          </p:cNvPr>
          <p:cNvSpPr txBox="1"/>
          <p:nvPr/>
        </p:nvSpPr>
        <p:spPr>
          <a:xfrm>
            <a:off x="0" y="63262"/>
            <a:ext cx="262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SW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설계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5C1B84-B968-C713-E222-8B889E2BDBD0}"/>
              </a:ext>
            </a:extLst>
          </p:cNvPr>
          <p:cNvGrpSpPr/>
          <p:nvPr/>
        </p:nvGrpSpPr>
        <p:grpSpPr>
          <a:xfrm>
            <a:off x="669330" y="927019"/>
            <a:ext cx="10853339" cy="2996434"/>
            <a:chOff x="90675" y="1030928"/>
            <a:chExt cx="10853339" cy="299643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CA3A201-6453-2AB9-D1D8-791D01634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2" r="32208"/>
            <a:stretch/>
          </p:blipFill>
          <p:spPr>
            <a:xfrm>
              <a:off x="6023911" y="1580023"/>
              <a:ext cx="1764994" cy="244733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9041FB0-2721-55F7-EDB0-46E6B9B38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5" y="1323809"/>
              <a:ext cx="2442580" cy="1282355"/>
            </a:xfrm>
            <a:prstGeom prst="rect">
              <a:avLst/>
            </a:prstGeom>
          </p:spPr>
        </p:pic>
        <p:pic>
          <p:nvPicPr>
            <p:cNvPr id="6" name="그림 5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0D15FFD9-9A65-5612-183E-5C254B139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608" y="2611560"/>
              <a:ext cx="1678714" cy="86625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6DE1A80-9B26-6EC4-695D-26774940D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182" y="2611560"/>
              <a:ext cx="1348592" cy="134859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5EC6779-3A1C-9A46-F6B5-91EC26234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493" y="1840858"/>
              <a:ext cx="879580" cy="87958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A25386-8EDF-B505-105E-EA6F60212640}"/>
                </a:ext>
              </a:extLst>
            </p:cNvPr>
            <p:cNvSpPr/>
            <p:nvPr/>
          </p:nvSpPr>
          <p:spPr>
            <a:xfrm>
              <a:off x="145258" y="1611043"/>
              <a:ext cx="2442580" cy="221879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7851E5B-7971-3763-086E-E3D80A9601DB}"/>
                </a:ext>
              </a:extLst>
            </p:cNvPr>
            <p:cNvSpPr/>
            <p:nvPr/>
          </p:nvSpPr>
          <p:spPr>
            <a:xfrm>
              <a:off x="2915188" y="1611043"/>
              <a:ext cx="2442580" cy="221879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AAB659C-9E03-8F20-0D3D-855257B89854}"/>
                </a:ext>
              </a:extLst>
            </p:cNvPr>
            <p:cNvSpPr/>
            <p:nvPr/>
          </p:nvSpPr>
          <p:spPr>
            <a:xfrm>
              <a:off x="5685118" y="1611043"/>
              <a:ext cx="2442580" cy="221879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0452257-63C6-E231-0DA6-D69EC9A439E5}"/>
                </a:ext>
              </a:extLst>
            </p:cNvPr>
            <p:cNvSpPr/>
            <p:nvPr/>
          </p:nvSpPr>
          <p:spPr>
            <a:xfrm>
              <a:off x="8455048" y="1611043"/>
              <a:ext cx="2442580" cy="221879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61A28C8-B375-1437-AC0C-8BF2E638C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8550" y="1684862"/>
              <a:ext cx="1035576" cy="1035576"/>
            </a:xfrm>
            <a:prstGeom prst="rect">
              <a:avLst/>
            </a:prstGeom>
          </p:spPr>
        </p:pic>
        <p:pic>
          <p:nvPicPr>
            <p:cNvPr id="22" name="그림 21" descr="텍스트, 벡터 그래픽이(가) 표시된 사진&#10;&#10;자동 생성된 설명">
              <a:extLst>
                <a:ext uri="{FF2B5EF4-FFF2-40B4-BE49-F238E27FC236}">
                  <a16:creationId xmlns:a16="http://schemas.microsoft.com/office/drawing/2014/main" id="{20230032-C990-D2B9-0553-A349B1754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668" y="2714492"/>
              <a:ext cx="1103339" cy="110333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4E335A-FEF9-3C02-705D-48C83BAFBEDF}"/>
                </a:ext>
              </a:extLst>
            </p:cNvPr>
            <p:cNvSpPr txBox="1"/>
            <p:nvPr/>
          </p:nvSpPr>
          <p:spPr>
            <a:xfrm>
              <a:off x="145258" y="1030928"/>
              <a:ext cx="2442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2800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데이터베이스</a:t>
              </a:r>
              <a:endPara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5EF6A8-21DF-9143-AA1C-2DC942EB3943}"/>
                </a:ext>
              </a:extLst>
            </p:cNvPr>
            <p:cNvSpPr txBox="1"/>
            <p:nvPr/>
          </p:nvSpPr>
          <p:spPr>
            <a:xfrm>
              <a:off x="2915188" y="1056803"/>
              <a:ext cx="2442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2800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연동</a:t>
              </a:r>
              <a:endPara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A85175-B1E7-90A1-8378-60BE6C668CB2}"/>
                </a:ext>
              </a:extLst>
            </p:cNvPr>
            <p:cNvSpPr txBox="1"/>
            <p:nvPr/>
          </p:nvSpPr>
          <p:spPr>
            <a:xfrm>
              <a:off x="5708311" y="1041293"/>
              <a:ext cx="2442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2800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클라이언트</a:t>
              </a:r>
              <a:endPara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467589-36DB-B2BB-528E-AF02C72CEBAC}"/>
                </a:ext>
              </a:extLst>
            </p:cNvPr>
            <p:cNvSpPr txBox="1"/>
            <p:nvPr/>
          </p:nvSpPr>
          <p:spPr>
            <a:xfrm>
              <a:off x="8501434" y="1062199"/>
              <a:ext cx="2442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2800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API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E802555-2AD6-FEA4-6A24-8AFDA54818DC}"/>
              </a:ext>
            </a:extLst>
          </p:cNvPr>
          <p:cNvSpPr txBox="1"/>
          <p:nvPr/>
        </p:nvSpPr>
        <p:spPr>
          <a:xfrm>
            <a:off x="723913" y="3856243"/>
            <a:ext cx="244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cafe24</a:t>
            </a:r>
          </a:p>
          <a:p>
            <a:pPr algn="ctr">
              <a:defRPr/>
            </a:pP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MySQL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12BE59-7383-0947-4C81-2E1420BEDA13}"/>
              </a:ext>
            </a:extLst>
          </p:cNvPr>
          <p:cNvSpPr txBox="1"/>
          <p:nvPr/>
        </p:nvSpPr>
        <p:spPr>
          <a:xfrm>
            <a:off x="3447457" y="3850839"/>
            <a:ext cx="244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Volley</a:t>
            </a:r>
          </a:p>
          <a:p>
            <a:pPr algn="ctr">
              <a:defRPr/>
            </a:pP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php7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E7D464-FD5C-62B0-4045-5FFAD8F174B4}"/>
              </a:ext>
            </a:extLst>
          </p:cNvPr>
          <p:cNvSpPr txBox="1"/>
          <p:nvPr/>
        </p:nvSpPr>
        <p:spPr>
          <a:xfrm>
            <a:off x="6286966" y="3850839"/>
            <a:ext cx="244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Android</a:t>
            </a:r>
          </a:p>
          <a:p>
            <a:pPr algn="ctr">
              <a:defRPr/>
            </a:pP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Studio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923E43-97C9-A953-F34C-A4CBE3A8B8A1}"/>
              </a:ext>
            </a:extLst>
          </p:cNvPr>
          <p:cNvSpPr txBox="1"/>
          <p:nvPr/>
        </p:nvSpPr>
        <p:spPr>
          <a:xfrm>
            <a:off x="9045146" y="3850838"/>
            <a:ext cx="244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Naver Map</a:t>
            </a:r>
          </a:p>
          <a:p>
            <a:pPr algn="ctr">
              <a:defRPr/>
            </a:pPr>
            <a:r>
              <a:rPr lang="en-US" altLang="ko-KR" sz="28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Zxing</a:t>
            </a:r>
            <a:endParaRPr lang="en-US" altLang="ko-KR" sz="2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052B1C-3AE1-8018-D462-761FE51962BE}"/>
              </a:ext>
            </a:extLst>
          </p:cNvPr>
          <p:cNvSpPr/>
          <p:nvPr/>
        </p:nvSpPr>
        <p:spPr>
          <a:xfrm>
            <a:off x="3456385" y="5139766"/>
            <a:ext cx="5273161" cy="1530679"/>
          </a:xfrm>
          <a:prstGeom prst="rect">
            <a:avLst/>
          </a:prstGeom>
          <a:noFill/>
          <a:ln w="28575">
            <a:solidFill>
              <a:srgbClr val="CB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DD69A3D-47AA-EE15-B6D3-BAB232A11D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423" y="5316648"/>
            <a:ext cx="1169420" cy="11694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756A40-F7D9-74DE-AAD1-34EB5C686F55}"/>
              </a:ext>
            </a:extLst>
          </p:cNvPr>
          <p:cNvSpPr txBox="1"/>
          <p:nvPr/>
        </p:nvSpPr>
        <p:spPr>
          <a:xfrm>
            <a:off x="5604412" y="5428051"/>
            <a:ext cx="244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관리</a:t>
            </a:r>
            <a:endParaRPr lang="en-US" altLang="ko-KR" sz="2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>
              <a:defRPr/>
            </a:pP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Git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462338-1FE5-E4DF-BFF3-E59AD8CDDBF3}"/>
              </a:ext>
            </a:extLst>
          </p:cNvPr>
          <p:cNvSpPr txBox="1"/>
          <p:nvPr/>
        </p:nvSpPr>
        <p:spPr>
          <a:xfrm>
            <a:off x="4871675" y="-25786"/>
            <a:ext cx="244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개발 도구</a:t>
            </a:r>
            <a:endParaRPr lang="en-US" altLang="ko-KR" sz="36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99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9021FD-E784-95E6-BF36-697AE9F9E81F}"/>
              </a:ext>
            </a:extLst>
          </p:cNvPr>
          <p:cNvSpPr/>
          <p:nvPr/>
        </p:nvSpPr>
        <p:spPr>
          <a:xfrm>
            <a:off x="0" y="1"/>
            <a:ext cx="2623930" cy="707886"/>
          </a:xfrm>
          <a:prstGeom prst="rect">
            <a:avLst/>
          </a:prstGeom>
          <a:noFill/>
          <a:ln w="28575">
            <a:solidFill>
              <a:srgbClr val="CB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448C2-A73E-5033-77BD-D492F2CDC38D}"/>
              </a:ext>
            </a:extLst>
          </p:cNvPr>
          <p:cNvSpPr txBox="1"/>
          <p:nvPr/>
        </p:nvSpPr>
        <p:spPr>
          <a:xfrm>
            <a:off x="0" y="63262"/>
            <a:ext cx="262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SW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설계</a:t>
            </a:r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2EEBBEEE-1566-DD5E-8F2E-A180806061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3" t="7385" r="4576" b="59047"/>
          <a:stretch/>
        </p:blipFill>
        <p:spPr>
          <a:xfrm>
            <a:off x="113641" y="1852252"/>
            <a:ext cx="12078359" cy="31534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57BCF0-8964-BDBE-89BC-47DBD51EFFF0}"/>
              </a:ext>
            </a:extLst>
          </p:cNvPr>
          <p:cNvSpPr txBox="1"/>
          <p:nvPr/>
        </p:nvSpPr>
        <p:spPr>
          <a:xfrm>
            <a:off x="4874710" y="977686"/>
            <a:ext cx="244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6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간트</a:t>
            </a:r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차트</a:t>
            </a:r>
            <a:endParaRPr lang="en-US" altLang="ko-KR" sz="36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982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B2EE88-2B7F-4314-AA85-59786314399D}"/>
              </a:ext>
            </a:extLst>
          </p:cNvPr>
          <p:cNvSpPr/>
          <p:nvPr/>
        </p:nvSpPr>
        <p:spPr>
          <a:xfrm>
            <a:off x="0" y="2828835"/>
            <a:ext cx="12192000" cy="1200330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5F72F8-EF9A-D024-691F-FFC42975C8D8}"/>
              </a:ext>
            </a:extLst>
          </p:cNvPr>
          <p:cNvSpPr txBox="1"/>
          <p:nvPr/>
        </p:nvSpPr>
        <p:spPr>
          <a:xfrm>
            <a:off x="1752599" y="2828835"/>
            <a:ext cx="86868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School Bus Clicker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4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주차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FA5BB7-E29F-EEA7-0D50-6A32997C39CB}"/>
              </a:ext>
            </a:extLst>
          </p:cNvPr>
          <p:cNvSpPr/>
          <p:nvPr/>
        </p:nvSpPr>
        <p:spPr>
          <a:xfrm>
            <a:off x="0" y="2673488"/>
            <a:ext cx="11546541" cy="51784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E39CB0-1223-CADC-78B7-BE7D45D7314D}"/>
              </a:ext>
            </a:extLst>
          </p:cNvPr>
          <p:cNvSpPr/>
          <p:nvPr/>
        </p:nvSpPr>
        <p:spPr>
          <a:xfrm>
            <a:off x="645459" y="4132726"/>
            <a:ext cx="11546541" cy="51784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B8023C-61E8-05B4-11AA-F154EFEE0CF9}"/>
              </a:ext>
            </a:extLst>
          </p:cNvPr>
          <p:cNvSpPr txBox="1"/>
          <p:nvPr/>
        </p:nvSpPr>
        <p:spPr>
          <a:xfrm>
            <a:off x="-1" y="428807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김민석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김진  김종민  김정훈</a:t>
            </a:r>
          </a:p>
        </p:txBody>
      </p:sp>
    </p:spTree>
    <p:extLst>
      <p:ext uri="{BB962C8B-B14F-4D97-AF65-F5344CB8AC3E}">
        <p14:creationId xmlns:p14="http://schemas.microsoft.com/office/powerpoint/2010/main" val="362510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B8147A-014A-980C-E263-F61289EE1CC3}"/>
              </a:ext>
            </a:extLst>
          </p:cNvPr>
          <p:cNvSpPr/>
          <p:nvPr/>
        </p:nvSpPr>
        <p:spPr>
          <a:xfrm>
            <a:off x="6343650" y="4641823"/>
            <a:ext cx="2038350" cy="8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3428FE-5CF9-6B98-B74B-3B06C3C9C930}"/>
              </a:ext>
            </a:extLst>
          </p:cNvPr>
          <p:cNvSpPr/>
          <p:nvPr/>
        </p:nvSpPr>
        <p:spPr>
          <a:xfrm>
            <a:off x="1566776" y="0"/>
            <a:ext cx="1837764" cy="5585012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FA7EB-B6EB-2CD2-181F-BB858926F622}"/>
              </a:ext>
            </a:extLst>
          </p:cNvPr>
          <p:cNvSpPr txBox="1"/>
          <p:nvPr/>
        </p:nvSpPr>
        <p:spPr>
          <a:xfrm>
            <a:off x="1946888" y="2693894"/>
            <a:ext cx="1077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목차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0678E70-0D27-0BD4-092A-5E0CD221171B}"/>
              </a:ext>
            </a:extLst>
          </p:cNvPr>
          <p:cNvGrpSpPr/>
          <p:nvPr/>
        </p:nvGrpSpPr>
        <p:grpSpPr>
          <a:xfrm>
            <a:off x="4249271" y="923365"/>
            <a:ext cx="6723530" cy="1362635"/>
            <a:chOff x="4267200" y="923365"/>
            <a:chExt cx="6723530" cy="136263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760E7C-02FD-5C85-0DF7-FB45A2C88C2F}"/>
                </a:ext>
              </a:extLst>
            </p:cNvPr>
            <p:cNvSpPr/>
            <p:nvPr/>
          </p:nvSpPr>
          <p:spPr>
            <a:xfrm>
              <a:off x="4267200" y="923365"/>
              <a:ext cx="1281953" cy="1362635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1</a:t>
              </a:r>
              <a:endParaRPr kumimoji="0" lang="ko-KR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9021FD-E784-95E6-BF36-697AE9F9E81F}"/>
                </a:ext>
              </a:extLst>
            </p:cNvPr>
            <p:cNvSpPr/>
            <p:nvPr/>
          </p:nvSpPr>
          <p:spPr>
            <a:xfrm>
              <a:off x="5549154" y="923365"/>
              <a:ext cx="5441576" cy="1362635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945E04-4818-5329-CBA5-51593276D438}"/>
              </a:ext>
            </a:extLst>
          </p:cNvPr>
          <p:cNvGrpSpPr/>
          <p:nvPr/>
        </p:nvGrpSpPr>
        <p:grpSpPr>
          <a:xfrm flipH="1">
            <a:off x="4249271" y="2572871"/>
            <a:ext cx="6723530" cy="1362635"/>
            <a:chOff x="4267200" y="923365"/>
            <a:chExt cx="6723530" cy="136263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44AE02F-C31C-26A4-AED2-A3A0D39A1239}"/>
                </a:ext>
              </a:extLst>
            </p:cNvPr>
            <p:cNvSpPr/>
            <p:nvPr/>
          </p:nvSpPr>
          <p:spPr>
            <a:xfrm>
              <a:off x="4267200" y="923365"/>
              <a:ext cx="1281953" cy="1362635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D6FF324-951D-CF5D-939E-D08DE95E48DC}"/>
                </a:ext>
              </a:extLst>
            </p:cNvPr>
            <p:cNvSpPr/>
            <p:nvPr/>
          </p:nvSpPr>
          <p:spPr>
            <a:xfrm>
              <a:off x="5549154" y="923365"/>
              <a:ext cx="5441576" cy="1362635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F918CFE-08D0-C8E7-0034-1953666B478C}"/>
              </a:ext>
            </a:extLst>
          </p:cNvPr>
          <p:cNvGrpSpPr/>
          <p:nvPr/>
        </p:nvGrpSpPr>
        <p:grpSpPr>
          <a:xfrm>
            <a:off x="4249271" y="4222377"/>
            <a:ext cx="6723530" cy="1362635"/>
            <a:chOff x="4267200" y="923365"/>
            <a:chExt cx="6723530" cy="136263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54058F7-1001-4D5C-C77B-DDAC2409EDE8}"/>
                </a:ext>
              </a:extLst>
            </p:cNvPr>
            <p:cNvSpPr/>
            <p:nvPr/>
          </p:nvSpPr>
          <p:spPr>
            <a:xfrm>
              <a:off x="4267200" y="923365"/>
              <a:ext cx="1281953" cy="1362635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3</a:t>
              </a:r>
              <a:endParaRPr kumimoji="0" lang="ko-KR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41F277B-63CE-3F76-9744-01FC5C5AB28F}"/>
                </a:ext>
              </a:extLst>
            </p:cNvPr>
            <p:cNvSpPr/>
            <p:nvPr/>
          </p:nvSpPr>
          <p:spPr>
            <a:xfrm>
              <a:off x="5549154" y="923365"/>
              <a:ext cx="5441576" cy="1362635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F4448C2-A73E-5033-77BD-D492F2CDC38D}"/>
              </a:ext>
            </a:extLst>
          </p:cNvPr>
          <p:cNvSpPr txBox="1"/>
          <p:nvPr/>
        </p:nvSpPr>
        <p:spPr>
          <a:xfrm>
            <a:off x="5718748" y="1143018"/>
            <a:ext cx="452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프로젝트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5D83F-49D8-2CE2-8B0B-89799358532B}"/>
              </a:ext>
            </a:extLst>
          </p:cNvPr>
          <p:cNvSpPr txBox="1"/>
          <p:nvPr/>
        </p:nvSpPr>
        <p:spPr>
          <a:xfrm>
            <a:off x="4946074" y="2792523"/>
            <a:ext cx="4536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프로젝트 고도화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4CCF7-1EFE-50F7-839D-04A562458A47}"/>
              </a:ext>
            </a:extLst>
          </p:cNvPr>
          <p:cNvSpPr txBox="1"/>
          <p:nvPr/>
        </p:nvSpPr>
        <p:spPr>
          <a:xfrm>
            <a:off x="5718747" y="4442029"/>
            <a:ext cx="5254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프로젝트 설계</a:t>
            </a:r>
          </a:p>
        </p:txBody>
      </p:sp>
    </p:spTree>
    <p:extLst>
      <p:ext uri="{BB962C8B-B14F-4D97-AF65-F5344CB8AC3E}">
        <p14:creationId xmlns:p14="http://schemas.microsoft.com/office/powerpoint/2010/main" val="146437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9021FD-E784-95E6-BF36-697AE9F9E81F}"/>
              </a:ext>
            </a:extLst>
          </p:cNvPr>
          <p:cNvSpPr/>
          <p:nvPr/>
        </p:nvSpPr>
        <p:spPr>
          <a:xfrm>
            <a:off x="0" y="1"/>
            <a:ext cx="2623930" cy="707886"/>
          </a:xfrm>
          <a:prstGeom prst="rect">
            <a:avLst/>
          </a:prstGeom>
          <a:noFill/>
          <a:ln w="28575">
            <a:solidFill>
              <a:srgbClr val="CB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448C2-A73E-5033-77BD-D492F2CDC38D}"/>
              </a:ext>
            </a:extLst>
          </p:cNvPr>
          <p:cNvSpPr txBox="1"/>
          <p:nvPr/>
        </p:nvSpPr>
        <p:spPr>
          <a:xfrm>
            <a:off x="0" y="916"/>
            <a:ext cx="262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소개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pic>
        <p:nvPicPr>
          <p:cNvPr id="4" name="그림 3" descr="텍스트, 모니터, 스크린샷이(가) 표시된 사진&#10;&#10;자동 생성된 설명">
            <a:extLst>
              <a:ext uri="{FF2B5EF4-FFF2-40B4-BE49-F238E27FC236}">
                <a16:creationId xmlns:a16="http://schemas.microsoft.com/office/drawing/2014/main" id="{B061CEDF-8AC9-96B8-CF26-D406D5F9F5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4" t="7039" r="14178"/>
          <a:stretch/>
        </p:blipFill>
        <p:spPr>
          <a:xfrm>
            <a:off x="2716696" y="150895"/>
            <a:ext cx="3167269" cy="6556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970A34-BD4C-38F4-15A9-883B1A87F229}"/>
              </a:ext>
            </a:extLst>
          </p:cNvPr>
          <p:cNvSpPr txBox="1"/>
          <p:nvPr/>
        </p:nvSpPr>
        <p:spPr>
          <a:xfrm>
            <a:off x="6095999" y="194637"/>
            <a:ext cx="5843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시내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</a:t>
            </a:r>
            <a:r>
              <a:rPr kumimoji="0" lang="en-US" altLang="ko-KR" sz="3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kumimoji="0" lang="ko-KR" altLang="en-US" sz="3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시외 통학버스 예약</a:t>
            </a:r>
            <a:endParaRPr kumimoji="0" lang="en-US" altLang="ko-KR" sz="3600" b="0" i="0" u="none" strike="noStrike" kern="1200" cap="none" spc="0" normalizeH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예약 정보 확인</a:t>
            </a:r>
            <a:endParaRPr lang="en-US" altLang="ko-KR" sz="3600" baseline="0" dirty="0">
              <a:solidFill>
                <a:prstClr val="black">
                  <a:lumMod val="65000"/>
                  <a:lumOff val="35000"/>
                </a:prst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예약 취소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학생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</a:t>
            </a:r>
            <a:r>
              <a:rPr kumimoji="0" lang="en-US" altLang="ko-KR" sz="3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kumimoji="0" lang="ko-KR" altLang="en-US" sz="3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버스기사용 공통</a:t>
            </a:r>
            <a:endParaRPr kumimoji="0" lang="en-US" altLang="ko-KR" sz="3600" b="0" i="0" u="none" strike="noStrike" kern="1200" cap="none" spc="0" normalizeH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클라이언트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C099A-C633-A7CE-7709-A3815CD2F1BD}"/>
              </a:ext>
            </a:extLst>
          </p:cNvPr>
          <p:cNvSpPr txBox="1"/>
          <p:nvPr/>
        </p:nvSpPr>
        <p:spPr>
          <a:xfrm>
            <a:off x="6095998" y="3106655"/>
            <a:ext cx="58436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36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애플리케이션을 가볍게</a:t>
            </a:r>
            <a:endParaRPr lang="en-US" altLang="ko-KR" sz="36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>
              <a:defRPr/>
            </a:pPr>
            <a:r>
              <a:rPr lang="ko-KR" altLang="en-US" sz="36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버스기사용 클라이언트 분리</a:t>
            </a:r>
            <a:endParaRPr lang="en-US" altLang="ko-KR" sz="36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버스 노선도 확인</a:t>
            </a:r>
            <a:endParaRPr lang="en-US" altLang="ko-KR" sz="36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정류장 위치 확인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탑승 확인 </a:t>
            </a:r>
            <a:r>
              <a:rPr lang="en-US" altLang="ko-KR" sz="36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QR </a:t>
            </a:r>
            <a:r>
              <a:rPr lang="ko-KR" altLang="en-US" sz="36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코드 인식</a:t>
            </a:r>
            <a:r>
              <a:rPr lang="en-US" altLang="ko-KR" sz="36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기능</a:t>
            </a:r>
            <a:endParaRPr lang="en-US" altLang="ko-KR" sz="36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도착 예정 정류장 정보 확인</a:t>
            </a:r>
            <a:endParaRPr lang="en-US" altLang="ko-KR" sz="36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712E9008-1F61-F35B-D798-23E6E10B1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95" y="63262"/>
            <a:ext cx="3129670" cy="660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6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9021FD-E784-95E6-BF36-697AE9F9E81F}"/>
              </a:ext>
            </a:extLst>
          </p:cNvPr>
          <p:cNvSpPr/>
          <p:nvPr/>
        </p:nvSpPr>
        <p:spPr>
          <a:xfrm>
            <a:off x="0" y="1"/>
            <a:ext cx="2623930" cy="707886"/>
          </a:xfrm>
          <a:prstGeom prst="rect">
            <a:avLst/>
          </a:prstGeom>
          <a:noFill/>
          <a:ln w="28575">
            <a:solidFill>
              <a:srgbClr val="CB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448C2-A73E-5033-77BD-D492F2CDC38D}"/>
              </a:ext>
            </a:extLst>
          </p:cNvPr>
          <p:cNvSpPr txBox="1"/>
          <p:nvPr/>
        </p:nvSpPr>
        <p:spPr>
          <a:xfrm>
            <a:off x="0" y="63262"/>
            <a:ext cx="262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SW</a:t>
            </a:r>
            <a:r>
              <a:rPr lang="ko-KR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고도화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pic>
        <p:nvPicPr>
          <p:cNvPr id="8" name="그림 7" descr="텍스트, 스크린샷, 모니터, 블랙이(가) 표시된 사진&#10;&#10;자동 생성된 설명">
            <a:extLst>
              <a:ext uri="{FF2B5EF4-FFF2-40B4-BE49-F238E27FC236}">
                <a16:creationId xmlns:a16="http://schemas.microsoft.com/office/drawing/2014/main" id="{E8AC6362-06DB-AFBE-0B6C-C1230190EB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" t="3865" r="22935" b="6665"/>
          <a:stretch/>
        </p:blipFill>
        <p:spPr>
          <a:xfrm>
            <a:off x="2358886" y="707887"/>
            <a:ext cx="7474227" cy="50890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CC552B-7A97-9A34-C1A8-772790F0FAEC}"/>
              </a:ext>
            </a:extLst>
          </p:cNvPr>
          <p:cNvSpPr txBox="1"/>
          <p:nvPr/>
        </p:nvSpPr>
        <p:spPr>
          <a:xfrm>
            <a:off x="2358887" y="5999089"/>
            <a:ext cx="747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소스코드 재작성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알고리즘 간결화</a:t>
            </a:r>
          </a:p>
        </p:txBody>
      </p:sp>
    </p:spTree>
    <p:extLst>
      <p:ext uri="{BB962C8B-B14F-4D97-AF65-F5344CB8AC3E}">
        <p14:creationId xmlns:p14="http://schemas.microsoft.com/office/powerpoint/2010/main" val="33844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9021FD-E784-95E6-BF36-697AE9F9E81F}"/>
              </a:ext>
            </a:extLst>
          </p:cNvPr>
          <p:cNvSpPr/>
          <p:nvPr/>
        </p:nvSpPr>
        <p:spPr>
          <a:xfrm>
            <a:off x="0" y="1"/>
            <a:ext cx="2623930" cy="707886"/>
          </a:xfrm>
          <a:prstGeom prst="rect">
            <a:avLst/>
          </a:prstGeom>
          <a:noFill/>
          <a:ln w="28575">
            <a:solidFill>
              <a:srgbClr val="CB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448C2-A73E-5033-77BD-D492F2CDC38D}"/>
              </a:ext>
            </a:extLst>
          </p:cNvPr>
          <p:cNvSpPr txBox="1"/>
          <p:nvPr/>
        </p:nvSpPr>
        <p:spPr>
          <a:xfrm>
            <a:off x="0" y="63262"/>
            <a:ext cx="262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SW</a:t>
            </a:r>
            <a:r>
              <a:rPr lang="ko-KR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고도화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354B6A88-C846-A858-0F6D-4EF4CBBFA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3" b="15758"/>
          <a:stretch/>
        </p:blipFill>
        <p:spPr>
          <a:xfrm>
            <a:off x="6096000" y="185497"/>
            <a:ext cx="3840990" cy="6487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41F7F1-280E-884F-150D-7A7173614374}"/>
              </a:ext>
            </a:extLst>
          </p:cNvPr>
          <p:cNvSpPr txBox="1"/>
          <p:nvPr/>
        </p:nvSpPr>
        <p:spPr>
          <a:xfrm>
            <a:off x="1943251" y="2274838"/>
            <a:ext cx="3231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통학버스의</a:t>
            </a:r>
            <a:endParaRPr lang="en-US" altLang="ko-KR" sz="4800" dirty="0">
              <a:solidFill>
                <a:prstClr val="black">
                  <a:lumMod val="65000"/>
                  <a:lumOff val="35000"/>
                </a:prst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노선도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정류장</a:t>
            </a: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표시</a:t>
            </a:r>
          </a:p>
        </p:txBody>
      </p:sp>
    </p:spTree>
    <p:extLst>
      <p:ext uri="{BB962C8B-B14F-4D97-AF65-F5344CB8AC3E}">
        <p14:creationId xmlns:p14="http://schemas.microsoft.com/office/powerpoint/2010/main" val="48217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9021FD-E784-95E6-BF36-697AE9F9E81F}"/>
              </a:ext>
            </a:extLst>
          </p:cNvPr>
          <p:cNvSpPr/>
          <p:nvPr/>
        </p:nvSpPr>
        <p:spPr>
          <a:xfrm>
            <a:off x="0" y="1"/>
            <a:ext cx="2623930" cy="707886"/>
          </a:xfrm>
          <a:prstGeom prst="rect">
            <a:avLst/>
          </a:prstGeom>
          <a:noFill/>
          <a:ln w="28575">
            <a:solidFill>
              <a:srgbClr val="CB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448C2-A73E-5033-77BD-D492F2CDC38D}"/>
              </a:ext>
            </a:extLst>
          </p:cNvPr>
          <p:cNvSpPr txBox="1"/>
          <p:nvPr/>
        </p:nvSpPr>
        <p:spPr>
          <a:xfrm>
            <a:off x="0" y="63262"/>
            <a:ext cx="262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SW</a:t>
            </a:r>
            <a:r>
              <a:rPr lang="ko-KR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고도화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1F7F1-280E-884F-150D-7A7173614374}"/>
              </a:ext>
            </a:extLst>
          </p:cNvPr>
          <p:cNvSpPr txBox="1"/>
          <p:nvPr/>
        </p:nvSpPr>
        <p:spPr>
          <a:xfrm>
            <a:off x="1943250" y="2680883"/>
            <a:ext cx="4457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입차 처리를 위한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QR </a:t>
            </a:r>
            <a:r>
              <a:rPr lang="ko-KR" altLang="en-US" sz="48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코드 스캐너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F0120E-9E14-564E-9EF8-98F6C524F6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5" b="5454"/>
          <a:stretch/>
        </p:blipFill>
        <p:spPr>
          <a:xfrm>
            <a:off x="6400799" y="73427"/>
            <a:ext cx="3570827" cy="678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1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9021FD-E784-95E6-BF36-697AE9F9E81F}"/>
              </a:ext>
            </a:extLst>
          </p:cNvPr>
          <p:cNvSpPr/>
          <p:nvPr/>
        </p:nvSpPr>
        <p:spPr>
          <a:xfrm>
            <a:off x="0" y="1"/>
            <a:ext cx="2623930" cy="707886"/>
          </a:xfrm>
          <a:prstGeom prst="rect">
            <a:avLst/>
          </a:prstGeom>
          <a:noFill/>
          <a:ln w="28575">
            <a:solidFill>
              <a:srgbClr val="CB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448C2-A73E-5033-77BD-D492F2CDC38D}"/>
              </a:ext>
            </a:extLst>
          </p:cNvPr>
          <p:cNvSpPr txBox="1"/>
          <p:nvPr/>
        </p:nvSpPr>
        <p:spPr>
          <a:xfrm>
            <a:off x="0" y="63262"/>
            <a:ext cx="262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SW</a:t>
            </a:r>
            <a:r>
              <a:rPr lang="ko-KR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고도화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362FD-16FD-8BE6-DD90-8EEA3E293886}"/>
              </a:ext>
            </a:extLst>
          </p:cNvPr>
          <p:cNvSpPr txBox="1"/>
          <p:nvPr/>
        </p:nvSpPr>
        <p:spPr>
          <a:xfrm>
            <a:off x="0" y="1905506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4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버스기사용 클라이언트 분리</a:t>
            </a:r>
            <a:endParaRPr lang="en-US" altLang="ko-KR" sz="4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>
              <a:defRPr/>
            </a:pPr>
            <a:endParaRPr lang="en-US" altLang="ko-KR" sz="4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도착 예정 정류장 정보 확인</a:t>
            </a:r>
            <a:endParaRPr lang="en-US" altLang="ko-KR" sz="4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sz="4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버스 위치 기준으로</a:t>
            </a:r>
            <a:r>
              <a:rPr lang="en-US" altLang="ko-KR" sz="4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95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9021FD-E784-95E6-BF36-697AE9F9E81F}"/>
              </a:ext>
            </a:extLst>
          </p:cNvPr>
          <p:cNvSpPr/>
          <p:nvPr/>
        </p:nvSpPr>
        <p:spPr>
          <a:xfrm>
            <a:off x="0" y="1"/>
            <a:ext cx="2623930" cy="707886"/>
          </a:xfrm>
          <a:prstGeom prst="rect">
            <a:avLst/>
          </a:prstGeom>
          <a:noFill/>
          <a:ln w="28575">
            <a:solidFill>
              <a:srgbClr val="CB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448C2-A73E-5033-77BD-D492F2CDC38D}"/>
              </a:ext>
            </a:extLst>
          </p:cNvPr>
          <p:cNvSpPr txBox="1"/>
          <p:nvPr/>
        </p:nvSpPr>
        <p:spPr>
          <a:xfrm>
            <a:off x="0" y="63262"/>
            <a:ext cx="262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SW</a:t>
            </a:r>
            <a:r>
              <a:rPr lang="ko-KR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고도화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pic>
        <p:nvPicPr>
          <p:cNvPr id="8" name="그림 7" descr="지도이(가) 표시된 사진&#10;&#10;자동 생성된 설명">
            <a:extLst>
              <a:ext uri="{FF2B5EF4-FFF2-40B4-BE49-F238E27FC236}">
                <a16:creationId xmlns:a16="http://schemas.microsoft.com/office/drawing/2014/main" id="{004FB5E0-A304-320E-5B2C-1D4534E22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22" y="0"/>
            <a:ext cx="6416355" cy="6858000"/>
          </a:xfrm>
          <a:prstGeom prst="rect">
            <a:avLst/>
          </a:prstGeom>
        </p:spPr>
      </p:pic>
      <p:pic>
        <p:nvPicPr>
          <p:cNvPr id="11" name="그림 10" descr="지도이(가) 표시된 사진&#10;&#10;자동 생성된 설명">
            <a:extLst>
              <a:ext uri="{FF2B5EF4-FFF2-40B4-BE49-F238E27FC236}">
                <a16:creationId xmlns:a16="http://schemas.microsoft.com/office/drawing/2014/main" id="{F55B0CB4-D658-AA78-B5F1-B984D3592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22" y="0"/>
            <a:ext cx="6416355" cy="6858000"/>
          </a:xfrm>
          <a:prstGeom prst="rect">
            <a:avLst/>
          </a:prstGeom>
        </p:spPr>
      </p:pic>
      <p:pic>
        <p:nvPicPr>
          <p:cNvPr id="13" name="그림 12" descr="지도이(가) 표시된 사진&#10;&#10;자동 생성된 설명">
            <a:extLst>
              <a:ext uri="{FF2B5EF4-FFF2-40B4-BE49-F238E27FC236}">
                <a16:creationId xmlns:a16="http://schemas.microsoft.com/office/drawing/2014/main" id="{BEB86C34-6A97-D508-BBD3-768FB313CF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22" y="0"/>
            <a:ext cx="6416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7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9021FD-E784-95E6-BF36-697AE9F9E81F}"/>
              </a:ext>
            </a:extLst>
          </p:cNvPr>
          <p:cNvSpPr/>
          <p:nvPr/>
        </p:nvSpPr>
        <p:spPr>
          <a:xfrm>
            <a:off x="0" y="1"/>
            <a:ext cx="2623930" cy="707886"/>
          </a:xfrm>
          <a:prstGeom prst="rect">
            <a:avLst/>
          </a:prstGeom>
          <a:noFill/>
          <a:ln w="28575">
            <a:solidFill>
              <a:srgbClr val="CB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448C2-A73E-5033-77BD-D492F2CDC38D}"/>
              </a:ext>
            </a:extLst>
          </p:cNvPr>
          <p:cNvSpPr txBox="1"/>
          <p:nvPr/>
        </p:nvSpPr>
        <p:spPr>
          <a:xfrm>
            <a:off x="0" y="63262"/>
            <a:ext cx="262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SW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설계</a:t>
            </a:r>
          </a:p>
        </p:txBody>
      </p:sp>
      <p:pic>
        <p:nvPicPr>
          <p:cNvPr id="2" name="그림 1" descr="도표이(가) 표시된 사진&#10;&#10;자동 생성된 설명">
            <a:extLst>
              <a:ext uri="{FF2B5EF4-FFF2-40B4-BE49-F238E27FC236}">
                <a16:creationId xmlns:a16="http://schemas.microsoft.com/office/drawing/2014/main" id="{4F13FBA5-A372-656F-6C1D-E9382118D7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0"/>
          <a:stretch/>
        </p:blipFill>
        <p:spPr>
          <a:xfrm>
            <a:off x="-1" y="892552"/>
            <a:ext cx="12199979" cy="5903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B8A84-B8A4-E837-EE59-45744AF36026}"/>
              </a:ext>
            </a:extLst>
          </p:cNvPr>
          <p:cNvSpPr txBox="1"/>
          <p:nvPr/>
        </p:nvSpPr>
        <p:spPr>
          <a:xfrm>
            <a:off x="4871675" y="-25786"/>
            <a:ext cx="244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마인드맵</a:t>
            </a:r>
            <a:endParaRPr lang="en-US" altLang="ko-KR" sz="36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88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333</Words>
  <Application>Microsoft Office PowerPoint</Application>
  <PresentationFormat>와이드스크린</PresentationFormat>
  <Paragraphs>106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경기천년제목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 김</dc:creator>
  <cp:lastModifiedBy>진 김</cp:lastModifiedBy>
  <cp:revision>55</cp:revision>
  <dcterms:created xsi:type="dcterms:W3CDTF">2023-03-06T06:31:09Z</dcterms:created>
  <dcterms:modified xsi:type="dcterms:W3CDTF">2023-03-23T02:53:26Z</dcterms:modified>
</cp:coreProperties>
</file>