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302" r:id="rId5"/>
    <p:sldId id="286" r:id="rId6"/>
    <p:sldId id="289" r:id="rId7"/>
    <p:sldId id="298" r:id="rId8"/>
    <p:sldId id="296" r:id="rId9"/>
    <p:sldId id="307" r:id="rId10"/>
    <p:sldId id="297" r:id="rId11"/>
    <p:sldId id="308" r:id="rId12"/>
    <p:sldId id="303" r:id="rId13"/>
    <p:sldId id="304" r:id="rId14"/>
    <p:sldId id="305" r:id="rId15"/>
    <p:sldId id="306" r:id="rId16"/>
    <p:sldId id="309" r:id="rId17"/>
    <p:sldId id="294" r:id="rId18"/>
    <p:sldId id="300" r:id="rId19"/>
    <p:sldId id="301" r:id="rId20"/>
    <p:sldId id="293" r:id="rId21"/>
    <p:sldId id="278" r:id="rId22"/>
  </p:sldIdLst>
  <p:sldSz cx="12192000" cy="6858000"/>
  <p:notesSz cx="6858000" cy="9144000"/>
  <p:embeddedFontLst>
    <p:embeddedFont>
      <p:font typeface="08서울남산체 EB" panose="02020603020101020101" pitchFamily="18" charset="-127"/>
      <p:regular r:id="rId24"/>
    </p:embeddedFont>
    <p:embeddedFont>
      <p:font typeface="경기천년제목 Bold" panose="02020803020101020101" pitchFamily="18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3D"/>
    <a:srgbClr val="E3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85106" autoAdjust="0"/>
  </p:normalViewPr>
  <p:slideViewPr>
    <p:cSldViewPr snapToGrid="0">
      <p:cViewPr varScale="1">
        <p:scale>
          <a:sx n="90" d="100"/>
          <a:sy n="90" d="100"/>
        </p:scale>
        <p:origin x="17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3DDE-903C-4F5C-B43F-74C596815A05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25CC0-F9C7-48F8-8D7B-E7FEE5EE0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8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논의 사항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벨 테스트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41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원래 데이터베이스 내부에 시스템 날짜와 예약정보의 예약 날짜를 비교하는 함수를 만들어서 </a:t>
            </a:r>
            <a:r>
              <a:rPr lang="en-US" altLang="ko-KR"/>
              <a:t>DB </a:t>
            </a:r>
            <a:r>
              <a:rPr lang="ko-KR" altLang="en-US"/>
              <a:t>내부적으로 자동으로 처리하게끔 하려고 구상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근데 </a:t>
            </a:r>
            <a:r>
              <a:rPr lang="en-US" altLang="ko-KR"/>
              <a:t>DB</a:t>
            </a:r>
            <a:r>
              <a:rPr lang="ko-KR" altLang="en-US"/>
              <a:t>를 호스팅하는 </a:t>
            </a:r>
            <a:r>
              <a:rPr lang="en-US" altLang="ko-KR"/>
              <a:t>cafe24 </a:t>
            </a:r>
            <a:r>
              <a:rPr lang="ko-KR" altLang="en-US"/>
              <a:t>측에서 트래픽 사유로 이를 막아놓음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그래서 다른 방법을 찾아야했음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1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 구상한 방법은 클라이언트에서 이를 처리하는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53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 구상한 방법은 클라이언트에서 이를 처리하는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927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탑승 상태 부분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022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논의 사항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32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주차부터 시작된 블루투스 </a:t>
            </a:r>
            <a:r>
              <a:rPr lang="ko-KR" altLang="en-US" dirty="0" err="1"/>
              <a:t>아두이노</a:t>
            </a:r>
            <a:r>
              <a:rPr lang="ko-KR" altLang="en-US" dirty="0"/>
              <a:t> 자동 </a:t>
            </a:r>
            <a:r>
              <a:rPr lang="ko-KR" altLang="en-US" dirty="0" err="1"/>
              <a:t>페어링</a:t>
            </a:r>
            <a:r>
              <a:rPr lang="ko-KR" altLang="en-US" dirty="0"/>
              <a:t> 연구도 김민석 학생</a:t>
            </a:r>
            <a:r>
              <a:rPr lang="en-US" altLang="ko-KR" dirty="0"/>
              <a:t>, </a:t>
            </a:r>
            <a:r>
              <a:rPr lang="ko-KR" altLang="en-US" dirty="0"/>
              <a:t>김종민 학생 주도 아래 지속해서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 배경의 전체적인 배경은 보이는 화면과 같으며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후 정류장 </a:t>
            </a:r>
            <a:r>
              <a:rPr lang="ko-KR" altLang="en-US" dirty="0" err="1"/>
              <a:t>입출차</a:t>
            </a:r>
            <a:r>
              <a:rPr lang="ko-KR" altLang="en-US" dirty="0"/>
              <a:t> 처리에 도입할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9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연구와 관련된 테스트도 지속적으로 진행 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12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58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25CC0-F9C7-48F8-8D7B-E7FEE5EE0B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3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플로우차트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756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맴버</a:t>
            </a:r>
            <a:r>
              <a:rPr lang="ko-KR" altLang="en-US" dirty="0"/>
              <a:t> 확대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58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개발도구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0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개발도구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76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주차에 버스정류장 입차 처리 구상</a:t>
            </a:r>
            <a:endParaRPr lang="en-US" altLang="ko-KR" dirty="0"/>
          </a:p>
          <a:p>
            <a:r>
              <a:rPr lang="ko-KR" altLang="en-US" dirty="0"/>
              <a:t>이번 </a:t>
            </a:r>
            <a:r>
              <a:rPr lang="en-US" altLang="ko-KR" dirty="0"/>
              <a:t>6</a:t>
            </a:r>
            <a:r>
              <a:rPr lang="ko-KR" altLang="en-US" dirty="0"/>
              <a:t>주차에는 이를 본격적으로 개발 착수</a:t>
            </a:r>
            <a:endParaRPr lang="en-US" altLang="ko-KR" dirty="0"/>
          </a:p>
          <a:p>
            <a:r>
              <a:rPr lang="ko-KR" altLang="en-US" dirty="0"/>
              <a:t>따라서 해당 입차 처리를 테스트해보기 위해 프로토타입을 개발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99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주행 테스트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9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논의 사항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7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위약 처리 테스트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525CC0-F9C7-48F8-8D7B-E7FEE5EE0B8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64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E762-B21B-8B83-1129-994C291E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9BDC6-8666-C507-A8D0-485DC8E54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2C80-A0AC-55C1-DF12-FCB0BB73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D3DC-1E85-4FCF-AEA7-ADA690A2BB3F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07A6A-49D0-A90B-6A29-6466AB51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7C91B-3F08-841A-CEBE-747233D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145" y="69852"/>
            <a:ext cx="2743200" cy="365125"/>
          </a:xfrm>
        </p:spPr>
        <p:txBody>
          <a:bodyPr/>
          <a:lstStyle>
            <a:lvl1pPr algn="r">
              <a:defRPr b="1">
                <a:latin typeface="08서울남산체 EB" panose="02020603020101020101" pitchFamily="18" charset="-127"/>
                <a:ea typeface="08서울남산체 EB" panose="02020603020101020101" pitchFamily="18" charset="-127"/>
              </a:defRPr>
            </a:lvl1pPr>
          </a:lstStyle>
          <a:p>
            <a:r>
              <a:rPr lang="en-US" altLang="ko-KR" dirty="0"/>
              <a:t>- </a:t>
            </a:r>
            <a:fld id="{F1929BA6-F0E8-437A-ABAE-19C5B19FD8A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9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CA04-7139-0604-261C-A19A684E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88091-52F1-3502-10F8-915EE1D9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25DAC-6727-2F5D-39A3-4F5F2A78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A4B7-D379-4B11-BA3F-C57F8DE17E60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AB26-F8F9-94D5-51BE-8D6E907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556D1-A6BD-D29D-DF55-EE7CE4CA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947A2-9525-87C8-6E1A-C7B64A8B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E36B85-6D8A-990D-0124-4A12328B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3B125-4926-9590-871C-2A5AA81D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569D-8F78-4418-8984-EFE567D9D664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3D2AF-209A-71AF-3F9D-2797A1F6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22E94-AA66-54B6-475A-9150E3CB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7EA2A-8455-A0E8-F335-0796320C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22A7-E69B-DB7D-B6A5-2F0EC903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F3427-C7BB-B53D-6307-CC88263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B71B-BE14-4E27-998A-01C78FE5D43A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ECF25-D85F-DAF4-9BC0-6747EC24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A016A-1627-E702-FFC5-96C90315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0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842F9-6EF4-B860-B3BD-1528CCAF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955D8-F393-F4CD-E390-36EE5724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7367-51D3-B49F-79F1-B028282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8619-2B12-469D-A400-7B25907E57D2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411A-151A-37D8-1984-CB51D433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6B97D-B107-6903-A343-BC97AB6F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21B69-4BA1-303A-D11E-0D1914CF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1A7DD-1F2C-9266-C04C-FE21037D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A32548-55D7-2445-722B-DFD9B53E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CEB17-32CB-9ED0-C7A7-D891D720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FBE3-4C95-431E-A020-BFBD904D7F73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A04D5-474F-7218-F0CE-EE343D6D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1ED021-E58D-9B95-A105-79D32C4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1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587C-C6A3-0E2C-814F-CB16A2F7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F8B1A-6C65-5295-2EB9-BE61424E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AE116-A10C-E18D-C1E8-983DF53C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5DD57-7509-D6E9-6823-CB957E54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073F7-18A1-551D-89BE-E86DA9BEE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DAF9D-063D-A28E-E74C-C0236C7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D25-AF61-4759-8F34-0FB35FAB687F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21011-AF4A-B835-6415-07E6038F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D3F593-1373-B5B0-45C1-51D9B9A0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664F-7567-2538-8B63-CDA0B47A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C2CC2-1FE1-C3CC-6243-CE3ABA72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211-2949-4B3A-B549-8AF1BC726DF2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144AD-0ADD-2ABA-3094-06A7593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90108-5D20-B537-1DC4-E9553FEA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9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B25AF-7089-250B-0155-A00CEBCB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5A36-7827-4E47-BD8B-EFB22DEDF206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A6512-149C-240F-8966-590D84E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0B19A-A934-BABB-DEBD-D377F41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5BE90-3B8F-7821-92CA-277CA094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F40F2-97E5-F728-2C92-9D32816B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84DD5-B700-4107-D954-34E5DDBE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82FA6-FD0B-571D-05A3-3F3692F7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54E5-0E5E-4CF1-A0C7-29D571659C01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FADB9-5402-765E-A108-B22146F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66482-65AB-A0F0-33DE-5CC3E60D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9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7A13D-EECE-01BF-DB3F-43FE8725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83FE21-BAE3-D06C-4C3C-FD12AC0A3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3481D-280A-B77A-B34B-CE65ACE06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B21D3-3C19-9F68-8F0B-B6D4839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9153-D173-47CB-AA5A-4C8BC81FC248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A09DC-4132-4097-FFA4-F07BED9B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CBCE46-4416-DF56-A1EA-F65BC88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11F42-99F3-42B1-8F3E-1A1B1B10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8B79-2DD7-9F5F-0FDC-8CEB44EB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7305C-56D3-F10A-4F0E-1B46BB865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F7D0-F287-429C-8918-4154A910F4EC}" type="datetime1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A2DB-5E58-54BD-56F4-48687324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04545" y="63103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1EA2D-C077-FA47-F1DD-F4FE50F6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9BA6-F0E8-437A-ABAE-19C5B19FD8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6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School Bus Clicker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7</a:t>
            </a:r>
            <a:r>
              <a:rPr lang="ko-KR" altLang="en-US" sz="200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주차</a:t>
            </a:r>
            <a:endParaRPr lang="ko-KR" altLang="en-US" sz="2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8023C-61E8-05B4-11AA-F154EFEE0CF9}"/>
              </a:ext>
            </a:extLst>
          </p:cNvPr>
          <p:cNvSpPr txBox="1"/>
          <p:nvPr/>
        </p:nvSpPr>
        <p:spPr>
          <a:xfrm>
            <a:off x="-1" y="42880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김민석</a:t>
            </a:r>
            <a:r>
              <a:rPr lang="en-US" altLang="ko-KR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r>
              <a: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김진  김종민  김정훈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 입차 처리 구상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0" y="153455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논의 사항 </a:t>
            </a:r>
            <a:r>
              <a:rPr lang="en-US" altLang="ko-KR" sz="32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접근하는 정류장에 예약정보 유무에 관계 없이 무조건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벨이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울린다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-&gt; 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예약정보가 있을 때만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승차 희망</a:t>
            </a: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하차 희망 학생이 있을 경우에만</a:t>
            </a: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벨이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울리도록 변경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4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961B5-37D6-3260-5F64-4C2F33B673A4}"/>
              </a:ext>
            </a:extLst>
          </p:cNvPr>
          <p:cNvSpPr txBox="1"/>
          <p:nvPr/>
        </p:nvSpPr>
        <p:spPr>
          <a:xfrm>
            <a:off x="215900" y="2826500"/>
            <a:ext cx="348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버스정류장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입차 </a:t>
            </a: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처리 테스트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091A-B40C-A7F6-101A-9ED7B0F6C70F}"/>
              </a:ext>
            </a:extLst>
          </p:cNvPr>
          <p:cNvSpPr txBox="1"/>
          <p:nvPr/>
        </p:nvSpPr>
        <p:spPr>
          <a:xfrm>
            <a:off x="9114133" y="3167389"/>
            <a:ext cx="25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하차벨 테스트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5A78C-253A-9D11-0E0A-E79EEF6B00ED}"/>
              </a:ext>
            </a:extLst>
          </p:cNvPr>
          <p:cNvSpPr/>
          <p:nvPr/>
        </p:nvSpPr>
        <p:spPr>
          <a:xfrm>
            <a:off x="4167184" y="-4668"/>
            <a:ext cx="3857625" cy="6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영상 제거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89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2" name="그림 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031174D-8361-81CA-A1B5-DB8C3C725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70" y="1745651"/>
            <a:ext cx="3262144" cy="168334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978F45-248A-ADC2-7067-C4C49CE373C7}"/>
              </a:ext>
            </a:extLst>
          </p:cNvPr>
          <p:cNvCxnSpPr>
            <a:cxnSpLocks/>
          </p:cNvCxnSpPr>
          <p:nvPr/>
        </p:nvCxnSpPr>
        <p:spPr>
          <a:xfrm flipH="1">
            <a:off x="5257800" y="2832642"/>
            <a:ext cx="13716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DCB89B-5066-E2F9-5E3A-A12947E946CA}"/>
              </a:ext>
            </a:extLst>
          </p:cNvPr>
          <p:cNvSpPr txBox="1"/>
          <p:nvPr/>
        </p:nvSpPr>
        <p:spPr>
          <a:xfrm>
            <a:off x="6964745" y="2355589"/>
            <a:ext cx="462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데이터베이스 시스템 날짜</a:t>
            </a:r>
            <a:r>
              <a:rPr lang="en-US" altLang="ko-KR" sz="2800" noProof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예약정보의 예약 날짜 비교 함수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5BE445A-2E51-7DD8-4A1C-F9F73D257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10" y="4775900"/>
            <a:ext cx="2442580" cy="128235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6E69A7-15AD-957C-5DE8-524D2ABC7015}"/>
              </a:ext>
            </a:extLst>
          </p:cNvPr>
          <p:cNvCxnSpPr>
            <a:cxnSpLocks/>
          </p:cNvCxnSpPr>
          <p:nvPr/>
        </p:nvCxnSpPr>
        <p:spPr>
          <a:xfrm flipV="1">
            <a:off x="6083300" y="3021419"/>
            <a:ext cx="0" cy="2045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DADF16-79BD-2FB0-A27A-CFF0CBBE2ED7}"/>
              </a:ext>
            </a:extLst>
          </p:cNvPr>
          <p:cNvCxnSpPr/>
          <p:nvPr/>
        </p:nvCxnSpPr>
        <p:spPr>
          <a:xfrm>
            <a:off x="5737524" y="3381125"/>
            <a:ext cx="691551" cy="6915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04C6F-D56D-0425-1BEE-8E6D09462218}"/>
              </a:ext>
            </a:extLst>
          </p:cNvPr>
          <p:cNvCxnSpPr>
            <a:cxnSpLocks/>
          </p:cNvCxnSpPr>
          <p:nvPr/>
        </p:nvCxnSpPr>
        <p:spPr>
          <a:xfrm flipH="1">
            <a:off x="5737524" y="3381125"/>
            <a:ext cx="691551" cy="6915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4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ED13BE-F638-1052-A3DC-01F407840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2" r="32208"/>
          <a:stretch/>
        </p:blipFill>
        <p:spPr>
          <a:xfrm>
            <a:off x="2197508" y="1264147"/>
            <a:ext cx="1764994" cy="2447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5389F-9CA6-4BC4-12AB-A30E5644B8CA}"/>
              </a:ext>
            </a:extLst>
          </p:cNvPr>
          <p:cNvSpPr txBox="1"/>
          <p:nvPr/>
        </p:nvSpPr>
        <p:spPr>
          <a:xfrm>
            <a:off x="591904" y="3449876"/>
            <a:ext cx="497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버스기사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App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에서 처음 노선 선택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4E3D03-34D5-C966-7D7E-0FC0DAB9BCEF}"/>
              </a:ext>
            </a:extLst>
          </p:cNvPr>
          <p:cNvCxnSpPr>
            <a:cxnSpLocks/>
          </p:cNvCxnSpPr>
          <p:nvPr/>
        </p:nvCxnSpPr>
        <p:spPr>
          <a:xfrm>
            <a:off x="5181600" y="2582575"/>
            <a:ext cx="1828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DA9F08F-A17B-CE33-AAC0-5D1FE2FD1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73" y="1515337"/>
            <a:ext cx="3262144" cy="16833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36DC7C-1817-A0AD-EA83-2C6631DCB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760"/>
            <a:ext cx="803378" cy="8033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E069922-81E7-A5D2-D360-E2171679D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07" y="1833032"/>
            <a:ext cx="523980" cy="5239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927D99E-17BE-6BDF-5F91-3CB86F3F5AB1}"/>
              </a:ext>
            </a:extLst>
          </p:cNvPr>
          <p:cNvSpPr txBox="1"/>
          <p:nvPr/>
        </p:nvSpPr>
        <p:spPr>
          <a:xfrm>
            <a:off x="7164897" y="3449876"/>
            <a:ext cx="45445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노선의 예약정보를 가져와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App 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내부 시간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=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시간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비교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9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C9BA552F-3842-E58D-71E4-5C10EE636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987730"/>
            <a:ext cx="11293932" cy="1860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2F2011-292A-E1C4-14BC-6D3BE76EB118}"/>
              </a:ext>
            </a:extLst>
          </p:cNvPr>
          <p:cNvSpPr txBox="1"/>
          <p:nvPr/>
        </p:nvSpPr>
        <p:spPr>
          <a:xfrm>
            <a:off x="1652341" y="3895119"/>
            <a:ext cx="885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버스기사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App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에서 처음 노선 선택 전 예약정보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DB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상태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6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A967DB29-A965-0113-F11D-D8BF0D1F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943841"/>
            <a:ext cx="2530488" cy="5418001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B61D8D26-4555-83EE-FE3D-3C4FE4691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4"/>
          <a:stretch/>
        </p:blipFill>
        <p:spPr>
          <a:xfrm>
            <a:off x="2962543" y="1937997"/>
            <a:ext cx="9102135" cy="16459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53E9F2-F369-7163-E524-098C5B567659}"/>
              </a:ext>
            </a:extLst>
          </p:cNvPr>
          <p:cNvSpPr txBox="1"/>
          <p:nvPr/>
        </p:nvSpPr>
        <p:spPr>
          <a:xfrm>
            <a:off x="2962543" y="3764731"/>
            <a:ext cx="6446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23-04-11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기준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버스기사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App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에서 테스트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번 노선 선택 후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예약정보 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DB 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상태</a:t>
            </a: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01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예약정보 위약 처리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0" y="153455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한계</a:t>
            </a:r>
            <a:endParaRPr kumimoji="0" lang="en-US" altLang="ko-KR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특정 노선을 기사 님이 선택해야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노선의 예약 상태가 업데이트 된다는 점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8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DB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 예약 정보가 많을 경우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데이터를 검사하느라 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DB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애플리케이션에 과부하가 올 수 있다는 점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05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3F3F35-2E86-D876-8261-9BD99029E0BF}"/>
              </a:ext>
            </a:extLst>
          </p:cNvPr>
          <p:cNvGrpSpPr/>
          <p:nvPr/>
        </p:nvGrpSpPr>
        <p:grpSpPr>
          <a:xfrm>
            <a:off x="1460339" y="1874784"/>
            <a:ext cx="2523281" cy="2728780"/>
            <a:chOff x="1657109" y="1914597"/>
            <a:chExt cx="2523281" cy="2728780"/>
          </a:xfrm>
        </p:grpSpPr>
        <p:pic>
          <p:nvPicPr>
            <p:cNvPr id="4" name="그래픽 3" descr="버스 단색으로 채워진">
              <a:extLst>
                <a:ext uri="{FF2B5EF4-FFF2-40B4-BE49-F238E27FC236}">
                  <a16:creationId xmlns:a16="http://schemas.microsoft.com/office/drawing/2014/main" id="{398CEA7B-682B-4534-210E-08C95D5E9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7109" y="2214623"/>
              <a:ext cx="2428754" cy="2428754"/>
            </a:xfrm>
            <a:prstGeom prst="rect">
              <a:avLst/>
            </a:prstGeom>
          </p:spPr>
        </p:pic>
        <p:pic>
          <p:nvPicPr>
            <p:cNvPr id="15" name="그래픽 14" descr="WiFi 단색으로 채워진">
              <a:extLst>
                <a:ext uri="{FF2B5EF4-FFF2-40B4-BE49-F238E27FC236}">
                  <a16:creationId xmlns:a16="http://schemas.microsoft.com/office/drawing/2014/main" id="{42EFCCE4-6340-1533-77BD-C0222A2DF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5990" y="1914597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EDA4B0-D5E9-6FED-C9B6-BD451844B00E}"/>
              </a:ext>
            </a:extLst>
          </p:cNvPr>
          <p:cNvGrpSpPr/>
          <p:nvPr/>
        </p:nvGrpSpPr>
        <p:grpSpPr>
          <a:xfrm>
            <a:off x="8881642" y="1151321"/>
            <a:ext cx="2428754" cy="3275725"/>
            <a:chOff x="8106139" y="960384"/>
            <a:chExt cx="2428754" cy="327572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2DA8D20-D874-506A-03D2-7FBE6E1A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39" y="1807355"/>
              <a:ext cx="2428754" cy="2428754"/>
            </a:xfrm>
            <a:prstGeom prst="rect">
              <a:avLst/>
            </a:prstGeom>
          </p:spPr>
        </p:pic>
        <p:pic>
          <p:nvPicPr>
            <p:cNvPr id="19" name="그래픽 18" descr="WiFi 단색으로 채워진">
              <a:extLst>
                <a:ext uri="{FF2B5EF4-FFF2-40B4-BE49-F238E27FC236}">
                  <a16:creationId xmlns:a16="http://schemas.microsoft.com/office/drawing/2014/main" id="{FE45EAF6-C709-C7F8-CABB-A6EF88737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98735" y="960384"/>
              <a:ext cx="914400" cy="914400"/>
            </a:xfrm>
            <a:prstGeom prst="rect">
              <a:avLst/>
            </a:prstGeom>
          </p:spPr>
        </p:pic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5184D5-2A93-5849-81E1-9275AE9093EF}"/>
              </a:ext>
            </a:extLst>
          </p:cNvPr>
          <p:cNvCxnSpPr/>
          <p:nvPr/>
        </p:nvCxnSpPr>
        <p:spPr>
          <a:xfrm flipV="1">
            <a:off x="4271058" y="1608521"/>
            <a:ext cx="4514127" cy="566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A97199-80D2-AB77-4CD7-22EA1476BD95}"/>
              </a:ext>
            </a:extLst>
          </p:cNvPr>
          <p:cNvSpPr txBox="1"/>
          <p:nvPr/>
        </p:nvSpPr>
        <p:spPr>
          <a:xfrm rot="21162312">
            <a:off x="3793774" y="1408466"/>
            <a:ext cx="5127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버스의 센서와 정류장의 센서가 연결될 시</a:t>
            </a:r>
            <a:r>
              <a:rPr lang="en-US" altLang="ko-KR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42A482-B10D-6C19-4A3F-4889D2CC04CB}"/>
              </a:ext>
            </a:extLst>
          </p:cNvPr>
          <p:cNvCxnSpPr>
            <a:cxnSpLocks/>
          </p:cNvCxnSpPr>
          <p:nvPr/>
        </p:nvCxnSpPr>
        <p:spPr>
          <a:xfrm flipH="1">
            <a:off x="3992301" y="3128925"/>
            <a:ext cx="5105400" cy="837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59556A-4E47-AD0E-A230-A6E98AB7ACB6}"/>
              </a:ext>
            </a:extLst>
          </p:cNvPr>
          <p:cNvSpPr txBox="1"/>
          <p:nvPr/>
        </p:nvSpPr>
        <p:spPr>
          <a:xfrm>
            <a:off x="3964328" y="3330564"/>
            <a:ext cx="512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정류장의 정보 제공</a:t>
            </a:r>
            <a:endParaRPr lang="en-US" altLang="ko-KR" sz="20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정류장 이름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승하차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인원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DA1A02-BF9A-1BB8-859D-5F3415C013B6}"/>
              </a:ext>
            </a:extLst>
          </p:cNvPr>
          <p:cNvSpPr txBox="1"/>
          <p:nvPr/>
        </p:nvSpPr>
        <p:spPr>
          <a:xfrm>
            <a:off x="0" y="513230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연구 이후</a:t>
            </a:r>
            <a:r>
              <a:rPr lang="en-US" altLang="ko-KR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GPS</a:t>
            </a: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값과 센서 값을 동시에 비교하여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더욱 더 안정적인 버스 입차 처리 시스템을 구축하고자 함</a:t>
            </a:r>
            <a:endParaRPr lang="en-US" altLang="ko-KR" sz="28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F7D248-3647-4F00-EB81-6467FB6F35F2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DC227E-3DAF-1142-41CF-59E67B21E3D0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2AC204-6579-17AC-CC7B-C2B81355DCB9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AC1BF4-440C-6329-59AA-76B517FD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0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AD9E5-6F51-1CFA-DCE7-8267A20607FE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5F06BB-9809-4971-9B9F-B9402934FB3A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75591-C042-C5FC-5DCA-AE3990F3D531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3CCFDF-439A-10AC-C02C-E3F5ADA5582A}"/>
              </a:ext>
            </a:extLst>
          </p:cNvPr>
          <p:cNvGrpSpPr/>
          <p:nvPr/>
        </p:nvGrpSpPr>
        <p:grpSpPr>
          <a:xfrm>
            <a:off x="2295766" y="748406"/>
            <a:ext cx="7600467" cy="4460742"/>
            <a:chOff x="4552950" y="620544"/>
            <a:chExt cx="6357395" cy="3615791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53330235-E2D0-537A-0AC2-9B21EF1A2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4552950" y="620545"/>
              <a:ext cx="3086100" cy="3615790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02E3E696-1508-47EB-82F4-C14F735C8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48" b="38228"/>
            <a:stretch/>
          </p:blipFill>
          <p:spPr>
            <a:xfrm>
              <a:off x="7824245" y="620544"/>
              <a:ext cx="3086100" cy="3615791"/>
            </a:xfrm>
            <a:prstGeom prst="rect">
              <a:avLst/>
            </a:prstGeom>
            <a:ln w="57150">
              <a:solidFill>
                <a:srgbClr val="CB3D3D"/>
              </a:solidFill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8607F3-96D6-3A37-0D4E-BF00F529BA66}"/>
              </a:ext>
            </a:extLst>
          </p:cNvPr>
          <p:cNvSpPr txBox="1"/>
          <p:nvPr/>
        </p:nvSpPr>
        <p:spPr>
          <a:xfrm>
            <a:off x="0" y="559881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블루투스 통신 모듈 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HC-06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애플리케이션 클라이언트와의 </a:t>
            </a:r>
            <a:r>
              <a:rPr lang="ko-KR" altLang="en-US" sz="2400" dirty="0" err="1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페어링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테스트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5CB68-2985-2A6C-35CA-6E144ED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3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B0F07D-FD3C-3D17-DBB4-AD830B311300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블루투스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아두이노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자동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페어링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 연구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0AD9E5-6F51-1CFA-DCE7-8267A20607FE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A5F06BB-9809-4971-9B9F-B9402934FB3A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75591-C042-C5FC-5DCA-AE3990F3D531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5CB68-2985-2A6C-35CA-6E144ED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42896864-C058-A5F3-64E3-2DB638E76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5"/>
          <a:stretch/>
        </p:blipFill>
        <p:spPr>
          <a:xfrm>
            <a:off x="3729135" y="620545"/>
            <a:ext cx="4733729" cy="61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0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8147A-014A-980C-E263-F61289EE1CC3}"/>
              </a:ext>
            </a:extLst>
          </p:cNvPr>
          <p:cNvSpPr/>
          <p:nvPr/>
        </p:nvSpPr>
        <p:spPr>
          <a:xfrm>
            <a:off x="6343650" y="4641823"/>
            <a:ext cx="2038350" cy="86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3428FE-5CF9-6B98-B74B-3B06C3C9C930}"/>
              </a:ext>
            </a:extLst>
          </p:cNvPr>
          <p:cNvSpPr/>
          <p:nvPr/>
        </p:nvSpPr>
        <p:spPr>
          <a:xfrm>
            <a:off x="1566776" y="0"/>
            <a:ext cx="1837764" cy="5585012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FA7EB-B6EB-2CD2-181F-BB858926F622}"/>
              </a:ext>
            </a:extLst>
          </p:cNvPr>
          <p:cNvSpPr txBox="1"/>
          <p:nvPr/>
        </p:nvSpPr>
        <p:spPr>
          <a:xfrm>
            <a:off x="1946888" y="2693894"/>
            <a:ext cx="1077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목차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678E70-0D27-0BD4-092A-5E0CD221171B}"/>
              </a:ext>
            </a:extLst>
          </p:cNvPr>
          <p:cNvGrpSpPr/>
          <p:nvPr/>
        </p:nvGrpSpPr>
        <p:grpSpPr>
          <a:xfrm>
            <a:off x="4249271" y="923365"/>
            <a:ext cx="6723530" cy="1362635"/>
            <a:chOff x="4267200" y="923365"/>
            <a:chExt cx="6723530" cy="13626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760E7C-02FD-5C85-0DF7-FB45A2C88C2F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021FD-E784-95E6-BF36-697AE9F9E81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945E04-4818-5329-CBA5-51593276D438}"/>
              </a:ext>
            </a:extLst>
          </p:cNvPr>
          <p:cNvGrpSpPr/>
          <p:nvPr/>
        </p:nvGrpSpPr>
        <p:grpSpPr>
          <a:xfrm flipH="1">
            <a:off x="4249271" y="2572871"/>
            <a:ext cx="6723530" cy="1362635"/>
            <a:chOff x="4267200" y="923365"/>
            <a:chExt cx="6723530" cy="136263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4AE02F-C31C-26A4-AED2-A3A0D39A1239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D6FF324-951D-CF5D-939E-D08DE95E48DC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918CFE-08D0-C8E7-0034-1953666B478C}"/>
              </a:ext>
            </a:extLst>
          </p:cNvPr>
          <p:cNvGrpSpPr/>
          <p:nvPr/>
        </p:nvGrpSpPr>
        <p:grpSpPr>
          <a:xfrm>
            <a:off x="4249271" y="4222377"/>
            <a:ext cx="6723530" cy="1362635"/>
            <a:chOff x="4267200" y="923365"/>
            <a:chExt cx="6723530" cy="136263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4058F7-1001-4D5C-C77B-DDAC2409EDE8}"/>
                </a:ext>
              </a:extLst>
            </p:cNvPr>
            <p:cNvSpPr/>
            <p:nvPr/>
          </p:nvSpPr>
          <p:spPr>
            <a:xfrm>
              <a:off x="4267200" y="923365"/>
              <a:ext cx="1281953" cy="1362635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1F277B-63CE-3F76-9744-01FC5C5AB28F}"/>
                </a:ext>
              </a:extLst>
            </p:cNvPr>
            <p:cNvSpPr/>
            <p:nvPr/>
          </p:nvSpPr>
          <p:spPr>
            <a:xfrm>
              <a:off x="5549154" y="923365"/>
              <a:ext cx="5441576" cy="1362635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4448C2-A73E-5033-77BD-D492F2CDC38D}"/>
              </a:ext>
            </a:extLst>
          </p:cNvPr>
          <p:cNvSpPr txBox="1"/>
          <p:nvPr/>
        </p:nvSpPr>
        <p:spPr>
          <a:xfrm>
            <a:off x="5718748" y="1143018"/>
            <a:ext cx="45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5D83F-49D8-2CE2-8B0B-89799358532B}"/>
              </a:ext>
            </a:extLst>
          </p:cNvPr>
          <p:cNvSpPr txBox="1"/>
          <p:nvPr/>
        </p:nvSpPr>
        <p:spPr>
          <a:xfrm>
            <a:off x="5531224" y="2792523"/>
            <a:ext cx="395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dirty="0">
                <a:solidFill>
                  <a:prstClr val="black">
                    <a:lumMod val="65000"/>
                    <a:lumOff val="35000"/>
                  </a:prst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개발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4CCF7-1EFE-50F7-839D-04A562458A47}"/>
              </a:ext>
            </a:extLst>
          </p:cNvPr>
          <p:cNvSpPr txBox="1"/>
          <p:nvPr/>
        </p:nvSpPr>
        <p:spPr>
          <a:xfrm>
            <a:off x="5718747" y="4442029"/>
            <a:ext cx="525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그 외 연구 내용</a:t>
            </a:r>
          </a:p>
        </p:txBody>
      </p:sp>
    </p:spTree>
    <p:extLst>
      <p:ext uri="{BB962C8B-B14F-4D97-AF65-F5344CB8AC3E}">
        <p14:creationId xmlns:p14="http://schemas.microsoft.com/office/powerpoint/2010/main" val="146437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그 외 연구 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3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F7D248-3647-4F00-EB81-6467FB6F35F2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DC227E-3DAF-1142-41CF-59E67B21E3D0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2AC204-6579-17AC-CC7B-C2B81355DCB9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김민석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김종민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AC1BF4-440C-6329-59AA-76B517FD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F2FC1E79-B32C-97C9-3314-34799F50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40" y="69852"/>
            <a:ext cx="7534519" cy="671829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2775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B2EE88-2B7F-4314-AA85-59786314399D}"/>
              </a:ext>
            </a:extLst>
          </p:cNvPr>
          <p:cNvSpPr/>
          <p:nvPr/>
        </p:nvSpPr>
        <p:spPr>
          <a:xfrm>
            <a:off x="0" y="2828835"/>
            <a:ext cx="12192000" cy="1200330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F72F8-EF9A-D024-691F-FFC42975C8D8}"/>
              </a:ext>
            </a:extLst>
          </p:cNvPr>
          <p:cNvSpPr txBox="1"/>
          <p:nvPr/>
        </p:nvSpPr>
        <p:spPr>
          <a:xfrm>
            <a:off x="1752599" y="2828835"/>
            <a:ext cx="86868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School Bus Clicker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- Thank You -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A5BB7-E29F-EEA7-0D50-6A32997C39CB}"/>
              </a:ext>
            </a:extLst>
          </p:cNvPr>
          <p:cNvSpPr/>
          <p:nvPr/>
        </p:nvSpPr>
        <p:spPr>
          <a:xfrm>
            <a:off x="0" y="2673488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E39CB0-1223-CADC-78B7-BE7D45D7314D}"/>
              </a:ext>
            </a:extLst>
          </p:cNvPr>
          <p:cNvSpPr/>
          <p:nvPr/>
        </p:nvSpPr>
        <p:spPr>
          <a:xfrm>
            <a:off x="645459" y="4132726"/>
            <a:ext cx="11546541" cy="51784"/>
          </a:xfrm>
          <a:prstGeom prst="rect">
            <a:avLst/>
          </a:prstGeom>
          <a:solidFill>
            <a:srgbClr val="CB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4F13FBA5-A372-656F-6C1D-E9382118D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0"/>
          <a:stretch/>
        </p:blipFill>
        <p:spPr>
          <a:xfrm>
            <a:off x="-1" y="892552"/>
            <a:ext cx="12199979" cy="5903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B8A84-B8A4-E837-EE59-45744AF36026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마인드맵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071BB-C961-A4E9-C801-8B6F1E9940D3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021FD-E784-95E6-BF36-697AE9F9E81F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4448C2-A73E-5033-77BD-D492F2CDC38D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7B882A-7DE0-5BC3-8DBA-737A205E388E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F0DEA-4E39-20B6-8323-26E19BB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0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B5462338-1FE5-E4DF-BFF3-E59AD8CDDBF3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엄무 분담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9D4FB9-7568-A750-F979-AA61EC5482CC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5AB857-9C30-B780-7D83-F72E03FD5885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69786F-DBEC-A5CB-0EE6-117FD5389C0E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57895C-EFA4-E9F5-1827-A794E46A805A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2A441-1055-2435-3369-57BB746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6D745C-763F-5816-758E-5397BCBD7BB5}"/>
              </a:ext>
            </a:extLst>
          </p:cNvPr>
          <p:cNvGrpSpPr/>
          <p:nvPr/>
        </p:nvGrpSpPr>
        <p:grpSpPr>
          <a:xfrm>
            <a:off x="1057918" y="2100261"/>
            <a:ext cx="2414587" cy="3424562"/>
            <a:chOff x="6729413" y="1928812"/>
            <a:chExt cx="2971800" cy="33886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79BBCB-812B-2D2B-D905-48FDCC08B2EF}"/>
                </a:ext>
              </a:extLst>
            </p:cNvPr>
            <p:cNvSpPr/>
            <p:nvPr/>
          </p:nvSpPr>
          <p:spPr>
            <a:xfrm>
              <a:off x="6729413" y="1928812"/>
              <a:ext cx="2971800" cy="338864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왕관 단색으로 채워진">
              <a:extLst>
                <a:ext uri="{FF2B5EF4-FFF2-40B4-BE49-F238E27FC236}">
                  <a16:creationId xmlns:a16="http://schemas.microsoft.com/office/drawing/2014/main" id="{56ED647E-75F4-9F20-51AD-43A149D9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72287" y="2143125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287FF-F284-FF4D-EEB4-F35B020136AF}"/>
                </a:ext>
              </a:extLst>
            </p:cNvPr>
            <p:cNvSpPr txBox="1"/>
            <p:nvPr/>
          </p:nvSpPr>
          <p:spPr>
            <a:xfrm>
              <a:off x="7935142" y="2307937"/>
              <a:ext cx="1517576" cy="57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김민석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DDA6AFA-E78C-B821-598C-38193342B732}"/>
                </a:ext>
              </a:extLst>
            </p:cNvPr>
            <p:cNvCxnSpPr/>
            <p:nvPr/>
          </p:nvCxnSpPr>
          <p:spPr>
            <a:xfrm>
              <a:off x="6729413" y="3171825"/>
              <a:ext cx="2971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9DBC9A3-E6AF-EC54-4053-A6223AF7050D}"/>
                </a:ext>
              </a:extLst>
            </p:cNvPr>
            <p:cNvSpPr txBox="1"/>
            <p:nvPr/>
          </p:nvSpPr>
          <p:spPr>
            <a:xfrm>
              <a:off x="6872287" y="3272089"/>
              <a:ext cx="2723305" cy="201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■프로젝트 조장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■디자인 총괄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■자료조사 및</a:t>
              </a:r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관계자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	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인터뷰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■정류장 처리를 위한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	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아두이노 연구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■피드백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6C0F569-7046-3D55-7B6A-4D97BB88DDAC}"/>
              </a:ext>
            </a:extLst>
          </p:cNvPr>
          <p:cNvGrpSpPr/>
          <p:nvPr/>
        </p:nvGrpSpPr>
        <p:grpSpPr>
          <a:xfrm>
            <a:off x="6188823" y="2102532"/>
            <a:ext cx="2414587" cy="3424562"/>
            <a:chOff x="6729413" y="1928812"/>
            <a:chExt cx="2971800" cy="338864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BE68AF-E33E-86A5-5799-98BBDB291224}"/>
                </a:ext>
              </a:extLst>
            </p:cNvPr>
            <p:cNvSpPr/>
            <p:nvPr/>
          </p:nvSpPr>
          <p:spPr>
            <a:xfrm>
              <a:off x="6729413" y="1928812"/>
              <a:ext cx="2971800" cy="338864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EED87-8C55-ABFA-6E31-9CB2E5D38DC3}"/>
                </a:ext>
              </a:extLst>
            </p:cNvPr>
            <p:cNvSpPr txBox="1"/>
            <p:nvPr/>
          </p:nvSpPr>
          <p:spPr>
            <a:xfrm>
              <a:off x="7935141" y="2307937"/>
              <a:ext cx="1660450" cy="57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김종민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F6D7381-B855-299A-7BE4-67B71491B5B7}"/>
                </a:ext>
              </a:extLst>
            </p:cNvPr>
            <p:cNvCxnSpPr/>
            <p:nvPr/>
          </p:nvCxnSpPr>
          <p:spPr>
            <a:xfrm>
              <a:off x="6729413" y="3171825"/>
              <a:ext cx="2971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E03A64-2D2E-60DD-D5C1-5BD6480C0F84}"/>
                </a:ext>
              </a:extLst>
            </p:cNvPr>
            <p:cNvSpPr txBox="1"/>
            <p:nvPr/>
          </p:nvSpPr>
          <p:spPr>
            <a:xfrm>
              <a:off x="6872287" y="3272089"/>
              <a:ext cx="2723305" cy="1461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■클라이언트 보조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■알고리즘 구현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■데이터베이스 보조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■정류장 처리를 위한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	</a:t>
              </a:r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아두이노 연구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8CFC4E7-BB9F-565D-5817-4EB7499E405E}"/>
              </a:ext>
            </a:extLst>
          </p:cNvPr>
          <p:cNvGrpSpPr/>
          <p:nvPr/>
        </p:nvGrpSpPr>
        <p:grpSpPr>
          <a:xfrm>
            <a:off x="8719495" y="2100261"/>
            <a:ext cx="2414587" cy="3424562"/>
            <a:chOff x="6729413" y="1928812"/>
            <a:chExt cx="2971800" cy="33886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2F92B4-A5FE-9CCB-515B-2E76812EED3C}"/>
                </a:ext>
              </a:extLst>
            </p:cNvPr>
            <p:cNvSpPr/>
            <p:nvPr/>
          </p:nvSpPr>
          <p:spPr>
            <a:xfrm>
              <a:off x="6729413" y="1928812"/>
              <a:ext cx="2971800" cy="338864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88D8AE6-CD03-4FC4-B77C-583842842E72}"/>
                </a:ext>
              </a:extLst>
            </p:cNvPr>
            <p:cNvSpPr txBox="1"/>
            <p:nvPr/>
          </p:nvSpPr>
          <p:spPr>
            <a:xfrm>
              <a:off x="7935141" y="2307937"/>
              <a:ext cx="1660450" cy="578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김정훈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9B40A04-F38E-53A3-505F-292F1D5AFB10}"/>
                </a:ext>
              </a:extLst>
            </p:cNvPr>
            <p:cNvCxnSpPr/>
            <p:nvPr/>
          </p:nvCxnSpPr>
          <p:spPr>
            <a:xfrm>
              <a:off x="6729413" y="3171825"/>
              <a:ext cx="2971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8FA131-0690-5E86-9269-5F252A66CCA3}"/>
                </a:ext>
              </a:extLst>
            </p:cNvPr>
            <p:cNvSpPr txBox="1"/>
            <p:nvPr/>
          </p:nvSpPr>
          <p:spPr>
            <a:xfrm>
              <a:off x="6872287" y="3272089"/>
              <a:ext cx="2723305" cy="1187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■클라이언트 보조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■디자인 설계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■디자인 구현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defTabSz="216000"/>
              <a:r>
                <a:rPr lang="ko-KR" altLang="en-US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■프로젝트 테스트</a:t>
              </a:r>
              <a:endParaRPr lang="en-US" altLang="ko-KR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F7B133D-F74B-9535-AF20-0C8ADC5784EE}"/>
              </a:ext>
            </a:extLst>
          </p:cNvPr>
          <p:cNvGrpSpPr/>
          <p:nvPr/>
        </p:nvGrpSpPr>
        <p:grpSpPr>
          <a:xfrm>
            <a:off x="3623370" y="2100261"/>
            <a:ext cx="2414587" cy="3424562"/>
            <a:chOff x="3658151" y="2100261"/>
            <a:chExt cx="2414587" cy="342456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786C9DF-26A2-7D8E-590A-C7111E622995}"/>
                </a:ext>
              </a:extLst>
            </p:cNvPr>
            <p:cNvGrpSpPr/>
            <p:nvPr/>
          </p:nvGrpSpPr>
          <p:grpSpPr>
            <a:xfrm>
              <a:off x="3658151" y="2100261"/>
              <a:ext cx="2414587" cy="3424562"/>
              <a:chOff x="6729413" y="1928812"/>
              <a:chExt cx="2971800" cy="338864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3143369-C11E-EACB-6FD6-7FF38932E03B}"/>
                  </a:ext>
                </a:extLst>
              </p:cNvPr>
              <p:cNvSpPr/>
              <p:nvPr/>
            </p:nvSpPr>
            <p:spPr>
              <a:xfrm>
                <a:off x="6729413" y="1928812"/>
                <a:ext cx="2971800" cy="3388640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DCDEF5-3A95-1180-7ADE-4EB1AE17EA43}"/>
                  </a:ext>
                </a:extLst>
              </p:cNvPr>
              <p:cNvSpPr txBox="1"/>
              <p:nvPr/>
            </p:nvSpPr>
            <p:spPr>
              <a:xfrm>
                <a:off x="7935142" y="2307937"/>
                <a:ext cx="1517576" cy="578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김  진</a:t>
                </a: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CC882B4-CC80-EF44-2892-FAAAE6898833}"/>
                  </a:ext>
                </a:extLst>
              </p:cNvPr>
              <p:cNvCxnSpPr/>
              <p:nvPr/>
            </p:nvCxnSpPr>
            <p:spPr>
              <a:xfrm>
                <a:off x="6729413" y="3171825"/>
                <a:ext cx="29718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2E4B36C-0385-548B-304C-BAE40541EF08}"/>
                  </a:ext>
                </a:extLst>
              </p:cNvPr>
              <p:cNvSpPr txBox="1"/>
              <p:nvPr/>
            </p:nvSpPr>
            <p:spPr>
              <a:xfrm>
                <a:off x="6872287" y="3272089"/>
                <a:ext cx="2723305" cy="118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■클라이언트 총괄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■데이터베이스 관리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</a:t>
                </a:r>
                <a:r>
                  <a:rPr lang="en-US" altLang="ko-KR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php </a:t>
                </a:r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연동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  <a:p>
                <a:pPr defTabSz="216000"/>
                <a:r>
                  <a:rPr lang="ko-KR" altLang="en-US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■알고리즘 설계</a:t>
                </a:r>
                <a:endParaRPr lang="en-US" altLang="ko-KR">
                  <a:latin typeface="08서울남산체 EB" panose="02020603020101020101" pitchFamily="18" charset="-127"/>
                  <a:ea typeface="08서울남산체 EB" panose="02020603020101020101" pitchFamily="18" charset="-127"/>
                </a:endParaRPr>
              </a:p>
            </p:txBody>
          </p:sp>
        </p:grpSp>
        <p:pic>
          <p:nvPicPr>
            <p:cNvPr id="49" name="그래픽 48" descr="데이터베이스 단색으로 채워진">
              <a:extLst>
                <a:ext uri="{FF2B5EF4-FFF2-40B4-BE49-F238E27FC236}">
                  <a16:creationId xmlns:a16="http://schemas.microsoft.com/office/drawing/2014/main" id="{189B9A2F-EF13-8D6B-6FA5-5E866942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871" y="2318592"/>
              <a:ext cx="914400" cy="914400"/>
            </a:xfrm>
            <a:prstGeom prst="rect">
              <a:avLst/>
            </a:prstGeom>
          </p:spPr>
        </p:pic>
      </p:grpSp>
      <p:pic>
        <p:nvPicPr>
          <p:cNvPr id="54" name="그래픽 53" descr="스마트폰 단색으로 채워진">
            <a:extLst>
              <a:ext uri="{FF2B5EF4-FFF2-40B4-BE49-F238E27FC236}">
                <a16:creationId xmlns:a16="http://schemas.microsoft.com/office/drawing/2014/main" id="{B72E325B-80F4-6C96-3813-77E087A70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7811" y="2316846"/>
            <a:ext cx="914400" cy="914400"/>
          </a:xfrm>
          <a:prstGeom prst="rect">
            <a:avLst/>
          </a:prstGeom>
        </p:spPr>
      </p:pic>
      <p:pic>
        <p:nvPicPr>
          <p:cNvPr id="55" name="그래픽 54" descr="스마트폰 단색으로 채워진">
            <a:extLst>
              <a:ext uri="{FF2B5EF4-FFF2-40B4-BE49-F238E27FC236}">
                <a16:creationId xmlns:a16="http://schemas.microsoft.com/office/drawing/2014/main" id="{12871CC3-7417-88E1-7470-0D4016B75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4750" y="23168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8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5C1B84-B968-C713-E222-8B889E2BDBD0}"/>
              </a:ext>
            </a:extLst>
          </p:cNvPr>
          <p:cNvGrpSpPr/>
          <p:nvPr/>
        </p:nvGrpSpPr>
        <p:grpSpPr>
          <a:xfrm>
            <a:off x="669330" y="927019"/>
            <a:ext cx="10853339" cy="2996434"/>
            <a:chOff x="90675" y="1030928"/>
            <a:chExt cx="10853339" cy="29964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A3A201-6453-2AB9-D1D8-791D0163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2" r="32208"/>
            <a:stretch/>
          </p:blipFill>
          <p:spPr>
            <a:xfrm>
              <a:off x="6023911" y="1580023"/>
              <a:ext cx="1764994" cy="24473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041FB0-2721-55F7-EDB0-46E6B9B3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5" y="1323809"/>
              <a:ext cx="2442580" cy="1282355"/>
            </a:xfrm>
            <a:prstGeom prst="rect">
              <a:avLst/>
            </a:prstGeom>
          </p:spPr>
        </p:pic>
        <p:pic>
          <p:nvPicPr>
            <p:cNvPr id="6" name="그림 5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0D15FFD9-9A65-5612-183E-5C254B13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08" y="2611560"/>
              <a:ext cx="1678714" cy="8662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DE1A80-9B26-6EC4-695D-26774940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82" y="2611560"/>
              <a:ext cx="1348592" cy="134859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5EC6779-3A1C-9A46-F6B5-91EC26234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493" y="1840858"/>
              <a:ext cx="879580" cy="87958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A25386-8EDF-B505-105E-EA6F60212640}"/>
                </a:ext>
              </a:extLst>
            </p:cNvPr>
            <p:cNvSpPr/>
            <p:nvPr/>
          </p:nvSpPr>
          <p:spPr>
            <a:xfrm>
              <a:off x="14525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851E5B-7971-3763-086E-E3D80A9601DB}"/>
                </a:ext>
              </a:extLst>
            </p:cNvPr>
            <p:cNvSpPr/>
            <p:nvPr/>
          </p:nvSpPr>
          <p:spPr>
            <a:xfrm>
              <a:off x="291518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AAB659C-9E03-8F20-0D3D-855257B89854}"/>
                </a:ext>
              </a:extLst>
            </p:cNvPr>
            <p:cNvSpPr/>
            <p:nvPr/>
          </p:nvSpPr>
          <p:spPr>
            <a:xfrm>
              <a:off x="568511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0452257-63C6-E231-0DA6-D69EC9A439E5}"/>
                </a:ext>
              </a:extLst>
            </p:cNvPr>
            <p:cNvSpPr/>
            <p:nvPr/>
          </p:nvSpPr>
          <p:spPr>
            <a:xfrm>
              <a:off x="8455048" y="1611043"/>
              <a:ext cx="2442580" cy="221879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61A28C8-B375-1437-AC0C-8BF2E638C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550" y="1684862"/>
              <a:ext cx="1035576" cy="1035576"/>
            </a:xfrm>
            <a:prstGeom prst="rect">
              <a:avLst/>
            </a:prstGeom>
          </p:spPr>
        </p:pic>
        <p:pic>
          <p:nvPicPr>
            <p:cNvPr id="22" name="그림 21" descr="텍스트, 벡터 그래픽이(가) 표시된 사진&#10;&#10;자동 생성된 설명">
              <a:extLst>
                <a:ext uri="{FF2B5EF4-FFF2-40B4-BE49-F238E27FC236}">
                  <a16:creationId xmlns:a16="http://schemas.microsoft.com/office/drawing/2014/main" id="{20230032-C990-D2B9-0553-A349B175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668" y="2714492"/>
              <a:ext cx="1103339" cy="1103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4E335A-FEF9-3C02-705D-48C83BAFBEDF}"/>
                </a:ext>
              </a:extLst>
            </p:cNvPr>
            <p:cNvSpPr txBox="1"/>
            <p:nvPr/>
          </p:nvSpPr>
          <p:spPr>
            <a:xfrm>
              <a:off x="145258" y="1030928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데이터베이스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5EF6A8-21DF-9143-AA1C-2DC942EB3943}"/>
                </a:ext>
              </a:extLst>
            </p:cNvPr>
            <p:cNvSpPr txBox="1"/>
            <p:nvPr/>
          </p:nvSpPr>
          <p:spPr>
            <a:xfrm>
              <a:off x="2915188" y="105680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연동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85175-B1E7-90A1-8378-60BE6C668CB2}"/>
                </a:ext>
              </a:extLst>
            </p:cNvPr>
            <p:cNvSpPr txBox="1"/>
            <p:nvPr/>
          </p:nvSpPr>
          <p:spPr>
            <a:xfrm>
              <a:off x="5708311" y="1041293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클라이언트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467589-36DB-B2BB-528E-AF02C72CEBAC}"/>
                </a:ext>
              </a:extLst>
            </p:cNvPr>
            <p:cNvSpPr txBox="1"/>
            <p:nvPr/>
          </p:nvSpPr>
          <p:spPr>
            <a:xfrm>
              <a:off x="8501434" y="1062199"/>
              <a:ext cx="2442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API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802555-2AD6-FEA4-6A24-8AFDA54818DC}"/>
              </a:ext>
            </a:extLst>
          </p:cNvPr>
          <p:cNvSpPr txBox="1"/>
          <p:nvPr/>
        </p:nvSpPr>
        <p:spPr>
          <a:xfrm>
            <a:off x="723913" y="3856243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cafe24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MySQL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12BE59-7383-0947-4C81-2E1420BEDA13}"/>
              </a:ext>
            </a:extLst>
          </p:cNvPr>
          <p:cNvSpPr txBox="1"/>
          <p:nvPr/>
        </p:nvSpPr>
        <p:spPr>
          <a:xfrm>
            <a:off x="3447457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Volley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php7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7D464-FD5C-62B0-4045-5FFAD8F174B4}"/>
              </a:ext>
            </a:extLst>
          </p:cNvPr>
          <p:cNvSpPr txBox="1"/>
          <p:nvPr/>
        </p:nvSpPr>
        <p:spPr>
          <a:xfrm>
            <a:off x="6286966" y="3850839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Android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Studio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23E43-97C9-A953-F34C-A4CBE3A8B8A1}"/>
              </a:ext>
            </a:extLst>
          </p:cNvPr>
          <p:cNvSpPr txBox="1"/>
          <p:nvPr/>
        </p:nvSpPr>
        <p:spPr>
          <a:xfrm>
            <a:off x="9045146" y="3850838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Naver Map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Zxing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052B1C-3AE1-8018-D462-761FE51962BE}"/>
              </a:ext>
            </a:extLst>
          </p:cNvPr>
          <p:cNvSpPr/>
          <p:nvPr/>
        </p:nvSpPr>
        <p:spPr>
          <a:xfrm>
            <a:off x="3456385" y="5139766"/>
            <a:ext cx="5273161" cy="1530679"/>
          </a:xfrm>
          <a:prstGeom prst="rect">
            <a:avLst/>
          </a:prstGeom>
          <a:noFill/>
          <a:ln w="28575">
            <a:solidFill>
              <a:srgbClr val="CB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DD69A3D-47AA-EE15-B6D3-BAB232A11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23" y="5316648"/>
            <a:ext cx="1169420" cy="11694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756A40-F7D9-74DE-AAD1-34EB5C686F55}"/>
              </a:ext>
            </a:extLst>
          </p:cNvPr>
          <p:cNvSpPr txBox="1"/>
          <p:nvPr/>
        </p:nvSpPr>
        <p:spPr>
          <a:xfrm>
            <a:off x="5604412" y="5428051"/>
            <a:ext cx="2442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프로젝트 관리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Git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62338-1FE5-E4DF-BFF3-E59AD8CDDBF3}"/>
              </a:ext>
            </a:extLst>
          </p:cNvPr>
          <p:cNvSpPr txBox="1"/>
          <p:nvPr/>
        </p:nvSpPr>
        <p:spPr>
          <a:xfrm>
            <a:off x="4871675" y="-25786"/>
            <a:ext cx="24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개발 도구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9D4FB9-7568-A750-F979-AA61EC5482CC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5AB857-9C30-B780-7D83-F72E03FD5885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69786F-DBEC-A5CB-0EE6-117FD5389C0E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소개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57895C-EFA4-E9F5-1827-A794E46A805A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1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2A441-1055-2435-3369-57BB746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1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 입차 처리 구상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95C39-5FF3-6656-AFAF-F284E81B04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7"/>
          <a:stretch/>
        </p:blipFill>
        <p:spPr>
          <a:xfrm>
            <a:off x="215900" y="620545"/>
            <a:ext cx="3434291" cy="6028871"/>
          </a:xfrm>
          <a:prstGeom prst="rect">
            <a:avLst/>
          </a:prstGeom>
        </p:spPr>
      </p:pic>
      <p:pic>
        <p:nvPicPr>
          <p:cNvPr id="2" name="그림 1" descr="지도이(가) 표시된 사진&#10;&#10;자동 생성된 설명">
            <a:extLst>
              <a:ext uri="{FF2B5EF4-FFF2-40B4-BE49-F238E27FC236}">
                <a16:creationId xmlns:a16="http://schemas.microsoft.com/office/drawing/2014/main" id="{91D1BB5C-CAA7-B759-617F-722F11924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3"/>
          <a:stretch/>
        </p:blipFill>
        <p:spPr>
          <a:xfrm>
            <a:off x="8541809" y="1082233"/>
            <a:ext cx="3434291" cy="469353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3650190" y="1720840"/>
            <a:ext cx="48916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1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. GPS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를 통한 버스의 현 위치 파악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위도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경도 얻어오기</a:t>
            </a: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버스정류장 위치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위도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경도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중심으로 가상의 원을 그림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3. 1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에서 얻은 위치가</a:t>
            </a: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2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의 구역 안에 들어갈 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정류장에 </a:t>
            </a:r>
            <a:r>
              <a:rPr lang="ko-KR" altLang="en-US" sz="2400" dirty="0" err="1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입차한</a:t>
            </a:r>
            <a:r>
              <a:rPr lang="ko-KR" altLang="en-US" sz="24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4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것으로 처리</a:t>
            </a:r>
            <a:endParaRPr lang="en-US" altLang="ko-KR" sz="24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(4~5</a:t>
            </a:r>
            <a:r>
              <a:rPr lang="ko-KR" altLang="en-US" sz="24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주차</a:t>
            </a:r>
            <a:r>
              <a:rPr lang="en-US" altLang="ko-KR" sz="24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9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961B5-37D6-3260-5F64-4C2F33B673A4}"/>
              </a:ext>
            </a:extLst>
          </p:cNvPr>
          <p:cNvSpPr txBox="1"/>
          <p:nvPr/>
        </p:nvSpPr>
        <p:spPr>
          <a:xfrm>
            <a:off x="215900" y="2613391"/>
            <a:ext cx="3487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</a:t>
            </a:r>
            <a:endParaRPr lang="en-US" altLang="ko-KR" sz="36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입차 처리 테스트</a:t>
            </a:r>
            <a:endParaRPr lang="en-US" altLang="ko-KR" sz="36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(6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주차</a:t>
            </a: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091A-B40C-A7F6-101A-9ED7B0F6C70F}"/>
              </a:ext>
            </a:extLst>
          </p:cNvPr>
          <p:cNvSpPr txBox="1"/>
          <p:nvPr/>
        </p:nvSpPr>
        <p:spPr>
          <a:xfrm>
            <a:off x="9114133" y="3167389"/>
            <a:ext cx="25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주행 테스트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5A78C-253A-9D11-0E0A-E79EEF6B00ED}"/>
              </a:ext>
            </a:extLst>
          </p:cNvPr>
          <p:cNvSpPr/>
          <p:nvPr/>
        </p:nvSpPr>
        <p:spPr>
          <a:xfrm>
            <a:off x="4167184" y="-4668"/>
            <a:ext cx="3857625" cy="6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52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FD30CB-F5C9-F17B-D70C-45019F75DF01}"/>
              </a:ext>
            </a:extLst>
          </p:cNvPr>
          <p:cNvSpPr txBox="1"/>
          <p:nvPr/>
        </p:nvSpPr>
        <p:spPr>
          <a:xfrm>
            <a:off x="2442862" y="-25786"/>
            <a:ext cx="7306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버스정류장 입차 처리 구상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F3140-B970-C4C6-F60C-FBCADBF1E91C}"/>
              </a:ext>
            </a:extLst>
          </p:cNvPr>
          <p:cNvSpPr txBox="1"/>
          <p:nvPr/>
        </p:nvSpPr>
        <p:spPr>
          <a:xfrm>
            <a:off x="0" y="153455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논의 사항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이미 날짜가 지나 위약 처리된 예약 정보도 가져온다</a:t>
            </a:r>
            <a:r>
              <a:rPr lang="en-US" altLang="ko-KR" sz="32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r>
              <a:rPr lang="en-US" altLang="ko-KR" sz="24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>
              <a:solidFill>
                <a:prstClr val="black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-&gt; </a:t>
            </a:r>
            <a:r>
              <a:rPr lang="ko-KR" altLang="en-US" sz="2800">
                <a:solidFill>
                  <a:prstClr val="black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 수정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9BA6-F0E8-437A-ABAE-19C5B19FD8A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19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4F2688-B175-54CA-5EB2-978625D39F14}"/>
              </a:ext>
            </a:extLst>
          </p:cNvPr>
          <p:cNvGrpSpPr/>
          <p:nvPr/>
        </p:nvGrpSpPr>
        <p:grpSpPr>
          <a:xfrm>
            <a:off x="0" y="0"/>
            <a:ext cx="2129742" cy="463371"/>
            <a:chOff x="0" y="0"/>
            <a:chExt cx="2129742" cy="46337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26AC82-81D5-59A8-AABD-5634D39084A1}"/>
                </a:ext>
              </a:extLst>
            </p:cNvPr>
            <p:cNvSpPr/>
            <p:nvPr/>
          </p:nvSpPr>
          <p:spPr>
            <a:xfrm>
              <a:off x="0" y="1"/>
              <a:ext cx="21297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57597E-B86D-4058-F57A-4989F09E04E4}"/>
                </a:ext>
              </a:extLst>
            </p:cNvPr>
            <p:cNvSpPr txBox="1"/>
            <p:nvPr/>
          </p:nvSpPr>
          <p:spPr>
            <a:xfrm>
              <a:off x="431800" y="45902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프로젝트 개발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F225C6-D207-4B2A-8BEF-D4ADC339FA2B}"/>
                </a:ext>
              </a:extLst>
            </p:cNvPr>
            <p:cNvSpPr/>
            <p:nvPr/>
          </p:nvSpPr>
          <p:spPr>
            <a:xfrm>
              <a:off x="0" y="0"/>
              <a:ext cx="431800" cy="463370"/>
            </a:xfrm>
            <a:prstGeom prst="rect">
              <a:avLst/>
            </a:prstGeom>
            <a:solidFill>
              <a:srgbClr val="CB3D3D"/>
            </a:solidFill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2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32FCA3-2AEC-DE39-041F-EDA1B5447C39}"/>
              </a:ext>
            </a:extLst>
          </p:cNvPr>
          <p:cNvGrpSpPr/>
          <p:nvPr/>
        </p:nvGrpSpPr>
        <p:grpSpPr>
          <a:xfrm>
            <a:off x="10366736" y="6314823"/>
            <a:ext cx="1697942" cy="463370"/>
            <a:chOff x="431800" y="1"/>
            <a:chExt cx="1697942" cy="463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6BB0E4-23BA-0750-AF35-F94232474628}"/>
                </a:ext>
              </a:extLst>
            </p:cNvPr>
            <p:cNvSpPr/>
            <p:nvPr/>
          </p:nvSpPr>
          <p:spPr>
            <a:xfrm>
              <a:off x="431800" y="1"/>
              <a:ext cx="1697942" cy="463370"/>
            </a:xfrm>
            <a:prstGeom prst="rect">
              <a:avLst/>
            </a:prstGeom>
            <a:noFill/>
            <a:ln w="28575">
              <a:solidFill>
                <a:srgbClr val="CB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94A039-D6D3-EF0F-A829-9BCEE7452377}"/>
                </a:ext>
              </a:extLst>
            </p:cNvPr>
            <p:cNvSpPr txBox="1"/>
            <p:nvPr/>
          </p:nvSpPr>
          <p:spPr>
            <a:xfrm>
              <a:off x="431802" y="47020"/>
              <a:ext cx="169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김진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+mn-cs"/>
                </a:rPr>
                <a:t>김정훈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DEA9EB0-E5CC-E112-C78A-17636CBF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29BA6-F0E8-437A-ABAE-19C5B19FD8A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08서울남산체 EB" panose="02020603020101020101" pitchFamily="18" charset="-127"/>
              <a:ea typeface="08서울남산체 E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F961B5-37D6-3260-5F64-4C2F33B673A4}"/>
              </a:ext>
            </a:extLst>
          </p:cNvPr>
          <p:cNvSpPr txBox="1"/>
          <p:nvPr/>
        </p:nvSpPr>
        <p:spPr>
          <a:xfrm>
            <a:off x="215900" y="2826500"/>
            <a:ext cx="348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버스정류장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입차 </a:t>
            </a: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처리 테스트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091A-B40C-A7F6-101A-9ED7B0F6C70F}"/>
              </a:ext>
            </a:extLst>
          </p:cNvPr>
          <p:cNvSpPr txBox="1"/>
          <p:nvPr/>
        </p:nvSpPr>
        <p:spPr>
          <a:xfrm>
            <a:off x="9114133" y="3167389"/>
            <a:ext cx="250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위약 테스트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5A78C-253A-9D11-0E0A-E79EEF6B00ED}"/>
              </a:ext>
            </a:extLst>
          </p:cNvPr>
          <p:cNvSpPr/>
          <p:nvPr/>
        </p:nvSpPr>
        <p:spPr>
          <a:xfrm>
            <a:off x="4167184" y="-4668"/>
            <a:ext cx="3857625" cy="6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영상 제거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685</Words>
  <Application>Microsoft Office PowerPoint</Application>
  <PresentationFormat>와이드스크린</PresentationFormat>
  <Paragraphs>240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경기천년제목 Bold</vt:lpstr>
      <vt:lpstr>08서울남산체 EB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김</dc:creator>
  <cp:lastModifiedBy>진 김</cp:lastModifiedBy>
  <cp:revision>111</cp:revision>
  <dcterms:created xsi:type="dcterms:W3CDTF">2023-03-06T06:31:09Z</dcterms:created>
  <dcterms:modified xsi:type="dcterms:W3CDTF">2023-04-11T15:02:30Z</dcterms:modified>
</cp:coreProperties>
</file>