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3" r:id="rId4"/>
    <p:sldId id="285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8" r:id="rId17"/>
  </p:sldIdLst>
  <p:sldSz cx="12192000" cy="6858000"/>
  <p:notesSz cx="6858000" cy="9144000"/>
  <p:embeddedFontLst>
    <p:embeddedFont>
      <p:font typeface="08서울남산체 EB" panose="02020603020101020101" pitchFamily="18" charset="-127"/>
      <p:regular r:id="rId19"/>
    </p:embeddedFont>
    <p:embeddedFont>
      <p:font typeface="경기천년제목 Bold" panose="02020803020101020101" pitchFamily="18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D"/>
    <a:srgbClr val="E3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89005" autoAdjust="0"/>
  </p:normalViewPr>
  <p:slideViewPr>
    <p:cSldViewPr snapToGrid="0">
      <p:cViewPr>
        <p:scale>
          <a:sx n="66" d="100"/>
          <a:sy n="66" d="100"/>
        </p:scale>
        <p:origin x="170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3DDE-903C-4F5C-B43F-74C596815A05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25CC0-F9C7-48F8-8D7B-E7FEE5EE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81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3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231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7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1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215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3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맴버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58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맴버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60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개발도구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76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ko-KR" altLang="en-US" dirty="0"/>
              <a:t> 확대할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41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45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버스기사 클라이언트 </a:t>
            </a:r>
            <a:r>
              <a:rPr lang="ko-KR" altLang="en-US" dirty="0" err="1"/>
              <a:t>목업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36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99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E762-B21B-8B83-1129-994C291E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9BDC6-8666-C507-A8D0-485DC8E5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2C80-A0AC-55C1-DF12-FCB0BB7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D3DC-1E85-4FCF-AEA7-ADA690A2BB3F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07A6A-49D0-A90B-6A29-6466AB5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C91B-3F08-841A-CEBE-747233D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145" y="69852"/>
            <a:ext cx="2743200" cy="365125"/>
          </a:xfrm>
        </p:spPr>
        <p:txBody>
          <a:bodyPr/>
          <a:lstStyle>
            <a:lvl1pPr algn="r">
              <a:defRPr b="1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en-US" altLang="ko-KR" dirty="0"/>
              <a:t>- </a:t>
            </a:r>
            <a:fld id="{F1929BA6-F0E8-437A-ABAE-19C5B19FD8A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CA04-7139-0604-261C-A19A684E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88091-52F1-3502-10F8-915EE1D9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25DAC-6727-2F5D-39A3-4F5F2A7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A4B7-D379-4B11-BA3F-C57F8DE17E60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AB26-F8F9-94D5-51BE-8D6E907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56D1-A6BD-D29D-DF55-EE7CE4CA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947A2-9525-87C8-6E1A-C7B64A8B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6B85-6D8A-990D-0124-4A12328B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3B125-4926-9590-871C-2A5AA81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569D-8F78-4418-8984-EFE567D9D664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3D2AF-209A-71AF-3F9D-2797A1F6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22E94-AA66-54B6-475A-9150E3C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7EA2A-8455-A0E8-F335-0796320C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22A7-E69B-DB7D-B6A5-2F0EC903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3427-C7BB-B53D-6307-CC88263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B71B-BE14-4E27-998A-01C78FE5D43A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ECF25-D85F-DAF4-9BC0-6747EC24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A016A-1627-E702-FFC5-96C90315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42F9-6EF4-B860-B3BD-1528CCAF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955D8-F393-F4CD-E390-36EE5724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7367-51D3-B49F-79F1-B028282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8619-2B12-469D-A400-7B25907E57D2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411A-151A-37D8-1984-CB51D433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6B97D-B107-6903-A343-BC97AB6F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1B69-4BA1-303A-D11E-0D1914CF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1A7DD-1F2C-9266-C04C-FE21037D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32548-55D7-2445-722B-DFD9B53E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CEB17-32CB-9ED0-C7A7-D891D720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BE3-4C95-431E-A020-BFBD904D7F73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A04D5-474F-7218-F0CE-EE343D6D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ED021-E58D-9B95-A105-79D32C4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587C-C6A3-0E2C-814F-CB16A2F7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F8B1A-6C65-5295-2EB9-BE61424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AE116-A10C-E18D-C1E8-983DF53C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5DD57-7509-D6E9-6823-CB957E54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073F7-18A1-551D-89BE-E86DA9BE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DAF9D-063D-A28E-E74C-C0236C7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D25-AF61-4759-8F34-0FB35FAB687F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21011-AF4A-B835-6415-07E6038F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3F593-1373-B5B0-45C1-51D9B9A0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64F-7567-2538-8B63-CDA0B47A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C2CC2-1FE1-C3CC-6243-CE3ABA7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211-2949-4B3A-B549-8AF1BC726DF2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144AD-0ADD-2ABA-3094-06A7593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90108-5D20-B537-1DC4-E9553FEA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9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B25AF-7089-250B-0155-A00CEBC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5A36-7827-4E47-BD8B-EFB22DEDF206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A6512-149C-240F-8966-590D84E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0B19A-A934-BABB-DEBD-D377F41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BE90-3B8F-7821-92CA-277CA0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40F2-97E5-F728-2C92-9D32816B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84DD5-B700-4107-D954-34E5DDBE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82FA6-FD0B-571D-05A3-3F3692F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54E5-0E5E-4CF1-A0C7-29D571659C01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ADB9-5402-765E-A108-B22146F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66482-65AB-A0F0-33DE-5CC3E60D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A13D-EECE-01BF-DB3F-43FE8725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3FE21-BAE3-D06C-4C3C-FD12AC0A3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3481D-280A-B77A-B34B-CE65ACE0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B21D3-3C19-9F68-8F0B-B6D4839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153-D173-47CB-AA5A-4C8BC81FC248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A09DC-4132-4097-FFA4-F07BED9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BCE46-4416-DF56-A1EA-F65BC88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11F42-99F3-42B1-8F3E-1A1B1B10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8B79-2DD7-9F5F-0FDC-8CEB44EB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7305C-56D3-F10A-4F0E-1B46BB86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F7D0-F287-429C-8918-4154A910F4EC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A2DB-5E58-54BD-56F4-48687324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04545" y="63103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EA2D-C077-FA47-F1DD-F4FE50F6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9BA6-F0E8-437A-ABAE-19C5B19FD8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6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School Bus Clicker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lang="en-US" altLang="ko-KR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r>
              <a: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김진  김종민  김정훈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고려해야 할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OR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대비해야 할 상황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95C39-5FF3-6656-AFAF-F284E81B04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7"/>
          <a:stretch/>
        </p:blipFill>
        <p:spPr>
          <a:xfrm>
            <a:off x="215900" y="620545"/>
            <a:ext cx="3434291" cy="6028871"/>
          </a:xfrm>
          <a:prstGeom prst="rect">
            <a:avLst/>
          </a:prstGeom>
        </p:spPr>
      </p:pic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91D1BB5C-CAA7-B759-617F-722F11924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3"/>
          <a:stretch/>
        </p:blipFill>
        <p:spPr>
          <a:xfrm>
            <a:off x="8541809" y="1082233"/>
            <a:ext cx="3434291" cy="469353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3650190" y="1720840"/>
            <a:ext cx="48916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버스의 실시간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GPS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수신할 수 없는 상황일 경우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2. GPS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를 통한 위치 정보가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정확하지 않을 경우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 주변에 설정한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가상의 구역이 서로 겹칠 경우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네트워크 연결은 필수 전제 사항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DABBD8-7AAD-5A51-5081-66A8925E8214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D62CE8-334A-0216-409B-AA9D106B00E9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0858E7-57BC-E426-8E3D-69F75BA8108B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013495-FE59-27D6-E848-5DE451B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7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31A632F-FF93-C90E-E222-6D43C96E8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60" y="1330321"/>
            <a:ext cx="5910275" cy="2021530"/>
          </a:xfrm>
          <a:prstGeom prst="rect">
            <a:avLst/>
          </a:prstGeom>
          <a:ln w="76200">
            <a:solidFill>
              <a:srgbClr val="CB3D3D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회원가입 시 이메일 인증을 위한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2A346-A361-0CCB-3FB3-F3D0310E96DB}"/>
              </a:ext>
            </a:extLst>
          </p:cNvPr>
          <p:cNvSpPr txBox="1"/>
          <p:nvPr/>
        </p:nvSpPr>
        <p:spPr>
          <a:xfrm>
            <a:off x="-2" y="3650242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[ Google Firebase 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모바일 및 웹 애플리케이션을 빠르게 개발하고 비즈니스 성장에 도움이 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Google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모바일 플랫폼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해당 플랫폼의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API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를 이용하여 이메일 인증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(Authentication)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을 구현할 수 있고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관련 자료도 쉽게 찾아볼 수 있다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(Google 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제공 개발자 문서 등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6C16C3-D282-DE16-C759-6FCAFE869ABB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F2E1CA-0167-E970-312B-596D4D535DBE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ADA1D-63C5-AC94-1BA6-A28467C030D9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5F2756-05F5-60DB-B8E9-E1AFB1E3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0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회원가입 시 이메일 인증을 위한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2A346-A361-0CCB-3FB3-F3D0310E96DB}"/>
              </a:ext>
            </a:extLst>
          </p:cNvPr>
          <p:cNvSpPr txBox="1"/>
          <p:nvPr/>
        </p:nvSpPr>
        <p:spPr>
          <a:xfrm>
            <a:off x="0" y="88389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[ Firebase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무료 요금제 플랜 확인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일부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) ]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1A2001F-DC43-CD05-60AC-D36500F91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7"/>
          <a:stretch/>
        </p:blipFill>
        <p:spPr>
          <a:xfrm>
            <a:off x="431800" y="1684718"/>
            <a:ext cx="5664200" cy="1563515"/>
          </a:xfrm>
          <a:prstGeom prst="rect">
            <a:avLst/>
          </a:prstGeom>
          <a:ln w="38100">
            <a:solidFill>
              <a:srgbClr val="CB3D3D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F05FE1-3CAE-60C1-22A5-8FC3505FD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9768"/>
            <a:ext cx="3482642" cy="1310754"/>
          </a:xfrm>
          <a:prstGeom prst="rect">
            <a:avLst/>
          </a:prstGeom>
          <a:ln w="38100">
            <a:solidFill>
              <a:srgbClr val="CB3D3D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4BB5-5F8D-0092-9F62-24E6B1D13CB5}"/>
              </a:ext>
            </a:extLst>
          </p:cNvPr>
          <p:cNvSpPr txBox="1"/>
          <p:nvPr/>
        </p:nvSpPr>
        <p:spPr>
          <a:xfrm>
            <a:off x="6261904" y="1866310"/>
            <a:ext cx="549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인증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]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전화 인증 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월 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10000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건 까지 가능</a:t>
            </a: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다른 인증 서비스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6AFE3-7C77-1884-3570-9947FA792BB8}"/>
              </a:ext>
            </a:extLst>
          </p:cNvPr>
          <p:cNvSpPr txBox="1"/>
          <p:nvPr/>
        </p:nvSpPr>
        <p:spPr>
          <a:xfrm>
            <a:off x="6261904" y="3609768"/>
            <a:ext cx="549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[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호스팅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]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스토리지 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 10GB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데이터 전송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360MB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가능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AA6C-68B1-4713-4182-4FEDAAD3D36B}"/>
              </a:ext>
            </a:extLst>
          </p:cNvPr>
          <p:cNvSpPr txBox="1"/>
          <p:nvPr/>
        </p:nvSpPr>
        <p:spPr>
          <a:xfrm>
            <a:off x="0" y="51732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Firebase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무료 요금제 플랜으로도 필요한 기능들이 지원되는 만큼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충분히 개발 가능할 것으로 보임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7671A1-B4C5-88F2-903B-7A78B76A712D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605D05-1FB0-1603-4D56-53BD8078687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4FC6FB-170B-DFCE-54CE-094C3B2451B1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FA248-B737-75B5-0DD8-85B60B27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7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3F3F35-2E86-D876-8261-9BD99029E0BF}"/>
              </a:ext>
            </a:extLst>
          </p:cNvPr>
          <p:cNvGrpSpPr/>
          <p:nvPr/>
        </p:nvGrpSpPr>
        <p:grpSpPr>
          <a:xfrm>
            <a:off x="1460339" y="1874784"/>
            <a:ext cx="2523281" cy="2728780"/>
            <a:chOff x="1657109" y="1914597"/>
            <a:chExt cx="2523281" cy="2728780"/>
          </a:xfrm>
        </p:grpSpPr>
        <p:pic>
          <p:nvPicPr>
            <p:cNvPr id="4" name="그래픽 3" descr="버스 단색으로 채워진">
              <a:extLst>
                <a:ext uri="{FF2B5EF4-FFF2-40B4-BE49-F238E27FC236}">
                  <a16:creationId xmlns:a16="http://schemas.microsoft.com/office/drawing/2014/main" id="{398CEA7B-682B-4534-210E-08C95D5E9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7109" y="2214623"/>
              <a:ext cx="2428754" cy="2428754"/>
            </a:xfrm>
            <a:prstGeom prst="rect">
              <a:avLst/>
            </a:prstGeom>
          </p:spPr>
        </p:pic>
        <p:pic>
          <p:nvPicPr>
            <p:cNvPr id="15" name="그래픽 14" descr="WiFi 단색으로 채워진">
              <a:extLst>
                <a:ext uri="{FF2B5EF4-FFF2-40B4-BE49-F238E27FC236}">
                  <a16:creationId xmlns:a16="http://schemas.microsoft.com/office/drawing/2014/main" id="{42EFCCE4-6340-1533-77BD-C0222A2DF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5990" y="1914597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EDA4B0-D5E9-6FED-C9B6-BD451844B00E}"/>
              </a:ext>
            </a:extLst>
          </p:cNvPr>
          <p:cNvGrpSpPr/>
          <p:nvPr/>
        </p:nvGrpSpPr>
        <p:grpSpPr>
          <a:xfrm>
            <a:off x="8881642" y="1151321"/>
            <a:ext cx="2428754" cy="3275725"/>
            <a:chOff x="8106139" y="960384"/>
            <a:chExt cx="2428754" cy="3275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2DA8D20-D874-506A-03D2-7FBE6E1A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39" y="1807355"/>
              <a:ext cx="2428754" cy="2428754"/>
            </a:xfrm>
            <a:prstGeom prst="rect">
              <a:avLst/>
            </a:prstGeom>
          </p:spPr>
        </p:pic>
        <p:pic>
          <p:nvPicPr>
            <p:cNvPr id="19" name="그래픽 18" descr="WiFi 단색으로 채워진">
              <a:extLst>
                <a:ext uri="{FF2B5EF4-FFF2-40B4-BE49-F238E27FC236}">
                  <a16:creationId xmlns:a16="http://schemas.microsoft.com/office/drawing/2014/main" id="{FE45EAF6-C709-C7F8-CABB-A6EF88737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98735" y="960384"/>
              <a:ext cx="914400" cy="914400"/>
            </a:xfrm>
            <a:prstGeom prst="rect">
              <a:avLst/>
            </a:prstGeom>
          </p:spPr>
        </p:pic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5184D5-2A93-5849-81E1-9275AE9093EF}"/>
              </a:ext>
            </a:extLst>
          </p:cNvPr>
          <p:cNvCxnSpPr/>
          <p:nvPr/>
        </p:nvCxnSpPr>
        <p:spPr>
          <a:xfrm flipV="1">
            <a:off x="4271058" y="1608521"/>
            <a:ext cx="4514127" cy="566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A97199-80D2-AB77-4CD7-22EA1476BD95}"/>
              </a:ext>
            </a:extLst>
          </p:cNvPr>
          <p:cNvSpPr txBox="1"/>
          <p:nvPr/>
        </p:nvSpPr>
        <p:spPr>
          <a:xfrm rot="21162312">
            <a:off x="3793774" y="1408466"/>
            <a:ext cx="5127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버스의 센서와 정류장의 센서가 연결될 시</a:t>
            </a:r>
            <a:r>
              <a:rPr lang="en-US" altLang="ko-KR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42A482-B10D-6C19-4A3F-4889D2CC04CB}"/>
              </a:ext>
            </a:extLst>
          </p:cNvPr>
          <p:cNvCxnSpPr>
            <a:cxnSpLocks/>
          </p:cNvCxnSpPr>
          <p:nvPr/>
        </p:nvCxnSpPr>
        <p:spPr>
          <a:xfrm flipH="1">
            <a:off x="3992301" y="3128925"/>
            <a:ext cx="5105400" cy="83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59556A-4E47-AD0E-A230-A6E98AB7ACB6}"/>
              </a:ext>
            </a:extLst>
          </p:cNvPr>
          <p:cNvSpPr txBox="1"/>
          <p:nvPr/>
        </p:nvSpPr>
        <p:spPr>
          <a:xfrm>
            <a:off x="3964328" y="3330564"/>
            <a:ext cx="512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정류장의 정보 제공</a:t>
            </a:r>
            <a:endParaRPr lang="en-US" altLang="ko-KR" sz="20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정류장 이름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승하차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인원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DA1A02-BF9A-1BB8-859D-5F3415C013B6}"/>
              </a:ext>
            </a:extLst>
          </p:cNvPr>
          <p:cNvSpPr txBox="1"/>
          <p:nvPr/>
        </p:nvSpPr>
        <p:spPr>
          <a:xfrm>
            <a:off x="0" y="513230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 이후</a:t>
            </a: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GPS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값과 센서 값을 동시에 비교하여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더욱 더 안정적인 버스 입차 처리 시스템을 구축하고자 함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F7D248-3647-4F00-EB81-6467FB6F35F2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DC227E-3DAF-1142-41CF-59E67B21E3D0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2AC204-6579-17AC-CC7B-C2B81355DCB9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AC1BF4-440C-6329-59AA-76B517FD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5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AD9E5-6F51-1CFA-DCE7-8267A20607FE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5F06BB-9809-4971-9B9F-B9402934FB3A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75591-C042-C5FC-5DCA-AE3990F3D531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3CCFDF-439A-10AC-C02C-E3F5ADA5582A}"/>
              </a:ext>
            </a:extLst>
          </p:cNvPr>
          <p:cNvGrpSpPr/>
          <p:nvPr/>
        </p:nvGrpSpPr>
        <p:grpSpPr>
          <a:xfrm>
            <a:off x="2295766" y="748406"/>
            <a:ext cx="7600467" cy="4460742"/>
            <a:chOff x="4552950" y="620544"/>
            <a:chExt cx="6357395" cy="3615791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53330235-E2D0-537A-0AC2-9B21EF1A2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4552950" y="620545"/>
              <a:ext cx="3086100" cy="3615790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2E3E696-1508-47EB-82F4-C14F735C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7824245" y="620544"/>
              <a:ext cx="3086100" cy="3615791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8607F3-96D6-3A37-0D4E-BF00F529BA66}"/>
              </a:ext>
            </a:extLst>
          </p:cNvPr>
          <p:cNvSpPr txBox="1"/>
          <p:nvPr/>
        </p:nvSpPr>
        <p:spPr>
          <a:xfrm>
            <a:off x="0" y="5598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블루투스 통신 모듈 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HC-06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애플리케이션 클라이언트와의 </a:t>
            </a:r>
            <a:r>
              <a:rPr lang="ko-KR" altLang="en-US" sz="2400" dirty="0" err="1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페어링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테스트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5CB68-2985-2A6C-35CA-6E144ED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3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고려해야 할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OR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대비해야 할 상황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AD9E5-6F51-1CFA-DCE7-8267A20607FE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5F06BB-9809-4971-9B9F-B9402934FB3A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75591-C042-C5FC-5DCA-AE3990F3D531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김민석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김종민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3CCFDF-439A-10AC-C02C-E3F5ADA5582A}"/>
              </a:ext>
            </a:extLst>
          </p:cNvPr>
          <p:cNvGrpSpPr/>
          <p:nvPr/>
        </p:nvGrpSpPr>
        <p:grpSpPr>
          <a:xfrm>
            <a:off x="3954393" y="770788"/>
            <a:ext cx="4283214" cy="2350795"/>
            <a:chOff x="4332495" y="642381"/>
            <a:chExt cx="6798308" cy="3615790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53330235-E2D0-537A-0AC2-9B21EF1A2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4332495" y="642382"/>
              <a:ext cx="3086100" cy="3615789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2E3E696-1508-47EB-82F4-C14F735C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8044703" y="642381"/>
              <a:ext cx="3086100" cy="3615790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8607F3-96D6-3A37-0D4E-BF00F529BA66}"/>
              </a:ext>
            </a:extLst>
          </p:cNvPr>
          <p:cNvSpPr txBox="1"/>
          <p:nvPr/>
        </p:nvSpPr>
        <p:spPr>
          <a:xfrm>
            <a:off x="0" y="3429000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1. 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실시간 위치 정보를 통하여 버스가 정류장 근처에 진입하였을 경우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블루투스 통신을 시도 하는 방식으로</a:t>
            </a: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시스템을 구현할 때</a:t>
            </a: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배터리 소모 때문에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위치 정보가 제대로 업데이트가 되지 않아 통신 시도 자체가 안 될 가능성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(10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페이지 고려사항의 연장선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버스의 블루투스 모듈과 정류장의 블루투스 모듈이 서로 통신이 실패할 경우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AE7C2F-7510-C0B6-4B4F-667A75A6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8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School Bus Clicker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김진  김종민  김정훈</a:t>
            </a:r>
          </a:p>
        </p:txBody>
      </p:sp>
    </p:spTree>
    <p:extLst>
      <p:ext uri="{BB962C8B-B14F-4D97-AF65-F5344CB8AC3E}">
        <p14:creationId xmlns:p14="http://schemas.microsoft.com/office/powerpoint/2010/main" val="36251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8147A-014A-980C-E263-F61289EE1CC3}"/>
              </a:ext>
            </a:extLst>
          </p:cNvPr>
          <p:cNvSpPr/>
          <p:nvPr/>
        </p:nvSpPr>
        <p:spPr>
          <a:xfrm>
            <a:off x="6343650" y="4641823"/>
            <a:ext cx="2038350" cy="8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3428FE-5CF9-6B98-B74B-3B06C3C9C930}"/>
              </a:ext>
            </a:extLst>
          </p:cNvPr>
          <p:cNvSpPr/>
          <p:nvPr/>
        </p:nvSpPr>
        <p:spPr>
          <a:xfrm>
            <a:off x="1566776" y="0"/>
            <a:ext cx="1837764" cy="5585012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FA7EB-B6EB-2CD2-181F-BB858926F622}"/>
              </a:ext>
            </a:extLst>
          </p:cNvPr>
          <p:cNvSpPr txBox="1"/>
          <p:nvPr/>
        </p:nvSpPr>
        <p:spPr>
          <a:xfrm>
            <a:off x="1946888" y="2693894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목차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678E70-0D27-0BD4-092A-5E0CD221171B}"/>
              </a:ext>
            </a:extLst>
          </p:cNvPr>
          <p:cNvGrpSpPr/>
          <p:nvPr/>
        </p:nvGrpSpPr>
        <p:grpSpPr>
          <a:xfrm>
            <a:off x="4249271" y="923365"/>
            <a:ext cx="6723530" cy="1362635"/>
            <a:chOff x="4267200" y="923365"/>
            <a:chExt cx="6723530" cy="13626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760E7C-02FD-5C85-0DF7-FB45A2C88C2F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021FD-E784-95E6-BF36-697AE9F9E81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945E04-4818-5329-CBA5-51593276D438}"/>
              </a:ext>
            </a:extLst>
          </p:cNvPr>
          <p:cNvGrpSpPr/>
          <p:nvPr/>
        </p:nvGrpSpPr>
        <p:grpSpPr>
          <a:xfrm flipH="1">
            <a:off x="4249271" y="2572871"/>
            <a:ext cx="6723530" cy="1362635"/>
            <a:chOff x="4267200" y="923365"/>
            <a:chExt cx="6723530" cy="136263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4AE02F-C31C-26A4-AED2-A3A0D39A1239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6FF324-951D-CF5D-939E-D08DE95E48DC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918CFE-08D0-C8E7-0034-1953666B478C}"/>
              </a:ext>
            </a:extLst>
          </p:cNvPr>
          <p:cNvGrpSpPr/>
          <p:nvPr/>
        </p:nvGrpSpPr>
        <p:grpSpPr>
          <a:xfrm>
            <a:off x="4249271" y="4222377"/>
            <a:ext cx="6723530" cy="1362635"/>
            <a:chOff x="4267200" y="923365"/>
            <a:chExt cx="6723530" cy="136263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4058F7-1001-4D5C-C77B-DDAC2409EDE8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1F277B-63CE-3F76-9744-01FC5C5AB28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5718748" y="1143018"/>
            <a:ext cx="45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D83F-49D8-2CE2-8B0B-89799358532B}"/>
              </a:ext>
            </a:extLst>
          </p:cNvPr>
          <p:cNvSpPr txBox="1"/>
          <p:nvPr/>
        </p:nvSpPr>
        <p:spPr>
          <a:xfrm>
            <a:off x="5531224" y="2792523"/>
            <a:ext cx="395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개발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4CCF7-1EFE-50F7-839D-04A562458A47}"/>
              </a:ext>
            </a:extLst>
          </p:cNvPr>
          <p:cNvSpPr txBox="1"/>
          <p:nvPr/>
        </p:nvSpPr>
        <p:spPr>
          <a:xfrm>
            <a:off x="5718747" y="4442029"/>
            <a:ext cx="525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그 외 연구 내용</a:t>
            </a:r>
          </a:p>
        </p:txBody>
      </p:sp>
    </p:spTree>
    <p:extLst>
      <p:ext uri="{BB962C8B-B14F-4D97-AF65-F5344CB8AC3E}">
        <p14:creationId xmlns:p14="http://schemas.microsoft.com/office/powerpoint/2010/main" val="146437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4F13FBA5-A372-656F-6C1D-E9382118D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"/>
          <a:stretch/>
        </p:blipFill>
        <p:spPr>
          <a:xfrm>
            <a:off x="-1" y="892552"/>
            <a:ext cx="12199979" cy="5903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B8A84-B8A4-E837-EE59-45744AF36026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마인드맵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071BB-C961-A4E9-C801-8B6F1E9940D3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021FD-E784-95E6-BF36-697AE9F9E81F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4448C2-A73E-5033-77BD-D492F2CDC38D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7B882A-7DE0-5BC3-8DBA-737A205E388E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F0DEA-4E39-20B6-8323-26E19BB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4F13FBA5-A372-656F-6C1D-E9382118D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7" t="9830" r="7208" b="56440"/>
          <a:stretch/>
        </p:blipFill>
        <p:spPr>
          <a:xfrm>
            <a:off x="1298866" y="873352"/>
            <a:ext cx="9594268" cy="5605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6E945-0A9A-EECC-B2EE-13CB1F3EE8EB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마인드맵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24A8BE-7359-D005-BF32-F02C425CCA02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FD3989-6EBE-8ADC-AADE-62BCFAAF1D54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FCCEE-7ACC-5F25-80BA-7E2DF3E2C991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40F560-D32B-F1A0-178A-12100F813A51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78F1E8-44A5-A91B-F1DF-BC070F6C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4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5C1B84-B968-C713-E222-8B889E2BDBD0}"/>
              </a:ext>
            </a:extLst>
          </p:cNvPr>
          <p:cNvGrpSpPr/>
          <p:nvPr/>
        </p:nvGrpSpPr>
        <p:grpSpPr>
          <a:xfrm>
            <a:off x="669330" y="927019"/>
            <a:ext cx="10853339" cy="2996434"/>
            <a:chOff x="90675" y="1030928"/>
            <a:chExt cx="10853339" cy="29964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A3A201-6453-2AB9-D1D8-791D0163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2" r="32208"/>
            <a:stretch/>
          </p:blipFill>
          <p:spPr>
            <a:xfrm>
              <a:off x="6023911" y="1580023"/>
              <a:ext cx="1764994" cy="24473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041FB0-2721-55F7-EDB0-46E6B9B3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5" y="1323809"/>
              <a:ext cx="2442580" cy="1282355"/>
            </a:xfrm>
            <a:prstGeom prst="rect">
              <a:avLst/>
            </a:prstGeom>
          </p:spPr>
        </p:pic>
        <p:pic>
          <p:nvPicPr>
            <p:cNvPr id="6" name="그림 5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0D15FFD9-9A65-5612-183E-5C254B13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08" y="2611560"/>
              <a:ext cx="1678714" cy="8662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DE1A80-9B26-6EC4-695D-26774940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82" y="2611560"/>
              <a:ext cx="1348592" cy="13485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5EC6779-3A1C-9A46-F6B5-91EC2623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493" y="1840858"/>
              <a:ext cx="879580" cy="87958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A25386-8EDF-B505-105E-EA6F60212640}"/>
                </a:ext>
              </a:extLst>
            </p:cNvPr>
            <p:cNvSpPr/>
            <p:nvPr/>
          </p:nvSpPr>
          <p:spPr>
            <a:xfrm>
              <a:off x="14525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851E5B-7971-3763-086E-E3D80A9601DB}"/>
                </a:ext>
              </a:extLst>
            </p:cNvPr>
            <p:cNvSpPr/>
            <p:nvPr/>
          </p:nvSpPr>
          <p:spPr>
            <a:xfrm>
              <a:off x="291518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AAB659C-9E03-8F20-0D3D-855257B89854}"/>
                </a:ext>
              </a:extLst>
            </p:cNvPr>
            <p:cNvSpPr/>
            <p:nvPr/>
          </p:nvSpPr>
          <p:spPr>
            <a:xfrm>
              <a:off x="568511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452257-63C6-E231-0DA6-D69EC9A439E5}"/>
                </a:ext>
              </a:extLst>
            </p:cNvPr>
            <p:cNvSpPr/>
            <p:nvPr/>
          </p:nvSpPr>
          <p:spPr>
            <a:xfrm>
              <a:off x="845504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1A28C8-B375-1437-AC0C-8BF2E638C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550" y="1684862"/>
              <a:ext cx="1035576" cy="1035576"/>
            </a:xfrm>
            <a:prstGeom prst="rect">
              <a:avLst/>
            </a:prstGeom>
          </p:spPr>
        </p:pic>
        <p:pic>
          <p:nvPicPr>
            <p:cNvPr id="22" name="그림 21" descr="텍스트, 벡터 그래픽이(가) 표시된 사진&#10;&#10;자동 생성된 설명">
              <a:extLst>
                <a:ext uri="{FF2B5EF4-FFF2-40B4-BE49-F238E27FC236}">
                  <a16:creationId xmlns:a16="http://schemas.microsoft.com/office/drawing/2014/main" id="{20230032-C990-D2B9-0553-A349B17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668" y="2714492"/>
              <a:ext cx="1103339" cy="1103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4E335A-FEF9-3C02-705D-48C83BAFBEDF}"/>
                </a:ext>
              </a:extLst>
            </p:cNvPr>
            <p:cNvSpPr txBox="1"/>
            <p:nvPr/>
          </p:nvSpPr>
          <p:spPr>
            <a:xfrm>
              <a:off x="145258" y="1030928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데이터베이스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5EF6A8-21DF-9143-AA1C-2DC942EB3943}"/>
                </a:ext>
              </a:extLst>
            </p:cNvPr>
            <p:cNvSpPr txBox="1"/>
            <p:nvPr/>
          </p:nvSpPr>
          <p:spPr>
            <a:xfrm>
              <a:off x="2915188" y="105680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연동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85175-B1E7-90A1-8378-60BE6C668CB2}"/>
                </a:ext>
              </a:extLst>
            </p:cNvPr>
            <p:cNvSpPr txBox="1"/>
            <p:nvPr/>
          </p:nvSpPr>
          <p:spPr>
            <a:xfrm>
              <a:off x="5708311" y="104129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클라이언트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467589-36DB-B2BB-528E-AF02C72CEBAC}"/>
                </a:ext>
              </a:extLst>
            </p:cNvPr>
            <p:cNvSpPr txBox="1"/>
            <p:nvPr/>
          </p:nvSpPr>
          <p:spPr>
            <a:xfrm>
              <a:off x="8501434" y="1062199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API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802555-2AD6-FEA4-6A24-8AFDA54818DC}"/>
              </a:ext>
            </a:extLst>
          </p:cNvPr>
          <p:cNvSpPr txBox="1"/>
          <p:nvPr/>
        </p:nvSpPr>
        <p:spPr>
          <a:xfrm>
            <a:off x="723913" y="3856243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cafe24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MySQL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2BE59-7383-0947-4C81-2E1420BEDA13}"/>
              </a:ext>
            </a:extLst>
          </p:cNvPr>
          <p:cNvSpPr txBox="1"/>
          <p:nvPr/>
        </p:nvSpPr>
        <p:spPr>
          <a:xfrm>
            <a:off x="3447457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Volley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php7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7D464-FD5C-62B0-4045-5FFAD8F174B4}"/>
              </a:ext>
            </a:extLst>
          </p:cNvPr>
          <p:cNvSpPr txBox="1"/>
          <p:nvPr/>
        </p:nvSpPr>
        <p:spPr>
          <a:xfrm>
            <a:off x="6286966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Android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Studio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23E43-97C9-A953-F34C-A4CBE3A8B8A1}"/>
              </a:ext>
            </a:extLst>
          </p:cNvPr>
          <p:cNvSpPr txBox="1"/>
          <p:nvPr/>
        </p:nvSpPr>
        <p:spPr>
          <a:xfrm>
            <a:off x="9045146" y="3850838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Naver Map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Zxing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052B1C-3AE1-8018-D462-761FE51962BE}"/>
              </a:ext>
            </a:extLst>
          </p:cNvPr>
          <p:cNvSpPr/>
          <p:nvPr/>
        </p:nvSpPr>
        <p:spPr>
          <a:xfrm>
            <a:off x="3456385" y="5139766"/>
            <a:ext cx="5273161" cy="1530679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DD69A3D-47AA-EE15-B6D3-BAB232A11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23" y="5316648"/>
            <a:ext cx="1169420" cy="11694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756A40-F7D9-74DE-AAD1-34EB5C686F55}"/>
              </a:ext>
            </a:extLst>
          </p:cNvPr>
          <p:cNvSpPr txBox="1"/>
          <p:nvPr/>
        </p:nvSpPr>
        <p:spPr>
          <a:xfrm>
            <a:off x="5604412" y="5428051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관리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Git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62338-1FE5-E4DF-BFF3-E59AD8CDDBF3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개발 도구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9D4FB9-7568-A750-F979-AA61EC5482CC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5AB857-9C30-B780-7D83-F72E03FD5885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69786F-DBEC-A5CB-0EE6-117FD5389C0E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57895C-EFA4-E9F5-1827-A794E46A805A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2A441-1055-2435-3369-57BB746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1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2EEBBEEE-1566-DD5E-8F2E-A18080606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7385" r="4576" b="59047"/>
          <a:stretch/>
        </p:blipFill>
        <p:spPr>
          <a:xfrm>
            <a:off x="113641" y="1852252"/>
            <a:ext cx="12078359" cy="3153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7BCF0-8964-BDBE-89BC-47DBD51EFFF0}"/>
              </a:ext>
            </a:extLst>
          </p:cNvPr>
          <p:cNvSpPr txBox="1"/>
          <p:nvPr/>
        </p:nvSpPr>
        <p:spPr>
          <a:xfrm>
            <a:off x="4874710" y="9776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간트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차트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903C1A-5B78-B43F-3369-4E8CC916CD35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47F7BA-8890-D9EC-8513-CEBC822CBB2B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D55A5-AA5F-0077-CF11-A7EFFF28B863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94C502-D284-B75A-9040-C95ED8092193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68A7AE-BA57-E47D-072F-3033726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2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3D1CA2B-05E5-E7BD-E615-CEB41C43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8" y="620545"/>
            <a:ext cx="7401185" cy="6157648"/>
          </a:xfrm>
          <a:prstGeom prst="rect">
            <a:avLst/>
          </a:prstGeom>
          <a:ln w="57150">
            <a:solidFill>
              <a:srgbClr val="CB3D3D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4226055" y="-25786"/>
            <a:ext cx="373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회원가입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UI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작성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9998D5-092F-4C7F-F7E4-FCE35FF65D23}"/>
              </a:ext>
            </a:extLst>
          </p:cNvPr>
          <p:cNvGrpSpPr/>
          <p:nvPr/>
        </p:nvGrpSpPr>
        <p:grpSpPr>
          <a:xfrm>
            <a:off x="152400" y="152400"/>
            <a:ext cx="2129742" cy="463371"/>
            <a:chOff x="0" y="0"/>
            <a:chExt cx="2129742" cy="4633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22E98C-7A99-08D4-1DE1-CEED0090475E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4787A6-3F61-8157-ADC4-EC33F4848E4A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개발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BBCBB-5A62-25E5-6F7E-2746DEA7FA19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D974365F-F969-6207-ACC3-F9FC01BD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버스기사 클라이언트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Mock-Up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작성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95C39-5FF3-6656-AFAF-F284E81B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90" y="620545"/>
            <a:ext cx="7918020" cy="602887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20489C9-FBF0-9200-BAF9-BCCD06DAD45F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97E20F5-9FF0-323B-727A-03A66386B544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F0A82-9FC5-6539-3BF5-89B4569FC166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0871E80-BDAE-8551-58AB-4FFECBFC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 입차 처리 구상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95C39-5FF3-6656-AFAF-F284E81B04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7"/>
          <a:stretch/>
        </p:blipFill>
        <p:spPr>
          <a:xfrm>
            <a:off x="215900" y="620545"/>
            <a:ext cx="3434291" cy="6028871"/>
          </a:xfrm>
          <a:prstGeom prst="rect">
            <a:avLst/>
          </a:prstGeom>
        </p:spPr>
      </p:pic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91D1BB5C-CAA7-B759-617F-722F11924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3"/>
          <a:stretch/>
        </p:blipFill>
        <p:spPr>
          <a:xfrm>
            <a:off x="8541809" y="1082233"/>
            <a:ext cx="3434291" cy="469353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3650190" y="1720840"/>
            <a:ext cx="4891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1. GPS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를 통한 버스의 현 위치 파악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위도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경도 얻어오기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버스정류장 위치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위도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경도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중심으로 가상의 원을 그림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3. 1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에서 얻은 위치가</a:t>
            </a: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의 구역 안에 들어갈 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정류장에 </a:t>
            </a:r>
            <a:r>
              <a:rPr lang="ko-KR" altLang="en-US" sz="2400" dirty="0" err="1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입차한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것으로 처리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9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496</Words>
  <Application>Microsoft Office PowerPoint</Application>
  <PresentationFormat>와이드스크린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경기천년제목 Bold</vt:lpstr>
      <vt:lpstr>Arial</vt:lpstr>
      <vt:lpstr>08서울남산체 EB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김</dc:creator>
  <cp:lastModifiedBy>진 김</cp:lastModifiedBy>
  <cp:revision>74</cp:revision>
  <dcterms:created xsi:type="dcterms:W3CDTF">2023-03-06T06:31:09Z</dcterms:created>
  <dcterms:modified xsi:type="dcterms:W3CDTF">2023-03-29T06:34:34Z</dcterms:modified>
</cp:coreProperties>
</file>