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  <p:sldMasterId id="2147483658" r:id="rId2"/>
    <p:sldMasterId id="2147483670" r:id="rId3"/>
  </p:sldMasterIdLst>
  <p:notesMasterIdLst>
    <p:notesMasterId r:id="rId26"/>
  </p:notesMasterIdLst>
  <p:sldIdLst>
    <p:sldId id="297" r:id="rId4"/>
    <p:sldId id="296" r:id="rId5"/>
    <p:sldId id="262" r:id="rId6"/>
    <p:sldId id="288" r:id="rId7"/>
    <p:sldId id="256" r:id="rId8"/>
    <p:sldId id="257" r:id="rId9"/>
    <p:sldId id="261" r:id="rId10"/>
    <p:sldId id="263" r:id="rId11"/>
    <p:sldId id="264" r:id="rId12"/>
    <p:sldId id="299" r:id="rId13"/>
    <p:sldId id="301" r:id="rId14"/>
    <p:sldId id="265" r:id="rId15"/>
    <p:sldId id="268" r:id="rId16"/>
    <p:sldId id="272" r:id="rId17"/>
    <p:sldId id="267" r:id="rId18"/>
    <p:sldId id="305" r:id="rId19"/>
    <p:sldId id="290" r:id="rId20"/>
    <p:sldId id="279" r:id="rId21"/>
    <p:sldId id="287" r:id="rId22"/>
    <p:sldId id="310" r:id="rId23"/>
    <p:sldId id="311" r:id="rId24"/>
    <p:sldId id="312" r:id="rId25"/>
  </p:sldIdLst>
  <p:sldSz cx="9144000" cy="5143500" type="screen16x9"/>
  <p:notesSz cx="6858000" cy="9144000"/>
  <p:embeddedFontLst>
    <p:embeddedFont>
      <p:font typeface="Arvo" panose="02000000000000000000" pitchFamily="2" charset="0"/>
      <p:regular r:id="rId27"/>
      <p:bold r:id="rId28"/>
      <p:italic r:id="rId29"/>
      <p:boldItalic r:id="rId30"/>
    </p:embeddedFont>
    <p:embeddedFont>
      <p:font typeface="Bahnschrift SemiLight SemiConde" panose="020B0502040204020203" pitchFamily="34" charset="0"/>
      <p:regular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lifornian FB" panose="0207040306080B030204" pitchFamily="18" charset="0"/>
      <p:regular r:id="rId36"/>
      <p:bold r:id="rId37"/>
      <p:italic r:id="rId38"/>
    </p:embeddedFont>
    <p:embeddedFont>
      <p:font typeface="Cambria" panose="02040503050406030204" pitchFamily="18" charset="0"/>
      <p:regular r:id="rId39"/>
      <p:bold r:id="rId40"/>
      <p:italic r:id="rId41"/>
      <p:boldItalic r:id="rId42"/>
    </p:embeddedFont>
    <p:embeddedFont>
      <p:font typeface="Roboto Condensed" panose="02000000000000000000" pitchFamily="2" charset="0"/>
      <p:regular r:id="rId43"/>
      <p:bold r:id="rId44"/>
      <p:italic r:id="rId45"/>
      <p:boldItalic r:id="rId46"/>
    </p:embeddedFont>
    <p:embeddedFont>
      <p:font typeface="Roboto Condensed Light" panose="02000000000000000000" pitchFamily="2" charset="0"/>
      <p:regular r:id="rId47"/>
      <p:bold r:id="rId48"/>
      <p:italic r:id="rId49"/>
      <p:boldItalic r:id="rId50"/>
    </p:embeddedFont>
    <p:embeddedFont>
      <p:font typeface="Yu Gothic Medium" panose="020B0502040504020204" pitchFamily="34" charset="0"/>
      <p:regular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4660"/>
  </p:normalViewPr>
  <p:slideViewPr>
    <p:cSldViewPr>
      <p:cViewPr varScale="1">
        <p:scale>
          <a:sx n="93" d="100"/>
          <a:sy n="93" d="100"/>
        </p:scale>
        <p:origin x="75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 /><Relationship Id="rId18" Type="http://schemas.openxmlformats.org/officeDocument/2006/relationships/slide" Target="slides/slide15.xml" /><Relationship Id="rId26" Type="http://schemas.openxmlformats.org/officeDocument/2006/relationships/notesMaster" Target="notesMasters/notesMaster1.xml" /><Relationship Id="rId39" Type="http://schemas.openxmlformats.org/officeDocument/2006/relationships/font" Target="fonts/font13.fntdata" /><Relationship Id="rId21" Type="http://schemas.openxmlformats.org/officeDocument/2006/relationships/slide" Target="slides/slide18.xml" /><Relationship Id="rId34" Type="http://schemas.openxmlformats.org/officeDocument/2006/relationships/font" Target="fonts/font8.fntdata" /><Relationship Id="rId42" Type="http://schemas.openxmlformats.org/officeDocument/2006/relationships/font" Target="fonts/font16.fntdata" /><Relationship Id="rId47" Type="http://schemas.openxmlformats.org/officeDocument/2006/relationships/font" Target="fonts/font21.fntdata" /><Relationship Id="rId50" Type="http://schemas.openxmlformats.org/officeDocument/2006/relationships/font" Target="fonts/font24.fntdata" /><Relationship Id="rId55" Type="http://schemas.openxmlformats.org/officeDocument/2006/relationships/tableStyles" Target="tableStyles.xml" /><Relationship Id="rId7" Type="http://schemas.openxmlformats.org/officeDocument/2006/relationships/slide" Target="slides/slide4.xml" /><Relationship Id="rId12" Type="http://schemas.openxmlformats.org/officeDocument/2006/relationships/slide" Target="slides/slide9.xml" /><Relationship Id="rId17" Type="http://schemas.openxmlformats.org/officeDocument/2006/relationships/slide" Target="slides/slide14.xml" /><Relationship Id="rId25" Type="http://schemas.openxmlformats.org/officeDocument/2006/relationships/slide" Target="slides/slide22.xml" /><Relationship Id="rId33" Type="http://schemas.openxmlformats.org/officeDocument/2006/relationships/font" Target="fonts/font7.fntdata" /><Relationship Id="rId38" Type="http://schemas.openxmlformats.org/officeDocument/2006/relationships/font" Target="fonts/font12.fntdata" /><Relationship Id="rId46" Type="http://schemas.openxmlformats.org/officeDocument/2006/relationships/font" Target="fonts/font20.fntdata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3.xml" /><Relationship Id="rId20" Type="http://schemas.openxmlformats.org/officeDocument/2006/relationships/slide" Target="slides/slide17.xml" /><Relationship Id="rId29" Type="http://schemas.openxmlformats.org/officeDocument/2006/relationships/font" Target="fonts/font3.fntdata" /><Relationship Id="rId41" Type="http://schemas.openxmlformats.org/officeDocument/2006/relationships/font" Target="fonts/font15.fntdata" /><Relationship Id="rId5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3.xml" /><Relationship Id="rId11" Type="http://schemas.openxmlformats.org/officeDocument/2006/relationships/slide" Target="slides/slide8.xml" /><Relationship Id="rId24" Type="http://schemas.openxmlformats.org/officeDocument/2006/relationships/slide" Target="slides/slide21.xml" /><Relationship Id="rId32" Type="http://schemas.openxmlformats.org/officeDocument/2006/relationships/font" Target="fonts/font6.fntdata" /><Relationship Id="rId37" Type="http://schemas.openxmlformats.org/officeDocument/2006/relationships/font" Target="fonts/font11.fntdata" /><Relationship Id="rId40" Type="http://schemas.openxmlformats.org/officeDocument/2006/relationships/font" Target="fonts/font14.fntdata" /><Relationship Id="rId45" Type="http://schemas.openxmlformats.org/officeDocument/2006/relationships/font" Target="fonts/font19.fntdata" /><Relationship Id="rId53" Type="http://schemas.openxmlformats.org/officeDocument/2006/relationships/viewProps" Target="viewProps.xml" /><Relationship Id="rId5" Type="http://schemas.openxmlformats.org/officeDocument/2006/relationships/slide" Target="slides/slide2.xml" /><Relationship Id="rId15" Type="http://schemas.openxmlformats.org/officeDocument/2006/relationships/slide" Target="slides/slide12.xml" /><Relationship Id="rId23" Type="http://schemas.openxmlformats.org/officeDocument/2006/relationships/slide" Target="slides/slide20.xml" /><Relationship Id="rId28" Type="http://schemas.openxmlformats.org/officeDocument/2006/relationships/font" Target="fonts/font2.fntdata" /><Relationship Id="rId36" Type="http://schemas.openxmlformats.org/officeDocument/2006/relationships/font" Target="fonts/font10.fntdata" /><Relationship Id="rId49" Type="http://schemas.openxmlformats.org/officeDocument/2006/relationships/font" Target="fonts/font23.fntdata" /><Relationship Id="rId10" Type="http://schemas.openxmlformats.org/officeDocument/2006/relationships/slide" Target="slides/slide7.xml" /><Relationship Id="rId19" Type="http://schemas.openxmlformats.org/officeDocument/2006/relationships/slide" Target="slides/slide16.xml" /><Relationship Id="rId31" Type="http://schemas.openxmlformats.org/officeDocument/2006/relationships/font" Target="fonts/font5.fntdata" /><Relationship Id="rId44" Type="http://schemas.openxmlformats.org/officeDocument/2006/relationships/font" Target="fonts/font18.fntdata" /><Relationship Id="rId52" Type="http://schemas.openxmlformats.org/officeDocument/2006/relationships/presProps" Target="presProps.xml" /><Relationship Id="rId4" Type="http://schemas.openxmlformats.org/officeDocument/2006/relationships/slide" Target="slides/slide1.xml" /><Relationship Id="rId9" Type="http://schemas.openxmlformats.org/officeDocument/2006/relationships/slide" Target="slides/slide6.xml" /><Relationship Id="rId14" Type="http://schemas.openxmlformats.org/officeDocument/2006/relationships/slide" Target="slides/slide11.xml" /><Relationship Id="rId22" Type="http://schemas.openxmlformats.org/officeDocument/2006/relationships/slide" Target="slides/slide19.xml" /><Relationship Id="rId27" Type="http://schemas.openxmlformats.org/officeDocument/2006/relationships/font" Target="fonts/font1.fntdata" /><Relationship Id="rId30" Type="http://schemas.openxmlformats.org/officeDocument/2006/relationships/font" Target="fonts/font4.fntdata" /><Relationship Id="rId35" Type="http://schemas.openxmlformats.org/officeDocument/2006/relationships/font" Target="fonts/font9.fntdata" /><Relationship Id="rId43" Type="http://schemas.openxmlformats.org/officeDocument/2006/relationships/font" Target="fonts/font17.fntdata" /><Relationship Id="rId48" Type="http://schemas.openxmlformats.org/officeDocument/2006/relationships/font" Target="fonts/font22.fntdata" /><Relationship Id="rId8" Type="http://schemas.openxmlformats.org/officeDocument/2006/relationships/slide" Target="slides/slide5.xml" /><Relationship Id="rId51" Type="http://schemas.openxmlformats.org/officeDocument/2006/relationships/font" Target="fonts/font25.fntdata" /><Relationship Id="rId3" Type="http://schemas.openxmlformats.org/officeDocument/2006/relationships/slideMaster" Target="slideMasters/slideMaster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75917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657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660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553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debaa7b3a2_1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debaa7b3a2_1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439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924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debaa7b3a2_1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debaa7b3a2_1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482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debaa7b3a2_1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debaa7b3a2_1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937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662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326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208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248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7695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907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361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8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05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182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552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267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555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519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032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1806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564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94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4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1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404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820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4580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066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6903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6284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3162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3243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12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1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4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1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4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1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4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1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4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94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82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69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 /><Relationship Id="rId3" Type="http://schemas.openxmlformats.org/officeDocument/2006/relationships/slideLayout" Target="../slideLayouts/slideLayout9.xml" /><Relationship Id="rId7" Type="http://schemas.openxmlformats.org/officeDocument/2006/relationships/slideLayout" Target="../slideLayouts/slideLayout13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8.xml" /><Relationship Id="rId1" Type="http://schemas.openxmlformats.org/officeDocument/2006/relationships/slideLayout" Target="../slideLayouts/slideLayout7.xml" /><Relationship Id="rId6" Type="http://schemas.openxmlformats.org/officeDocument/2006/relationships/slideLayout" Target="../slideLayouts/slideLayout12.xml" /><Relationship Id="rId11" Type="http://schemas.openxmlformats.org/officeDocument/2006/relationships/slideLayout" Target="../slideLayouts/slideLayout17.xml" /><Relationship Id="rId5" Type="http://schemas.openxmlformats.org/officeDocument/2006/relationships/slideLayout" Target="../slideLayouts/slideLayout11.xml" /><Relationship Id="rId10" Type="http://schemas.openxmlformats.org/officeDocument/2006/relationships/slideLayout" Target="../slideLayouts/slideLayout16.xml" /><Relationship Id="rId4" Type="http://schemas.openxmlformats.org/officeDocument/2006/relationships/slideLayout" Target="../slideLayouts/slideLayout10.xml" /><Relationship Id="rId9" Type="http://schemas.openxmlformats.org/officeDocument/2006/relationships/slideLayout" Target="../slideLayouts/slideLayout15.xml" 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 /><Relationship Id="rId3" Type="http://schemas.openxmlformats.org/officeDocument/2006/relationships/slideLayout" Target="../slideLayouts/slideLayout20.xml" /><Relationship Id="rId7" Type="http://schemas.openxmlformats.org/officeDocument/2006/relationships/slideLayout" Target="../slideLayouts/slideLayout24.xml" /><Relationship Id="rId12" Type="http://schemas.openxmlformats.org/officeDocument/2006/relationships/theme" Target="../theme/theme3.xml" /><Relationship Id="rId2" Type="http://schemas.openxmlformats.org/officeDocument/2006/relationships/slideLayout" Target="../slideLayouts/slideLayout19.xml" /><Relationship Id="rId1" Type="http://schemas.openxmlformats.org/officeDocument/2006/relationships/slideLayout" Target="../slideLayouts/slideLayout18.xml" /><Relationship Id="rId6" Type="http://schemas.openxmlformats.org/officeDocument/2006/relationships/slideLayout" Target="../slideLayouts/slideLayout23.xml" /><Relationship Id="rId11" Type="http://schemas.openxmlformats.org/officeDocument/2006/relationships/slideLayout" Target="../slideLayouts/slideLayout28.xml" /><Relationship Id="rId5" Type="http://schemas.openxmlformats.org/officeDocument/2006/relationships/slideLayout" Target="../slideLayouts/slideLayout22.xml" /><Relationship Id="rId10" Type="http://schemas.openxmlformats.org/officeDocument/2006/relationships/slideLayout" Target="../slideLayouts/slideLayout27.xml" /><Relationship Id="rId4" Type="http://schemas.openxmlformats.org/officeDocument/2006/relationships/slideLayout" Target="../slideLayouts/slideLayout21.xml" /><Relationship Id="rId9" Type="http://schemas.openxmlformats.org/officeDocument/2006/relationships/slideLayout" Target="../slideLayouts/slideLayout26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fld id="{1D8BD707-D9CF-40AE-B4C6-C98DA3205C09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>
                <a:buClrTx/>
                <a:buFontTx/>
                <a:buNone/>
              </a:pPr>
              <a:t>12/13/2024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fld id="{B6F15528-21DE-4FAA-801E-634DDDAF4B2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>
                <a:buClrTx/>
                <a:buFontTx/>
                <a:buNone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504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fld id="{1D8BD707-D9CF-40AE-B4C6-C98DA3205C09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12/13/2024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fld id="{B6F15528-21DE-4FAA-801E-634DDDAF4B2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513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6.xml" /><Relationship Id="rId5" Type="http://schemas.openxmlformats.org/officeDocument/2006/relationships/image" Target="../media/image13.png" /><Relationship Id="rId4" Type="http://schemas.openxmlformats.org/officeDocument/2006/relationships/image" Target="../media/image12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6.xml" /><Relationship Id="rId5" Type="http://schemas.openxmlformats.org/officeDocument/2006/relationships/image" Target="../media/image17.png" /><Relationship Id="rId4" Type="http://schemas.openxmlformats.org/officeDocument/2006/relationships/image" Target="../media/image16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23.png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5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7.png" /><Relationship Id="rId4" Type="http://schemas.openxmlformats.org/officeDocument/2006/relationships/image" Target="../media/image26.png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3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 /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5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 /><Relationship Id="rId1" Type="http://schemas.openxmlformats.org/officeDocument/2006/relationships/slideLayout" Target="../slideLayouts/slideLayout5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9.png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>
                <a:alpha val="36000"/>
              </a:srgbClr>
            </a:gs>
            <a:gs pos="50000">
              <a:srgbClr val="00B0F0">
                <a:alpha val="44000"/>
              </a:srgbClr>
            </a:gs>
            <a:gs pos="100000">
              <a:srgbClr val="33CCCC">
                <a:alpha val="38000"/>
              </a:srgb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rallelogram 19"/>
          <p:cNvSpPr/>
          <p:nvPr/>
        </p:nvSpPr>
        <p:spPr>
          <a:xfrm>
            <a:off x="2514600" y="1"/>
            <a:ext cx="6629400" cy="5156786"/>
          </a:xfrm>
          <a:prstGeom prst="parallelogram">
            <a:avLst>
              <a:gd name="adj" fmla="val 785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US" sz="1800" kern="1200" dirty="0">
              <a:solidFill>
                <a:prstClr val="white"/>
              </a:solidFill>
            </a:endParaRPr>
          </a:p>
        </p:txBody>
      </p:sp>
      <p:sp>
        <p:nvSpPr>
          <p:cNvPr id="23" name="Right Triangle 22"/>
          <p:cNvSpPr/>
          <p:nvPr/>
        </p:nvSpPr>
        <p:spPr>
          <a:xfrm flipH="1">
            <a:off x="3581400" y="1"/>
            <a:ext cx="5562600" cy="515678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US" sz="1800" kern="1200" dirty="0">
              <a:solidFill>
                <a:prstClr val="white"/>
              </a:solidFill>
            </a:endParaRPr>
          </a:p>
        </p:txBody>
      </p:sp>
      <p:sp>
        <p:nvSpPr>
          <p:cNvPr id="8" name="Parallelogram 7"/>
          <p:cNvSpPr/>
          <p:nvPr/>
        </p:nvSpPr>
        <p:spPr>
          <a:xfrm rot="20932712" flipH="1">
            <a:off x="2369981" y="-149661"/>
            <a:ext cx="1737041" cy="2557592"/>
          </a:xfrm>
          <a:prstGeom prst="parallelogram">
            <a:avLst>
              <a:gd name="adj" fmla="val 9337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US" sz="1800" kern="1200" dirty="0">
              <a:solidFill>
                <a:prstClr val="white"/>
              </a:solidFill>
            </a:endParaRPr>
          </a:p>
        </p:txBody>
      </p:sp>
      <p:sp>
        <p:nvSpPr>
          <p:cNvPr id="11" name="Parallelogram 10"/>
          <p:cNvSpPr/>
          <p:nvPr/>
        </p:nvSpPr>
        <p:spPr>
          <a:xfrm>
            <a:off x="5181600" y="1"/>
            <a:ext cx="3586330" cy="2562045"/>
          </a:xfrm>
          <a:prstGeom prst="parallelogram">
            <a:avLst>
              <a:gd name="adj" fmla="val 74326"/>
            </a:avLst>
          </a:prstGeom>
          <a:solidFill>
            <a:srgbClr val="00B0F0">
              <a:alpha val="77000"/>
            </a:srgb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US" sz="1800" kern="1200" dirty="0">
              <a:solidFill>
                <a:prstClr val="white"/>
              </a:solidFill>
            </a:endParaRPr>
          </a:p>
        </p:txBody>
      </p:sp>
      <p:sp>
        <p:nvSpPr>
          <p:cNvPr id="12" name="Parallelogram 11"/>
          <p:cNvSpPr/>
          <p:nvPr/>
        </p:nvSpPr>
        <p:spPr>
          <a:xfrm flipH="1">
            <a:off x="2590800" y="1"/>
            <a:ext cx="3581400" cy="2562045"/>
          </a:xfrm>
          <a:prstGeom prst="parallelogram">
            <a:avLst>
              <a:gd name="adj" fmla="val 74326"/>
            </a:avLst>
          </a:prstGeom>
          <a:solidFill>
            <a:srgbClr val="66FFF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US" sz="1800" kern="1200" dirty="0">
              <a:solidFill>
                <a:prstClr val="white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 flipH="1" flipV="1">
            <a:off x="1447800" y="2562046"/>
            <a:ext cx="6553200" cy="2746311"/>
            <a:chOff x="359005" y="3251184"/>
            <a:chExt cx="6397952" cy="3615608"/>
          </a:xfrm>
        </p:grpSpPr>
        <p:sp>
          <p:nvSpPr>
            <p:cNvPr id="13" name="Parallelogram 12"/>
            <p:cNvSpPr/>
            <p:nvPr/>
          </p:nvSpPr>
          <p:spPr>
            <a:xfrm rot="20932712" flipH="1">
              <a:off x="359005" y="3251184"/>
              <a:ext cx="1737041" cy="3410123"/>
            </a:xfrm>
            <a:prstGeom prst="parallelogram">
              <a:avLst>
                <a:gd name="adj" fmla="val 93372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</a:pPr>
              <a:endParaRPr lang="en-US" sz="1800" kern="1200" dirty="0">
                <a:solidFill>
                  <a:prstClr val="white"/>
                </a:solidFill>
              </a:endParaRPr>
            </a:p>
          </p:txBody>
        </p:sp>
        <p:sp>
          <p:nvSpPr>
            <p:cNvPr id="14" name="Parallelogram 13"/>
            <p:cNvSpPr/>
            <p:nvPr/>
          </p:nvSpPr>
          <p:spPr>
            <a:xfrm>
              <a:off x="3170627" y="3450732"/>
              <a:ext cx="3586330" cy="3416060"/>
            </a:xfrm>
            <a:prstGeom prst="parallelogram">
              <a:avLst>
                <a:gd name="adj" fmla="val 74326"/>
              </a:avLst>
            </a:prstGeom>
            <a:solidFill>
              <a:srgbClr val="00B0F0">
                <a:alpha val="77000"/>
              </a:srgb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</a:pPr>
              <a:endParaRPr lang="en-US" sz="1800" kern="1200" dirty="0">
                <a:solidFill>
                  <a:prstClr val="white"/>
                </a:solidFill>
              </a:endParaRPr>
            </a:p>
          </p:txBody>
        </p:sp>
        <p:sp>
          <p:nvSpPr>
            <p:cNvPr id="15" name="Parallelogram 14"/>
            <p:cNvSpPr/>
            <p:nvPr/>
          </p:nvSpPr>
          <p:spPr>
            <a:xfrm flipH="1">
              <a:off x="579827" y="3450732"/>
              <a:ext cx="3581400" cy="3416060"/>
            </a:xfrm>
            <a:prstGeom prst="parallelogram">
              <a:avLst>
                <a:gd name="adj" fmla="val 74326"/>
              </a:avLst>
            </a:prstGeom>
            <a:solidFill>
              <a:srgbClr val="66FFFF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</a:pPr>
              <a:endParaRPr lang="en-US" sz="1800" kern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-38100" y="1714501"/>
            <a:ext cx="43815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US" sz="4000" kern="1200" dirty="0">
                <a:solidFill>
                  <a:srgbClr val="8064A2">
                    <a:lumMod val="75000"/>
                  </a:srgbClr>
                </a:solidFill>
                <a:latin typeface="Bahnschrift SemiLight SemiConde" panose="020B0502040204020203" pitchFamily="34" charset="0"/>
                <a:ea typeface="+mn-ea"/>
                <a:cs typeface="+mn-cs"/>
              </a:rPr>
              <a:t>BY THE </a:t>
            </a:r>
            <a:r>
              <a:rPr lang="en-US" sz="3800" kern="1200" dirty="0">
                <a:solidFill>
                  <a:srgbClr val="8064A2">
                    <a:lumMod val="75000"/>
                  </a:srgbClr>
                </a:solidFill>
                <a:latin typeface="Bahnschrift SemiLight SemiConde" panose="020B0502040204020203" pitchFamily="34" charset="0"/>
                <a:ea typeface="+mn-ea"/>
                <a:cs typeface="+mn-cs"/>
              </a:rPr>
              <a:t>NAME</a:t>
            </a:r>
            <a:r>
              <a:rPr lang="en-US" sz="4000" kern="1200" dirty="0">
                <a:solidFill>
                  <a:srgbClr val="8064A2">
                    <a:lumMod val="75000"/>
                  </a:srgbClr>
                </a:solidFill>
                <a:latin typeface="Bahnschrift SemiLight SemiConde" panose="020B0502040204020203" pitchFamily="34" charset="0"/>
                <a:ea typeface="+mn-ea"/>
                <a:cs typeface="+mn-cs"/>
              </a:rPr>
              <a:t> OF </a:t>
            </a:r>
            <a:r>
              <a:rPr lang="en-US" sz="5400" kern="1200" dirty="0">
                <a:solidFill>
                  <a:srgbClr val="8064A2">
                    <a:lumMod val="75000"/>
                  </a:srgbClr>
                </a:solidFill>
                <a:latin typeface="Bahnschrift SemiLight SemiConde" panose="020B0502040204020203" pitchFamily="34" charset="0"/>
                <a:ea typeface="+mn-ea"/>
                <a:cs typeface="+mn-cs"/>
              </a:rPr>
              <a:t>ALMIGHTY</a:t>
            </a:r>
          </a:p>
        </p:txBody>
      </p:sp>
    </p:spTree>
    <p:extLst>
      <p:ext uri="{BB962C8B-B14F-4D97-AF65-F5344CB8AC3E}">
        <p14:creationId xmlns:p14="http://schemas.microsoft.com/office/powerpoint/2010/main" val="175927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as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2027255" y="794382"/>
            <a:ext cx="691727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1.Government Control </a:t>
            </a:r>
            <a:r>
              <a:rPr lang="en-US" dirty="0"/>
              <a:t>: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Government control can impact the audit process as auditors 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may need to consider  Government policies, regulations, and directives 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when conducting their audits.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09800" y="1690360"/>
            <a:ext cx="6779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2.Legal Framework</a:t>
            </a:r>
            <a:r>
              <a:rPr lang="en-US" dirty="0"/>
              <a:t>:  PSUs are typically governed by specific legislation or acts, which outline their objectives, operations, and reporting requirements.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209800" y="1049533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87474"/>
            <a:ext cx="1905000" cy="8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2362200" y="195197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085033" y="2618988"/>
            <a:ext cx="700704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3.Social Responsibility</a:t>
            </a:r>
            <a:r>
              <a:rPr lang="en-US" dirty="0"/>
              <a:t>: PSUs often have a social responsibility mandate, which</a:t>
            </a:r>
          </a:p>
          <a:p>
            <a:r>
              <a:rPr lang="en-US" dirty="0"/>
              <a:t> means  that their operations may extend beyond profit generation to include activities </a:t>
            </a:r>
          </a:p>
          <a:p>
            <a:r>
              <a:rPr lang="en-US" dirty="0"/>
              <a:t>That benefit society.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569220"/>
            <a:ext cx="195105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790950"/>
            <a:ext cx="1930644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140225" y="3790950"/>
            <a:ext cx="660950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4.Government Control: </a:t>
            </a:r>
            <a:r>
              <a:rPr lang="en-US" dirty="0"/>
              <a:t>This control can impact the audit process as auditors may </a:t>
            </a:r>
          </a:p>
          <a:p>
            <a:r>
              <a:rPr lang="en-US" dirty="0"/>
              <a:t>need to consider government policies, regulations, and directives when </a:t>
            </a:r>
          </a:p>
          <a:p>
            <a:r>
              <a:rPr lang="en-US" dirty="0"/>
              <a:t>conducting their audits.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3349" y="0"/>
            <a:ext cx="18742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Special features of audit </a:t>
            </a:r>
          </a:p>
          <a:p>
            <a:r>
              <a:rPr lang="en-US" sz="1200" dirty="0">
                <a:solidFill>
                  <a:schemeClr val="bg1"/>
                </a:solidFill>
              </a:rPr>
              <a:t>of public sector </a:t>
            </a:r>
          </a:p>
          <a:p>
            <a:r>
              <a:rPr lang="en-US" sz="1200" dirty="0">
                <a:solidFill>
                  <a:schemeClr val="bg1"/>
                </a:solidFill>
              </a:rPr>
              <a:t>undertakings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209800" y="287655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86000" y="401955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" y="794382"/>
            <a:ext cx="1892545" cy="7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2315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524000" y="880398"/>
            <a:ext cx="7755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5.Long-term Planning</a:t>
            </a:r>
            <a:r>
              <a:rPr lang="en-US" dirty="0"/>
              <a:t>: 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PSUs often have long-term projects and plans. Auditors need to assess 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the appropriateness of these plans and whether they are aligned with the PSU's objectives.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5200"/>
            <a:ext cx="1447800" cy="7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16135"/>
            <a:ext cx="1447800" cy="86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92664" y="1843437"/>
            <a:ext cx="719299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6.Public Accountability: </a:t>
            </a:r>
            <a:r>
              <a:rPr lang="en-US" dirty="0"/>
              <a:t>PSUs are accountable to the public and taxpayers. Auditors may </a:t>
            </a:r>
          </a:p>
          <a:p>
            <a:r>
              <a:rPr lang="en-US" dirty="0"/>
              <a:t>need to communicate their findings to the public or government bodies to ensure</a:t>
            </a:r>
          </a:p>
          <a:p>
            <a:r>
              <a:rPr lang="en-US" dirty="0"/>
              <a:t>transparency and accountability.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952750"/>
            <a:ext cx="13811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43743" y="2952750"/>
            <a:ext cx="72867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7.Performance Audits </a:t>
            </a:r>
            <a:r>
              <a:rPr lang="en-US" dirty="0"/>
              <a:t>: In addition to financial audits, PSUs may undergo performance audits to assess the efficiency and effectiveness of their operations in achieving their stated objectives.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943351"/>
            <a:ext cx="1523999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643743" y="3949609"/>
            <a:ext cx="706796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8.Reporting to Parliament </a:t>
            </a:r>
            <a:r>
              <a:rPr lang="en-US" dirty="0"/>
              <a:t>:Audit reports of PSUs are often presented to the parliament </a:t>
            </a:r>
          </a:p>
          <a:p>
            <a:r>
              <a:rPr lang="en-US" dirty="0"/>
              <a:t>or legislature for scrutiny and discussion, making the audit process more </a:t>
            </a:r>
          </a:p>
          <a:p>
            <a:r>
              <a:rPr lang="en-US" dirty="0"/>
              <a:t>visible and subject to public debate.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592664" y="1142008"/>
            <a:ext cx="1760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43743" y="2094245"/>
            <a:ext cx="1861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752600" y="3197469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39202" y="4183882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157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Elements of PSU Audit</a:t>
            </a:r>
            <a:endParaRPr dirty="0"/>
          </a:p>
        </p:txBody>
      </p:sp>
      <p:sp>
        <p:nvSpPr>
          <p:cNvPr id="303" name="Google Shape;303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98200"/>
            <a:ext cx="449550" cy="44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4800" y="1706591"/>
            <a:ext cx="29754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 Basic Elements of PSU Audits: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1" y="1337259"/>
            <a:ext cx="72854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  Audit of all public-sector undertakings has the following basic elements:</a:t>
            </a:r>
          </a:p>
        </p:txBody>
      </p:sp>
      <p:grpSp>
        <p:nvGrpSpPr>
          <p:cNvPr id="19" name="Google Shape;1519;p47"/>
          <p:cNvGrpSpPr/>
          <p:nvPr/>
        </p:nvGrpSpPr>
        <p:grpSpPr>
          <a:xfrm>
            <a:off x="810902" y="2050162"/>
            <a:ext cx="6120874" cy="2667000"/>
            <a:chOff x="9878975" y="4425243"/>
            <a:chExt cx="719918" cy="645502"/>
          </a:xfrm>
        </p:grpSpPr>
        <p:sp>
          <p:nvSpPr>
            <p:cNvPr id="20" name="Google Shape;1520;p47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521;p47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522;p47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975572" y="2190749"/>
            <a:ext cx="16389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1.Three parties:</a:t>
            </a:r>
          </a:p>
        </p:txBody>
      </p:sp>
      <p:sp>
        <p:nvSpPr>
          <p:cNvPr id="8" name="Rectangle 7"/>
          <p:cNvSpPr/>
          <p:nvPr/>
        </p:nvSpPr>
        <p:spPr>
          <a:xfrm>
            <a:off x="2975572" y="2451892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Auditor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Responsible party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Intended users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1618302" y="3383662"/>
            <a:ext cx="11801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2.Variances: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64659" y="3691439"/>
            <a:ext cx="254108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Subject matter,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criteria and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subject matter Information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942060" y="2451892"/>
            <a:ext cx="1782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16093" y="3644295"/>
            <a:ext cx="1384548" cy="16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312066" y="3563829"/>
            <a:ext cx="20633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3.Types of engagement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4312066" y="3871606"/>
            <a:ext cx="2063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871339" y="387053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Attestation Engagements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Direct Reporting Engagement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Process 8"/>
          <p:cNvSpPr/>
          <p:nvPr/>
        </p:nvSpPr>
        <p:spPr>
          <a:xfrm>
            <a:off x="228600" y="2419350"/>
            <a:ext cx="3124200" cy="228600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990599" y="392575"/>
            <a:ext cx="5082075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Principals of PSU Audit</a:t>
            </a:r>
            <a:endParaRPr dirty="0"/>
          </a:p>
        </p:txBody>
      </p:sp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90500" y="1352550"/>
            <a:ext cx="71745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The principles are categorized into two distinct groups as below:</a:t>
            </a:r>
          </a:p>
        </p:txBody>
      </p:sp>
      <p:sp>
        <p:nvSpPr>
          <p:cNvPr id="3" name="Rectangle 2"/>
          <p:cNvSpPr/>
          <p:nvPr/>
        </p:nvSpPr>
        <p:spPr>
          <a:xfrm>
            <a:off x="177800" y="166479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/>
              <a:t>General Principles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Principles related to the Audit Process</a:t>
            </a:r>
          </a:p>
        </p:txBody>
      </p:sp>
      <p:sp>
        <p:nvSpPr>
          <p:cNvPr id="8" name="Rectangle 7"/>
          <p:cNvSpPr/>
          <p:nvPr/>
        </p:nvSpPr>
        <p:spPr>
          <a:xfrm>
            <a:off x="177800" y="2571750"/>
            <a:ext cx="34036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1600" b="1" dirty="0"/>
              <a:t>General Principles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Ethics &amp; Independence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Professional </a:t>
            </a:r>
            <a:r>
              <a:rPr lang="en-US" sz="1200" dirty="0" err="1"/>
              <a:t>Judgement</a:t>
            </a:r>
            <a:r>
              <a:rPr lang="en-US" sz="1200" dirty="0"/>
              <a:t>, due care and skepticism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Quality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Audit Team Management &amp; Skill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Audit Risk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Materiality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Documentation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Communication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" y="28448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Process 28"/>
          <p:cNvSpPr/>
          <p:nvPr/>
        </p:nvSpPr>
        <p:spPr>
          <a:xfrm>
            <a:off x="3517900" y="2406650"/>
            <a:ext cx="3124200" cy="229870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06799" y="2571750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 Principles related to the Audit</a:t>
            </a: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 Process: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695700" y="3088620"/>
            <a:ext cx="294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695700" y="3111282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Planning the audit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Conducting the Audit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Reporting and follow up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469900"/>
            <a:ext cx="1041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>
            <a:spLocks noGrp="1"/>
          </p:cNvSpPr>
          <p:nvPr>
            <p:ph type="title"/>
          </p:nvPr>
        </p:nvSpPr>
        <p:spPr>
          <a:xfrm>
            <a:off x="671815" y="4176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Broder</a:t>
            </a:r>
            <a:r>
              <a:rPr lang="en-US" dirty="0"/>
              <a:t> category of public sector undertakings</a:t>
            </a:r>
            <a:endParaRPr dirty="0"/>
          </a:p>
        </p:txBody>
      </p:sp>
      <p:sp>
        <p:nvSpPr>
          <p:cNvPr id="419" name="Google Shape;419;p2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2" name="Google Shape;857;p46"/>
          <p:cNvGrpSpPr/>
          <p:nvPr/>
        </p:nvGrpSpPr>
        <p:grpSpPr>
          <a:xfrm>
            <a:off x="305225" y="538774"/>
            <a:ext cx="309041" cy="403123"/>
            <a:chOff x="590250" y="244200"/>
            <a:chExt cx="407975" cy="532175"/>
          </a:xfrm>
        </p:grpSpPr>
        <p:sp>
          <p:nvSpPr>
            <p:cNvPr id="23" name="Google Shape;858;p46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59;p4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60;p46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61;p46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62;p46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63;p4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64;p46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65;p46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66;p46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67;p4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68;p46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69;p4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70;p46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71;p46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395675" y="1777484"/>
            <a:ext cx="6090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800" dirty="0" err="1"/>
              <a:t>Broder</a:t>
            </a:r>
            <a:r>
              <a:rPr lang="en-US" sz="1800" dirty="0"/>
              <a:t> category of public sector undertakings includes:</a:t>
            </a:r>
          </a:p>
        </p:txBody>
      </p:sp>
      <p:sp>
        <p:nvSpPr>
          <p:cNvPr id="4" name="Rectangle 3"/>
          <p:cNvSpPr/>
          <p:nvPr/>
        </p:nvSpPr>
        <p:spPr>
          <a:xfrm>
            <a:off x="639666" y="2343150"/>
            <a:ext cx="30844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1.Audit of statutory corporations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652366" y="2798861"/>
            <a:ext cx="40735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2.Audit of departmental commercial undertakings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Broder</a:t>
            </a:r>
            <a:r>
              <a:rPr lang="en-US" dirty="0"/>
              <a:t> category of public sector undertakings</a:t>
            </a:r>
            <a:endParaRPr dirty="0"/>
          </a:p>
        </p:txBody>
      </p:sp>
      <p:sp>
        <p:nvSpPr>
          <p:cNvPr id="321" name="Google Shape;321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4350"/>
            <a:ext cx="32385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35401" y="1428750"/>
            <a:ext cx="81035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1.Audit of statutory corporations: </a:t>
            </a:r>
            <a:r>
              <a:rPr lang="en-US" sz="1200" dirty="0"/>
              <a:t>An audit of a statutory corporation refers to the examination and review of the </a:t>
            </a:r>
          </a:p>
          <a:p>
            <a:r>
              <a:rPr lang="en-US" sz="1200" dirty="0"/>
              <a:t>financial </a:t>
            </a:r>
            <a:r>
              <a:rPr lang="en-US" sz="1200" dirty="0" err="1"/>
              <a:t>statements,records</a:t>
            </a:r>
            <a:r>
              <a:rPr lang="en-US" sz="1200" dirty="0"/>
              <a:t>, and operations of a government-owned or government-controlled entity that </a:t>
            </a:r>
          </a:p>
          <a:p>
            <a:r>
              <a:rPr lang="en-US" sz="1200" dirty="0"/>
              <a:t>operates under a specific statute or legislation</a:t>
            </a:r>
            <a:r>
              <a:rPr lang="en-US" dirty="0"/>
              <a:t>.</a:t>
            </a:r>
          </a:p>
        </p:txBody>
      </p:sp>
      <p:grpSp>
        <p:nvGrpSpPr>
          <p:cNvPr id="24" name="Google Shape;1502;p47"/>
          <p:cNvGrpSpPr/>
          <p:nvPr/>
        </p:nvGrpSpPr>
        <p:grpSpPr>
          <a:xfrm>
            <a:off x="-199172" y="2082943"/>
            <a:ext cx="8047772" cy="3171303"/>
            <a:chOff x="4861121" y="4457861"/>
            <a:chExt cx="711348" cy="662579"/>
          </a:xfrm>
        </p:grpSpPr>
        <p:sp>
          <p:nvSpPr>
            <p:cNvPr id="25" name="Google Shape;1503;p47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504;p47"/>
            <p:cNvSpPr/>
            <p:nvPr/>
          </p:nvSpPr>
          <p:spPr>
            <a:xfrm>
              <a:off x="4861121" y="4729208"/>
              <a:ext cx="357498" cy="391232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505;p47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3200027" y="2109708"/>
            <a:ext cx="9893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Features: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2200" y="23905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1. Government ownership and control.</a:t>
            </a:r>
          </a:p>
          <a:p>
            <a:r>
              <a:rPr lang="en-US" sz="1200" dirty="0"/>
              <a:t>2.Operate under specific legal statutes.</a:t>
            </a:r>
          </a:p>
          <a:p>
            <a:r>
              <a:rPr lang="en-US" sz="1200" dirty="0"/>
              <a:t>3. Often have financial autonomy.</a:t>
            </a:r>
          </a:p>
          <a:p>
            <a:r>
              <a:rPr lang="en-US" sz="1200" dirty="0"/>
              <a:t>4. Public accountability.</a:t>
            </a:r>
          </a:p>
          <a:p>
            <a:r>
              <a:rPr lang="en-US" sz="1200" dirty="0"/>
              <a:t>5. Established for specific functions or </a:t>
            </a:r>
          </a:p>
          <a:p>
            <a:r>
              <a:rPr lang="en-US" sz="1200" dirty="0"/>
              <a:t>      services.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138936" y="2390500"/>
            <a:ext cx="1111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293943" y="3450969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Merits: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0525" y="3717809"/>
            <a:ext cx="47720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1.Ensures accountability.</a:t>
            </a:r>
          </a:p>
          <a:p>
            <a:r>
              <a:rPr lang="en-US" sz="1200" dirty="0"/>
              <a:t>2. Promotes transparency.</a:t>
            </a:r>
          </a:p>
          <a:p>
            <a:r>
              <a:rPr lang="en-US" sz="1200" dirty="0"/>
              <a:t>3. Identifies efficiency and </a:t>
            </a:r>
          </a:p>
          <a:p>
            <a:r>
              <a:rPr lang="en-US" sz="1200" dirty="0"/>
              <a:t>effectiveness improvements.</a:t>
            </a:r>
          </a:p>
          <a:p>
            <a:r>
              <a:rPr lang="en-US" sz="1200" dirty="0"/>
              <a:t>4. Ensures legal and regulatory compliance.</a:t>
            </a:r>
          </a:p>
          <a:p>
            <a:r>
              <a:rPr lang="en-US" sz="1200" dirty="0"/>
              <a:t>5. Builds investor and creditor confidence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197338" y="3717809"/>
            <a:ext cx="922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876799" y="3474015"/>
            <a:ext cx="1197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Limitations: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86200" y="3650032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  1.Risk of government influence on audit </a:t>
            </a:r>
          </a:p>
          <a:p>
            <a:r>
              <a:rPr lang="en-US" sz="1200" dirty="0"/>
              <a:t>independence.</a:t>
            </a:r>
          </a:p>
          <a:p>
            <a:r>
              <a:rPr lang="en-US" sz="1200" dirty="0"/>
              <a:t>2. Complexity of statutory corporations.</a:t>
            </a:r>
          </a:p>
          <a:p>
            <a:r>
              <a:rPr lang="en-US" sz="1200" dirty="0"/>
              <a:t>3. Limited audit scope, primarily focused on finances.</a:t>
            </a:r>
          </a:p>
          <a:p>
            <a:r>
              <a:rPr lang="en-US" sz="1200" dirty="0"/>
              <a:t>4. Resource constraints for thorough audits.</a:t>
            </a:r>
          </a:p>
          <a:p>
            <a:r>
              <a:rPr lang="en-US" sz="1200" dirty="0"/>
              <a:t>   5.Potential political interference in the </a:t>
            </a:r>
          </a:p>
          <a:p>
            <a:r>
              <a:rPr lang="en-US" sz="1200" dirty="0"/>
              <a:t>             audit process.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080231"/>
            <a:ext cx="2971800" cy="289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Broder</a:t>
            </a:r>
            <a:r>
              <a:rPr lang="en-US" dirty="0"/>
              <a:t> category of public sector undertakings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4350"/>
            <a:ext cx="32385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28600" y="1428750"/>
            <a:ext cx="87318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2.Audit of departmental commercial undertakings</a:t>
            </a:r>
            <a:r>
              <a:rPr lang="en-US" dirty="0"/>
              <a:t>: An audit of departmental commercial undertakings </a:t>
            </a:r>
          </a:p>
          <a:p>
            <a:r>
              <a:rPr lang="en-US" dirty="0"/>
              <a:t>refers to the examination and assessment of business activities conducted by government departments </a:t>
            </a:r>
          </a:p>
          <a:p>
            <a:r>
              <a:rPr lang="en-US" dirty="0"/>
              <a:t>or agencies.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90525" y="1690360"/>
            <a:ext cx="433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8748"/>
            <a:ext cx="2967037" cy="2577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317214"/>
            <a:ext cx="304800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170840" y="2723755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Features</a:t>
            </a:r>
            <a:r>
              <a:rPr lang="en-US" dirty="0"/>
              <a:t>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" y="3223975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1</a:t>
            </a:r>
            <a:r>
              <a:rPr lang="en-US" sz="1200" dirty="0"/>
              <a:t>. Government ownership.</a:t>
            </a:r>
          </a:p>
          <a:p>
            <a:r>
              <a:rPr lang="en-US" sz="1200" dirty="0"/>
              <a:t>  2.Financial independence.</a:t>
            </a:r>
          </a:p>
          <a:p>
            <a:r>
              <a:rPr lang="en-US" sz="1200" dirty="0"/>
              <a:t>  3. Profit motive.</a:t>
            </a:r>
          </a:p>
          <a:p>
            <a:r>
              <a:rPr lang="en-US" sz="1200" dirty="0"/>
              <a:t>  4. Public accountability.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170840" y="3041256"/>
            <a:ext cx="9396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14301" y="2436219"/>
            <a:ext cx="7617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Merits</a:t>
            </a:r>
            <a:r>
              <a:rPr lang="en-US" dirty="0"/>
              <a:t>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21050" y="289708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1.Revenue generation.</a:t>
            </a:r>
          </a:p>
          <a:p>
            <a:r>
              <a:rPr lang="en-US" sz="1200" dirty="0"/>
              <a:t>2. Resource allocation </a:t>
            </a:r>
          </a:p>
          <a:p>
            <a:r>
              <a:rPr lang="en-US" sz="1200" dirty="0"/>
              <a:t>assessment.</a:t>
            </a:r>
          </a:p>
          <a:p>
            <a:r>
              <a:rPr lang="en-US" sz="1200" dirty="0"/>
              <a:t>3.Enhanced transparency.</a:t>
            </a:r>
          </a:p>
          <a:p>
            <a:r>
              <a:rPr lang="en-US" sz="1200" dirty="0"/>
              <a:t>4. Potential for service</a:t>
            </a:r>
          </a:p>
          <a:p>
            <a:r>
              <a:rPr lang="en-US" sz="1200" dirty="0"/>
              <a:t>    improvement.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825875" y="2725639"/>
            <a:ext cx="898525" cy="18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294316" y="2792850"/>
            <a:ext cx="1197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Limitations: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19800" y="311253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1. Conflicting objectives.</a:t>
            </a:r>
          </a:p>
          <a:p>
            <a:r>
              <a:rPr lang="en-US" sz="1200" dirty="0"/>
              <a:t>2. Political interference.</a:t>
            </a:r>
          </a:p>
          <a:p>
            <a:r>
              <a:rPr lang="en-US" sz="1200" dirty="0"/>
              <a:t>3.. Bureaucratic red tape.</a:t>
            </a:r>
          </a:p>
          <a:p>
            <a:r>
              <a:rPr lang="en-US" sz="1200" dirty="0"/>
              <a:t>4. Limited competition.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312360" y="3100627"/>
            <a:ext cx="1243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577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14350"/>
            <a:ext cx="3238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68417" y="514350"/>
            <a:ext cx="476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Types of Audit of Public Sector Undertakings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7128" y="1967797"/>
            <a:ext cx="5317772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latin typeface="Calibri"/>
                <a:ea typeface="Calibri"/>
                <a:cs typeface="Times New Roman"/>
              </a:rPr>
              <a:t>Types of Audit</a:t>
            </a:r>
            <a:endParaRPr lang="en-US" sz="1800" b="1" dirty="0">
              <a:effectLst/>
              <a:latin typeface="Calibri"/>
              <a:ea typeface="Calibri"/>
              <a:cs typeface="Times New Roman"/>
            </a:endParaRPr>
          </a:p>
        </p:txBody>
      </p:sp>
      <p:grpSp>
        <p:nvGrpSpPr>
          <p:cNvPr id="6" name="Google Shape;1484;p47"/>
          <p:cNvGrpSpPr/>
          <p:nvPr/>
        </p:nvGrpSpPr>
        <p:grpSpPr>
          <a:xfrm>
            <a:off x="1143000" y="2419350"/>
            <a:ext cx="6248400" cy="2286000"/>
            <a:chOff x="5926265" y="4424051"/>
            <a:chExt cx="720246" cy="720181"/>
          </a:xfrm>
        </p:grpSpPr>
        <p:sp>
          <p:nvSpPr>
            <p:cNvPr id="7" name="Google Shape;1485;p47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486;p47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487;p47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488;p47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152400" y="1489584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Here given below types of Audit of Public Sector Undertakings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279908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1.Financial Audit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48200" y="2829578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2.Compliance Audit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80119" y="3778192"/>
            <a:ext cx="2925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. </a:t>
            </a:r>
            <a:r>
              <a:rPr lang="en-US" sz="1800" b="1" dirty="0"/>
              <a:t>3.Comprehensive Audit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05920" y="3778192"/>
            <a:ext cx="2787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4.Performance Auditing</a:t>
            </a:r>
          </a:p>
          <a:p>
            <a:r>
              <a:rPr lang="en-US" sz="1800" b="1" dirty="0"/>
              <a:t>                   etc.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br>
              <a:rPr lang="en-US" dirty="0"/>
            </a:br>
            <a:r>
              <a:rPr lang="en-US" dirty="0"/>
              <a:t>Types of Audit of Public Sector Undertakings</a:t>
            </a:r>
            <a:br>
              <a:rPr lang="en-US" dirty="0"/>
            </a:br>
            <a:endParaRPr dirty="0"/>
          </a:p>
        </p:txBody>
      </p:sp>
      <p:sp>
        <p:nvSpPr>
          <p:cNvPr id="535" name="Google Shape;535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590549"/>
            <a:ext cx="3238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3851" y="1339850"/>
            <a:ext cx="75295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1800" dirty="0"/>
              <a:t>Financial Audit</a:t>
            </a:r>
            <a:r>
              <a:rPr lang="en-US" dirty="0"/>
              <a:t>: </a:t>
            </a:r>
          </a:p>
          <a:p>
            <a:r>
              <a:rPr lang="en-US" dirty="0"/>
              <a:t> A financial audit is a thorough examination of a company’s financial statements, transactions, and records by an independent auditor to ensure accuracy and compliance with accounting standards and regulations</a:t>
            </a:r>
            <a:r>
              <a:rPr lang="en-US" sz="1800" dirty="0"/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410" y="2398018"/>
            <a:ext cx="2063390" cy="696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500062" y="1657350"/>
            <a:ext cx="1851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9250" y="2927687"/>
            <a:ext cx="710002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1800" dirty="0"/>
              <a:t>Compliance Audit:</a:t>
            </a:r>
          </a:p>
          <a:p>
            <a:r>
              <a:rPr lang="en-US" dirty="0"/>
              <a:t>A compliance audit is an examination of an organization’s support to laws, regulations,</a:t>
            </a:r>
          </a:p>
          <a:p>
            <a:r>
              <a:rPr lang="en-US" dirty="0"/>
              <a:t>and internal policies. These audits assess whether the organization is following the</a:t>
            </a:r>
          </a:p>
          <a:p>
            <a:r>
              <a:rPr lang="en-US" dirty="0"/>
              <a:t>required rules and standards relevant to its industry or operations.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11175" y="3251200"/>
            <a:ext cx="2165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410" y="3943350"/>
            <a:ext cx="2171700" cy="103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955575" y="2460546"/>
            <a:ext cx="4072151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Google Shape;716;p4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br>
              <a:rPr lang="en-US" dirty="0"/>
            </a:br>
            <a:r>
              <a:rPr lang="en-US" dirty="0"/>
              <a:t>Types of Audit of Public Sector Undertakings</a:t>
            </a:r>
            <a:br>
              <a:rPr lang="en-US" dirty="0"/>
            </a:br>
            <a:endParaRPr dirty="0"/>
          </a:p>
        </p:txBody>
      </p:sp>
      <p:sp>
        <p:nvSpPr>
          <p:cNvPr id="717" name="Google Shape;717;p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52400" y="1352550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Comprehensive Audit: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90550"/>
            <a:ext cx="3238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2400" y="1685846"/>
            <a:ext cx="8229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A comprehensive audit is a process of objectively obtaining and evaluating companies financial information ,internal structure ,whether or not it complies with applicable laws and</a:t>
            </a:r>
          </a:p>
          <a:p>
            <a:r>
              <a:rPr lang="en-US" dirty="0"/>
              <a:t>      regulation and if it achieves the objectives by appropriate means 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1691164"/>
            <a:ext cx="2646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oogle Shape;1664;p47"/>
          <p:cNvGrpSpPr/>
          <p:nvPr/>
        </p:nvGrpSpPr>
        <p:grpSpPr>
          <a:xfrm>
            <a:off x="1066801" y="2876550"/>
            <a:ext cx="5562600" cy="2133600"/>
            <a:chOff x="8338678" y="5506443"/>
            <a:chExt cx="720227" cy="686988"/>
          </a:xfrm>
        </p:grpSpPr>
        <p:sp>
          <p:nvSpPr>
            <p:cNvPr id="34" name="Google Shape;1665;p47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666;p47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667;p47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668;p47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669;p47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670;p47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52400" y="2460546"/>
            <a:ext cx="58753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                                      Principles of Conducting comprehensive Audit :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2931" y="3131467"/>
            <a:ext cx="15343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1.Independence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5092052" y="3789125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.</a:t>
            </a:r>
            <a:r>
              <a:rPr lang="en-US" b="1" dirty="0"/>
              <a:t>2 Objectivity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4267200" y="4448132"/>
            <a:ext cx="1088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.</a:t>
            </a:r>
            <a:r>
              <a:rPr lang="en-US" b="1" dirty="0"/>
              <a:t>3 Integrity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65318" y="4448131"/>
            <a:ext cx="1377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4.Certification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51696" y="3789124"/>
            <a:ext cx="1407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.</a:t>
            </a:r>
            <a:r>
              <a:rPr lang="en-US" b="1" dirty="0"/>
              <a:t>5 Supervision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25132" y="3131466"/>
            <a:ext cx="9204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6 .Shape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9200" y="2400303"/>
            <a:ext cx="678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US" sz="4000" kern="1200" dirty="0">
                <a:solidFill>
                  <a:prstClr val="black"/>
                </a:solidFill>
                <a:latin typeface="Calibri" panose="020F0502020204030204" pitchFamily="34" charset="0"/>
                <a:ea typeface="Yu Gothic Medium" panose="020B0500000000000000" pitchFamily="34" charset="-128"/>
                <a:cs typeface="Calibri" panose="020F0502020204030204" pitchFamily="34" charset="0"/>
              </a:rPr>
              <a:t>WELCOME TO OUR PRENSENTATION</a:t>
            </a:r>
          </a:p>
        </p:txBody>
      </p:sp>
    </p:spTree>
    <p:extLst>
      <p:ext uri="{BB962C8B-B14F-4D97-AF65-F5344CB8AC3E}">
        <p14:creationId xmlns:p14="http://schemas.microsoft.com/office/powerpoint/2010/main" val="36698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doors dir="ver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7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Types of Audit of Public Sector Undertakings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90550"/>
            <a:ext cx="3238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1428750"/>
            <a:ext cx="88392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Performance Auditing :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A performance audit is one of three main types of public sector audits defined in the International Standards of Supreme Audit Institutions 100\22 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1769428"/>
            <a:ext cx="236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66725" y="3547961"/>
            <a:ext cx="2074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The main objective 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6725" y="3841353"/>
            <a:ext cx="36583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3Es economy ,efficiency and effectiveness 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28968"/>
            <a:ext cx="2124075" cy="1214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8076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 Report to Comptroller and Auditor General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588962"/>
            <a:ext cx="3238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1428750"/>
            <a:ext cx="42931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Audit Report to Comptroller and Auditor General</a:t>
            </a:r>
          </a:p>
        </p:txBody>
      </p:sp>
      <p:sp>
        <p:nvSpPr>
          <p:cNvPr id="5" name="Rectangle 4"/>
          <p:cNvSpPr/>
          <p:nvPr/>
        </p:nvSpPr>
        <p:spPr>
          <a:xfrm>
            <a:off x="622300" y="1736527"/>
            <a:ext cx="79883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office of the Comptroller and Auditor General of Bangladesh is the Supreme Audit Institution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Responsibility of the Institution 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Nominator : Prime Minister of Bangladesh .Appointer : President of Bangladesh 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Functions of Auditor General .</a:t>
            </a:r>
          </a:p>
        </p:txBody>
      </p:sp>
    </p:spTree>
    <p:extLst>
      <p:ext uri="{BB962C8B-B14F-4D97-AF65-F5344CB8AC3E}">
        <p14:creationId xmlns:p14="http://schemas.microsoft.com/office/powerpoint/2010/main" val="3137271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0" y="2057400"/>
            <a:ext cx="1066800" cy="685800"/>
          </a:xfrm>
          <a:prstGeom prst="rect">
            <a:avLst/>
          </a:prstGeom>
          <a:solidFill>
            <a:schemeClr val="tx1">
              <a:lumMod val="65000"/>
              <a:lumOff val="3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57425" y="2228850"/>
            <a:ext cx="5124450" cy="1771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                 </a:t>
            </a:r>
          </a:p>
          <a:p>
            <a:r>
              <a:rPr lang="en-US" sz="2800" dirty="0"/>
              <a:t>             For having patience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00" y="22860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THANK YOU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0" y="2914650"/>
            <a:ext cx="3581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50" name="Picture 2" descr="E:\images assignment\face_button-r9e3f18c0fcd34e3b9b9037ddcdcaec10_k94rf_3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486150"/>
            <a:ext cx="828676" cy="50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0984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2606740" y="215879"/>
            <a:ext cx="40158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Tx/>
            </a:pPr>
            <a:r>
              <a:rPr lang="en-US" sz="2800" kern="1200" dirty="0">
                <a:solidFill>
                  <a:prstClr val="black">
                    <a:lumMod val="95000"/>
                    <a:lumOff val="5000"/>
                  </a:prstClr>
                </a:solidFill>
                <a:latin typeface="Californian FB" panose="0207040306080B030204" pitchFamily="18" charset="0"/>
                <a:ea typeface="Cambria" panose="02040503050406030204" pitchFamily="18" charset="0"/>
                <a:cs typeface="+mn-cs"/>
              </a:rPr>
              <a:t>BARISHAL UNIVERSITY</a:t>
            </a:r>
          </a:p>
        </p:txBody>
      </p:sp>
      <p:pic>
        <p:nvPicPr>
          <p:cNvPr id="18" name="Picture 2" descr="G:\image\Barishal_University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803458"/>
            <a:ext cx="1407756" cy="118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52599" y="1996847"/>
            <a:ext cx="51465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b="1" dirty="0">
                <a:latin typeface="Californian FB" panose="0207040306080B030204" pitchFamily="18" charset="0"/>
              </a:rPr>
              <a:t>Department Of Accounting and Information Systems</a:t>
            </a:r>
          </a:p>
        </p:txBody>
      </p:sp>
      <p:sp>
        <p:nvSpPr>
          <p:cNvPr id="4" name="Rectangle 3"/>
          <p:cNvSpPr/>
          <p:nvPr/>
        </p:nvSpPr>
        <p:spPr>
          <a:xfrm>
            <a:off x="408992" y="2343954"/>
            <a:ext cx="8763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Course Title : </a:t>
            </a:r>
            <a:r>
              <a:rPr lang="en-US" sz="1600" dirty="0">
                <a:solidFill>
                  <a:sysClr val="windowText" lastClr="000000"/>
                </a:solidFill>
              </a:rPr>
              <a:t>Computer Fundamentals and Office Application (CFOA)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           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2800350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Supervised by:</a:t>
            </a:r>
          </a:p>
          <a:p>
            <a:r>
              <a:rPr lang="en-US" dirty="0">
                <a:latin typeface="arial"/>
              </a:rPr>
              <a:t>Dr. Tania Islam</a:t>
            </a:r>
            <a:endParaRPr lang="en-US" dirty="0"/>
          </a:p>
          <a:p>
            <a:r>
              <a:rPr lang="en-US" dirty="0"/>
              <a:t>Assistant Professor</a:t>
            </a:r>
          </a:p>
          <a:p>
            <a:r>
              <a:rPr lang="en-US" dirty="0"/>
              <a:t>Department of Computer Science &amp; Engineering</a:t>
            </a:r>
          </a:p>
          <a:p>
            <a:r>
              <a:rPr lang="en-US" dirty="0"/>
              <a:t>University Of </a:t>
            </a:r>
            <a:r>
              <a:rPr lang="en-US" dirty="0" err="1"/>
              <a:t>Barishal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Group  Members:</a:t>
            </a:r>
          </a:p>
        </p:txBody>
      </p:sp>
      <p:sp>
        <p:nvSpPr>
          <p:cNvPr id="744" name="Google Shape;744;p4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46" name="Google Shape;746;p43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438400" y="1368585"/>
            <a:ext cx="1641600" cy="1489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>
                <a:solidFill>
                  <a:schemeClr val="tx1">
                    <a:lumMod val="50000"/>
                  </a:schemeClr>
                </a:solidFill>
              </a:rPr>
              <a:t> 2.</a:t>
            </a:r>
          </a:p>
          <a:p>
            <a:pPr algn="ctr"/>
            <a:r>
              <a:rPr lang="fi-FI" b="1" dirty="0">
                <a:solidFill>
                  <a:schemeClr val="tx1">
                    <a:lumMod val="50000"/>
                  </a:schemeClr>
                </a:solidFill>
              </a:rPr>
              <a:t>Mitu                                       </a:t>
            </a:r>
          </a:p>
        </p:txBody>
      </p:sp>
      <p:sp>
        <p:nvSpPr>
          <p:cNvPr id="18" name="Oval 17"/>
          <p:cNvSpPr/>
          <p:nvPr/>
        </p:nvSpPr>
        <p:spPr>
          <a:xfrm>
            <a:off x="488751" y="1364602"/>
            <a:ext cx="1754478" cy="1489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Tx/>
            </a:pPr>
            <a:r>
              <a:rPr lang="fr-FR" b="1" kern="1200" dirty="0">
                <a:solidFill>
                  <a:prstClr val="black"/>
                </a:solidFill>
                <a:latin typeface="Calibri"/>
              </a:rPr>
              <a:t>1.</a:t>
            </a:r>
          </a:p>
          <a:p>
            <a:pPr lvl="0" algn="ctr">
              <a:buClrTx/>
            </a:pPr>
            <a:r>
              <a:rPr lang="fr-FR" b="1" kern="1200" dirty="0" err="1">
                <a:solidFill>
                  <a:prstClr val="black"/>
                </a:solidFill>
                <a:latin typeface="Calibri"/>
              </a:rPr>
              <a:t>Hejera</a:t>
            </a:r>
            <a:r>
              <a:rPr lang="fr-FR" b="1" kern="1200" dirty="0">
                <a:solidFill>
                  <a:prstClr val="black"/>
                </a:solidFill>
                <a:latin typeface="Calibri"/>
              </a:rPr>
              <a:t>                            </a:t>
            </a:r>
          </a:p>
        </p:txBody>
      </p:sp>
      <p:sp>
        <p:nvSpPr>
          <p:cNvPr id="19" name="Oval 18"/>
          <p:cNvSpPr/>
          <p:nvPr/>
        </p:nvSpPr>
        <p:spPr>
          <a:xfrm>
            <a:off x="3510614" y="3139232"/>
            <a:ext cx="1828800" cy="14782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50000"/>
                  </a:schemeClr>
                </a:solidFill>
              </a:rPr>
              <a:t>7.</a:t>
            </a:r>
          </a:p>
          <a:p>
            <a:pPr algn="ctr"/>
            <a:r>
              <a:rPr lang="pt-BR" b="1" dirty="0">
                <a:solidFill>
                  <a:schemeClr val="tx1">
                    <a:lumMod val="50000"/>
                  </a:schemeClr>
                </a:solidFill>
              </a:rPr>
              <a:t> Jerin                                     </a:t>
            </a:r>
          </a:p>
        </p:txBody>
      </p:sp>
      <p:sp>
        <p:nvSpPr>
          <p:cNvPr id="20" name="Oval 19"/>
          <p:cNvSpPr/>
          <p:nvPr/>
        </p:nvSpPr>
        <p:spPr>
          <a:xfrm>
            <a:off x="1473225" y="3108606"/>
            <a:ext cx="1752600" cy="1489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6.</a:t>
            </a:r>
          </a:p>
          <a:p>
            <a:pPr algn="ctr"/>
            <a:r>
              <a:rPr lang="en-US" b="1" dirty="0" err="1">
                <a:solidFill>
                  <a:schemeClr val="tx1">
                    <a:lumMod val="50000"/>
                  </a:schemeClr>
                </a:solidFill>
              </a:rPr>
              <a:t>Nayeema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         </a:t>
            </a:r>
          </a:p>
        </p:txBody>
      </p:sp>
      <p:sp>
        <p:nvSpPr>
          <p:cNvPr id="21" name="Oval 20"/>
          <p:cNvSpPr/>
          <p:nvPr/>
        </p:nvSpPr>
        <p:spPr>
          <a:xfrm>
            <a:off x="6507454" y="1320952"/>
            <a:ext cx="1734846" cy="1489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>
                    <a:lumMod val="50000"/>
                  </a:schemeClr>
                </a:solidFill>
              </a:rPr>
              <a:t>5.</a:t>
            </a:r>
          </a:p>
          <a:p>
            <a:pPr algn="ctr"/>
            <a:r>
              <a:rPr lang="de-DE" b="1" dirty="0">
                <a:solidFill>
                  <a:schemeClr val="tx1">
                    <a:lumMod val="50000"/>
                  </a:schemeClr>
                </a:solidFill>
              </a:rPr>
              <a:t>Arshi                            </a:t>
            </a:r>
          </a:p>
        </p:txBody>
      </p:sp>
      <p:sp>
        <p:nvSpPr>
          <p:cNvPr id="22" name="Oval 21"/>
          <p:cNvSpPr/>
          <p:nvPr/>
        </p:nvSpPr>
        <p:spPr>
          <a:xfrm>
            <a:off x="4354852" y="1345552"/>
            <a:ext cx="1842124" cy="1489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4.</a:t>
            </a:r>
          </a:p>
          <a:p>
            <a:pPr algn="ctr"/>
            <a:r>
              <a:rPr lang="en-US" b="1" dirty="0" err="1">
                <a:solidFill>
                  <a:schemeClr val="tx1">
                    <a:lumMod val="50000"/>
                  </a:schemeClr>
                </a:solidFill>
              </a:rPr>
              <a:t>Jinia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                           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1" y="514350"/>
            <a:ext cx="776200" cy="59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Oval 12"/>
          <p:cNvSpPr/>
          <p:nvPr/>
        </p:nvSpPr>
        <p:spPr>
          <a:xfrm>
            <a:off x="5615615" y="3149038"/>
            <a:ext cx="1842124" cy="1489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8.</a:t>
            </a:r>
          </a:p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Khadija                           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152400" y="1200150"/>
            <a:ext cx="5791200" cy="14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400" dirty="0">
                <a:solidFill>
                  <a:srgbClr val="FFFFFF"/>
                </a:solidFill>
              </a:rPr>
              <a:t>PRESENTATION  TITLE:</a:t>
            </a:r>
            <a:br>
              <a:rPr lang="en" sz="2400" dirty="0">
                <a:solidFill>
                  <a:srgbClr val="FFFFFF"/>
                </a:solidFill>
              </a:rPr>
            </a:br>
            <a:br>
              <a:rPr lang="en" sz="2400" dirty="0">
                <a:solidFill>
                  <a:srgbClr val="FFFFFF"/>
                </a:solidFill>
              </a:rPr>
            </a:br>
            <a:r>
              <a:rPr lang="en" sz="2400" dirty="0">
                <a:solidFill>
                  <a:srgbClr val="FFFFFF"/>
                </a:solidFill>
              </a:rPr>
              <a:t>Audit of Public Sector Undertakings</a:t>
            </a:r>
            <a:endParaRPr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24149"/>
            <a:ext cx="2590800" cy="106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ular Callout 2"/>
          <p:cNvSpPr/>
          <p:nvPr/>
        </p:nvSpPr>
        <p:spPr>
          <a:xfrm>
            <a:off x="5486400" y="1386590"/>
            <a:ext cx="3615612" cy="1175892"/>
          </a:xfrm>
          <a:prstGeom prst="wedgeRoundRectCallout">
            <a:avLst>
              <a:gd name="adj1" fmla="val 26187"/>
              <a:gd name="adj2" fmla="val 76185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Callout 5"/>
          <p:cNvSpPr/>
          <p:nvPr/>
        </p:nvSpPr>
        <p:spPr>
          <a:xfrm>
            <a:off x="404384" y="1428751"/>
            <a:ext cx="2415015" cy="753016"/>
          </a:xfrm>
          <a:prstGeom prst="wedgeEllipseCallout">
            <a:avLst>
              <a:gd name="adj1" fmla="val -21772"/>
              <a:gd name="adj2" fmla="val 10618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Introduction: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5" y="574117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/>
          <p:cNvSpPr/>
          <p:nvPr/>
        </p:nvSpPr>
        <p:spPr>
          <a:xfrm>
            <a:off x="597001" y="1635982"/>
            <a:ext cx="20778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What is audit of PSU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17" y="2647950"/>
            <a:ext cx="1143000" cy="2080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144" y="2916205"/>
            <a:ext cx="752423" cy="15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617029" y="1428751"/>
            <a:ext cx="3200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An audit of public sector undertakings (PSUs) refers to the examination and evaluation of the financial statements, operations, and activities of government-owned.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46" y="2667000"/>
            <a:ext cx="3352800" cy="157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7218784" y="3454659"/>
            <a:ext cx="6370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220339" y="3146882"/>
            <a:ext cx="5950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It also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38200" y="392056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Role of C&amp;AG: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8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807981"/>
              </p:ext>
            </p:extLst>
          </p:nvPr>
        </p:nvGraphicFramePr>
        <p:xfrm>
          <a:off x="914400" y="2190750"/>
          <a:ext cx="6705600" cy="204216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tableStyleId>{9DCAF9ED-07DC-4A11-8D7F-57B35C25682E}</a:tableStyleId>
              </a:tblPr>
              <a:tblGrid>
                <a:gridCol w="346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r>
                        <a:rPr lang="en-US" sz="1400" dirty="0"/>
                        <a:t>Article 127</a:t>
                      </a:r>
                      <a:endParaRPr lang="en-US" sz="1200" dirty="0"/>
                    </a:p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Appointment of C&amp;AG by the President.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US" sz="1400" dirty="0"/>
                        <a:t>Article 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Functions of Auditor-General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US" sz="1400" dirty="0"/>
                        <a:t>Article 129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Term of office of Auditor-General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US" sz="1400" dirty="0"/>
                        <a:t>Article 130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Acting Auditor-General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US" sz="1400" dirty="0"/>
                        <a:t>Article 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Form and manner of keeping public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82574" y="1537988"/>
            <a:ext cx="7237426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" sz="1200" b="1" dirty="0">
                <a:solidFill>
                  <a:schemeClr val="tx1">
                    <a:lumMod val="50000"/>
                  </a:schemeClr>
                </a:solidFill>
              </a:rPr>
              <a:t>These are the committee’s which evaluate the report of C&amp;AG &amp;the committee ask further info: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200" b="1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" sz="1400" b="1" dirty="0"/>
              <a:t>                                                            </a:t>
            </a:r>
            <a:r>
              <a:rPr lang="en" sz="1400" b="1" dirty="0">
                <a:solidFill>
                  <a:schemeClr val="tx1">
                    <a:lumMod val="50000"/>
                  </a:schemeClr>
                </a:solidFill>
              </a:rPr>
              <a:t>Specialised Committee’s</a:t>
            </a:r>
          </a:p>
          <a:p>
            <a:pPr marL="0" lvl="0" indent="0">
              <a:buNone/>
            </a:pPr>
            <a:r>
              <a:rPr lang="en-US" sz="1200" b="1" dirty="0">
                <a:solidFill>
                  <a:schemeClr val="tx1">
                    <a:lumMod val="50000"/>
                  </a:schemeClr>
                </a:solidFill>
              </a:rPr>
              <a:t>                                                                                        </a:t>
            </a:r>
            <a:endParaRPr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Specialised Committee’s to Scrutinise Annual Accounts and The Audit Reports:</a:t>
            </a:r>
            <a:endParaRPr sz="14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459461"/>
            <a:ext cx="327659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438400" y="2544279"/>
            <a:ext cx="2971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Accounts Committee(PAC)</a:t>
            </a:r>
          </a:p>
        </p:txBody>
      </p:sp>
      <p:sp>
        <p:nvSpPr>
          <p:cNvPr id="8" name="Rectangle 7"/>
          <p:cNvSpPr/>
          <p:nvPr/>
        </p:nvSpPr>
        <p:spPr>
          <a:xfrm>
            <a:off x="2681834" y="3181872"/>
            <a:ext cx="18870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Estimates Committee</a:t>
            </a:r>
          </a:p>
        </p:txBody>
      </p:sp>
      <p:sp>
        <p:nvSpPr>
          <p:cNvPr id="9" name="Rectangle 8"/>
          <p:cNvSpPr/>
          <p:nvPr/>
        </p:nvSpPr>
        <p:spPr>
          <a:xfrm>
            <a:off x="2392168" y="3790950"/>
            <a:ext cx="29418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Committee on Public Undertakings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38150"/>
            <a:ext cx="765369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926093" y="2152587"/>
            <a:ext cx="2867290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0" dirty="0"/>
              <a:t>Special features of audit of public sector undertakings</a:t>
            </a:r>
            <a:endParaRPr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1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/>
          <p:cNvSpPr/>
          <p:nvPr/>
        </p:nvSpPr>
        <p:spPr>
          <a:xfrm>
            <a:off x="152400" y="1312843"/>
            <a:ext cx="822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lang="en-US" dirty="0"/>
              <a:t>Auditing public sector undertakings (PSUs) involves several special features and considerations due to their unique nature and objectives. Here are some key special features of the audit of PSUs</a:t>
            </a:r>
            <a:r>
              <a:rPr lang="en-US" sz="1200" dirty="0"/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2990413" y="2152587"/>
            <a:ext cx="27446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Special features of Audit of PSU</a:t>
            </a:r>
          </a:p>
        </p:txBody>
      </p:sp>
      <p:sp>
        <p:nvSpPr>
          <p:cNvPr id="7" name="Rectangle 6"/>
          <p:cNvSpPr/>
          <p:nvPr/>
        </p:nvSpPr>
        <p:spPr>
          <a:xfrm>
            <a:off x="541184" y="3046768"/>
            <a:ext cx="281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1695061" y="319649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2753755" y="332366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34078" y="338115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63226" y="340489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72200" y="333430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15200" y="319649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534400" y="308111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2311" y="3752444"/>
            <a:ext cx="12914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Government</a:t>
            </a:r>
            <a:r>
              <a:rPr lang="en-US" sz="1100" b="1" dirty="0">
                <a:solidFill>
                  <a:schemeClr val="bg1"/>
                </a:solidFill>
              </a:rPr>
              <a:t> Control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82347" y="3785387"/>
            <a:ext cx="1138335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     </a:t>
            </a:r>
            <a:r>
              <a:rPr lang="en-US" sz="1100" b="1" dirty="0">
                <a:solidFill>
                  <a:schemeClr val="bg1"/>
                </a:solidFill>
              </a:rPr>
              <a:t>Social Responsibility</a:t>
            </a:r>
          </a:p>
        </p:txBody>
      </p:sp>
      <p:grpSp>
        <p:nvGrpSpPr>
          <p:cNvPr id="31" name="Google Shape;1671;p47"/>
          <p:cNvGrpSpPr/>
          <p:nvPr/>
        </p:nvGrpSpPr>
        <p:grpSpPr>
          <a:xfrm>
            <a:off x="152311" y="2656145"/>
            <a:ext cx="8382001" cy="2163943"/>
            <a:chOff x="2951559" y="5334143"/>
            <a:chExt cx="2330477" cy="1053190"/>
          </a:xfrm>
        </p:grpSpPr>
        <p:sp>
          <p:nvSpPr>
            <p:cNvPr id="32" name="Google Shape;1672;p47"/>
            <p:cNvSpPr/>
            <p:nvPr/>
          </p:nvSpPr>
          <p:spPr>
            <a:xfrm>
              <a:off x="2951559" y="5864984"/>
              <a:ext cx="388031" cy="509152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673;p47"/>
            <p:cNvSpPr/>
            <p:nvPr/>
          </p:nvSpPr>
          <p:spPr>
            <a:xfrm>
              <a:off x="3261036" y="5397868"/>
              <a:ext cx="381849" cy="446278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674;p47"/>
            <p:cNvSpPr/>
            <p:nvPr/>
          </p:nvSpPr>
          <p:spPr>
            <a:xfrm>
              <a:off x="3530447" y="5911279"/>
              <a:ext cx="384584" cy="46285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675;p47"/>
            <p:cNvSpPr/>
            <p:nvPr/>
          </p:nvSpPr>
          <p:spPr>
            <a:xfrm>
              <a:off x="3805227" y="5366487"/>
              <a:ext cx="361556" cy="45232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b="1" i="0" u="none" strike="noStrike" cap="none" dirty="0">
                  <a:solidFill>
                    <a:schemeClr val="tx1">
                      <a:lumMod val="5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        4.</a:t>
              </a:r>
              <a:endParaRPr lang="en-US" b="1" dirty="0">
                <a:solidFill>
                  <a:schemeClr val="tx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buClr>
                  <a:schemeClr val="dk1"/>
                </a:buClr>
                <a:buSzPts val="1400"/>
              </a:pPr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Budgetary Controls</a:t>
              </a:r>
              <a:endParaRPr sz="1400" b="1" i="0" u="none" strike="noStrike" cap="none" dirty="0">
                <a:solidFill>
                  <a:schemeClr val="tx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676;p47"/>
            <p:cNvSpPr/>
            <p:nvPr/>
          </p:nvSpPr>
          <p:spPr>
            <a:xfrm>
              <a:off x="4057447" y="5882887"/>
              <a:ext cx="386339" cy="504446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 </a:t>
              </a:r>
              <a:r>
                <a:rPr lang="en-US" sz="1400" b="1" i="0" u="none" strike="noStrike" cap="none" dirty="0">
                  <a:solidFill>
                    <a:schemeClr val="tx1">
                      <a:lumMod val="5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5.</a:t>
              </a:r>
              <a:endParaRPr sz="1400" b="1" i="0" u="none" strike="noStrike" cap="none" dirty="0">
                <a:solidFill>
                  <a:schemeClr val="tx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677;p47"/>
            <p:cNvSpPr/>
            <p:nvPr/>
          </p:nvSpPr>
          <p:spPr>
            <a:xfrm>
              <a:off x="4330751" y="5334143"/>
              <a:ext cx="389248" cy="480143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 6.</a:t>
              </a:r>
              <a:endParaRPr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678;p47"/>
            <p:cNvSpPr/>
            <p:nvPr/>
          </p:nvSpPr>
          <p:spPr>
            <a:xfrm>
              <a:off x="4605045" y="5888346"/>
              <a:ext cx="405369" cy="48579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 </a:t>
              </a:r>
              <a:r>
                <a:rPr lang="en-US" sz="14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7.</a:t>
              </a:r>
              <a:endParaRPr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679;p47"/>
            <p:cNvSpPr/>
            <p:nvPr/>
          </p:nvSpPr>
          <p:spPr>
            <a:xfrm>
              <a:off x="4913406" y="5366036"/>
              <a:ext cx="368630" cy="498948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8.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680;p47"/>
            <p:cNvSpPr/>
            <p:nvPr/>
          </p:nvSpPr>
          <p:spPr>
            <a:xfrm>
              <a:off x="3187436" y="5791920"/>
              <a:ext cx="216141" cy="125000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681;p47"/>
            <p:cNvSpPr/>
            <p:nvPr/>
          </p:nvSpPr>
          <p:spPr>
            <a:xfrm>
              <a:off x="3548495" y="5756871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682;p47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683;p47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684;p47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685;p47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686;p47"/>
            <p:cNvSpPr/>
            <p:nvPr/>
          </p:nvSpPr>
          <p:spPr>
            <a:xfrm>
              <a:off x="4807729" y="5727009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621488" y="3899377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9673" y="4093247"/>
            <a:ext cx="14167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Söhne"/>
              </a:rPr>
              <a:t>Government      Control 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78167" y="2845220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39047" y="3072699"/>
            <a:ext cx="1399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Legal Framework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80804" y="3939359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166318" y="4097026"/>
            <a:ext cx="14856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Social Responsibility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18992" y="4075432"/>
            <a:ext cx="11893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Long-term Planning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143230" y="2985112"/>
            <a:ext cx="13003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Public Accountability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252792" y="4101922"/>
            <a:ext cx="12416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Performance Audits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30758" y="3042604"/>
            <a:ext cx="17336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Reporting to Parliament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1221</Words>
  <Application>Microsoft Office PowerPoint</Application>
  <PresentationFormat>On-screen Show (16:9)</PresentationFormat>
  <Paragraphs>240</Paragraphs>
  <Slides>22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Salerio template</vt:lpstr>
      <vt:lpstr>1_Office Theme</vt:lpstr>
      <vt:lpstr>Office Theme</vt:lpstr>
      <vt:lpstr>PowerPoint Presentation</vt:lpstr>
      <vt:lpstr>PowerPoint Presentation</vt:lpstr>
      <vt:lpstr>PowerPoint Presentation</vt:lpstr>
      <vt:lpstr>Group  Members:</vt:lpstr>
      <vt:lpstr>PRESENTATION  TITLE:  Audit of Public Sector Undertakings</vt:lpstr>
      <vt:lpstr>Introduction:</vt:lpstr>
      <vt:lpstr>Role of C&amp;AG:</vt:lpstr>
      <vt:lpstr>Specialised Committee’s to Scrutinise Annual Accounts and The Audit Reports:</vt:lpstr>
      <vt:lpstr>Special features of audit of public sector undertakings</vt:lpstr>
      <vt:lpstr>PowerPoint Presentation</vt:lpstr>
      <vt:lpstr>PowerPoint Presentation</vt:lpstr>
      <vt:lpstr>Elements of PSU Audit</vt:lpstr>
      <vt:lpstr>    Principals of PSU Audit</vt:lpstr>
      <vt:lpstr>Broder category of public sector undertakings</vt:lpstr>
      <vt:lpstr>Broder category of public sector undertakings</vt:lpstr>
      <vt:lpstr>Broder category of public sector undertakings</vt:lpstr>
      <vt:lpstr>PowerPoint Presentation</vt:lpstr>
      <vt:lpstr> Types of Audit of Public Sector Undertakings </vt:lpstr>
      <vt:lpstr> Types of Audit of Public Sector Undertakings </vt:lpstr>
      <vt:lpstr> Types of Audit of Public Sector Undertakings </vt:lpstr>
      <vt:lpstr>Audit Report to Comptroller and Auditor General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8801761883014</cp:lastModifiedBy>
  <cp:revision>81</cp:revision>
  <dcterms:modified xsi:type="dcterms:W3CDTF">2024-12-12T19:32:35Z</dcterms:modified>
</cp:coreProperties>
</file>