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804" y="-3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CB4F80-F077-463D-843F-C9290BF2CA50}"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67474-7763-49E2-99A5-45FBF79DB745}" type="slidenum">
              <a:rPr lang="en-US" smtClean="0"/>
              <a:t>‹#›</a:t>
            </a:fld>
            <a:endParaRPr lang="en-US"/>
          </a:p>
        </p:txBody>
      </p:sp>
    </p:spTree>
    <p:extLst>
      <p:ext uri="{BB962C8B-B14F-4D97-AF65-F5344CB8AC3E}">
        <p14:creationId xmlns:p14="http://schemas.microsoft.com/office/powerpoint/2010/main" val="1054686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B4F80-F077-463D-843F-C9290BF2CA50}"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67474-7763-49E2-99A5-45FBF79DB745}" type="slidenum">
              <a:rPr lang="en-US" smtClean="0"/>
              <a:t>‹#›</a:t>
            </a:fld>
            <a:endParaRPr lang="en-US"/>
          </a:p>
        </p:txBody>
      </p:sp>
    </p:spTree>
    <p:extLst>
      <p:ext uri="{BB962C8B-B14F-4D97-AF65-F5344CB8AC3E}">
        <p14:creationId xmlns:p14="http://schemas.microsoft.com/office/powerpoint/2010/main" val="97174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B4F80-F077-463D-843F-C9290BF2CA50}"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67474-7763-49E2-99A5-45FBF79DB745}" type="slidenum">
              <a:rPr lang="en-US" smtClean="0"/>
              <a:t>‹#›</a:t>
            </a:fld>
            <a:endParaRPr lang="en-US"/>
          </a:p>
        </p:txBody>
      </p:sp>
    </p:spTree>
    <p:extLst>
      <p:ext uri="{BB962C8B-B14F-4D97-AF65-F5344CB8AC3E}">
        <p14:creationId xmlns:p14="http://schemas.microsoft.com/office/powerpoint/2010/main" val="188495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B4F80-F077-463D-843F-C9290BF2CA50}"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67474-7763-49E2-99A5-45FBF79DB745}" type="slidenum">
              <a:rPr lang="en-US" smtClean="0"/>
              <a:t>‹#›</a:t>
            </a:fld>
            <a:endParaRPr lang="en-US"/>
          </a:p>
        </p:txBody>
      </p:sp>
    </p:spTree>
    <p:extLst>
      <p:ext uri="{BB962C8B-B14F-4D97-AF65-F5344CB8AC3E}">
        <p14:creationId xmlns:p14="http://schemas.microsoft.com/office/powerpoint/2010/main" val="170990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B4F80-F077-463D-843F-C9290BF2CA50}"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67474-7763-49E2-99A5-45FBF79DB745}" type="slidenum">
              <a:rPr lang="en-US" smtClean="0"/>
              <a:t>‹#›</a:t>
            </a:fld>
            <a:endParaRPr lang="en-US"/>
          </a:p>
        </p:txBody>
      </p:sp>
    </p:spTree>
    <p:extLst>
      <p:ext uri="{BB962C8B-B14F-4D97-AF65-F5344CB8AC3E}">
        <p14:creationId xmlns:p14="http://schemas.microsoft.com/office/powerpoint/2010/main" val="2007680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CB4F80-F077-463D-843F-C9290BF2CA50}"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67474-7763-49E2-99A5-45FBF79DB745}" type="slidenum">
              <a:rPr lang="en-US" smtClean="0"/>
              <a:t>‹#›</a:t>
            </a:fld>
            <a:endParaRPr lang="en-US"/>
          </a:p>
        </p:txBody>
      </p:sp>
    </p:spTree>
    <p:extLst>
      <p:ext uri="{BB962C8B-B14F-4D97-AF65-F5344CB8AC3E}">
        <p14:creationId xmlns:p14="http://schemas.microsoft.com/office/powerpoint/2010/main" val="292267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B4F80-F077-463D-843F-C9290BF2CA50}" type="datetimeFigureOut">
              <a:rPr lang="en-US" smtClean="0"/>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E67474-7763-49E2-99A5-45FBF79DB745}" type="slidenum">
              <a:rPr lang="en-US" smtClean="0"/>
              <a:t>‹#›</a:t>
            </a:fld>
            <a:endParaRPr lang="en-US"/>
          </a:p>
        </p:txBody>
      </p:sp>
    </p:spTree>
    <p:extLst>
      <p:ext uri="{BB962C8B-B14F-4D97-AF65-F5344CB8AC3E}">
        <p14:creationId xmlns:p14="http://schemas.microsoft.com/office/powerpoint/2010/main" val="33241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CB4F80-F077-463D-843F-C9290BF2CA50}"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E67474-7763-49E2-99A5-45FBF79DB745}" type="slidenum">
              <a:rPr lang="en-US" smtClean="0"/>
              <a:t>‹#›</a:t>
            </a:fld>
            <a:endParaRPr lang="en-US"/>
          </a:p>
        </p:txBody>
      </p:sp>
    </p:spTree>
    <p:extLst>
      <p:ext uri="{BB962C8B-B14F-4D97-AF65-F5344CB8AC3E}">
        <p14:creationId xmlns:p14="http://schemas.microsoft.com/office/powerpoint/2010/main" val="396493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B4F80-F077-463D-843F-C9290BF2CA50}" type="datetimeFigureOut">
              <a:rPr lang="en-US" smtClean="0"/>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E67474-7763-49E2-99A5-45FBF79DB745}" type="slidenum">
              <a:rPr lang="en-US" smtClean="0"/>
              <a:t>‹#›</a:t>
            </a:fld>
            <a:endParaRPr lang="en-US"/>
          </a:p>
        </p:txBody>
      </p:sp>
    </p:spTree>
    <p:extLst>
      <p:ext uri="{BB962C8B-B14F-4D97-AF65-F5344CB8AC3E}">
        <p14:creationId xmlns:p14="http://schemas.microsoft.com/office/powerpoint/2010/main" val="287975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8FCB4F80-F077-463D-843F-C9290BF2CA50}"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67474-7763-49E2-99A5-45FBF79DB745}" type="slidenum">
              <a:rPr lang="en-US" smtClean="0"/>
              <a:t>‹#›</a:t>
            </a:fld>
            <a:endParaRPr lang="en-US"/>
          </a:p>
        </p:txBody>
      </p:sp>
    </p:spTree>
    <p:extLst>
      <p:ext uri="{BB962C8B-B14F-4D97-AF65-F5344CB8AC3E}">
        <p14:creationId xmlns:p14="http://schemas.microsoft.com/office/powerpoint/2010/main" val="964046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8FCB4F80-F077-463D-843F-C9290BF2CA50}"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67474-7763-49E2-99A5-45FBF79DB745}" type="slidenum">
              <a:rPr lang="en-US" smtClean="0"/>
              <a:t>‹#›</a:t>
            </a:fld>
            <a:endParaRPr lang="en-US"/>
          </a:p>
        </p:txBody>
      </p:sp>
    </p:spTree>
    <p:extLst>
      <p:ext uri="{BB962C8B-B14F-4D97-AF65-F5344CB8AC3E}">
        <p14:creationId xmlns:p14="http://schemas.microsoft.com/office/powerpoint/2010/main" val="111412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8FCB4F80-F077-463D-843F-C9290BF2CA50}" type="datetimeFigureOut">
              <a:rPr lang="en-US" smtClean="0"/>
              <a:t>12/13/2024</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B6E67474-7763-49E2-99A5-45FBF79DB745}" type="slidenum">
              <a:rPr lang="en-US" smtClean="0"/>
              <a:t>‹#›</a:t>
            </a:fld>
            <a:endParaRPr lang="en-US"/>
          </a:p>
        </p:txBody>
      </p:sp>
    </p:spTree>
    <p:extLst>
      <p:ext uri="{BB962C8B-B14F-4D97-AF65-F5344CB8AC3E}">
        <p14:creationId xmlns:p14="http://schemas.microsoft.com/office/powerpoint/2010/main" val="3932804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jpg" /><Relationship Id="rId1" Type="http://schemas.openxmlformats.org/officeDocument/2006/relationships/slideLayout" Target="../slideLayouts/slideLayout1.xml" /><Relationship Id="rId5" Type="http://schemas.openxmlformats.org/officeDocument/2006/relationships/image" Target="../media/image4.png" /><Relationship Id="rId4"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731520"/>
            <a:ext cx="32918400" cy="1446550"/>
          </a:xfrm>
          <a:prstGeom prst="rect">
            <a:avLst/>
          </a:prstGeom>
          <a:solidFill>
            <a:schemeClr val="accent3">
              <a:lumMod val="75000"/>
            </a:schemeClr>
          </a:solidFill>
        </p:spPr>
        <p:txBody>
          <a:bodyPr wrap="square" rtlCol="0">
            <a:spAutoFit/>
          </a:bodyPr>
          <a:lstStyle/>
          <a:p>
            <a:r>
              <a:rPr lang="en-US" sz="8800" dirty="0">
                <a:latin typeface="Times New Roman" panose="02020603050405020304" pitchFamily="18" charset="0"/>
                <a:cs typeface="Times New Roman" panose="02020603050405020304" pitchFamily="18" charset="0"/>
              </a:rPr>
              <a:t>Global Business : </a:t>
            </a:r>
            <a:r>
              <a:rPr lang="en-US" sz="8800" dirty="0" err="1">
                <a:latin typeface="Times New Roman" panose="02020603050405020304" pitchFamily="18" charset="0"/>
                <a:cs typeface="Times New Roman" panose="02020603050405020304" pitchFamily="18" charset="0"/>
              </a:rPr>
              <a:t>Opportunites</a:t>
            </a:r>
            <a:r>
              <a:rPr lang="en-US" sz="8800" dirty="0">
                <a:latin typeface="Times New Roman" panose="02020603050405020304" pitchFamily="18" charset="0"/>
                <a:cs typeface="Times New Roman" panose="02020603050405020304" pitchFamily="18" charset="0"/>
              </a:rPr>
              <a:t> and challenging a connected world</a:t>
            </a:r>
          </a:p>
        </p:txBody>
      </p:sp>
      <p:sp>
        <p:nvSpPr>
          <p:cNvPr id="2" name="TextBox 1"/>
          <p:cNvSpPr txBox="1"/>
          <p:nvPr/>
        </p:nvSpPr>
        <p:spPr>
          <a:xfrm>
            <a:off x="0" y="2178070"/>
            <a:ext cx="32918400" cy="2554545"/>
          </a:xfrm>
          <a:prstGeom prst="rect">
            <a:avLst/>
          </a:prstGeom>
          <a:solidFill>
            <a:schemeClr val="accent2">
              <a:lumMod val="60000"/>
              <a:lumOff val="40000"/>
            </a:schemeClr>
          </a:solidFill>
          <a:ln>
            <a:solidFill>
              <a:schemeClr val="tx2">
                <a:lumMod val="50000"/>
              </a:schemeClr>
            </a:solidFill>
          </a:ln>
        </p:spPr>
        <p:txBody>
          <a:bodyPr wrap="square" rtlCol="0">
            <a:spAutoFit/>
          </a:bodyPr>
          <a:lstStyle/>
          <a:p>
            <a:pPr algn="ctr"/>
            <a:r>
              <a:rPr lang="en-US" sz="4000" dirty="0" err="1">
                <a:latin typeface="Times New Roman" panose="02020603050405020304" pitchFamily="18" charset="0"/>
                <a:cs typeface="Times New Roman" panose="02020603050405020304" pitchFamily="18" charset="0"/>
              </a:rPr>
              <a:t>Jinia</a:t>
            </a:r>
            <a:r>
              <a:rPr lang="en-US" sz="4000" dirty="0">
                <a:latin typeface="Times New Roman" panose="02020603050405020304" pitchFamily="18" charset="0"/>
                <a:cs typeface="Times New Roman" panose="02020603050405020304" pitchFamily="18" charset="0"/>
              </a:rPr>
              <a:t> Afrin </a:t>
            </a:r>
            <a:r>
              <a:rPr lang="en-US" sz="4000" dirty="0" err="1">
                <a:latin typeface="Times New Roman" panose="02020603050405020304" pitchFamily="18" charset="0"/>
                <a:cs typeface="Times New Roman" panose="02020603050405020304" pitchFamily="18" charset="0"/>
              </a:rPr>
              <a:t>Jolia</a:t>
            </a:r>
            <a:endParaRPr lang="en-US" sz="4000" dirty="0">
              <a:latin typeface="Times New Roman" panose="02020603050405020304" pitchFamily="18" charset="0"/>
              <a:cs typeface="Times New Roman" panose="02020603050405020304" pitchFamily="18" charset="0"/>
            </a:endParaRPr>
          </a:p>
          <a:p>
            <a:pPr algn="ctr"/>
            <a:r>
              <a:rPr lang="en-US" sz="4000" dirty="0">
                <a:latin typeface="Times New Roman" panose="02020603050405020304" pitchFamily="18" charset="0"/>
                <a:cs typeface="Times New Roman" panose="02020603050405020304" pitchFamily="18" charset="0"/>
              </a:rPr>
              <a:t>Department of Accounting &amp; Information Systems,</a:t>
            </a:r>
          </a:p>
          <a:p>
            <a:pPr algn="ctr"/>
            <a:r>
              <a:rPr lang="en-US" sz="4000" dirty="0">
                <a:latin typeface="Times New Roman" panose="02020603050405020304" pitchFamily="18" charset="0"/>
                <a:cs typeface="Times New Roman" panose="02020603050405020304" pitchFamily="18" charset="0"/>
              </a:rPr>
              <a:t>University of </a:t>
            </a:r>
            <a:r>
              <a:rPr lang="en-US" sz="4000" dirty="0" err="1">
                <a:latin typeface="Times New Roman" panose="02020603050405020304" pitchFamily="18" charset="0"/>
                <a:cs typeface="Times New Roman" panose="02020603050405020304" pitchFamily="18" charset="0"/>
              </a:rPr>
              <a:t>Barishal</a:t>
            </a:r>
            <a:endParaRPr lang="en-US" sz="4000" dirty="0">
              <a:latin typeface="Times New Roman" panose="02020603050405020304" pitchFamily="18" charset="0"/>
              <a:cs typeface="Times New Roman" panose="02020603050405020304" pitchFamily="18" charset="0"/>
            </a:endParaRPr>
          </a:p>
          <a:p>
            <a:pPr algn="ctr"/>
            <a:r>
              <a:rPr lang="en-US" sz="4000" dirty="0">
                <a:latin typeface="Times New Roman" panose="02020603050405020304" pitchFamily="18" charset="0"/>
                <a:cs typeface="Times New Roman" panose="02020603050405020304" pitchFamily="18" charset="0"/>
              </a:rPr>
              <a:t>Email: jiniaafrinjuli@gmail.com</a:t>
            </a:r>
          </a:p>
        </p:txBody>
      </p:sp>
      <p:sp>
        <p:nvSpPr>
          <p:cNvPr id="3" name="TextBox 2"/>
          <p:cNvSpPr txBox="1"/>
          <p:nvPr/>
        </p:nvSpPr>
        <p:spPr>
          <a:xfrm>
            <a:off x="-1" y="5821612"/>
            <a:ext cx="17049751" cy="830997"/>
          </a:xfrm>
          <a:prstGeom prst="rect">
            <a:avLst/>
          </a:prstGeom>
          <a:solidFill>
            <a:srgbClr val="0070C0"/>
          </a:solidFill>
          <a:ln>
            <a:solidFill>
              <a:srgbClr val="002060"/>
            </a:solidFill>
          </a:ln>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1. Introduction</a:t>
            </a:r>
          </a:p>
        </p:txBody>
      </p:sp>
      <p:sp>
        <p:nvSpPr>
          <p:cNvPr id="4" name="TextBox 3"/>
          <p:cNvSpPr txBox="1"/>
          <p:nvPr/>
        </p:nvSpPr>
        <p:spPr>
          <a:xfrm>
            <a:off x="385040" y="7235846"/>
            <a:ext cx="17521960" cy="2554545"/>
          </a:xfrm>
          <a:prstGeom prst="rect">
            <a:avLst/>
          </a:prstGeom>
          <a:solidFill>
            <a:schemeClr val="bg2">
              <a:lumMod val="75000"/>
            </a:schemeClr>
          </a:solidFill>
        </p:spPr>
        <p:txBody>
          <a:bodyPr wrap="square" rtlCol="0">
            <a:spAutoFit/>
          </a:bodyPr>
          <a:lstStyle/>
          <a:p>
            <a:pPr algn="just"/>
            <a:r>
              <a:rPr lang="en-US" sz="4000" dirty="0">
                <a:latin typeface="Times New Roman" panose="02020603050405020304" pitchFamily="18" charset="0"/>
                <a:cs typeface="Times New Roman" panose="02020603050405020304" pitchFamily="18" charset="0"/>
              </a:rPr>
              <a:t>Global business in a connected world provides opportunities for market expansion, innovation, and access to diverse resources. However, it also presents challenges like navigating different regulations, cultural differences, and managing global risks such as political instability and supply chain disruptions.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051" y="12756175"/>
            <a:ext cx="13641525" cy="10231144"/>
          </a:xfrm>
          <a:prstGeom prst="rect">
            <a:avLst/>
          </a:prstGeom>
          <a:ln w="38100">
            <a:solidFill>
              <a:schemeClr val="tx1">
                <a:lumMod val="95000"/>
                <a:lumOff val="5000"/>
              </a:schemeClr>
            </a:solidFill>
          </a:ln>
        </p:spPr>
      </p:pic>
      <p:sp>
        <p:nvSpPr>
          <p:cNvPr id="12" name="TextBox 11"/>
          <p:cNvSpPr txBox="1"/>
          <p:nvPr/>
        </p:nvSpPr>
        <p:spPr>
          <a:xfrm flipH="1">
            <a:off x="19618043" y="5865029"/>
            <a:ext cx="13300354" cy="830997"/>
          </a:xfrm>
          <a:prstGeom prst="rect">
            <a:avLst/>
          </a:prstGeom>
          <a:solidFill>
            <a:srgbClr val="0070C0"/>
          </a:solidFill>
          <a:ln>
            <a:solidFill>
              <a:srgbClr val="002060"/>
            </a:solidFill>
          </a:ln>
        </p:spPr>
        <p:txBody>
          <a:bodyPr wrap="square" rtlCol="0">
            <a:spAutoFit/>
          </a:bodyPr>
          <a:lstStyle/>
          <a:p>
            <a:pPr algn="ctr"/>
            <a:r>
              <a:rPr lang="en-US" sz="4800" dirty="0"/>
              <a:t>2. Problem statement</a:t>
            </a:r>
          </a:p>
        </p:txBody>
      </p:sp>
      <p:sp>
        <p:nvSpPr>
          <p:cNvPr id="13" name="TextBox 12"/>
          <p:cNvSpPr txBox="1"/>
          <p:nvPr/>
        </p:nvSpPr>
        <p:spPr>
          <a:xfrm>
            <a:off x="19463331" y="7095090"/>
            <a:ext cx="13074069" cy="6001643"/>
          </a:xfrm>
          <a:prstGeom prst="rect">
            <a:avLst/>
          </a:prstGeom>
          <a:solidFill>
            <a:schemeClr val="bg2">
              <a:lumMod val="75000"/>
            </a:schemeClr>
          </a:solidFill>
        </p:spPr>
        <p:txBody>
          <a:bodyPr wrap="square" rtlCol="0">
            <a:spAutoFit/>
          </a:bodyPr>
          <a:lstStyle/>
          <a:p>
            <a:pPr marL="685800" indent="-68580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Risks from changing political climates and policies. Unpredictable exchange rates affecting profits.</a:t>
            </a:r>
          </a:p>
          <a:p>
            <a:pPr marL="685800" indent="-68580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Vulnerabilities in global supply chains.</a:t>
            </a:r>
          </a:p>
          <a:p>
            <a:pPr marL="685800" indent="-68580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Tariffs and restrictions complicating trade.</a:t>
            </a:r>
          </a:p>
          <a:p>
            <a:pPr marL="685800" indent="-68580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Uneven access to technology and infrastructure.</a:t>
            </a:r>
          </a:p>
          <a:p>
            <a:pPr marL="685800" indent="-685800">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Managing sustainability and ethical standards globally.</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8043" y="14673733"/>
            <a:ext cx="12137735" cy="8454616"/>
          </a:xfrm>
          <a:prstGeom prst="rect">
            <a:avLst/>
          </a:prstGeom>
          <a:ln w="38100">
            <a:solidFill>
              <a:schemeClr val="tx1">
                <a:lumMod val="95000"/>
                <a:lumOff val="5000"/>
              </a:schemeClr>
            </a:solidFill>
          </a:ln>
        </p:spPr>
      </p:pic>
      <p:sp>
        <p:nvSpPr>
          <p:cNvPr id="18" name="TextBox 17"/>
          <p:cNvSpPr txBox="1"/>
          <p:nvPr/>
        </p:nvSpPr>
        <p:spPr>
          <a:xfrm>
            <a:off x="19618043" y="13521347"/>
            <a:ext cx="13300357" cy="830997"/>
          </a:xfrm>
          <a:prstGeom prst="rect">
            <a:avLst/>
          </a:prstGeom>
          <a:solidFill>
            <a:srgbClr val="0070C0"/>
          </a:solidFill>
        </p:spPr>
        <p:txBody>
          <a:bodyPr wrap="square" rtlCol="0">
            <a:spAutoFit/>
          </a:bodyPr>
          <a:lstStyle/>
          <a:p>
            <a:r>
              <a:rPr lang="en-US" sz="4800" dirty="0">
                <a:latin typeface="Times New Roman" panose="02020603050405020304" pitchFamily="18" charset="0"/>
                <a:cs typeface="Times New Roman" panose="02020603050405020304" pitchFamily="18" charset="0"/>
              </a:rPr>
              <a:t>3.Solution</a:t>
            </a:r>
          </a:p>
        </p:txBody>
      </p:sp>
      <p:sp>
        <p:nvSpPr>
          <p:cNvPr id="19" name="TextBox 18"/>
          <p:cNvSpPr txBox="1"/>
          <p:nvPr/>
        </p:nvSpPr>
        <p:spPr>
          <a:xfrm>
            <a:off x="1647824" y="24448537"/>
            <a:ext cx="13754100" cy="830997"/>
          </a:xfrm>
          <a:prstGeom prst="rect">
            <a:avLst/>
          </a:prstGeom>
          <a:solidFill>
            <a:srgbClr val="0070C0"/>
          </a:solidFill>
        </p:spPr>
        <p:txBody>
          <a:bodyPr wrap="square" rtlCol="0">
            <a:spAutoFit/>
          </a:bodyPr>
          <a:lstStyle/>
          <a:p>
            <a:r>
              <a:rPr lang="en-US" sz="4800" dirty="0">
                <a:latin typeface="Times New Roman" panose="02020603050405020304" pitchFamily="18" charset="0"/>
                <a:cs typeface="Times New Roman" panose="02020603050405020304" pitchFamily="18" charset="0"/>
              </a:rPr>
              <a:t>4. Opportunities in Global Business</a:t>
            </a:r>
          </a:p>
        </p:txBody>
      </p:sp>
      <p:sp>
        <p:nvSpPr>
          <p:cNvPr id="20" name="TextBox 19"/>
          <p:cNvSpPr txBox="1"/>
          <p:nvPr/>
        </p:nvSpPr>
        <p:spPr>
          <a:xfrm>
            <a:off x="19850100" y="24520007"/>
            <a:ext cx="11750965" cy="830997"/>
          </a:xfrm>
          <a:prstGeom prst="rect">
            <a:avLst/>
          </a:prstGeom>
          <a:solidFill>
            <a:srgbClr val="0070C0"/>
          </a:solidFill>
        </p:spPr>
        <p:txBody>
          <a:bodyPr wrap="square" rtlCol="0">
            <a:spAutoFit/>
          </a:bodyPr>
          <a:lstStyle/>
          <a:p>
            <a:r>
              <a:rPr lang="en-US" sz="4800" dirty="0">
                <a:latin typeface="Times New Roman" panose="02020603050405020304" pitchFamily="18" charset="0"/>
                <a:cs typeface="Times New Roman" panose="02020603050405020304" pitchFamily="18" charset="0"/>
              </a:rPr>
              <a:t>5. Challenges in Global Business</a:t>
            </a:r>
          </a:p>
        </p:txBody>
      </p:sp>
      <p:sp>
        <p:nvSpPr>
          <p:cNvPr id="23" name="TextBox 22"/>
          <p:cNvSpPr txBox="1"/>
          <p:nvPr/>
        </p:nvSpPr>
        <p:spPr>
          <a:xfrm>
            <a:off x="1647824" y="25931993"/>
            <a:ext cx="10210800" cy="7478970"/>
          </a:xfrm>
          <a:prstGeom prst="rect">
            <a:avLst/>
          </a:prstGeom>
          <a:solidFill>
            <a:schemeClr val="accent6">
              <a:lumMod val="40000"/>
              <a:lumOff val="60000"/>
            </a:schemeClr>
          </a:solidFill>
        </p:spPr>
        <p:txBody>
          <a:bodyPr wrap="square" rtlCol="0">
            <a:spAutoFit/>
          </a:bodyPr>
          <a:lstStyle/>
          <a:p>
            <a:endParaRPr lang="en-US"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Access to new markets and customer bases.</a:t>
            </a:r>
          </a:p>
          <a:p>
            <a:pPr marL="571500" indent="-571500">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Benefits of diversification and risk management.</a:t>
            </a:r>
          </a:p>
          <a:p>
            <a:pPr marL="571500" indent="-571500">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Collaboration and partnerships across borders.</a:t>
            </a:r>
          </a:p>
          <a:p>
            <a:pPr marL="571500" indent="-571500">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Innovation through global talent and resources.</a:t>
            </a:r>
          </a:p>
          <a:p>
            <a:pPr marL="571500" indent="-571500">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20130080" y="25789092"/>
            <a:ext cx="10096500" cy="6863417"/>
          </a:xfrm>
          <a:prstGeom prst="rect">
            <a:avLst/>
          </a:prstGeom>
          <a:solidFill>
            <a:schemeClr val="accent6">
              <a:lumMod val="40000"/>
              <a:lumOff val="60000"/>
            </a:schemeClr>
          </a:solidFill>
        </p:spPr>
        <p:txBody>
          <a:bodyPr wrap="square" rtlCol="0">
            <a:spAutoFit/>
          </a:bodyPr>
          <a:lstStyle/>
          <a:p>
            <a:endParaRPr lang="en-US"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Cultural differences and communication barriers.</a:t>
            </a:r>
          </a:p>
          <a:p>
            <a:pPr marL="571500" indent="-571500">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Regulatory and compliance issues in different countries.</a:t>
            </a:r>
          </a:p>
          <a:p>
            <a:pPr marL="571500" indent="-571500">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Economic fluctuations and political instability.</a:t>
            </a:r>
          </a:p>
          <a:p>
            <a:pPr marL="571500" indent="-571500">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Supply chain complexities and logistics.</a:t>
            </a:r>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 y="35376430"/>
            <a:ext cx="7241313" cy="5430985"/>
          </a:xfrm>
          <a:prstGeom prst="rect">
            <a:avLst/>
          </a:prstGeom>
          <a:ln>
            <a:solidFill>
              <a:schemeClr val="tx2">
                <a:lumMod val="60000"/>
                <a:lumOff val="40000"/>
              </a:schemeClr>
            </a:solidFill>
          </a:ln>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2813" y="35390719"/>
            <a:ext cx="8042442" cy="5317473"/>
          </a:xfrm>
          <a:prstGeom prst="rect">
            <a:avLst/>
          </a:prstGeom>
          <a:ln>
            <a:solidFill>
              <a:schemeClr val="accent1">
                <a:lumMod val="75000"/>
              </a:schemeClr>
            </a:solidFill>
          </a:ln>
        </p:spPr>
      </p:pic>
      <p:sp>
        <p:nvSpPr>
          <p:cNvPr id="31" name="TextBox 30"/>
          <p:cNvSpPr txBox="1"/>
          <p:nvPr/>
        </p:nvSpPr>
        <p:spPr>
          <a:xfrm>
            <a:off x="558804" y="33720540"/>
            <a:ext cx="31978596" cy="1209242"/>
          </a:xfrm>
          <a:prstGeom prst="rect">
            <a:avLst/>
          </a:prstGeom>
          <a:solidFill>
            <a:schemeClr val="bg2">
              <a:lumMod val="75000"/>
            </a:schemeClr>
          </a:solidFill>
        </p:spPr>
        <p:txBody>
          <a:bodyPr wrap="square" rtlCol="0">
            <a:spAutoFit/>
          </a:bodyPr>
          <a:lstStyle/>
          <a:p>
            <a:r>
              <a:rPr lang="en-US" dirty="0"/>
              <a:t>6.Relation</a:t>
            </a:r>
          </a:p>
        </p:txBody>
      </p:sp>
      <p:sp>
        <p:nvSpPr>
          <p:cNvPr id="32" name="TextBox 31"/>
          <p:cNvSpPr txBox="1"/>
          <p:nvPr/>
        </p:nvSpPr>
        <p:spPr>
          <a:xfrm>
            <a:off x="18755596" y="35005200"/>
            <a:ext cx="13781804" cy="769441"/>
          </a:xfrm>
          <a:prstGeom prst="rect">
            <a:avLst/>
          </a:prstGeom>
          <a:solidFill>
            <a:schemeClr val="accent3">
              <a:lumMod val="20000"/>
              <a:lumOff val="80000"/>
            </a:schemeClr>
          </a:solidFill>
        </p:spPr>
        <p:txBody>
          <a:bodyPr wrap="square" rtlCol="0">
            <a:spAutoFit/>
          </a:bodyPr>
          <a:lstStyle/>
          <a:p>
            <a:r>
              <a:rPr lang="en-US" sz="4400" dirty="0">
                <a:latin typeface="Times New Roman" panose="02020603050405020304" pitchFamily="18" charset="0"/>
                <a:cs typeface="Times New Roman" panose="02020603050405020304" pitchFamily="18" charset="0"/>
              </a:rPr>
              <a:t>7.Future Trends</a:t>
            </a:r>
          </a:p>
        </p:txBody>
      </p:sp>
      <p:sp>
        <p:nvSpPr>
          <p:cNvPr id="34" name="TextBox 33"/>
          <p:cNvSpPr txBox="1"/>
          <p:nvPr/>
        </p:nvSpPr>
        <p:spPr>
          <a:xfrm>
            <a:off x="18755596" y="35994542"/>
            <a:ext cx="12845469" cy="4154984"/>
          </a:xfrm>
          <a:prstGeom prst="rect">
            <a:avLst/>
          </a:prstGeom>
          <a:solidFill>
            <a:schemeClr val="accent2">
              <a:lumMod val="40000"/>
              <a:lumOff val="60000"/>
            </a:schemeClr>
          </a:solidFill>
          <a:ln>
            <a:solidFill>
              <a:schemeClr val="accent1">
                <a:lumMod val="50000"/>
              </a:schemeClr>
            </a:solidFill>
          </a:ln>
        </p:spPr>
        <p:txBody>
          <a:bodyPr wrap="square" rtlCol="0">
            <a:spAutoFit/>
          </a:bodyPr>
          <a:lstStyle/>
          <a:p>
            <a:pPr marL="571500" indent="-571500">
              <a:buFont typeface="Wingdings" panose="05000000000000000000" pitchFamily="2" charset="2"/>
              <a:buChar char="q"/>
            </a:pPr>
            <a:r>
              <a:rPr lang="en-US" sz="4400" dirty="0">
                <a:latin typeface="Times New Roman" panose="02020603050405020304" pitchFamily="18" charset="0"/>
                <a:cs typeface="Times New Roman" panose="02020603050405020304" pitchFamily="18" charset="0"/>
              </a:rPr>
              <a:t>Predictions for the future of global business.</a:t>
            </a:r>
          </a:p>
          <a:p>
            <a:pPr marL="571500" indent="-571500">
              <a:buFont typeface="Wingdings" panose="05000000000000000000" pitchFamily="2" charset="2"/>
              <a:buChar char="q"/>
            </a:pPr>
            <a:endParaRPr lang="en-US" sz="44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US" sz="4400" dirty="0">
                <a:latin typeface="Times New Roman" panose="02020603050405020304" pitchFamily="18" charset="0"/>
                <a:cs typeface="Times New Roman" panose="02020603050405020304" pitchFamily="18" charset="0"/>
              </a:rPr>
              <a:t>Emerging markets and industries.</a:t>
            </a:r>
          </a:p>
          <a:p>
            <a:pPr marL="571500" indent="-571500">
              <a:buFont typeface="Wingdings" panose="05000000000000000000" pitchFamily="2" charset="2"/>
              <a:buChar char="q"/>
            </a:pPr>
            <a:endParaRPr lang="en-US" sz="44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US" sz="4400" dirty="0">
                <a:latin typeface="Times New Roman" panose="02020603050405020304" pitchFamily="18" charset="0"/>
                <a:cs typeface="Times New Roman" panose="02020603050405020304" pitchFamily="18" charset="0"/>
              </a:rPr>
              <a:t>The role of Al and automation in shaping business strategies</a:t>
            </a:r>
            <a:endParaRPr lang="en-US" dirty="0"/>
          </a:p>
        </p:txBody>
      </p:sp>
      <p:sp>
        <p:nvSpPr>
          <p:cNvPr id="36" name="TextBox 35"/>
          <p:cNvSpPr txBox="1"/>
          <p:nvPr/>
        </p:nvSpPr>
        <p:spPr>
          <a:xfrm>
            <a:off x="571500" y="40768679"/>
            <a:ext cx="31965900" cy="1209242"/>
          </a:xfrm>
          <a:prstGeom prst="rect">
            <a:avLst/>
          </a:prstGeom>
          <a:solidFill>
            <a:schemeClr val="bg2">
              <a:lumMod val="50000"/>
            </a:schemeClr>
          </a:solidFill>
        </p:spPr>
        <p:txBody>
          <a:bodyPr wrap="square" rtlCol="0">
            <a:spAutoFit/>
          </a:bodyPr>
          <a:lstStyle/>
          <a:p>
            <a:pPr algn="ctr"/>
            <a:r>
              <a:rPr lang="en-US" dirty="0"/>
              <a:t>8. Conclusion</a:t>
            </a:r>
          </a:p>
        </p:txBody>
      </p:sp>
      <p:sp>
        <p:nvSpPr>
          <p:cNvPr id="37" name="TextBox 36"/>
          <p:cNvSpPr txBox="1"/>
          <p:nvPr/>
        </p:nvSpPr>
        <p:spPr>
          <a:xfrm>
            <a:off x="558804" y="42069520"/>
            <a:ext cx="31978596" cy="1446550"/>
          </a:xfrm>
          <a:prstGeom prst="rect">
            <a:avLst/>
          </a:prstGeom>
          <a:solidFill>
            <a:schemeClr val="accent3">
              <a:lumMod val="60000"/>
              <a:lumOff val="40000"/>
            </a:schemeClr>
          </a:solidFill>
          <a:ln>
            <a:solidFill>
              <a:schemeClr val="accent3">
                <a:lumMod val="50000"/>
              </a:schemeClr>
            </a:solidFill>
          </a:ln>
        </p:spPr>
        <p:txBody>
          <a:bodyPr wrap="square" rtlCol="0">
            <a:spAutoFit/>
          </a:bodyPr>
          <a:lstStyle/>
          <a:p>
            <a:r>
              <a:rPr lang="en-US" sz="4400" dirty="0">
                <a:latin typeface="Times New Roman" panose="02020603050405020304" pitchFamily="18" charset="0"/>
                <a:cs typeface="Times New Roman" panose="02020603050405020304" pitchFamily="18" charset="0"/>
              </a:rPr>
              <a:t>The key takeaways on navigating the opportunities and challenges in global </a:t>
            </a:r>
            <a:r>
              <a:rPr lang="en-US" sz="4400" dirty="0" err="1">
                <a:latin typeface="Times New Roman" panose="02020603050405020304" pitchFamily="18" charset="0"/>
                <a:cs typeface="Times New Roman" panose="02020603050405020304" pitchFamily="18" charset="0"/>
              </a:rPr>
              <a:t>business.Feel</a:t>
            </a:r>
            <a:r>
              <a:rPr lang="en-US" sz="4400" dirty="0">
                <a:latin typeface="Times New Roman" panose="02020603050405020304" pitchFamily="18" charset="0"/>
                <a:cs typeface="Times New Roman" panose="02020603050405020304" pitchFamily="18" charset="0"/>
              </a:rPr>
              <a:t> free to adapt these topics to align with your specific focus or audience!</a:t>
            </a:r>
          </a:p>
        </p:txBody>
      </p:sp>
      <p:sp>
        <p:nvSpPr>
          <p:cNvPr id="38" name="TextBox 37"/>
          <p:cNvSpPr txBox="1"/>
          <p:nvPr/>
        </p:nvSpPr>
        <p:spPr>
          <a:xfrm>
            <a:off x="0" y="4701530"/>
            <a:ext cx="32918399" cy="1163499"/>
          </a:xfrm>
          <a:prstGeom prst="rect">
            <a:avLst/>
          </a:prstGeom>
          <a:solidFill>
            <a:schemeClr val="bg2"/>
          </a:solidFill>
        </p:spPr>
        <p:txBody>
          <a:bodyPr wrap="square" rtlCol="0">
            <a:spAutoFit/>
          </a:bodyPr>
          <a:lstStyle/>
          <a:p>
            <a:endParaRPr lang="en-US" dirty="0"/>
          </a:p>
        </p:txBody>
      </p:sp>
    </p:spTree>
    <p:extLst>
      <p:ext uri="{BB962C8B-B14F-4D97-AF65-F5344CB8AC3E}">
        <p14:creationId xmlns:p14="http://schemas.microsoft.com/office/powerpoint/2010/main" val="42716183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TotalTime>
  <Words>241</Words>
  <Application>Microsoft Office PowerPoint</Application>
  <PresentationFormat>Custom</PresentationFormat>
  <Paragraphs>41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8801761883014</cp:lastModifiedBy>
  <cp:revision>12</cp:revision>
  <dcterms:created xsi:type="dcterms:W3CDTF">2024-09-27T15:25:07Z</dcterms:created>
  <dcterms:modified xsi:type="dcterms:W3CDTF">2024-12-12T19:32:14Z</dcterms:modified>
</cp:coreProperties>
</file>