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64" r:id="rId5"/>
    <p:sldId id="258" r:id="rId6"/>
    <p:sldId id="260" r:id="rId7"/>
    <p:sldId id="259" r:id="rId8"/>
    <p:sldId id="26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4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21C64-37EF-4E1F-A00C-533FC9702F8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E04841-710D-4275-8656-5A90DF01D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650EA1-2300-4413-8A0A-34E8AF5B8DFA}"/>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0C2E16C7-9758-4976-99D9-DDD199D10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8A8D43-4CB4-497A-8B30-5DE34542C162}"/>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80593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48E39-25D1-4502-A625-08591B93A4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05F685-38D0-465A-ADCD-BD85B439263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592B1CD-9A07-4F42-AA25-8E8BFBDEE3E8}"/>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486DD1CA-FB9A-4812-AD47-4AE16D276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46266A-CF1B-4547-BB23-856997363FD7}"/>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63907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A4783C-1E58-4696-8733-AC4453E65BC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FBD8ED-9AC6-4336-9BC7-349655BC228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C20B94-2B30-486A-8B6C-C81B34C313B8}"/>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A2EA22CF-9947-4F0E-B769-7B3477E505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A347AF-34EA-40E0-A938-22B8309BC928}"/>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98773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F2428D-887C-4D38-B08D-A132E42243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6AF939-E35B-4B1D-8D80-83F9A0A586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5E3629-0E74-461C-B708-0B090E59BDCE}"/>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358A56BF-48D3-4399-A882-4984DAB757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6F0162-05FA-423F-9401-883362118068}"/>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383876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15A14-D358-4C17-B9BA-D89B15448F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C06C3F-18D8-486D-835D-FF00EF163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903E044-F3B9-4D36-BF6C-374E36F497F3}"/>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17BFEC9E-D2FD-4E1D-883C-977EE553F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3BAEF0-FDF1-4EF8-B706-33593848B495}"/>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315276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8F18D-E13D-48FC-B1F2-106183171D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9DF455-79F2-4F22-8FC0-F79DBEE06B2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70A4F0D-28E9-4CA1-9131-61C1AC10816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7F2C46-8EFA-44D6-A948-AF2032BDA562}"/>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6" name="页脚占位符 5">
            <a:extLst>
              <a:ext uri="{FF2B5EF4-FFF2-40B4-BE49-F238E27FC236}">
                <a16:creationId xmlns:a16="http://schemas.microsoft.com/office/drawing/2014/main" id="{2447CE71-5ED6-4CA3-AAF4-7FEA680971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A8F0B4-D1ED-4707-B110-8A9D0B59FA0E}"/>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422499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BFF21-29F3-4CC1-83A2-7045CE73BA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FFCB07-5B8D-41A2-B38A-4FAFB79F2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B128511-7C9C-41F7-9647-C9ADE793621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CE6AA3-D53B-486B-B675-BFD1B1E41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5892B1-6749-4060-BD69-161887AD54F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D7BCF7-B810-4598-BA4B-3998C831635C}"/>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8" name="页脚占位符 7">
            <a:extLst>
              <a:ext uri="{FF2B5EF4-FFF2-40B4-BE49-F238E27FC236}">
                <a16:creationId xmlns:a16="http://schemas.microsoft.com/office/drawing/2014/main" id="{77A6D3F0-D49D-42A1-A396-03AC491E6D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88F4E55-1853-4FBA-A49E-142AF81A7986}"/>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399636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8AEF7-6B3B-4ABB-B503-86D83FF1B39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E241F0-C127-415A-93FA-9DABF57A781E}"/>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4" name="页脚占位符 3">
            <a:extLst>
              <a:ext uri="{FF2B5EF4-FFF2-40B4-BE49-F238E27FC236}">
                <a16:creationId xmlns:a16="http://schemas.microsoft.com/office/drawing/2014/main" id="{CAD4B21B-2BF9-40EB-A71F-C0682A49FA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E2CA10E-5334-45BD-930A-8D6975C8E16B}"/>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278075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1E1258-8D49-4800-9436-0F1810CBCC92}"/>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3" name="页脚占位符 2">
            <a:extLst>
              <a:ext uri="{FF2B5EF4-FFF2-40B4-BE49-F238E27FC236}">
                <a16:creationId xmlns:a16="http://schemas.microsoft.com/office/drawing/2014/main" id="{C3D2E04D-CBB2-4AB8-9519-12A4305403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C5B853-B748-4C30-815B-2DD59B1E11A1}"/>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60384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859C2-B286-4C72-98D8-031CB2DC4D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8D38BD-E6EC-4B0B-987C-8D284F903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DDBC605-9E5D-4EDD-9AB6-E4AC6FC60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95861F-9858-4BD5-BDAB-AE62071DAD54}"/>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6" name="页脚占位符 5">
            <a:extLst>
              <a:ext uri="{FF2B5EF4-FFF2-40B4-BE49-F238E27FC236}">
                <a16:creationId xmlns:a16="http://schemas.microsoft.com/office/drawing/2014/main" id="{0BACFE96-8BFF-49B1-AC60-99700B99C0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108A97-BD8A-4634-90C6-9CA24CA9D3FE}"/>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169610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B5AE5-65EA-4D94-8C6D-3DE8D90D83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619A8C-4DF4-4572-94EC-A8752D8F8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A11FC4-D388-481B-AF41-0B61953C5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D121724-B158-487F-B990-1BCA70078741}"/>
              </a:ext>
            </a:extLst>
          </p:cNvPr>
          <p:cNvSpPr>
            <a:spLocks noGrp="1"/>
          </p:cNvSpPr>
          <p:nvPr>
            <p:ph type="dt" sz="half" idx="10"/>
          </p:nvPr>
        </p:nvSpPr>
        <p:spPr/>
        <p:txBody>
          <a:bodyPr/>
          <a:lstStyle/>
          <a:p>
            <a:fld id="{28E347F2-6F8B-4729-929C-287B03ABC04D}" type="datetimeFigureOut">
              <a:rPr lang="zh-CN" altLang="en-US" smtClean="0"/>
              <a:t>2023/3/20</a:t>
            </a:fld>
            <a:endParaRPr lang="zh-CN" altLang="en-US"/>
          </a:p>
        </p:txBody>
      </p:sp>
      <p:sp>
        <p:nvSpPr>
          <p:cNvPr id="6" name="页脚占位符 5">
            <a:extLst>
              <a:ext uri="{FF2B5EF4-FFF2-40B4-BE49-F238E27FC236}">
                <a16:creationId xmlns:a16="http://schemas.microsoft.com/office/drawing/2014/main" id="{3FD21B35-75D6-48CD-AC7A-081E1E73CB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3EDCC2-1B09-4BF9-8843-A325B3493F12}"/>
              </a:ext>
            </a:extLst>
          </p:cNvPr>
          <p:cNvSpPr>
            <a:spLocks noGrp="1"/>
          </p:cNvSpPr>
          <p:nvPr>
            <p:ph type="sldNum" sz="quarter" idx="12"/>
          </p:nvPr>
        </p:nvSpPr>
        <p:spPr/>
        <p:txBody>
          <a:body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334594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9848D2D-88E3-4DD7-93CA-F6C58CF08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1BF4D0-3E27-4095-A3E4-A5F151F77A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4C4BE1-AE49-4AC9-BABD-B237E4C0E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347F2-6F8B-4729-929C-287B03ABC04D}"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FC80E077-C192-463C-9398-47E78A0E8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C9CF74-B13E-4039-B868-125E2B84E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2FB73-B8D5-4468-892E-28B541CEC40E}" type="slidenum">
              <a:rPr lang="zh-CN" altLang="en-US" smtClean="0"/>
              <a:t>‹#›</a:t>
            </a:fld>
            <a:endParaRPr lang="zh-CN" altLang="en-US"/>
          </a:p>
        </p:txBody>
      </p:sp>
    </p:spTree>
    <p:extLst>
      <p:ext uri="{BB962C8B-B14F-4D97-AF65-F5344CB8AC3E}">
        <p14:creationId xmlns:p14="http://schemas.microsoft.com/office/powerpoint/2010/main" val="2370557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pmy.cn/news/11474.html" TargetMode="External"/><Relationship Id="rId2" Type="http://schemas.openxmlformats.org/officeDocument/2006/relationships/hyperlink" Target="https://blog.csdn.net/weixin_44415928/article/details/104080525" TargetMode="External"/><Relationship Id="rId1" Type="http://schemas.openxmlformats.org/officeDocument/2006/relationships/slideLayout" Target="../slideLayouts/slideLayout2.xml"/><Relationship Id="rId5" Type="http://schemas.openxmlformats.org/officeDocument/2006/relationships/hyperlink" Target="https://zhuanlan.zhihu.com/p/510718871?utm_id=0" TargetMode="External"/><Relationship Id="rId4" Type="http://schemas.openxmlformats.org/officeDocument/2006/relationships/hyperlink" Target="https://blog.csdn.net/maopig/article/details/1200824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88462-F3E5-4C6E-9667-533E980070AA}"/>
              </a:ext>
            </a:extLst>
          </p:cNvPr>
          <p:cNvSpPr>
            <a:spLocks noGrp="1"/>
          </p:cNvSpPr>
          <p:nvPr>
            <p:ph type="ctrTitle"/>
          </p:nvPr>
        </p:nvSpPr>
        <p:spPr/>
        <p:txBody>
          <a:bodyPr>
            <a:normAutofit/>
          </a:bodyPr>
          <a:lstStyle/>
          <a:p>
            <a:r>
              <a:rPr lang="en-US" altLang="zh-CN" sz="5400" dirty="0">
                <a:latin typeface="微软雅黑" panose="020B0503020204020204" pitchFamily="34" charset="-122"/>
                <a:ea typeface="微软雅黑" panose="020B0503020204020204" pitchFamily="34" charset="-122"/>
              </a:rPr>
              <a:t>ARM</a:t>
            </a:r>
            <a:r>
              <a:rPr lang="zh-CN" altLang="en-US" sz="5400" dirty="0">
                <a:latin typeface="微软雅黑" panose="020B0503020204020204" pitchFamily="34" charset="-122"/>
                <a:ea typeface="微软雅黑" panose="020B0503020204020204" pitchFamily="34" charset="-122"/>
              </a:rPr>
              <a:t>架构</a:t>
            </a:r>
            <a:r>
              <a:rPr lang="en-US" altLang="zh-CN" sz="5400" dirty="0">
                <a:latin typeface="微软雅黑" panose="020B0503020204020204" pitchFamily="34" charset="-122"/>
                <a:ea typeface="微软雅黑" panose="020B0503020204020204" pitchFamily="34" charset="-122"/>
              </a:rPr>
              <a:t>&amp;</a:t>
            </a:r>
            <a:r>
              <a:rPr lang="zh-CN" altLang="en-US" sz="5400" dirty="0">
                <a:latin typeface="微软雅黑" panose="020B0503020204020204" pitchFamily="34" charset="-122"/>
                <a:ea typeface="微软雅黑" panose="020B0503020204020204" pitchFamily="34" charset="-122"/>
              </a:rPr>
              <a:t>性能优化简介</a:t>
            </a:r>
          </a:p>
        </p:txBody>
      </p:sp>
      <p:sp>
        <p:nvSpPr>
          <p:cNvPr id="3" name="副标题 2">
            <a:extLst>
              <a:ext uri="{FF2B5EF4-FFF2-40B4-BE49-F238E27FC236}">
                <a16:creationId xmlns:a16="http://schemas.microsoft.com/office/drawing/2014/main" id="{EFA20136-A7B7-4641-A034-B94C4A15CE2C}"/>
              </a:ext>
            </a:extLst>
          </p:cNvPr>
          <p:cNvSpPr>
            <a:spLocks noGrp="1"/>
          </p:cNvSpPr>
          <p:nvPr>
            <p:ph type="subTitle" idx="1"/>
          </p:nvPr>
        </p:nvSpPr>
        <p:spPr/>
        <p:txBody>
          <a:bodyPr/>
          <a:lstStyle/>
          <a:p>
            <a:r>
              <a:rPr lang="en-US" altLang="zh-CN" dirty="0"/>
              <a:t>					</a:t>
            </a:r>
            <a:r>
              <a:rPr lang="zh-CN" altLang="en-US" dirty="0">
                <a:latin typeface="微软雅黑" panose="020B0503020204020204" pitchFamily="34" charset="-122"/>
                <a:ea typeface="微软雅黑" panose="020B0503020204020204" pitchFamily="34" charset="-122"/>
              </a:rPr>
              <a:t>李文学</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2023-3-20</a:t>
            </a:r>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24128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26D70DF-3F48-40C4-9DDE-2CD43F43B874}"/>
              </a:ext>
            </a:extLst>
          </p:cNvPr>
          <p:cNvPicPr>
            <a:picLocks noChangeAspect="1"/>
          </p:cNvPicPr>
          <p:nvPr/>
        </p:nvPicPr>
        <p:blipFill rotWithShape="1">
          <a:blip r:embed="rId2">
            <a:extLst>
              <a:ext uri="{28A0092B-C50C-407E-A947-70E740481C1C}">
                <a14:useLocalDpi xmlns:a14="http://schemas.microsoft.com/office/drawing/2010/main" val="0"/>
              </a:ext>
            </a:extLst>
          </a:blip>
          <a:srcRect t="28524" b="32022"/>
          <a:stretch/>
        </p:blipFill>
        <p:spPr>
          <a:xfrm>
            <a:off x="241037" y="119921"/>
            <a:ext cx="1969986" cy="779489"/>
          </a:xfrm>
          <a:prstGeom prst="rect">
            <a:avLst/>
          </a:prstGeom>
        </p:spPr>
      </p:pic>
      <p:sp>
        <p:nvSpPr>
          <p:cNvPr id="6" name="文本框 5">
            <a:extLst>
              <a:ext uri="{FF2B5EF4-FFF2-40B4-BE49-F238E27FC236}">
                <a16:creationId xmlns:a16="http://schemas.microsoft.com/office/drawing/2014/main" id="{CEEEAFD2-8A43-44B4-A16B-B38818D66CDE}"/>
              </a:ext>
            </a:extLst>
          </p:cNvPr>
          <p:cNvSpPr txBox="1"/>
          <p:nvPr/>
        </p:nvSpPr>
        <p:spPr>
          <a:xfrm>
            <a:off x="517162" y="1049311"/>
            <a:ext cx="11302582" cy="5577937"/>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英国</a:t>
            </a:r>
            <a:r>
              <a:rPr lang="en-US" altLang="zh-CN" sz="2000" dirty="0">
                <a:latin typeface="微软雅黑" panose="020B0503020204020204" pitchFamily="34" charset="-122"/>
                <a:ea typeface="微软雅黑" panose="020B0503020204020204" pitchFamily="34" charset="-122"/>
              </a:rPr>
              <a:t>ARM</a:t>
            </a:r>
            <a:r>
              <a:rPr lang="zh-CN" altLang="en-US" sz="2000" dirty="0">
                <a:latin typeface="微软雅黑" panose="020B0503020204020204" pitchFamily="34" charset="-122"/>
                <a:ea typeface="微软雅黑" panose="020B0503020204020204" pitchFamily="34" charset="-122"/>
              </a:rPr>
              <a:t>公司是全球领先的半导体知识产权（</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）提供商，全世界超过</a:t>
            </a:r>
            <a:r>
              <a:rPr lang="en-US" altLang="zh-CN" sz="2000" dirty="0">
                <a:latin typeface="微软雅黑" panose="020B0503020204020204" pitchFamily="34" charset="-122"/>
                <a:ea typeface="微软雅黑" panose="020B0503020204020204" pitchFamily="34" charset="-122"/>
              </a:rPr>
              <a:t>95%</a:t>
            </a:r>
            <a:r>
              <a:rPr lang="zh-CN" altLang="en-US" sz="2000" dirty="0">
                <a:latin typeface="微软雅黑" panose="020B0503020204020204" pitchFamily="34" charset="-122"/>
                <a:ea typeface="微软雅黑" panose="020B0503020204020204" pitchFamily="34" charset="-122"/>
              </a:rPr>
              <a:t>的智能手机和平板电脑都采用</a:t>
            </a:r>
            <a:r>
              <a:rPr lang="en-US" altLang="zh-CN" sz="2000" dirty="0">
                <a:latin typeface="微软雅黑" panose="020B0503020204020204" pitchFamily="34" charset="-122"/>
                <a:ea typeface="微软雅黑" panose="020B0503020204020204" pitchFamily="34" charset="-122"/>
              </a:rPr>
              <a:t>ARM</a:t>
            </a:r>
            <a:r>
              <a:rPr lang="zh-CN" altLang="en-US" sz="2000" dirty="0">
                <a:latin typeface="微软雅黑" panose="020B0503020204020204" pitchFamily="34" charset="-122"/>
                <a:ea typeface="微软雅黑" panose="020B0503020204020204" pitchFamily="34" charset="-122"/>
              </a:rPr>
              <a:t>架构 ，在智能机、平板电脑、嵌入控制、多媒体数字等处理器领域拥有主导地位。</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设计指令集</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架构</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授权给半导体厂商</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车载领域：高通、</a:t>
            </a:r>
            <a:r>
              <a:rPr lang="en-US" altLang="zh-CN" sz="2000" dirty="0">
                <a:latin typeface="微软雅黑" panose="020B0503020204020204" pitchFamily="34" charset="-122"/>
                <a:ea typeface="微软雅黑" panose="020B0503020204020204" pitchFamily="34" charset="-122"/>
              </a:rPr>
              <a:t>MTK</a:t>
            </a:r>
            <a:r>
              <a:rPr lang="zh-CN" altLang="en-US" sz="2000" dirty="0">
                <a:latin typeface="微软雅黑" panose="020B0503020204020204" pitchFamily="34" charset="-122"/>
                <a:ea typeface="微软雅黑" panose="020B0503020204020204" pitchFamily="34" charset="-122"/>
              </a:rPr>
              <a:t>、瑞萨、芯驰、全志等</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不同的指令集</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架构的特点不同：低功耗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高性能</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吞吐量等，当前</a:t>
            </a:r>
            <a:r>
              <a:rPr lang="en-US" altLang="zh-CN" sz="2000" dirty="0">
                <a:latin typeface="微软雅黑" panose="020B0503020204020204" pitchFamily="34" charset="-122"/>
                <a:ea typeface="微软雅黑" panose="020B0503020204020204" pitchFamily="34" charset="-122"/>
              </a:rPr>
              <a:t>ARM</a:t>
            </a:r>
            <a:r>
              <a:rPr lang="zh-CN" altLang="en-US" sz="2000" dirty="0">
                <a:latin typeface="微软雅黑" panose="020B0503020204020204" pitchFamily="34" charset="-122"/>
                <a:ea typeface="微软雅黑" panose="020B0503020204020204" pitchFamily="34" charset="-122"/>
              </a:rPr>
              <a:t>公司的产品分为</a:t>
            </a:r>
            <a:r>
              <a:rPr lang="en-US" altLang="zh-CN" sz="2000" dirty="0">
                <a:latin typeface="微软雅黑" panose="020B0503020204020204" pitchFamily="34" charset="-122"/>
                <a:ea typeface="微软雅黑" panose="020B0503020204020204" pitchFamily="34" charset="-122"/>
              </a:rPr>
              <a:t>Cortex-A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Cortex-R</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Cortex-M</a:t>
            </a:r>
            <a:r>
              <a:rPr lang="zh-CN" altLang="en-US" sz="2000" dirty="0">
                <a:latin typeface="微软雅黑" panose="020B0503020204020204" pitchFamily="34" charset="-122"/>
                <a:ea typeface="微软雅黑" panose="020B0503020204020204" pitchFamily="34" charset="-122"/>
              </a:rPr>
              <a:t>系列</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FF0000"/>
                </a:solidFill>
                <a:latin typeface="微软雅黑" panose="020B0503020204020204" pitchFamily="34" charset="-122"/>
                <a:ea typeface="微软雅黑" panose="020B0503020204020204" pitchFamily="34" charset="-122"/>
              </a:rPr>
              <a:t>Cortex-A</a:t>
            </a:r>
            <a:r>
              <a:rPr lang="zh-CN" altLang="en-US" sz="2000" dirty="0">
                <a:solidFill>
                  <a:srgbClr val="FF0000"/>
                </a:solidFill>
                <a:latin typeface="微软雅黑" panose="020B0503020204020204" pitchFamily="34" charset="-122"/>
                <a:ea typeface="微软雅黑" panose="020B0503020204020204" pitchFamily="34" charset="-122"/>
              </a:rPr>
              <a:t>：高性能，平板</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手机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车载娱乐系统</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Cortex-R</a:t>
            </a:r>
            <a:r>
              <a:rPr lang="zh-CN" altLang="en-US" sz="2000" dirty="0">
                <a:latin typeface="微软雅黑" panose="020B0503020204020204" pitchFamily="34" charset="-122"/>
                <a:ea typeface="微软雅黑" panose="020B0503020204020204" pitchFamily="34" charset="-122"/>
              </a:rPr>
              <a:t>：实时系统，车规级域控制芯片</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Cortex-M</a:t>
            </a:r>
            <a:r>
              <a:rPr lang="zh-CN" altLang="en-US" sz="2000" dirty="0">
                <a:latin typeface="微软雅黑" panose="020B0503020204020204" pitchFamily="34" charset="-122"/>
                <a:ea typeface="微软雅黑" panose="020B0503020204020204" pitchFamily="34" charset="-122"/>
              </a:rPr>
              <a:t>：微控制器，“单片机”</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name="文本框 6" id="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280239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26D70DF-3F48-40C4-9DDE-2CD43F43B874}"/>
              </a:ext>
            </a:extLst>
          </p:cNvPr>
          <p:cNvPicPr>
            <a:picLocks noChangeAspect="1"/>
          </p:cNvPicPr>
          <p:nvPr/>
        </p:nvPicPr>
        <p:blipFill rotWithShape="1">
          <a:blip r:embed="rId2">
            <a:extLst>
              <a:ext uri="{28A0092B-C50C-407E-A947-70E740481C1C}">
                <a14:useLocalDpi xmlns:a14="http://schemas.microsoft.com/office/drawing/2010/main" val="0"/>
              </a:ext>
            </a:extLst>
          </a:blip>
          <a:srcRect t="28524" b="32022"/>
          <a:stretch/>
        </p:blipFill>
        <p:spPr>
          <a:xfrm>
            <a:off x="241037" y="119921"/>
            <a:ext cx="1969986" cy="779489"/>
          </a:xfrm>
          <a:prstGeom prst="rect">
            <a:avLst/>
          </a:prstGeom>
        </p:spPr>
      </p:pic>
      <p:sp>
        <p:nvSpPr>
          <p:cNvPr id="6" name="文本框 5">
            <a:extLst>
              <a:ext uri="{FF2B5EF4-FFF2-40B4-BE49-F238E27FC236}">
                <a16:creationId xmlns:a16="http://schemas.microsoft.com/office/drawing/2014/main" id="{CEEEAFD2-8A43-44B4-A16B-B38818D66CDE}"/>
              </a:ext>
            </a:extLst>
          </p:cNvPr>
          <p:cNvSpPr txBox="1"/>
          <p:nvPr/>
        </p:nvSpPr>
        <p:spPr>
          <a:xfrm>
            <a:off x="427220" y="1049311"/>
            <a:ext cx="11145187" cy="373127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Cortex-A</a:t>
            </a:r>
            <a:r>
              <a:rPr lang="zh-CN" altLang="en-US" sz="2000" dirty="0">
                <a:latin typeface="微软雅黑" panose="020B0503020204020204" pitchFamily="34" charset="-122"/>
                <a:ea typeface="微软雅黑" panose="020B0503020204020204" pitchFamily="34" charset="-122"/>
              </a:rPr>
              <a:t>系列下有众多的配置：</a:t>
            </a:r>
            <a:r>
              <a:rPr lang="en-US" altLang="zh-CN" sz="2000" dirty="0">
                <a:latin typeface="微软雅黑" panose="020B0503020204020204" pitchFamily="34" charset="-122"/>
                <a:ea typeface="微软雅黑" panose="020B0503020204020204" pitchFamily="34" charset="-122"/>
              </a:rPr>
              <a:t>A35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A55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A57</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A75</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A78</a:t>
            </a:r>
            <a:r>
              <a:rPr lang="zh-CN" altLang="en-US" sz="2000" dirty="0">
                <a:latin typeface="微软雅黑" panose="020B0503020204020204" pitchFamily="34" charset="-122"/>
                <a:ea typeface="微软雅黑" panose="020B0503020204020204" pitchFamily="34" charset="-122"/>
              </a:rPr>
              <a:t>等，数字越大一般</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的算力越强。</a:t>
            </a: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车载娱乐系统芯片一般有多个大小核配置，如</a:t>
            </a:r>
            <a:r>
              <a:rPr lang="en-US" altLang="zh-CN" sz="2000" dirty="0">
                <a:latin typeface="微软雅黑" panose="020B0503020204020204" pitchFamily="34" charset="-122"/>
                <a:ea typeface="微软雅黑" panose="020B0503020204020204" pitchFamily="34" charset="-122"/>
              </a:rPr>
              <a:t>SA8155</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A76+4</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A55</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一般使用</a:t>
            </a:r>
            <a:r>
              <a:rPr lang="en-US" altLang="zh-CN" sz="2000" dirty="0">
                <a:latin typeface="微软雅黑" panose="020B0503020204020204" pitchFamily="34" charset="-122"/>
                <a:ea typeface="微软雅黑" panose="020B0503020204020204" pitchFamily="34" charset="-122"/>
              </a:rPr>
              <a:t>DMIPS</a:t>
            </a:r>
            <a:r>
              <a:rPr lang="zh-CN" altLang="en-US" sz="2000" dirty="0">
                <a:latin typeface="微软雅黑" panose="020B0503020204020204" pitchFamily="34" charset="-122"/>
                <a:ea typeface="微软雅黑" panose="020B0503020204020204" pitchFamily="34" charset="-122"/>
              </a:rPr>
              <a:t>评估</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的算力，表示处理器的运算能力。其计算公式为</a:t>
            </a:r>
            <a:r>
              <a:rPr lang="en-US" altLang="zh-CN" sz="2000" dirty="0">
                <a:latin typeface="微软雅黑" panose="020B0503020204020204" pitchFamily="34" charset="-122"/>
                <a:ea typeface="微软雅黑" panose="020B0503020204020204" pitchFamily="34" charset="-122"/>
              </a:rPr>
              <a:t>DMIPS = </a:t>
            </a:r>
            <a:r>
              <a:rPr lang="en-US" altLang="zh-CN" sz="2000" dirty="0" err="1">
                <a:latin typeface="微软雅黑" panose="020B0503020204020204" pitchFamily="34" charset="-122"/>
                <a:ea typeface="微软雅黑" panose="020B0503020204020204" pitchFamily="34" charset="-122"/>
              </a:rPr>
              <a:t>cpu</a:t>
            </a:r>
            <a:r>
              <a:rPr lang="en-US" altLang="zh-CN" sz="2000" dirty="0">
                <a:latin typeface="微软雅黑" panose="020B0503020204020204" pitchFamily="34" charset="-122"/>
                <a:ea typeface="微软雅黑" panose="020B0503020204020204" pitchFamily="34" charset="-122"/>
              </a:rPr>
              <a:t> DMIPS/MHz</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主频，前面一项表示每</a:t>
            </a:r>
            <a:r>
              <a:rPr lang="en-US" altLang="zh-CN" sz="2000" dirty="0">
                <a:latin typeface="微软雅黑" panose="020B0503020204020204" pitchFamily="34" charset="-122"/>
                <a:ea typeface="微软雅黑" panose="020B0503020204020204" pitchFamily="34" charset="-122"/>
              </a:rPr>
              <a:t>MHz</a:t>
            </a:r>
            <a:r>
              <a:rPr lang="zh-CN" altLang="en-US" sz="2000" dirty="0">
                <a:latin typeface="微软雅黑" panose="020B0503020204020204" pitchFamily="34" charset="-122"/>
                <a:ea typeface="微软雅黑" panose="020B0503020204020204" pitchFamily="34" charset="-122"/>
              </a:rPr>
              <a:t>下</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提供的算力。由此计算得到</a:t>
            </a:r>
            <a:r>
              <a:rPr lang="en-US" altLang="zh-CN" sz="2000" dirty="0">
                <a:latin typeface="微软雅黑" panose="020B0503020204020204" pitchFamily="34" charset="-122"/>
                <a:ea typeface="微软雅黑" panose="020B0503020204020204" pitchFamily="34" charset="-122"/>
              </a:rPr>
              <a:t>SA8155</a:t>
            </a:r>
            <a:r>
              <a:rPr lang="zh-CN" altLang="en-US" sz="2000" dirty="0">
                <a:latin typeface="微软雅黑" panose="020B0503020204020204" pitchFamily="34" charset="-122"/>
                <a:ea typeface="微软雅黑" panose="020B0503020204020204" pitchFamily="34" charset="-122"/>
              </a:rPr>
              <a:t>的算力如下</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F17BC653-5167-4D8E-8C78-86B40B0CF6DB}"/>
              </a:ext>
            </a:extLst>
          </p:cNvPr>
          <p:cNvGraphicFramePr>
            <a:graphicFrameLocks noGrp="1"/>
          </p:cNvGraphicFramePr>
          <p:nvPr>
            <p:extLst>
              <p:ext uri="{D42A27DB-BD31-4B8C-83A1-F6EECF244321}">
                <p14:modId xmlns:p14="http://schemas.microsoft.com/office/powerpoint/2010/main" val="3990144715"/>
              </p:ext>
            </p:extLst>
          </p:nvPr>
        </p:nvGraphicFramePr>
        <p:xfrm>
          <a:off x="861934" y="3515328"/>
          <a:ext cx="10354872" cy="2010606"/>
        </p:xfrm>
        <a:graphic>
          <a:graphicData uri="http://schemas.openxmlformats.org/drawingml/2006/table">
            <a:tbl>
              <a:tblPr firstRow="1" bandRow="1">
                <a:tableStyleId>{93296810-A885-4BE3-A3E7-6D5BEEA58F35}</a:tableStyleId>
              </a:tblPr>
              <a:tblGrid>
                <a:gridCol w="1725812">
                  <a:extLst>
                    <a:ext uri="{9D8B030D-6E8A-4147-A177-3AD203B41FA5}">
                      <a16:colId xmlns:a16="http://schemas.microsoft.com/office/drawing/2014/main" val="1796504061"/>
                    </a:ext>
                  </a:extLst>
                </a:gridCol>
                <a:gridCol w="1691112">
                  <a:extLst>
                    <a:ext uri="{9D8B030D-6E8A-4147-A177-3AD203B41FA5}">
                      <a16:colId xmlns:a16="http://schemas.microsoft.com/office/drawing/2014/main" val="4058491798"/>
                    </a:ext>
                  </a:extLst>
                </a:gridCol>
                <a:gridCol w="959371">
                  <a:extLst>
                    <a:ext uri="{9D8B030D-6E8A-4147-A177-3AD203B41FA5}">
                      <a16:colId xmlns:a16="http://schemas.microsoft.com/office/drawing/2014/main" val="2609991671"/>
                    </a:ext>
                  </a:extLst>
                </a:gridCol>
                <a:gridCol w="1573967">
                  <a:extLst>
                    <a:ext uri="{9D8B030D-6E8A-4147-A177-3AD203B41FA5}">
                      <a16:colId xmlns:a16="http://schemas.microsoft.com/office/drawing/2014/main" val="670323388"/>
                    </a:ext>
                  </a:extLst>
                </a:gridCol>
                <a:gridCol w="2678798">
                  <a:extLst>
                    <a:ext uri="{9D8B030D-6E8A-4147-A177-3AD203B41FA5}">
                      <a16:colId xmlns:a16="http://schemas.microsoft.com/office/drawing/2014/main" val="1025241856"/>
                    </a:ext>
                  </a:extLst>
                </a:gridCol>
                <a:gridCol w="1725812">
                  <a:extLst>
                    <a:ext uri="{9D8B030D-6E8A-4147-A177-3AD203B41FA5}">
                      <a16:colId xmlns:a16="http://schemas.microsoft.com/office/drawing/2014/main" val="2487781926"/>
                    </a:ext>
                  </a:extLst>
                </a:gridCol>
              </a:tblGrid>
              <a:tr h="821886">
                <a:tc>
                  <a:txBody>
                    <a:bodyPr/>
                    <a:lstStyle/>
                    <a:p>
                      <a:r>
                        <a:rPr lang="zh-CN" altLang="en-US" dirty="0"/>
                        <a:t>型号</a:t>
                      </a:r>
                    </a:p>
                  </a:txBody>
                  <a:tcPr/>
                </a:tc>
                <a:tc>
                  <a:txBody>
                    <a:bodyPr/>
                    <a:lstStyle/>
                    <a:p>
                      <a:r>
                        <a:rPr lang="zh-CN" altLang="en-US" dirty="0"/>
                        <a:t>架构</a:t>
                      </a:r>
                    </a:p>
                  </a:txBody>
                  <a:tcPr/>
                </a:tc>
                <a:tc>
                  <a:txBody>
                    <a:bodyPr/>
                    <a:lstStyle/>
                    <a:p>
                      <a:r>
                        <a:rPr lang="zh-CN" altLang="en-US" dirty="0"/>
                        <a:t>核心数</a:t>
                      </a:r>
                    </a:p>
                  </a:txBody>
                  <a:tcPr/>
                </a:tc>
                <a:tc>
                  <a:txBody>
                    <a:bodyPr/>
                    <a:lstStyle/>
                    <a:p>
                      <a:r>
                        <a:rPr lang="en-US" altLang="zh-CN" dirty="0"/>
                        <a:t>DMIPS/</a:t>
                      </a:r>
                      <a:r>
                        <a:rPr lang="en-US" altLang="zh-CN" dirty="0" err="1"/>
                        <a:t>Mhz</a:t>
                      </a:r>
                      <a:endParaRPr lang="zh-CN" altLang="en-US" dirty="0"/>
                    </a:p>
                  </a:txBody>
                  <a:tcPr/>
                </a:tc>
                <a:tc>
                  <a:txBody>
                    <a:bodyPr/>
                    <a:lstStyle/>
                    <a:p>
                      <a:r>
                        <a:rPr lang="zh-CN" altLang="en-US" dirty="0"/>
                        <a:t>主频</a:t>
                      </a:r>
                    </a:p>
                  </a:txBody>
                  <a:tcPr/>
                </a:tc>
                <a:tc>
                  <a:txBody>
                    <a:bodyPr/>
                    <a:lstStyle/>
                    <a:p>
                      <a:r>
                        <a:rPr lang="en-US" altLang="zh-CN" dirty="0"/>
                        <a:t>DMIPS</a:t>
                      </a:r>
                      <a:endParaRPr lang="zh-CN" altLang="en-US" dirty="0"/>
                    </a:p>
                  </a:txBody>
                  <a:tcPr/>
                </a:tc>
                <a:extLst>
                  <a:ext uri="{0D108BD9-81ED-4DB2-BD59-A6C34878D82A}">
                    <a16:rowId xmlns:a16="http://schemas.microsoft.com/office/drawing/2014/main" val="316534260"/>
                  </a:ext>
                </a:extLst>
              </a:tr>
              <a:tr h="969302">
                <a:tc>
                  <a:txBody>
                    <a:bodyPr/>
                    <a:lstStyle/>
                    <a:p>
                      <a:r>
                        <a:rPr lang="en-US" altLang="zh-CN" dirty="0"/>
                        <a:t>SA8155</a:t>
                      </a:r>
                      <a:endParaRPr lang="zh-CN" altLang="en-US" dirty="0"/>
                    </a:p>
                  </a:txBody>
                  <a:tcPr/>
                </a:tc>
                <a:tc>
                  <a:txBody>
                    <a:bodyPr/>
                    <a:lstStyle/>
                    <a:p>
                      <a:r>
                        <a:rPr lang="en-US" altLang="zh-CN" dirty="0"/>
                        <a:t>ARMv8</a:t>
                      </a:r>
                      <a:endParaRPr lang="zh-CN" altLang="en-US" dirty="0"/>
                    </a:p>
                  </a:txBody>
                  <a:tcPr/>
                </a:tc>
                <a:tc>
                  <a:txBody>
                    <a:bodyPr/>
                    <a:lstStyle/>
                    <a:p>
                      <a:r>
                        <a:rPr lang="en-US" altLang="zh-CN" dirty="0"/>
                        <a:t>8</a:t>
                      </a:r>
                      <a:endParaRPr lang="zh-CN" altLang="en-US" dirty="0"/>
                    </a:p>
                  </a:txBody>
                  <a:tcPr/>
                </a:tc>
                <a:tc>
                  <a:txBody>
                    <a:bodyPr/>
                    <a:lstStyle/>
                    <a:p>
                      <a:r>
                        <a:rPr lang="en-US" altLang="zh-CN" dirty="0"/>
                        <a:t>4</a:t>
                      </a:r>
                      <a:r>
                        <a:rPr lang="zh-CN" altLang="en-US" dirty="0"/>
                        <a:t>个</a:t>
                      </a:r>
                      <a:r>
                        <a:rPr lang="en-US" altLang="zh-CN" dirty="0"/>
                        <a:t>A76:5.2</a:t>
                      </a:r>
                    </a:p>
                    <a:p>
                      <a:r>
                        <a:rPr lang="en-US" altLang="zh-CN" dirty="0"/>
                        <a:t>4</a:t>
                      </a:r>
                      <a:r>
                        <a:rPr lang="zh-CN" altLang="en-US" dirty="0"/>
                        <a:t>个</a:t>
                      </a:r>
                      <a:r>
                        <a:rPr lang="en-US" altLang="zh-CN" dirty="0"/>
                        <a:t>A55:2.7</a:t>
                      </a:r>
                      <a:endParaRPr lang="zh-CN" altLang="en-US" dirty="0"/>
                    </a:p>
                  </a:txBody>
                  <a:tcPr/>
                </a:tc>
                <a:tc>
                  <a:txBody>
                    <a:bodyPr/>
                    <a:lstStyle/>
                    <a:p>
                      <a:r>
                        <a:rPr lang="zh-CN" altLang="en-US" dirty="0"/>
                        <a:t>超大核：</a:t>
                      </a:r>
                      <a:r>
                        <a:rPr lang="en-US" altLang="zh-CN" dirty="0"/>
                        <a:t>2.96GHz</a:t>
                      </a:r>
                    </a:p>
                    <a:p>
                      <a:r>
                        <a:rPr lang="zh-CN" altLang="en-US" dirty="0"/>
                        <a:t>大核：</a:t>
                      </a:r>
                      <a:r>
                        <a:rPr lang="en-US" altLang="zh-CN" dirty="0"/>
                        <a:t>2.42GHz</a:t>
                      </a:r>
                    </a:p>
                    <a:p>
                      <a:r>
                        <a:rPr lang="zh-CN" altLang="en-US" dirty="0"/>
                        <a:t>小核：</a:t>
                      </a:r>
                      <a:r>
                        <a:rPr lang="en-US" altLang="zh-CN" dirty="0"/>
                        <a:t>1.8GHz</a:t>
                      </a:r>
                      <a:endParaRPr lang="zh-CN" altLang="en-US" dirty="0"/>
                    </a:p>
                  </a:txBody>
                  <a:tcPr/>
                </a:tc>
                <a:tc>
                  <a:txBody>
                    <a:bodyPr/>
                    <a:lstStyle/>
                    <a:p>
                      <a:r>
                        <a:rPr lang="en-US" altLang="zh-CN" sz="1800" b="0" i="0" kern="1200" dirty="0">
                          <a:solidFill>
                            <a:schemeClr val="dk1"/>
                          </a:solidFill>
                          <a:effectLst/>
                          <a:latin typeface="+mn-lt"/>
                          <a:ea typeface="+mn-ea"/>
                          <a:cs typeface="+mn-cs"/>
                        </a:rPr>
                        <a:t>2.96*1024*5.2+2.42*1024*5.2*3+1.8*1024*2.7*4=74326.016</a:t>
                      </a:r>
                      <a:endParaRPr lang="zh-CN" altLang="en-US" dirty="0"/>
                    </a:p>
                  </a:txBody>
                  <a:tcPr/>
                </a:tc>
                <a:extLst>
                  <a:ext uri="{0D108BD9-81ED-4DB2-BD59-A6C34878D82A}">
                    <a16:rowId xmlns:a16="http://schemas.microsoft.com/office/drawing/2014/main" val="2040434770"/>
                  </a:ext>
                </a:extLst>
              </a:tr>
            </a:tbl>
          </a:graphicData>
        </a:graphic>
      </p:graphicFrame>
      <p:sp>
        <p:nvSpPr>
          <p:cNvPr id="7" name="文本框 6">
            <a:extLst>
              <a:ext uri="{FF2B5EF4-FFF2-40B4-BE49-F238E27FC236}">
                <a16:creationId xmlns:a16="http://schemas.microsoft.com/office/drawing/2014/main" id="{2718E52E-FA17-4AA4-BCF5-840EF9C3F119}"/>
              </a:ext>
            </a:extLst>
          </p:cNvPr>
          <p:cNvSpPr txBox="1"/>
          <p:nvPr/>
        </p:nvSpPr>
        <p:spPr>
          <a:xfrm>
            <a:off x="427220" y="5688768"/>
            <a:ext cx="11145187"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上述计算得到的为参考值，实际中通过专用工具进行测试，结果具有一定差异</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评估的是</a:t>
            </a:r>
            <a:r>
              <a:rPr lang="en-US" altLang="zh-CN" sz="2000" dirty="0">
                <a:solidFill>
                  <a:srgbClr val="FF0000"/>
                </a:solidFill>
                <a:latin typeface="微软雅黑" panose="020B0503020204020204" pitchFamily="34" charset="-122"/>
                <a:ea typeface="微软雅黑" panose="020B0503020204020204" pitchFamily="34" charset="-122"/>
              </a:rPr>
              <a:t>CPU</a:t>
            </a:r>
            <a:r>
              <a:rPr lang="zh-CN" altLang="en-US" sz="2000" dirty="0">
                <a:solidFill>
                  <a:srgbClr val="FF0000"/>
                </a:solidFill>
                <a:latin typeface="微软雅黑" panose="020B0503020204020204" pitchFamily="34" charset="-122"/>
                <a:ea typeface="微软雅黑" panose="020B0503020204020204" pitchFamily="34" charset="-122"/>
              </a:rPr>
              <a:t>，不涉及其他异构处理器：</a:t>
            </a:r>
            <a:r>
              <a:rPr lang="en-US" altLang="zh-CN" sz="2000" dirty="0">
                <a:solidFill>
                  <a:srgbClr val="FF0000"/>
                </a:solidFill>
                <a:latin typeface="微软雅黑" panose="020B0503020204020204" pitchFamily="34" charset="-122"/>
                <a:ea typeface="微软雅黑" panose="020B0503020204020204" pitchFamily="34" charset="-122"/>
              </a:rPr>
              <a:t>GPU/DSP/NPU</a:t>
            </a:r>
            <a:r>
              <a:rPr lang="zh-CN" altLang="en-US" sz="2000" dirty="0">
                <a:solidFill>
                  <a:srgbClr val="FF0000"/>
                </a:solidFill>
                <a:latin typeface="微软雅黑" panose="020B0503020204020204" pitchFamily="34" charset="-122"/>
                <a:ea typeface="微软雅黑" panose="020B0503020204020204" pitchFamily="34" charset="-122"/>
              </a:rPr>
              <a:t>等</a:t>
            </a:r>
          </a:p>
        </p:txBody>
      </p:sp>
      <p:sp>
        <p:nvSpPr>
          <p:cNvPr name="文本框 7" id="8"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377803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E2BF0C5-C234-495D-BDFA-FB67FF830417}"/>
              </a:ext>
            </a:extLst>
          </p:cNvPr>
          <p:cNvSpPr txBox="1"/>
          <p:nvPr/>
        </p:nvSpPr>
        <p:spPr>
          <a:xfrm>
            <a:off x="637082" y="547141"/>
            <a:ext cx="11010275" cy="5300938"/>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性能评估</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已知</a:t>
            </a:r>
            <a:r>
              <a:rPr lang="en-US" altLang="zh-CN" sz="2000" dirty="0">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的总算力，通过测试各应用运行时的</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占用率，计算各应用的占用算力；确保各种使用情况下保持</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有一定比例的空闲</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360</a:t>
            </a:r>
            <a:r>
              <a:rPr lang="zh-CN" altLang="en-US" sz="2400" b="1" dirty="0">
                <a:latin typeface="微软雅黑" panose="020B0503020204020204" pitchFamily="34" charset="-122"/>
                <a:ea typeface="微软雅黑" panose="020B0503020204020204" pitchFamily="34" charset="-122"/>
              </a:rPr>
              <a:t>环视</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视频流应用，帧率</a:t>
            </a:r>
            <a:r>
              <a:rPr lang="en-US" altLang="zh-CN" sz="2000" dirty="0">
                <a:latin typeface="微软雅黑" panose="020B0503020204020204" pitchFamily="34" charset="-122"/>
                <a:ea typeface="微软雅黑" panose="020B0503020204020204" pitchFamily="34" charset="-122"/>
              </a:rPr>
              <a:t>&gt;25Hz</a:t>
            </a:r>
            <a:r>
              <a:rPr lang="zh-CN" altLang="en-US" sz="2000" dirty="0">
                <a:latin typeface="微软雅黑" panose="020B0503020204020204" pitchFamily="34" charset="-122"/>
                <a:ea typeface="微软雅黑" panose="020B0503020204020204" pitchFamily="34" charset="-122"/>
              </a:rPr>
              <a:t>；一般情况下算法单帧耗时在</a:t>
            </a:r>
            <a:r>
              <a:rPr lang="en-US" altLang="zh-CN" sz="2000" dirty="0">
                <a:latin typeface="微软雅黑" panose="020B0503020204020204" pitchFamily="34" charset="-122"/>
                <a:ea typeface="微软雅黑" panose="020B0503020204020204" pitchFamily="34" charset="-122"/>
              </a:rPr>
              <a:t>30ms</a:t>
            </a:r>
            <a:r>
              <a:rPr lang="zh-CN" altLang="en-US" sz="2000" dirty="0">
                <a:latin typeface="微软雅黑" panose="020B0503020204020204" pitchFamily="34" charset="-122"/>
                <a:ea typeface="微软雅黑" panose="020B0503020204020204" pitchFamily="34" charset="-122"/>
              </a:rPr>
              <a:t>以内</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实际使用中</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的状态为</a:t>
            </a:r>
            <a:r>
              <a:rPr lang="en-US" altLang="zh-CN" sz="2000" dirty="0" err="1">
                <a:latin typeface="微软雅黑" panose="020B0503020204020204" pitchFamily="34" charset="-122"/>
                <a:ea typeface="微软雅黑" panose="020B0503020204020204" pitchFamily="34" charset="-122"/>
              </a:rPr>
              <a:t>working+idle</a:t>
            </a:r>
            <a:r>
              <a:rPr lang="zh-CN" altLang="en-US" sz="2000" dirty="0">
                <a:latin typeface="微软雅黑" panose="020B0503020204020204" pitchFamily="34" charset="-122"/>
                <a:ea typeface="微软雅黑" panose="020B0503020204020204" pitchFamily="34" charset="-122"/>
              </a:rPr>
              <a:t>的重复，因此</a:t>
            </a:r>
            <a:r>
              <a:rPr lang="en-US" altLang="zh-CN" sz="2000" dirty="0">
                <a:latin typeface="微软雅黑" panose="020B0503020204020204" pitchFamily="34" charset="-122"/>
                <a:ea typeface="微软雅黑" panose="020B0503020204020204" pitchFamily="34" charset="-122"/>
              </a:rPr>
              <a:t>working</a:t>
            </a:r>
            <a:r>
              <a:rPr lang="zh-CN" altLang="en-US" sz="2000" dirty="0">
                <a:latin typeface="微软雅黑" panose="020B0503020204020204" pitchFamily="34" charset="-122"/>
                <a:ea typeface="微软雅黑" panose="020B0503020204020204" pitchFamily="34" charset="-122"/>
              </a:rPr>
              <a:t>占比越高，</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占用率越高，算力越高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算法单帧耗时越高，</a:t>
            </a:r>
            <a:r>
              <a:rPr lang="en-US" altLang="zh-CN" sz="2000" dirty="0">
                <a:latin typeface="微软雅黑" panose="020B0503020204020204" pitchFamily="34" charset="-122"/>
                <a:ea typeface="微软雅黑" panose="020B0503020204020204" pitchFamily="34" charset="-122"/>
              </a:rPr>
              <a:t>working</a:t>
            </a:r>
            <a:r>
              <a:rPr lang="zh-CN" altLang="en-US" sz="2000" dirty="0">
                <a:latin typeface="微软雅黑" panose="020B0503020204020204" pitchFamily="34" charset="-122"/>
                <a:ea typeface="微软雅黑" panose="020B0503020204020204" pitchFamily="34" charset="-122"/>
              </a:rPr>
              <a:t>占比越高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输出分辨率、透明底盘、去红光、颜色均衡</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987F4E5-8F0F-4884-B2C8-7E0DE6F87B62}"/>
              </a:ext>
            </a:extLst>
          </p:cNvPr>
          <p:cNvGraphicFramePr>
            <a:graphicFrameLocks noGrp="1"/>
          </p:cNvGraphicFramePr>
          <p:nvPr>
            <p:extLst>
              <p:ext uri="{D42A27DB-BD31-4B8C-83A1-F6EECF244321}">
                <p14:modId xmlns:p14="http://schemas.microsoft.com/office/powerpoint/2010/main" val="3993790945"/>
              </p:ext>
            </p:extLst>
          </p:nvPr>
        </p:nvGraphicFramePr>
        <p:xfrm>
          <a:off x="1687226" y="5662659"/>
          <a:ext cx="8128000" cy="370840"/>
        </p:xfrm>
        <a:graphic>
          <a:graphicData uri="http://schemas.openxmlformats.org/drawingml/2006/table">
            <a:tbl>
              <a:tblPr firstRow="1" bandRow="1">
                <a:tableStyleId>{93296810-A885-4BE3-A3E7-6D5BEEA58F35}</a:tableStyleId>
              </a:tblPr>
              <a:tblGrid>
                <a:gridCol w="1625600">
                  <a:extLst>
                    <a:ext uri="{9D8B030D-6E8A-4147-A177-3AD203B41FA5}">
                      <a16:colId xmlns:a16="http://schemas.microsoft.com/office/drawing/2014/main" val="3565582586"/>
                    </a:ext>
                  </a:extLst>
                </a:gridCol>
                <a:gridCol w="1625600">
                  <a:extLst>
                    <a:ext uri="{9D8B030D-6E8A-4147-A177-3AD203B41FA5}">
                      <a16:colId xmlns:a16="http://schemas.microsoft.com/office/drawing/2014/main" val="1944217038"/>
                    </a:ext>
                  </a:extLst>
                </a:gridCol>
                <a:gridCol w="1625600">
                  <a:extLst>
                    <a:ext uri="{9D8B030D-6E8A-4147-A177-3AD203B41FA5}">
                      <a16:colId xmlns:a16="http://schemas.microsoft.com/office/drawing/2014/main" val="1044259588"/>
                    </a:ext>
                  </a:extLst>
                </a:gridCol>
                <a:gridCol w="1625600">
                  <a:extLst>
                    <a:ext uri="{9D8B030D-6E8A-4147-A177-3AD203B41FA5}">
                      <a16:colId xmlns:a16="http://schemas.microsoft.com/office/drawing/2014/main" val="923995935"/>
                    </a:ext>
                  </a:extLst>
                </a:gridCol>
                <a:gridCol w="1625600">
                  <a:extLst>
                    <a:ext uri="{9D8B030D-6E8A-4147-A177-3AD203B41FA5}">
                      <a16:colId xmlns:a16="http://schemas.microsoft.com/office/drawing/2014/main" val="2956107507"/>
                    </a:ext>
                  </a:extLst>
                </a:gridCol>
              </a:tblGrid>
              <a:tr h="370840">
                <a:tc>
                  <a:txBody>
                    <a:bodyPr/>
                    <a:lstStyle/>
                    <a:p>
                      <a:r>
                        <a:rPr lang="en-US" altLang="zh-CN" dirty="0">
                          <a:solidFill>
                            <a:srgbClr val="FF0000"/>
                          </a:solidFill>
                        </a:rPr>
                        <a:t>working</a:t>
                      </a:r>
                      <a:endParaRPr lang="zh-CN" altLang="en-US" dirty="0">
                        <a:solidFill>
                          <a:srgbClr val="FF0000"/>
                        </a:solidFill>
                      </a:endParaRPr>
                    </a:p>
                  </a:txBody>
                  <a:tcPr/>
                </a:tc>
                <a:tc>
                  <a:txBody>
                    <a:bodyPr/>
                    <a:lstStyle/>
                    <a:p>
                      <a:r>
                        <a:rPr lang="en-US" altLang="zh-CN" dirty="0"/>
                        <a:t>idle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working</a:t>
                      </a:r>
                      <a:endParaRPr lang="zh-CN" altLang="en-US" dirty="0">
                        <a:solidFill>
                          <a:srgbClr val="FF0000"/>
                        </a:solidFill>
                      </a:endParaRPr>
                    </a:p>
                  </a:txBody>
                  <a:tcPr/>
                </a:tc>
                <a:tc>
                  <a:txBody>
                    <a:bodyPr/>
                    <a:lstStyle/>
                    <a:p>
                      <a:r>
                        <a:rPr lang="en-US" altLang="zh-CN" dirty="0"/>
                        <a:t>idle</a:t>
                      </a:r>
                      <a:endParaRPr lang="zh-CN" altLang="en-US" dirty="0"/>
                    </a:p>
                  </a:txBody>
                  <a:tcPr/>
                </a:tc>
                <a:tc>
                  <a:txBody>
                    <a:bodyPr/>
                    <a:lstStyle/>
                    <a:p>
                      <a:r>
                        <a:rPr lang="en-US" altLang="zh-CN" dirty="0">
                          <a:solidFill>
                            <a:srgbClr val="FF0000"/>
                          </a:solidFill>
                        </a:rPr>
                        <a:t>working</a:t>
                      </a:r>
                      <a:endParaRPr lang="zh-CN" altLang="en-US" dirty="0">
                        <a:solidFill>
                          <a:srgbClr val="FF0000"/>
                        </a:solidFill>
                      </a:endParaRPr>
                    </a:p>
                  </a:txBody>
                  <a:tcPr/>
                </a:tc>
                <a:extLst>
                  <a:ext uri="{0D108BD9-81ED-4DB2-BD59-A6C34878D82A}">
                    <a16:rowId xmlns:a16="http://schemas.microsoft.com/office/drawing/2014/main" val="1461131144"/>
                  </a:ext>
                </a:extLst>
              </a:tr>
            </a:tbl>
          </a:graphicData>
        </a:graphic>
      </p:graphicFrame>
      <p:sp>
        <p:nvSpPr>
          <p:cNvPr id="3" name="箭头: 左右 2">
            <a:extLst>
              <a:ext uri="{FF2B5EF4-FFF2-40B4-BE49-F238E27FC236}">
                <a16:creationId xmlns:a16="http://schemas.microsoft.com/office/drawing/2014/main" id="{E1691AAF-84D0-4DF9-8DF4-268256F5CB94}"/>
              </a:ext>
            </a:extLst>
          </p:cNvPr>
          <p:cNvSpPr/>
          <p:nvPr/>
        </p:nvSpPr>
        <p:spPr>
          <a:xfrm>
            <a:off x="1687226" y="5306517"/>
            <a:ext cx="3244538" cy="230681"/>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AA53E0C-7597-4496-A0D5-18A485F9BE6E}"/>
              </a:ext>
            </a:extLst>
          </p:cNvPr>
          <p:cNvSpPr txBox="1"/>
          <p:nvPr/>
        </p:nvSpPr>
        <p:spPr>
          <a:xfrm>
            <a:off x="2870617" y="4994435"/>
            <a:ext cx="1469036" cy="369332"/>
          </a:xfrm>
          <a:prstGeom prst="rect">
            <a:avLst/>
          </a:prstGeom>
          <a:noFill/>
        </p:spPr>
        <p:txBody>
          <a:bodyPr wrap="square" rtlCol="0">
            <a:spAutoFit/>
          </a:bodyPr>
          <a:lstStyle/>
          <a:p>
            <a:r>
              <a:rPr lang="en-US" altLang="zh-CN" dirty="0"/>
              <a:t>30ms</a:t>
            </a:r>
            <a:endParaRPr lang="zh-CN" altLang="en-US" dirty="0"/>
          </a:p>
        </p:txBody>
      </p:sp>
      <p:sp>
        <p:nvSpPr>
          <p:cNvPr name="文本框 6" id="7"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323692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BD6B70C-9B04-41C7-B1C1-7385B35113C8}"/>
              </a:ext>
            </a:extLst>
          </p:cNvPr>
          <p:cNvSpPr txBox="1"/>
          <p:nvPr/>
        </p:nvSpPr>
        <p:spPr>
          <a:xfrm>
            <a:off x="419726" y="683808"/>
            <a:ext cx="10927828" cy="3915944"/>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算力</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性能？</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算力更高的</a:t>
            </a:r>
            <a:r>
              <a:rPr lang="en-US" altLang="zh-CN" sz="2000" dirty="0">
                <a:latin typeface="微软雅黑" panose="020B0503020204020204" pitchFamily="34" charset="-122"/>
                <a:ea typeface="微软雅黑" panose="020B0503020204020204" pitchFamily="34" charset="-122"/>
              </a:rPr>
              <a:t>SoC</a:t>
            </a:r>
            <a:r>
              <a:rPr lang="zh-CN" altLang="en-US" sz="2000" dirty="0">
                <a:latin typeface="微软雅黑" panose="020B0503020204020204" pitchFamily="34" charset="-122"/>
                <a:ea typeface="微软雅黑" panose="020B0503020204020204" pitchFamily="34" charset="-122"/>
              </a:rPr>
              <a:t>性能更强？</a:t>
            </a:r>
            <a:r>
              <a:rPr lang="en-US" altLang="zh-CN" sz="2000" dirty="0">
                <a:solidFill>
                  <a:srgbClr val="FF0000"/>
                </a:solidFill>
                <a:latin typeface="微软雅黑" panose="020B0503020204020204" pitchFamily="34" charset="-122"/>
                <a:ea typeface="微软雅黑" panose="020B0503020204020204" pitchFamily="34" charset="-122"/>
              </a:rPr>
              <a:t>10</a:t>
            </a:r>
            <a:r>
              <a:rPr lang="zh-CN" altLang="en-US" sz="2000" dirty="0">
                <a:solidFill>
                  <a:srgbClr val="FF0000"/>
                </a:solidFill>
                <a:latin typeface="微软雅黑" panose="020B0503020204020204" pitchFamily="34" charset="-122"/>
                <a:ea typeface="微软雅黑" panose="020B0503020204020204" pitchFamily="34" charset="-122"/>
              </a:rPr>
              <a:t>个小学生 </a:t>
            </a:r>
            <a:r>
              <a:rPr lang="en-US" altLang="zh-CN" sz="2000" dirty="0">
                <a:solidFill>
                  <a:srgbClr val="FF0000"/>
                </a:solidFill>
                <a:latin typeface="微软雅黑" panose="020B0503020204020204" pitchFamily="34" charset="-122"/>
                <a:ea typeface="微软雅黑" panose="020B0503020204020204" pitchFamily="34" charset="-122"/>
              </a:rPr>
              <a:t>VS 2</a:t>
            </a:r>
            <a:r>
              <a:rPr lang="zh-CN" altLang="en-US" sz="2000" dirty="0">
                <a:solidFill>
                  <a:srgbClr val="FF0000"/>
                </a:solidFill>
                <a:latin typeface="微软雅黑" panose="020B0503020204020204" pitchFamily="34" charset="-122"/>
                <a:ea typeface="微软雅黑" panose="020B0503020204020204" pitchFamily="34" charset="-122"/>
              </a:rPr>
              <a:t>个初中生</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算力只是整体的参数，环视算法运行在单核中，对单核的性能也有要求</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算力优化</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降低耗时</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算力转移：异构计算</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name="文本框 7" id="8"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287109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1D4E6FE-A083-40B1-B8CE-54FDBA768F61}"/>
              </a:ext>
            </a:extLst>
          </p:cNvPr>
          <p:cNvSpPr txBox="1"/>
          <p:nvPr/>
        </p:nvSpPr>
        <p:spPr>
          <a:xfrm>
            <a:off x="628337" y="299804"/>
            <a:ext cx="10935325" cy="6131935"/>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Amdahl </a:t>
            </a:r>
            <a:r>
              <a:rPr lang="zh-CN" altLang="en-US" sz="2400" b="1" dirty="0">
                <a:latin typeface="微软雅黑" panose="020B0503020204020204" pitchFamily="34" charset="-122"/>
                <a:ea typeface="微软雅黑" panose="020B0503020204020204" pitchFamily="34" charset="-122"/>
              </a:rPr>
              <a:t>定律</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Amdahl </a:t>
            </a:r>
            <a:r>
              <a:rPr lang="zh-CN" altLang="en-US" sz="2000" dirty="0">
                <a:latin typeface="微软雅黑" panose="020B0503020204020204" pitchFamily="34" charset="-122"/>
                <a:ea typeface="微软雅黑" panose="020B0503020204020204" pitchFamily="34" charset="-122"/>
              </a:rPr>
              <a:t>定律是计算机系统中的一个重要定律，核心思想是：我们对计算机系统的某一部分加速的时候，该加速部分对系统整体性能的影响取决于该部分的重要性和加速程度。</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比如一个应用程序</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，系统运行总时间是</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，某一部分执行时间为</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的比值是</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 / T = a</a:t>
            </a:r>
            <a:r>
              <a:rPr lang="zh-CN" altLang="en-US" sz="2000" dirty="0">
                <a:latin typeface="微软雅黑" panose="020B0503020204020204" pitchFamily="34" charset="-122"/>
                <a:ea typeface="微软雅黑" panose="020B0503020204020204" pitchFamily="34" charset="-122"/>
              </a:rPr>
              <a:t>，也就是说 </a:t>
            </a:r>
            <a:r>
              <a:rPr lang="en-US" altLang="zh-CN" sz="2000" dirty="0">
                <a:latin typeface="微软雅黑" panose="020B0503020204020204" pitchFamily="34" charset="-122"/>
                <a:ea typeface="微软雅黑" panose="020B0503020204020204" pitchFamily="34" charset="-122"/>
              </a:rPr>
              <a:t>t = </a:t>
            </a:r>
            <a:r>
              <a:rPr lang="en-US" altLang="zh-CN" sz="2000" dirty="0" err="1">
                <a:latin typeface="微软雅黑" panose="020B0503020204020204" pitchFamily="34" charset="-122"/>
                <a:ea typeface="微软雅黑" panose="020B0503020204020204" pitchFamily="34" charset="-122"/>
              </a:rPr>
              <a:t>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该部分性能提升</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倍时执行时间为 </a:t>
            </a:r>
            <a:r>
              <a:rPr lang="en-US" altLang="zh-CN" sz="2000" dirty="0">
                <a:latin typeface="微软雅黑" panose="020B0503020204020204" pitchFamily="34" charset="-122"/>
                <a:ea typeface="微软雅黑" panose="020B0503020204020204" pitchFamily="34" charset="-122"/>
              </a:rPr>
              <a:t>t’ = </a:t>
            </a:r>
            <a:r>
              <a:rPr lang="en-US" altLang="zh-CN" sz="2000" dirty="0" err="1">
                <a:latin typeface="微软雅黑" panose="020B0503020204020204" pitchFamily="34" charset="-122"/>
                <a:ea typeface="微软雅黑" panose="020B0503020204020204" pitchFamily="34" charset="-122"/>
              </a:rPr>
              <a:t>aT</a:t>
            </a:r>
            <a:r>
              <a:rPr lang="en-US" altLang="zh-CN" sz="2000" dirty="0">
                <a:latin typeface="微软雅黑" panose="020B0503020204020204" pitchFamily="34" charset="-122"/>
                <a:ea typeface="微软雅黑" panose="020B0503020204020204" pitchFamily="34" charset="-122"/>
              </a:rPr>
              <a:t> / k</a:t>
            </a:r>
            <a:r>
              <a:rPr lang="zh-CN" altLang="en-US" sz="2000" dirty="0">
                <a:latin typeface="微软雅黑" panose="020B0503020204020204" pitchFamily="34" charset="-122"/>
                <a:ea typeface="微软雅黑" panose="020B0503020204020204" pitchFamily="34" charset="-122"/>
              </a:rPr>
              <a:t>。此时总执行时间为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总</a:t>
            </a:r>
            <a:r>
              <a:rPr lang="en-US" altLang="zh-CN" sz="2000" dirty="0">
                <a:latin typeface="微软雅黑" panose="020B0503020204020204" pitchFamily="34" charset="-122"/>
                <a:ea typeface="微软雅黑" panose="020B0503020204020204" pitchFamily="34" charset="-122"/>
              </a:rPr>
              <a:t>) = T - t + t’ </a:t>
            </a:r>
          </a:p>
          <a:p>
            <a:pPr>
              <a:lnSpc>
                <a:spcPct val="150000"/>
              </a:lnSpc>
            </a:pPr>
            <a:r>
              <a:rPr lang="en-US" altLang="zh-CN" sz="2000" dirty="0">
                <a:latin typeface="微软雅黑" panose="020B0503020204020204" pitchFamily="34" charset="-122"/>
                <a:ea typeface="微软雅黑" panose="020B0503020204020204" pitchFamily="34" charset="-122"/>
              </a:rPr>
              <a:t>         = T - </a:t>
            </a:r>
            <a:r>
              <a:rPr lang="en-US" altLang="zh-CN" sz="2000" dirty="0" err="1">
                <a:latin typeface="微软雅黑" panose="020B0503020204020204" pitchFamily="34" charset="-122"/>
                <a:ea typeface="微软雅黑" panose="020B0503020204020204" pitchFamily="34" charset="-122"/>
              </a:rPr>
              <a:t>aT</a:t>
            </a:r>
            <a:r>
              <a:rPr lang="en-US" altLang="zh-CN" sz="2000" dirty="0">
                <a:latin typeface="微软雅黑" panose="020B0503020204020204" pitchFamily="34" charset="-122"/>
                <a:ea typeface="微软雅黑" panose="020B0503020204020204" pitchFamily="34" charset="-122"/>
              </a:rPr>
              <a:t> + </a:t>
            </a:r>
            <a:r>
              <a:rPr lang="en-US" altLang="zh-CN" sz="2000" dirty="0" err="1">
                <a:latin typeface="微软雅黑" panose="020B0503020204020204" pitchFamily="34" charset="-122"/>
                <a:ea typeface="微软雅黑" panose="020B0503020204020204" pitchFamily="34" charset="-122"/>
              </a:rPr>
              <a:t>aT</a:t>
            </a:r>
            <a:r>
              <a:rPr lang="en-US" altLang="zh-CN" sz="2000" dirty="0">
                <a:latin typeface="微软雅黑" panose="020B0503020204020204" pitchFamily="34" charset="-122"/>
                <a:ea typeface="微软雅黑" panose="020B0503020204020204" pitchFamily="34" charset="-122"/>
              </a:rPr>
              <a:t> / k </a:t>
            </a:r>
          </a:p>
          <a:p>
            <a:pPr>
              <a:lnSpc>
                <a:spcPct val="150000"/>
              </a:lnSpc>
            </a:pPr>
            <a:r>
              <a:rPr lang="en-US" altLang="zh-CN" sz="2000" dirty="0">
                <a:latin typeface="微软雅黑" panose="020B0503020204020204" pitchFamily="34" charset="-122"/>
                <a:ea typeface="微软雅黑" panose="020B0503020204020204" pitchFamily="34" charset="-122"/>
              </a:rPr>
              <a:t>         = (1 - a) *T + (</a:t>
            </a:r>
            <a:r>
              <a:rPr lang="en-US" altLang="zh-CN" sz="2000" dirty="0" err="1">
                <a:latin typeface="微软雅黑" panose="020B0503020204020204" pitchFamily="34" charset="-122"/>
                <a:ea typeface="微软雅黑" panose="020B0503020204020204" pitchFamily="34" charset="-122"/>
              </a:rPr>
              <a:t>aT</a:t>
            </a:r>
            <a:r>
              <a:rPr lang="en-US" altLang="zh-CN" sz="2000" dirty="0">
                <a:latin typeface="微软雅黑" panose="020B0503020204020204" pitchFamily="34" charset="-122"/>
                <a:ea typeface="微软雅黑" panose="020B0503020204020204" pitchFamily="34" charset="-122"/>
              </a:rPr>
              <a:t>) / k</a:t>
            </a:r>
          </a:p>
          <a:p>
            <a:pPr>
              <a:lnSpc>
                <a:spcPct val="150000"/>
              </a:lnSpc>
            </a:pPr>
            <a:r>
              <a:rPr lang="en-US" altLang="zh-CN" sz="2000" dirty="0">
                <a:latin typeface="微软雅黑" panose="020B0503020204020204" pitchFamily="34" charset="-122"/>
                <a:ea typeface="微软雅黑" panose="020B0503020204020204" pitchFamily="34" charset="-122"/>
              </a:rPr>
              <a:t>         = (1 - a + a/k) * T </a:t>
            </a: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这里加速比</a:t>
            </a:r>
            <a:r>
              <a:rPr lang="en-US" altLang="zh-CN" sz="2000" dirty="0">
                <a:solidFill>
                  <a:srgbClr val="FF0000"/>
                </a:solidFill>
                <a:latin typeface="微软雅黑" panose="020B0503020204020204" pitchFamily="34" charset="-122"/>
                <a:ea typeface="微软雅黑" panose="020B0503020204020204" pitchFamily="34" charset="-122"/>
              </a:rPr>
              <a:t>S=1/(1-a+a/k)</a:t>
            </a:r>
            <a:r>
              <a:rPr lang="zh-CN" altLang="en-US" sz="2000" dirty="0">
                <a:latin typeface="微软雅黑" panose="020B0503020204020204" pitchFamily="34" charset="-122"/>
                <a:ea typeface="微软雅黑" panose="020B0503020204020204" pitchFamily="34" charset="-122"/>
              </a:rPr>
              <a:t>，假如我们对某个占比</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的代码进行</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倍</a:t>
            </a:r>
            <a:r>
              <a:rPr lang="zh-CN" altLang="en-US" sz="2000" dirty="0">
                <a:latin typeface="微软雅黑" panose="020B0503020204020204" pitchFamily="34" charset="-122"/>
                <a:ea typeface="微软雅黑" panose="020B0503020204020204" pitchFamily="34" charset="-122"/>
              </a:rPr>
              <a:t>加速，那么整体的加速比为</a:t>
            </a:r>
            <a:r>
              <a:rPr lang="en-US" altLang="zh-CN" sz="2000" dirty="0">
                <a:latin typeface="微软雅黑" panose="020B0503020204020204" pitchFamily="34" charset="-122"/>
                <a:ea typeface="微软雅黑" panose="020B0503020204020204" pitchFamily="34" charset="-122"/>
              </a:rPr>
              <a:t>1/(1-0.6+0.6/3)=</a:t>
            </a:r>
            <a:r>
              <a:rPr lang="en-US" altLang="zh-CN" sz="2000" dirty="0">
                <a:solidFill>
                  <a:srgbClr val="FF0000"/>
                </a:solidFill>
                <a:latin typeface="微软雅黑" panose="020B0503020204020204" pitchFamily="34" charset="-122"/>
                <a:ea typeface="微软雅黑" panose="020B0503020204020204" pitchFamily="34" charset="-122"/>
              </a:rPr>
              <a:t>1.6667</a:t>
            </a: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name="文本框 5" id="6"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97501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377633DA-3C9E-415F-BC3E-A2D698BF1D58}"/>
              </a:ext>
            </a:extLst>
          </p:cNvPr>
          <p:cNvSpPr/>
          <p:nvPr/>
        </p:nvSpPr>
        <p:spPr>
          <a:xfrm>
            <a:off x="838200" y="1431561"/>
            <a:ext cx="2781925" cy="5546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耗时评估，发现热点</a:t>
            </a:r>
          </a:p>
        </p:txBody>
      </p:sp>
      <p:sp>
        <p:nvSpPr>
          <p:cNvPr id="8" name="矩形: 圆角 7">
            <a:extLst>
              <a:ext uri="{FF2B5EF4-FFF2-40B4-BE49-F238E27FC236}">
                <a16:creationId xmlns:a16="http://schemas.microsoft.com/office/drawing/2014/main" id="{CF77641A-D0E5-43E8-A1CE-22CBC90B64F8}"/>
              </a:ext>
            </a:extLst>
          </p:cNvPr>
          <p:cNvSpPr/>
          <p:nvPr/>
        </p:nvSpPr>
        <p:spPr>
          <a:xfrm>
            <a:off x="4340902" y="1431561"/>
            <a:ext cx="2781925" cy="5546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代码优化</a:t>
            </a:r>
          </a:p>
        </p:txBody>
      </p:sp>
      <p:sp>
        <p:nvSpPr>
          <p:cNvPr id="9" name="矩形: 圆角 8">
            <a:extLst>
              <a:ext uri="{FF2B5EF4-FFF2-40B4-BE49-F238E27FC236}">
                <a16:creationId xmlns:a16="http://schemas.microsoft.com/office/drawing/2014/main" id="{825CEC92-ECB0-4603-8740-3C40D517BC02}"/>
              </a:ext>
            </a:extLst>
          </p:cNvPr>
          <p:cNvSpPr/>
          <p:nvPr/>
        </p:nvSpPr>
        <p:spPr>
          <a:xfrm>
            <a:off x="8150902" y="1431561"/>
            <a:ext cx="2781925" cy="5546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效果验证</a:t>
            </a:r>
          </a:p>
        </p:txBody>
      </p:sp>
      <p:sp>
        <p:nvSpPr>
          <p:cNvPr id="11" name="文本框 10">
            <a:extLst>
              <a:ext uri="{FF2B5EF4-FFF2-40B4-BE49-F238E27FC236}">
                <a16:creationId xmlns:a16="http://schemas.microsoft.com/office/drawing/2014/main" id="{E20456A9-CA3F-4B6E-81AE-5A8A15D5C756}"/>
              </a:ext>
            </a:extLst>
          </p:cNvPr>
          <p:cNvSpPr txBox="1"/>
          <p:nvPr/>
        </p:nvSpPr>
        <p:spPr>
          <a:xfrm>
            <a:off x="838200" y="2638269"/>
            <a:ext cx="10239531" cy="280794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流程精简：去除冗余</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重复操作，计算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数据复用</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原理简化：使用计算复杂度更低的方法替代原有方法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代码优化：提高</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命中率、浮点转定点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多核：多线程计算</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rPr>
              <a:t>SIMD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Neon</a:t>
            </a:r>
            <a:r>
              <a:rPr lang="zh-CN" altLang="en-US" sz="2000" dirty="0">
                <a:latin typeface="微软雅黑" panose="020B0503020204020204" pitchFamily="34" charset="-122"/>
                <a:ea typeface="微软雅黑" panose="020B0503020204020204" pitchFamily="34" charset="-122"/>
              </a:rPr>
              <a:t>指令集</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异构：</a:t>
            </a:r>
            <a:r>
              <a:rPr lang="en-US" altLang="zh-CN" sz="2000" dirty="0">
                <a:latin typeface="微软雅黑" panose="020B0503020204020204" pitchFamily="34" charset="-122"/>
                <a:ea typeface="微软雅黑" panose="020B0503020204020204" pitchFamily="34" charset="-122"/>
              </a:rPr>
              <a:t>GPU/DSP/NPU</a:t>
            </a:r>
            <a:r>
              <a:rPr lang="zh-CN" altLang="en-US" sz="2000" dirty="0">
                <a:latin typeface="微软雅黑" panose="020B0503020204020204" pitchFamily="34" charset="-122"/>
                <a:ea typeface="微软雅黑" panose="020B0503020204020204" pitchFamily="34" charset="-122"/>
              </a:rPr>
              <a:t>等</a:t>
            </a:r>
            <a:endParaRPr lang="en-US" altLang="zh-CN" sz="2000" dirty="0">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DDA8EE01-ED6F-4617-880A-30B6480CF80B}"/>
              </a:ext>
            </a:extLst>
          </p:cNvPr>
          <p:cNvCxnSpPr>
            <a:stCxn id="5" idx="3"/>
            <a:endCxn id="8" idx="1"/>
          </p:cNvCxnSpPr>
          <p:nvPr/>
        </p:nvCxnSpPr>
        <p:spPr>
          <a:xfrm>
            <a:off x="3620125" y="1708879"/>
            <a:ext cx="720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11D1BD1-DD92-49C2-97AE-1A25C40A6D03}"/>
              </a:ext>
            </a:extLst>
          </p:cNvPr>
          <p:cNvCxnSpPr>
            <a:stCxn id="8" idx="3"/>
            <a:endCxn id="9" idx="1"/>
          </p:cNvCxnSpPr>
          <p:nvPr/>
        </p:nvCxnSpPr>
        <p:spPr>
          <a:xfrm>
            <a:off x="7122827" y="1708879"/>
            <a:ext cx="1028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8E1BC15-CCCF-496D-AB19-E6A6285F4227}"/>
              </a:ext>
            </a:extLst>
          </p:cNvPr>
          <p:cNvSpPr txBox="1"/>
          <p:nvPr/>
        </p:nvSpPr>
        <p:spPr>
          <a:xfrm>
            <a:off x="667062" y="479685"/>
            <a:ext cx="2443397"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耗时优化</a:t>
            </a:r>
          </a:p>
        </p:txBody>
      </p:sp>
      <p:sp>
        <p:nvSpPr>
          <p:cNvPr name="文本框 11" id="12"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234622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8F6A8D-C127-434B-9BBF-0C186FA0419F}"/>
              </a:ext>
            </a:extLst>
          </p:cNvPr>
          <p:cNvSpPr>
            <a:spLocks noGrp="1"/>
          </p:cNvSpPr>
          <p:nvPr>
            <p:ph idx="1"/>
          </p:nvPr>
        </p:nvSpPr>
        <p:spPr/>
        <p:txBody>
          <a:bodyPr/>
          <a:lstStyle/>
          <a:p>
            <a:r>
              <a:rPr lang="en-US" altLang="zh-CN" dirty="0">
                <a:hlinkClick r:id="rId2"/>
              </a:rPr>
              <a:t>https://blog.csdn.net/weixin_44415928/article/details/104080525</a:t>
            </a:r>
            <a:endParaRPr lang="en-US" altLang="zh-CN" dirty="0"/>
          </a:p>
          <a:p>
            <a:r>
              <a:rPr lang="en-US" altLang="zh-CN" dirty="0">
                <a:hlinkClick r:id="rId3"/>
              </a:rPr>
              <a:t>http://www.ppmy.cn/news/11474.html</a:t>
            </a:r>
            <a:endParaRPr lang="en-US" altLang="zh-CN" dirty="0"/>
          </a:p>
          <a:p>
            <a:r>
              <a:rPr lang="en-US" altLang="zh-CN" dirty="0">
                <a:hlinkClick r:id="rId4"/>
              </a:rPr>
              <a:t>https://blog.csdn.net/maopig/article/details/120082481</a:t>
            </a:r>
            <a:endParaRPr lang="en-US" altLang="zh-CN" dirty="0"/>
          </a:p>
          <a:p>
            <a:r>
              <a:rPr lang="en-US" altLang="zh-CN" dirty="0">
                <a:hlinkClick r:id="rId5"/>
              </a:rPr>
              <a:t>https://zhuanlan.zhihu.com/p/510718871?utm_id=0</a:t>
            </a:r>
            <a:endParaRPr lang="en-US" altLang="zh-CN" dirty="0"/>
          </a:p>
          <a:p>
            <a:r>
              <a:rPr lang="en-US" altLang="zh-CN" dirty="0"/>
              <a:t>https://mp.weixin.qq.com/s/VXB4WqdN5ryc2TU7haxh_A</a:t>
            </a:r>
            <a:endParaRPr lang="zh-CN" altLang="en-US" dirty="0"/>
          </a:p>
        </p:txBody>
      </p:sp>
      <p:sp>
        <p:nvSpPr>
          <p:cNvPr name="文本框 1" id="4" hidden="true"/>
          <p:cNvSpPr txBox="true"/>
          <p:nvPr/>
        </p:nvSpPr>
        <p:spPr>
          <a:xfrm>
            <a:off x="-300000" y="0"/>
            <a:ext cx="0" cy="0"/>
          </a:xfrm>
          <a:prstGeom prst="rect">
            <a:avLst/>
          </a:prstGeom>
          <a:solidFill>
            <a:srgbClr val="FFFFFF"/>
          </a:solidFill>
        </p:spPr>
        <p:txBody>
          <a:bodyPr anchor="t" rtlCol="false"/>
          <a:lstStyle/>
          <a:p>
            <a:pPr algn="l"/>
            <a:r>
              <a:t/>
            </a:r>
            <a:endParaRPr lang="en-US" sz="1100"/>
          </a:p>
          <a:p>
            <a:pPr>
              <a:buClr>
                <a:srgbClr val="FFFFFF"/>
              </a:buClr>
            </a:pPr>
            <a:r>
              <a:rPr lang="en-US">
                <a:solidFill>
                  <a:srgbClr val="FFFFFF"/>
                </a:solidFill>
              </a:rPr>
              <a:t>BBAAD9C20180234D78A0072836F0B18012B9B20410B73BB0ADD98E35B1C82B55AB43B038D1683B0022C92508C846A0EBA9F921AA11D03B311BBFC2FE787E2BD524FCCCAD572CB647848F2D676FA24A9697DCE3B777AF5F279816B19F2FEFDC48DC862B972E3</a:t>
            </a:r>
          </a:p>
        </p:txBody>
      </p:sp>
    </p:spTree>
    <p:extLst>
      <p:ext uri="{BB962C8B-B14F-4D97-AF65-F5344CB8AC3E}">
        <p14:creationId xmlns:p14="http://schemas.microsoft.com/office/powerpoint/2010/main" val="2336810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816</Words>
  <Application>Microsoft Office PowerPoint</Application>
  <PresentationFormat>宽屏</PresentationFormat>
  <Paragraphs>77</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Wingdings</vt:lpstr>
      <vt:lpstr>Office 主题​​</vt:lpstr>
      <vt:lpstr>ARM架构&amp;性能优化简介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Leon</dc:creator>
  <cp:lastModifiedBy>Leon</cp:lastModifiedBy>
  <cp:revision>77</cp:revision>
  <dcterms:created xsi:type="dcterms:W3CDTF">2023-03-17T06:41:17Z</dcterms:created>
  <dcterms:modified xsi:type="dcterms:W3CDTF">2023-03-20T03:06:49Z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perty1">
    <vt:lpwstr>BBAAD9C20180234D78A0072836F0B18012B9B20410B73BB0ADD98E35B1C82B55AB43B038D1683B0022C92508C846A0EBA9F921AA11D03B311BBFC2FE787E2BD524FCCCAD572CB647848F2D676FA24A9697DCE3B777AF5F279816B19F2FEFDC48DC862B972E3</vt:lpwstr>
  </property>
</Properties>
</file>