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7" r:id="rId2"/>
  </p:sldMasterIdLst>
  <p:notesMasterIdLst>
    <p:notesMasterId r:id="rId16"/>
  </p:notesMasterIdLst>
  <p:sldIdLst>
    <p:sldId id="1179" r:id="rId3"/>
    <p:sldId id="1235" r:id="rId4"/>
    <p:sldId id="1214" r:id="rId5"/>
    <p:sldId id="1220" r:id="rId6"/>
    <p:sldId id="1215" r:id="rId7"/>
    <p:sldId id="1233" r:id="rId8"/>
    <p:sldId id="1234" r:id="rId9"/>
    <p:sldId id="1222" r:id="rId10"/>
    <p:sldId id="1221" r:id="rId11"/>
    <p:sldId id="1223" r:id="rId12"/>
    <p:sldId id="1224" r:id="rId13"/>
    <p:sldId id="1225" r:id="rId14"/>
    <p:sldId id="1236"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3BACAA"/>
    <a:srgbClr val="00F2F7"/>
    <a:srgbClr val="009193"/>
    <a:srgbClr val="48D3D2"/>
    <a:srgbClr val="81DAE2"/>
    <a:srgbClr val="FBE5D6"/>
    <a:srgbClr val="FFF2CC"/>
    <a:srgbClr val="7030A0"/>
    <a:srgbClr val="58F4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64" autoAdjust="0"/>
    <p:restoredTop sz="89801"/>
  </p:normalViewPr>
  <p:slideViewPr>
    <p:cSldViewPr snapToGrid="0" snapToObjects="1">
      <p:cViewPr varScale="1">
        <p:scale>
          <a:sx n="70" d="100"/>
          <a:sy n="70" d="100"/>
        </p:scale>
        <p:origin x="432" y="6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A276FA-3379-8246-A5D6-0AD930F93878}" type="datetimeFigureOut">
              <a:rPr kumimoji="1" lang="zh-CN" altLang="en-US" smtClean="0"/>
              <a:t>2021/7/6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620A63-A6F4-864D-9F6D-3AEF79FDB8D2}"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hasCustomPrompt="1"/>
          </p:nvPr>
        </p:nvSpPr>
        <p:spPr/>
        <p:txBody>
          <a:bodyPr/>
          <a:lstStyle/>
          <a:p>
            <a:r>
              <a:rPr kumimoji="1" lang="zh-CN" altLang="en-US"/>
              <a:t>编辑母版文本样式
第二级
第三级
第四级
第五级</a:t>
            </a:r>
          </a:p>
        </p:txBody>
      </p:sp>
      <p:sp>
        <p:nvSpPr>
          <p:cNvPr id="4" name="日期占位符 3"/>
          <p:cNvSpPr>
            <a:spLocks noGrp="1"/>
          </p:cNvSpPr>
          <p:nvPr>
            <p:ph type="dt" sz="half" idx="10"/>
          </p:nvPr>
        </p:nvSpPr>
        <p:spPr/>
        <p:txBody>
          <a:bodyPr/>
          <a:lstStyle/>
          <a:p>
            <a:fld id="{7191AA1C-18A9-BD4C-B351-84A967FCFA1F}" type="datetimeFigureOut">
              <a:rPr kumimoji="1" lang="zh-CN" altLang="en-US" smtClean="0"/>
              <a:t>2021/7/6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E913E66E-A65D-D54E-B21F-45EC79C6C244}"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p:cNvSpPr>
            <a:spLocks noGrp="1"/>
          </p:cNvSpPr>
          <p:nvPr>
            <p:ph type="dt" sz="half" idx="10"/>
          </p:nvPr>
        </p:nvSpPr>
        <p:spPr/>
        <p:txBody>
          <a:bodyPr/>
          <a:lstStyle/>
          <a:p>
            <a:fld id="{7191AA1C-18A9-BD4C-B351-84A967FCFA1F}" type="datetimeFigureOut">
              <a:rPr kumimoji="1" lang="zh-CN" altLang="en-US" smtClean="0"/>
              <a:t>2021/7/6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E913E66E-A65D-D54E-B21F-45EC79C6C244}"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p:cNvSpPr>
            <a:spLocks noGrp="1"/>
          </p:cNvSpPr>
          <p:nvPr>
            <p:ph sz="half" idx="2" hasCustomPrompt="1"/>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p:cNvSpPr>
            <a:spLocks noGrp="1"/>
          </p:cNvSpPr>
          <p:nvPr>
            <p:ph type="dt" sz="half" idx="10"/>
          </p:nvPr>
        </p:nvSpPr>
        <p:spPr/>
        <p:txBody>
          <a:bodyPr/>
          <a:lstStyle/>
          <a:p>
            <a:fld id="{7191AA1C-18A9-BD4C-B351-84A967FCFA1F}" type="datetimeFigureOut">
              <a:rPr kumimoji="1" lang="zh-CN" altLang="en-US" smtClean="0"/>
              <a:t>2021/7/6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E913E66E-A65D-D54E-B21F-45EC79C6C244}" type="slidenum">
              <a:rPr kumimoji="1" lang="zh-CN" altLang="en-US" smtClean="0"/>
              <a:t>‹#›</a:t>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p:cNvSpPr>
            <a:spLocks noGrp="1"/>
          </p:cNvSpPr>
          <p:nvPr>
            <p:ph sz="half" idx="2" hasCustomPrompt="1"/>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p:cNvSpPr>
            <a:spLocks noGrp="1"/>
          </p:cNvSpPr>
          <p:nvPr>
            <p:ph sz="quarter" idx="4" hasCustomPrompt="1"/>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p:cNvSpPr>
            <a:spLocks noGrp="1"/>
          </p:cNvSpPr>
          <p:nvPr>
            <p:ph type="dt" sz="half" idx="10"/>
          </p:nvPr>
        </p:nvSpPr>
        <p:spPr/>
        <p:txBody>
          <a:bodyPr/>
          <a:lstStyle/>
          <a:p>
            <a:fld id="{7191AA1C-18A9-BD4C-B351-84A967FCFA1F}" type="datetimeFigureOut">
              <a:rPr kumimoji="1" lang="zh-CN" altLang="en-US" smtClean="0"/>
              <a:t>2021/7/6</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E913E66E-A65D-D54E-B21F-45EC79C6C244}" type="slidenum">
              <a:rPr kumimoji="1" lang="zh-CN" altLang="en-US" smtClean="0"/>
              <a:t>‹#›</a:t>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7191AA1C-18A9-BD4C-B351-84A967FCFA1F}" type="datetimeFigureOut">
              <a:rPr kumimoji="1" lang="zh-CN" altLang="en-US" smtClean="0"/>
              <a:t>2021/7/6</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E913E66E-A65D-D54E-B21F-45EC79C6C244}" type="slidenum">
              <a:rPr kumimoji="1" lang="zh-CN" altLang="en-US" smtClean="0"/>
              <a:t>‹#›</a:t>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91AA1C-18A9-BD4C-B351-84A967FCFA1F}" type="datetimeFigureOut">
              <a:rPr kumimoji="1" lang="zh-CN" altLang="en-US" smtClean="0"/>
              <a:t>2021/7/6</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E913E66E-A65D-D54E-B21F-45EC79C6C244}" type="slidenum">
              <a:rPr kumimoji="1" lang="zh-CN" altLang="en-US" smtClean="0"/>
              <a:t>‹#›</a:t>
            </a:fld>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p:cNvSpPr>
            <a:spLocks noGrp="1"/>
          </p:cNvSpPr>
          <p:nvPr>
            <p:ph type="dt" sz="half" idx="10"/>
          </p:nvPr>
        </p:nvSpPr>
        <p:spPr/>
        <p:txBody>
          <a:bodyPr/>
          <a:lstStyle/>
          <a:p>
            <a:fld id="{7191AA1C-18A9-BD4C-B351-84A967FCFA1F}" type="datetimeFigureOut">
              <a:rPr kumimoji="1" lang="zh-CN" altLang="en-US" smtClean="0"/>
              <a:t>2021/7/6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E913E66E-A65D-D54E-B21F-45EC79C6C244}" type="slidenum">
              <a:rPr kumimoji="1" lang="zh-CN" altLang="en-US" smtClean="0"/>
              <a:t>‹#›</a:t>
            </a:fld>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p:cNvSpPr>
            <a:spLocks noGrp="1"/>
          </p:cNvSpPr>
          <p:nvPr>
            <p:ph type="dt" sz="half" idx="10"/>
          </p:nvPr>
        </p:nvSpPr>
        <p:spPr/>
        <p:txBody>
          <a:bodyPr/>
          <a:lstStyle/>
          <a:p>
            <a:fld id="{7191AA1C-18A9-BD4C-B351-84A967FCFA1F}" type="datetimeFigureOut">
              <a:rPr kumimoji="1" lang="zh-CN" altLang="en-US" smtClean="0"/>
              <a:t>2021/7/6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E913E66E-A65D-D54E-B21F-45EC79C6C244}" type="slidenum">
              <a:rPr kumimoji="1" lang="zh-CN" altLang="en-US" smtClean="0"/>
              <a:t>‹#›</a:t>
            </a:fld>
            <a:endParaRPr kumimoji="1"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hasCustomPrompt="1"/>
          </p:nvPr>
        </p:nvSpPr>
        <p:spPr/>
        <p:txBody>
          <a:bodyPr vert="eaVert"/>
          <a:lstStyle/>
          <a:p>
            <a:r>
              <a:rPr kumimoji="1" lang="zh-CN" altLang="en-US"/>
              <a:t>编辑母版文本样式
第二级
第三级
第四级
第五级</a:t>
            </a:r>
          </a:p>
        </p:txBody>
      </p:sp>
      <p:sp>
        <p:nvSpPr>
          <p:cNvPr id="4" name="日期占位符 3"/>
          <p:cNvSpPr>
            <a:spLocks noGrp="1"/>
          </p:cNvSpPr>
          <p:nvPr>
            <p:ph type="dt" sz="half" idx="10"/>
          </p:nvPr>
        </p:nvSpPr>
        <p:spPr/>
        <p:txBody>
          <a:bodyPr/>
          <a:lstStyle/>
          <a:p>
            <a:fld id="{7191AA1C-18A9-BD4C-B351-84A967FCFA1F}" type="datetimeFigureOut">
              <a:rPr kumimoji="1" lang="zh-CN" altLang="en-US" smtClean="0"/>
              <a:t>2021/7/6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E913E66E-A65D-D54E-B21F-45EC79C6C244}" type="slidenum">
              <a:rPr kumimoji="1" lang="zh-CN" altLang="en-US" smtClean="0"/>
              <a:t>‹#›</a:t>
            </a:fld>
            <a:endParaRPr kumimoji="1"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p:cNvSpPr>
            <a:spLocks noGrp="1"/>
          </p:cNvSpPr>
          <p:nvPr>
            <p:ph type="dt" sz="half" idx="10"/>
          </p:nvPr>
        </p:nvSpPr>
        <p:spPr/>
        <p:txBody>
          <a:bodyPr/>
          <a:lstStyle/>
          <a:p>
            <a:fld id="{7191AA1C-18A9-BD4C-B351-84A967FCFA1F}" type="datetimeFigureOut">
              <a:rPr kumimoji="1" lang="zh-CN" altLang="en-US" smtClean="0"/>
              <a:t>2021/7/6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E913E66E-A65D-D54E-B21F-45EC79C6C244}"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1"/>
      </p:bgRef>
    </p:bg>
    <p:spTree>
      <p:nvGrpSpPr>
        <p:cNvPr id="1" name=""/>
        <p:cNvGrpSpPr/>
        <p:nvPr/>
      </p:nvGrpSpPr>
      <p:grpSpPr>
        <a:xfrm>
          <a:off x="0" y="0"/>
          <a:ext cx="0" cy="0"/>
          <a:chOff x="0" y="0"/>
          <a:chExt cx="0" cy="0"/>
        </a:xfrm>
      </p:grpSpPr>
      <p:pic>
        <p:nvPicPr>
          <p:cNvPr id="6" name="Picture 5" descr="161130banma-PPT应用-30.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28"/>
            <a:ext cx="12192000" cy="6856272"/>
          </a:xfrm>
          <a:prstGeom prst="rect">
            <a:avLst/>
          </a:prstGeom>
        </p:spPr>
      </p:pic>
      <p:sp>
        <p:nvSpPr>
          <p:cNvPr id="2" name="Title 1"/>
          <p:cNvSpPr>
            <a:spLocks noGrp="1"/>
          </p:cNvSpPr>
          <p:nvPr>
            <p:ph type="ctrTitle" hasCustomPrompt="1"/>
          </p:nvPr>
        </p:nvSpPr>
        <p:spPr>
          <a:xfrm>
            <a:off x="341275" y="1398725"/>
            <a:ext cx="8151803" cy="703385"/>
          </a:xfrm>
        </p:spPr>
        <p:txBody>
          <a:bodyPr>
            <a:noAutofit/>
          </a:bodyPr>
          <a:lstStyle>
            <a:lvl1pPr algn="l">
              <a:defRPr sz="4700" b="0" i="0">
                <a:solidFill>
                  <a:srgbClr val="00B48D"/>
                </a:solidFill>
                <a:latin typeface="微软雅黑" pitchFamily="34" charset="-122"/>
                <a:ea typeface="微软雅黑" pitchFamily="34" charset="-122"/>
                <a:cs typeface="微软雅黑" pitchFamily="34" charset="-122"/>
              </a:defRPr>
            </a:lvl1pPr>
          </a:lstStyle>
          <a:p>
            <a:r>
              <a:rPr lang="zh-CN" altLang="en-US" dirty="0"/>
              <a:t>主标题</a:t>
            </a:r>
            <a:r>
              <a:rPr lang="en-US" altLang="zh-CN" dirty="0"/>
              <a:t> 33-35pt</a:t>
            </a:r>
            <a:endParaRPr lang="en-US" dirty="0"/>
          </a:p>
        </p:txBody>
      </p:sp>
      <p:sp>
        <p:nvSpPr>
          <p:cNvPr id="3" name="Subtitle 2"/>
          <p:cNvSpPr>
            <a:spLocks noGrp="1"/>
          </p:cNvSpPr>
          <p:nvPr>
            <p:ph type="subTitle" idx="1" hasCustomPrompt="1"/>
          </p:nvPr>
        </p:nvSpPr>
        <p:spPr>
          <a:xfrm>
            <a:off x="341274" y="2110044"/>
            <a:ext cx="8205556" cy="578051"/>
          </a:xfrm>
        </p:spPr>
        <p:txBody>
          <a:bodyPr>
            <a:noAutofit/>
          </a:bodyPr>
          <a:lstStyle>
            <a:lvl1pPr marL="0" indent="0" algn="l">
              <a:buNone/>
              <a:defRPr sz="2700" b="0" i="0">
                <a:solidFill>
                  <a:schemeClr val="tx1">
                    <a:tint val="75000"/>
                  </a:schemeClr>
                </a:solidFill>
                <a:latin typeface="微软雅黑" pitchFamily="34" charset="-122"/>
                <a:ea typeface="微软雅黑" pitchFamily="34" charset="-122"/>
                <a:cs typeface="微软雅黑" pitchFamily="34" charset="-122"/>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dirty="0"/>
              <a:t>副标题</a:t>
            </a:r>
            <a:r>
              <a:rPr lang="en-US" altLang="zh-CN" dirty="0"/>
              <a:t> 18-20pt</a:t>
            </a:r>
            <a:endParaRPr lang="en-US" dirty="0"/>
          </a:p>
        </p:txBody>
      </p:sp>
      <p:sp>
        <p:nvSpPr>
          <p:cNvPr id="14" name="Text Placeholder 3"/>
          <p:cNvSpPr>
            <a:spLocks noGrp="1"/>
          </p:cNvSpPr>
          <p:nvPr>
            <p:ph type="body" sz="half" idx="2" hasCustomPrompt="1"/>
          </p:nvPr>
        </p:nvSpPr>
        <p:spPr>
          <a:xfrm>
            <a:off x="341274" y="2900441"/>
            <a:ext cx="7211113" cy="1024176"/>
          </a:xfrm>
        </p:spPr>
        <p:txBody>
          <a:bodyPr>
            <a:normAutofit/>
          </a:bodyPr>
          <a:lstStyle>
            <a:lvl1pPr marL="0" indent="0">
              <a:buNone/>
              <a:defRPr lang="en-US" sz="1500" b="0" i="0" kern="1200" dirty="0" smtClean="0">
                <a:solidFill>
                  <a:schemeClr val="tx1">
                    <a:tint val="75000"/>
                  </a:schemeClr>
                </a:solidFill>
                <a:latin typeface="微软雅黑" pitchFamily="34" charset="-122"/>
                <a:ea typeface="微软雅黑" pitchFamily="34" charset="-122"/>
                <a:cs typeface="微软雅黑" pitchFamily="34" charset="-122"/>
              </a:defRPr>
            </a:lvl1pPr>
            <a:lvl2pPr marL="609600" indent="0">
              <a:buNone/>
              <a:defRPr sz="1600"/>
            </a:lvl2pPr>
            <a:lvl3pPr marL="1219200" indent="0">
              <a:buNone/>
              <a:defRPr sz="1300"/>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dirty="0"/>
              <a:t>演讲人</a:t>
            </a:r>
            <a:r>
              <a:rPr lang="zh-CN" altLang="zh-CN" dirty="0"/>
              <a:t>／</a:t>
            </a:r>
            <a:r>
              <a:rPr lang="zh-CN" altLang="en-US" dirty="0"/>
              <a:t>时间</a:t>
            </a:r>
            <a:r>
              <a:rPr lang="en-US" altLang="zh-CN" dirty="0"/>
              <a:t> 11-14pt</a:t>
            </a:r>
            <a:endParaRPr lang="en-US" dirty="0"/>
          </a:p>
        </p:txBody>
      </p:sp>
      <p:pic>
        <p:nvPicPr>
          <p:cNvPr id="5" name="Picture 4" descr="161130banma-PPT应用-2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99228" y="611207"/>
            <a:ext cx="2335627" cy="1106109"/>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pic>
        <p:nvPicPr>
          <p:cNvPr id="8" name="Picture 7" descr="目录页.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p:cNvSpPr>
            <a:spLocks noGrp="1"/>
          </p:cNvSpPr>
          <p:nvPr>
            <p:ph type="title" hasCustomPrompt="1"/>
          </p:nvPr>
        </p:nvSpPr>
        <p:spPr>
          <a:xfrm>
            <a:off x="452351" y="319465"/>
            <a:ext cx="10620620" cy="1143000"/>
          </a:xfrm>
        </p:spPr>
        <p:txBody>
          <a:bodyPr anchor="t">
            <a:normAutofit/>
          </a:bodyPr>
          <a:lstStyle>
            <a:lvl1pPr algn="l">
              <a:defRPr sz="4000" b="0" i="0">
                <a:solidFill>
                  <a:srgbClr val="2DAA8B"/>
                </a:solidFill>
                <a:latin typeface="微软雅黑" pitchFamily="34" charset="-122"/>
                <a:ea typeface="微软雅黑" pitchFamily="34" charset="-122"/>
                <a:cs typeface="微软雅黑" pitchFamily="34" charset="-122"/>
              </a:defRPr>
            </a:lvl1pPr>
          </a:lstStyle>
          <a:p>
            <a:r>
              <a:rPr lang="zh-CN" altLang="en-US" dirty="0"/>
              <a:t>目录</a:t>
            </a:r>
            <a:r>
              <a:rPr lang="en-US" altLang="zh-CN" dirty="0"/>
              <a:t> 28-30pt</a:t>
            </a:r>
            <a:endParaRPr lang="en-US" dirty="0"/>
          </a:p>
        </p:txBody>
      </p:sp>
      <p:sp>
        <p:nvSpPr>
          <p:cNvPr id="12" name="Text Placeholder 3"/>
          <p:cNvSpPr>
            <a:spLocks noGrp="1"/>
          </p:cNvSpPr>
          <p:nvPr>
            <p:ph type="body" sz="half" idx="2" hasCustomPrompt="1"/>
          </p:nvPr>
        </p:nvSpPr>
        <p:spPr>
          <a:xfrm>
            <a:off x="520773" y="1758087"/>
            <a:ext cx="10620620" cy="4532467"/>
          </a:xfrm>
        </p:spPr>
        <p:txBody>
          <a:bodyPr anchor="t">
            <a:normAutofit/>
          </a:bodyPr>
          <a:lstStyle>
            <a:lvl1pPr marL="380990" indent="-380990">
              <a:buSzPct val="120000"/>
              <a:buFontTx/>
              <a:buBlip>
                <a:blip r:embed="rId3"/>
              </a:buBlip>
              <a:defRPr sz="2400" b="0" i="0">
                <a:solidFill>
                  <a:srgbClr val="404040"/>
                </a:solidFill>
                <a:latin typeface="微软雅黑" pitchFamily="34" charset="-122"/>
                <a:ea typeface="微软雅黑" pitchFamily="34" charset="-122"/>
                <a:cs typeface="微软雅黑" pitchFamily="34" charset="-122"/>
              </a:defRPr>
            </a:lvl1pPr>
            <a:lvl2pPr marL="838179" indent="-228594">
              <a:buFont typeface="Arial"/>
              <a:buChar char="•"/>
              <a:defRPr sz="2133">
                <a:solidFill>
                  <a:srgbClr val="404040"/>
                </a:solidFill>
                <a:latin typeface="微软雅黑" pitchFamily="34" charset="-122"/>
                <a:ea typeface="微软雅黑" pitchFamily="34" charset="-122"/>
                <a:cs typeface="微软雅黑" pitchFamily="34" charset="-122"/>
              </a:defRPr>
            </a:lvl2pPr>
            <a:lvl3pPr marL="1447764" indent="-228594">
              <a:buFont typeface="Wingdings" charset="2"/>
              <a:buChar char="§"/>
              <a:defRPr sz="1867">
                <a:solidFill>
                  <a:srgbClr val="404040"/>
                </a:solidFill>
                <a:latin typeface="微软雅黑" pitchFamily="34" charset="-122"/>
                <a:ea typeface="微软雅黑" pitchFamily="34" charset="-122"/>
                <a:cs typeface="微软雅黑" pitchFamily="34" charset="-122"/>
              </a:defRPr>
            </a:lvl3pPr>
            <a:lvl4pPr marL="2057349" indent="-228594">
              <a:buFont typeface="Courier New"/>
              <a:buChar char="o"/>
              <a:defRPr sz="1600">
                <a:solidFill>
                  <a:srgbClr val="404040"/>
                </a:solidFill>
                <a:latin typeface="微软雅黑" pitchFamily="34" charset="-122"/>
                <a:ea typeface="微软雅黑" pitchFamily="34" charset="-122"/>
                <a:cs typeface="微软雅黑" pitchFamily="34" charset="-122"/>
              </a:defRPr>
            </a:lvl4pPr>
            <a:lvl5pPr marL="2666933" indent="-228594">
              <a:buFont typeface="Wingdings" charset="2"/>
              <a:buChar char="²"/>
              <a:defRPr sz="1400">
                <a:solidFill>
                  <a:srgbClr val="404040"/>
                </a:solidFill>
                <a:latin typeface="微软雅黑" pitchFamily="34" charset="-122"/>
                <a:ea typeface="微软雅黑" pitchFamily="34" charset="-122"/>
                <a:cs typeface="微软雅黑" pitchFamily="34" charset="-122"/>
              </a:defRPr>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ltLang="zh-CN" dirty="0"/>
              <a:t>01 </a:t>
            </a: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Tree>
    <p:extLst>
      <p:ext uri="{BB962C8B-B14F-4D97-AF65-F5344CB8AC3E}">
        <p14:creationId xmlns:p14="http://schemas.microsoft.com/office/powerpoint/2010/main" val="4008865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pic>
        <p:nvPicPr>
          <p:cNvPr id="7" name="Picture 6" descr="161130banma-PPT应用-2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5375"/>
            <a:ext cx="12237167" cy="6881672"/>
          </a:xfrm>
          <a:prstGeom prst="rect">
            <a:avLst/>
          </a:prstGeom>
        </p:spPr>
      </p:pic>
      <p:sp>
        <p:nvSpPr>
          <p:cNvPr id="2" name="Title 1"/>
          <p:cNvSpPr>
            <a:spLocks noGrp="1"/>
          </p:cNvSpPr>
          <p:nvPr>
            <p:ph type="title" hasCustomPrompt="1"/>
          </p:nvPr>
        </p:nvSpPr>
        <p:spPr>
          <a:xfrm>
            <a:off x="409065" y="385774"/>
            <a:ext cx="11188516" cy="1392860"/>
          </a:xfrm>
        </p:spPr>
        <p:txBody>
          <a:bodyPr anchor="t">
            <a:noAutofit/>
          </a:bodyPr>
          <a:lstStyle>
            <a:lvl1pPr algn="l">
              <a:defRPr sz="4267" b="0" i="0">
                <a:solidFill>
                  <a:schemeClr val="bg1"/>
                </a:solidFill>
                <a:latin typeface="微软雅黑" pitchFamily="34" charset="-122"/>
                <a:ea typeface="微软雅黑" pitchFamily="34" charset="-122"/>
                <a:cs typeface="微软雅黑" pitchFamily="34" charset="-122"/>
              </a:defRPr>
            </a:lvl1pPr>
          </a:lstStyle>
          <a:p>
            <a:r>
              <a:rPr lang="en-US" dirty="0"/>
              <a:t>Thank you！</a:t>
            </a:r>
            <a:br>
              <a:rPr lang="en-US" dirty="0"/>
            </a:br>
            <a:r>
              <a:rPr lang="zh-TW" altLang="en-US" dirty="0"/>
              <a:t>谢谢</a:t>
            </a:r>
            <a:endParaRPr lang="en-US" dirty="0"/>
          </a:p>
        </p:txBody>
      </p:sp>
      <p:sp>
        <p:nvSpPr>
          <p:cNvPr id="8" name="Date Placeholder 3"/>
          <p:cNvSpPr txBox="1">
            <a:spLocks/>
          </p:cNvSpPr>
          <p:nvPr userDrawn="1"/>
        </p:nvSpPr>
        <p:spPr>
          <a:xfrm>
            <a:off x="422613" y="6463817"/>
            <a:ext cx="1671601" cy="202633"/>
          </a:xfrm>
          <a:prstGeom prst="rect">
            <a:avLst/>
          </a:prstGeom>
        </p:spPr>
        <p:txBody>
          <a:bodyPr vert="horz" lIns="121920" tIns="60960" rIns="121920" bIns="6096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933" b="0" i="0" dirty="0" err="1">
                <a:solidFill>
                  <a:schemeClr val="bg1"/>
                </a:solidFill>
                <a:latin typeface="Arial"/>
                <a:ea typeface="Heiti SC Light"/>
                <a:cs typeface="Arial"/>
              </a:rPr>
              <a:t>www.hellobanma.com</a:t>
            </a:r>
            <a:endParaRPr lang="en-US" sz="933" b="0" i="0" dirty="0">
              <a:solidFill>
                <a:schemeClr val="bg1"/>
              </a:solidFill>
              <a:latin typeface="Arial"/>
              <a:ea typeface="Heiti SC Light"/>
              <a:cs typeface="Arial"/>
            </a:endParaRPr>
          </a:p>
        </p:txBody>
      </p:sp>
    </p:spTree>
    <p:extLst>
      <p:ext uri="{BB962C8B-B14F-4D97-AF65-F5344CB8AC3E}">
        <p14:creationId xmlns:p14="http://schemas.microsoft.com/office/powerpoint/2010/main" val="1056501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a:t>单击此处编辑标题</a:t>
            </a:r>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单击此处编辑正文</a:t>
            </a:r>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p>
          <a:p>
            <a:pPr lvl="0"/>
            <a:r>
              <a:rPr lang="zh-CN" altLang="en-US">
                <a:sym typeface="+mn-ea"/>
              </a:rPr>
              <a:t>单击此处编辑正文</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t>‹#›</a:t>
            </a:fld>
            <a:endParaRPr lang="zh-CN" altLang="en-US"/>
          </a:p>
        </p:txBody>
      </p:sp>
      <p:sp>
        <p:nvSpPr>
          <p:cNvPr id="9" name="标题 8"/>
          <p:cNvSpPr>
            <a:spLocks noGrp="1"/>
          </p:cNvSpPr>
          <p:nvPr>
            <p:ph type="title" hasCustomPrompt="1"/>
          </p:nvPr>
        </p:nvSpPr>
        <p:spPr>
          <a:xfrm>
            <a:off x="669925" y="5605145"/>
            <a:ext cx="10852150" cy="558165"/>
          </a:xfrm>
        </p:spPr>
        <p:txBody>
          <a:bodyPr/>
          <a:lstStyle>
            <a:lvl1pPr>
              <a:defRPr b="0">
                <a:latin typeface="+mn-ea"/>
                <a:ea typeface="+mn-ea"/>
              </a:defRPr>
            </a:lvl1pPr>
          </a:lstStyle>
          <a:p>
            <a:r>
              <a:rPr lang="zh-CN" altLang="en-US"/>
              <a:t>单击此处编辑正文</a:t>
            </a:r>
          </a:p>
        </p:txBody>
      </p:sp>
      <p:sp>
        <p:nvSpPr>
          <p:cNvPr id="8" name="内容占位符 7"/>
          <p:cNvSpPr>
            <a:spLocks noGrp="1"/>
          </p:cNvSpPr>
          <p:nvPr>
            <p:ph idx="1" hasCustomPrompt="1"/>
          </p:nvPr>
        </p:nvSpPr>
        <p:spPr>
          <a:xfrm>
            <a:off x="669925" y="641350"/>
            <a:ext cx="10852150"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7191AA1C-18A9-BD4C-B351-84A967FCFA1F}" type="datetimeFigureOut">
              <a:rPr kumimoji="1" lang="zh-CN" altLang="en-US" smtClean="0"/>
              <a:t>2021/7/6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E913E66E-A65D-D54E-B21F-45EC79C6C244}"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theme" Target="../theme/theme2.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t>2021/7/6</a:t>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t>‹#›</a:t>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91AA1C-18A9-BD4C-B351-84A967FCFA1F}" type="datetimeFigureOut">
              <a:rPr kumimoji="1" lang="zh-CN" altLang="en-US" smtClean="0"/>
              <a:t>2021/7/6</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13E66E-A65D-D54E-B21F-45EC79C6C244}"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arxiv.org/abs/1701.07875" TargetMode="Externa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469232" y="1831500"/>
            <a:ext cx="8151803" cy="1638765"/>
          </a:xfrm>
        </p:spPr>
        <p:txBody>
          <a:bodyPr/>
          <a:lstStyle/>
          <a:p>
            <a:r>
              <a:rPr kumimoji="1" lang="zh-CN" altLang="en-US" sz="5400" dirty="0" smtClean="0"/>
              <a:t>语义分割蒸馏</a:t>
            </a:r>
            <a:r>
              <a:rPr kumimoji="1" lang="en-US" altLang="zh-CN" sz="5400" dirty="0" smtClean="0"/>
              <a:t>loss</a:t>
            </a:r>
            <a:r>
              <a:rPr kumimoji="1" lang="zh-CN" altLang="en-US" sz="5400" dirty="0" smtClean="0"/>
              <a:t>分享</a:t>
            </a:r>
            <a:r>
              <a:rPr kumimoji="1" lang="en-US" altLang="zh-CN" dirty="0"/>
              <a:t/>
            </a:r>
            <a:br>
              <a:rPr kumimoji="1" lang="en-US" altLang="zh-CN" dirty="0"/>
            </a:br>
            <a:endParaRPr kumimoji="1" lang="zh-CN" altLang="en-US" dirty="0"/>
          </a:p>
        </p:txBody>
      </p:sp>
      <p:sp>
        <p:nvSpPr>
          <p:cNvPr id="2" name="文本框 1"/>
          <p:cNvSpPr txBox="1"/>
          <p:nvPr/>
        </p:nvSpPr>
        <p:spPr>
          <a:xfrm>
            <a:off x="554074" y="2929379"/>
            <a:ext cx="5409054" cy="460375"/>
          </a:xfrm>
          <a:prstGeom prst="rect">
            <a:avLst/>
          </a:prstGeom>
          <a:noFill/>
        </p:spPr>
        <p:txBody>
          <a:bodyPr wrap="square" rtlCol="0">
            <a:spAutoFit/>
          </a:bodyPr>
          <a:lstStyle/>
          <a:p>
            <a:r>
              <a:rPr kumimoji="1" lang="en-US" altLang="zh-CN" sz="2400" dirty="0" smtClean="0">
                <a:latin typeface="+mn-ea"/>
              </a:rPr>
              <a:t>2021.7.7</a:t>
            </a:r>
            <a:endParaRPr kumimoji="1" lang="zh-CN" altLang="en-US" sz="2400" dirty="0">
              <a:latin typeface="+mn-ea"/>
            </a:endParaRPr>
          </a:p>
        </p:txBody>
      </p:sp>
      <p:sp>
        <p:nvSpPr>
          <p:cNvPr name="文本框 2" id="7"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BBAAD9C20180234D78A0072836F0BB20E2B9B2041F09DB20A1D98E35B1462B85EB4CBD38D1633B0522492508C84621EB58F9210A11D00B211BBFC24A7A0E2BD824FCF3AD2C24C64784B42FC76F424AAF4FF0E1B377B43F249886D1975E11FC48DE862996FE3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34665" y="115717"/>
            <a:ext cx="6762962" cy="584775"/>
          </a:xfrm>
          <a:prstGeom prst="rect">
            <a:avLst/>
          </a:prstGeom>
          <a:noFill/>
          <a:ln w="12700">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3200" b="1" i="0" u="none" strike="noStrike" kern="1200" cap="none" spc="0" normalizeH="0" baseline="0" noProof="0" dirty="0" smtClean="0">
                <a:ln>
                  <a:noFill/>
                </a:ln>
                <a:solidFill>
                  <a:srgbClr val="009193"/>
                </a:solidFill>
                <a:effectLst/>
                <a:uLnTx/>
                <a:uFillTx/>
                <a:latin typeface="等线 Light"/>
                <a:ea typeface="等线 Light" panose="02010600030101010101" pitchFamily="2" charset="-122"/>
              </a:rPr>
              <a:t>SKD</a:t>
            </a:r>
            <a:r>
              <a:rPr kumimoji="1" lang="zh-CN" altLang="en-US" sz="3200" b="1" i="0" u="none" strike="noStrike" kern="1200" cap="none" spc="0" normalizeH="0" baseline="0" noProof="0" dirty="0" smtClean="0">
                <a:ln>
                  <a:noFill/>
                </a:ln>
                <a:solidFill>
                  <a:srgbClr val="009193"/>
                </a:solidFill>
                <a:effectLst/>
                <a:uLnTx/>
                <a:uFillTx/>
                <a:latin typeface="等线 Light"/>
                <a:ea typeface="等线 Light" panose="02010600030101010101" pitchFamily="2" charset="-122"/>
              </a:rPr>
              <a:t>论文</a:t>
            </a:r>
            <a:endParaRPr kumimoji="1" lang="en-US" altLang="zh-CN" sz="2400" b="1" i="0" u="none" strike="noStrike" kern="1200" cap="none" spc="0" normalizeH="0" baseline="0" noProof="0" dirty="0">
              <a:ln>
                <a:noFill/>
              </a:ln>
              <a:solidFill>
                <a:srgbClr val="009193"/>
              </a:solidFill>
              <a:effectLst/>
              <a:uLnTx/>
              <a:uFillTx/>
              <a:latin typeface="等线 Light"/>
              <a:ea typeface="等线 Light" panose="02010600030101010101" pitchFamily="2" charset="-122"/>
            </a:endParaRPr>
          </a:p>
        </p:txBody>
      </p:sp>
      <p:sp>
        <p:nvSpPr>
          <p:cNvPr id="26" name="Shape 178"/>
          <p:cNvSpPr/>
          <p:nvPr/>
        </p:nvSpPr>
        <p:spPr>
          <a:xfrm>
            <a:off x="148170" y="189786"/>
            <a:ext cx="86495" cy="493200"/>
          </a:xfrm>
          <a:prstGeom prst="roundRect">
            <a:avLst>
              <a:gd name="adj" fmla="val 50000"/>
            </a:avLst>
          </a:prstGeom>
          <a:solidFill>
            <a:srgbClr val="44B8B5"/>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defRPr sz="3200" b="0">
                <a:solidFill>
                  <a:srgbClr val="FFFFFF"/>
                </a:solidFill>
                <a:latin typeface="+mn-lt"/>
                <a:ea typeface="+mn-ea"/>
                <a:cs typeface="+mn-cs"/>
                <a:sym typeface="Helvetica Neue Medium"/>
              </a:defRPr>
            </a:pPr>
            <a:endParaRPr kumimoji="0" sz="3600" b="1" i="0" u="none" strike="noStrike" kern="1200" cap="none" spc="0" normalizeH="0" baseline="0" noProof="0">
              <a:ln>
                <a:noFill/>
              </a:ln>
              <a:solidFill>
                <a:srgbClr val="FFFFFF"/>
              </a:solidFill>
              <a:effectLst/>
              <a:uLnTx/>
              <a:uFillTx/>
              <a:latin typeface="等线"/>
              <a:ea typeface="+mn-ea"/>
              <a:cs typeface="+mn-cs"/>
              <a:sym typeface="Helvetica Neue Medium"/>
            </a:endParaRPr>
          </a:p>
        </p:txBody>
      </p:sp>
      <p:sp>
        <p:nvSpPr>
          <p:cNvPr id="3" name="矩形 2"/>
          <p:cNvSpPr/>
          <p:nvPr/>
        </p:nvSpPr>
        <p:spPr>
          <a:xfrm>
            <a:off x="359259" y="805582"/>
            <a:ext cx="11832741" cy="5246835"/>
          </a:xfrm>
          <a:prstGeom prst="rect">
            <a:avLst/>
          </a:prstGeom>
        </p:spPr>
        <p:txBody>
          <a:bodyPr wrap="square">
            <a:noAutofit/>
          </a:bodyPr>
          <a:lstStyle/>
          <a:p>
            <a:endParaRPr lang="en-US" altLang="zh-CN" sz="1600" dirty="0"/>
          </a:p>
          <a:p>
            <a:endParaRPr lang="en-US" altLang="zh-CN" dirty="0"/>
          </a:p>
          <a:p>
            <a:pPr marL="342900" indent="-342900">
              <a:buAutoNum type="arabicPeriod"/>
            </a:pPr>
            <a:endParaRPr lang="en-US" altLang="zh-CN" dirty="0">
              <a:latin typeface="Arial" panose="020B0604020202020204" pitchFamily="34" charset="0"/>
            </a:endParaRPr>
          </a:p>
          <a:p>
            <a:endParaRPr lang="en-US" altLang="zh-CN" dirty="0">
              <a:latin typeface="Arial" panose="020B0604020202020204" pitchFamily="34" charset="0"/>
            </a:endParaRPr>
          </a:p>
        </p:txBody>
      </p:sp>
      <p:sp>
        <p:nvSpPr>
          <p:cNvPr id="9" name="文本框 8">
            <a:extLst>
              <a:ext uri="{FF2B5EF4-FFF2-40B4-BE49-F238E27FC236}">
                <a16:creationId xmlns:a16="http://schemas.microsoft.com/office/drawing/2014/main" id="{0980BDF4-8A48-4915-B316-FEFBDBEEF00D}"/>
              </a:ext>
            </a:extLst>
          </p:cNvPr>
          <p:cNvSpPr txBox="1"/>
          <p:nvPr/>
        </p:nvSpPr>
        <p:spPr>
          <a:xfrm>
            <a:off x="148170" y="949911"/>
            <a:ext cx="11259636" cy="369332"/>
          </a:xfrm>
          <a:prstGeom prst="rect">
            <a:avLst/>
          </a:prstGeom>
          <a:noFill/>
          <a:ln w="12700">
            <a:solidFill>
              <a:schemeClr val="tx1"/>
            </a:solidFill>
          </a:ln>
        </p:spPr>
        <p:txBody>
          <a:bodyPr wrap="square" rtlCol="0">
            <a:spAutoFit/>
          </a:bodyPr>
          <a:lstStyle/>
          <a:p>
            <a:r>
              <a:rPr lang="en-US" altLang="zh-CN" b="1" dirty="0"/>
              <a:t>pair-wise </a:t>
            </a:r>
            <a:r>
              <a:rPr lang="en-US" altLang="zh-CN" b="1" dirty="0" smtClean="0"/>
              <a:t>distillation</a:t>
            </a:r>
            <a:r>
              <a:rPr kumimoji="1" lang="zh-CN" altLang="en-US" dirty="0"/>
              <a:t>：</a:t>
            </a:r>
            <a:endParaRPr lang="en-US" altLang="zh-CN" b="1" dirty="0"/>
          </a:p>
        </p:txBody>
      </p:sp>
      <p:pic>
        <p:nvPicPr>
          <p:cNvPr id="2" name="图片 1"/>
          <p:cNvPicPr>
            <a:picLocks noChangeAspect="1"/>
          </p:cNvPicPr>
          <p:nvPr/>
        </p:nvPicPr>
        <p:blipFill>
          <a:blip r:embed="rId2"/>
          <a:stretch>
            <a:fillRect/>
          </a:stretch>
        </p:blipFill>
        <p:spPr>
          <a:xfrm>
            <a:off x="1059469" y="1800335"/>
            <a:ext cx="3562533" cy="660434"/>
          </a:xfrm>
          <a:prstGeom prst="rect">
            <a:avLst/>
          </a:prstGeom>
        </p:spPr>
      </p:pic>
      <p:sp>
        <p:nvSpPr>
          <p:cNvPr id="6" name="矩形 5"/>
          <p:cNvSpPr/>
          <p:nvPr/>
        </p:nvSpPr>
        <p:spPr>
          <a:xfrm>
            <a:off x="1054608" y="2666923"/>
            <a:ext cx="7559040" cy="369332"/>
          </a:xfrm>
          <a:prstGeom prst="rect">
            <a:avLst/>
          </a:prstGeom>
        </p:spPr>
        <p:txBody>
          <a:bodyPr wrap="square">
            <a:spAutoFit/>
          </a:bodyPr>
          <a:lstStyle/>
          <a:p>
            <a:r>
              <a:rPr lang="zh-CN" altLang="en-US" dirty="0"/>
              <a:t>上式：</a:t>
            </a:r>
            <a:r>
              <a:rPr lang="en-US" altLang="zh-CN" dirty="0"/>
              <a:t>W’,H’</a:t>
            </a:r>
            <a:r>
              <a:rPr lang="zh-CN" altLang="en-US" dirty="0"/>
              <a:t>：</a:t>
            </a:r>
            <a:r>
              <a:rPr lang="en-US" altLang="zh-CN" dirty="0"/>
              <a:t>feature map</a:t>
            </a:r>
            <a:r>
              <a:rPr lang="zh-CN" altLang="en-US" dirty="0"/>
              <a:t>图长宽 ， </a:t>
            </a:r>
            <a:r>
              <a:rPr lang="en-US" altLang="zh-CN" dirty="0"/>
              <a:t>R‘: </a:t>
            </a:r>
            <a:r>
              <a:rPr lang="zh-CN" altLang="en-US" dirty="0"/>
              <a:t>图像区域 </a:t>
            </a:r>
            <a:r>
              <a:rPr lang="en-US" altLang="zh-CN" dirty="0"/>
              <a:t>i: </a:t>
            </a:r>
            <a:r>
              <a:rPr lang="zh-CN" altLang="en-US" dirty="0"/>
              <a:t>像素点 </a:t>
            </a:r>
            <a:r>
              <a:rPr lang="en-US" altLang="zh-CN" dirty="0"/>
              <a:t>j: </a:t>
            </a:r>
            <a:r>
              <a:rPr lang="en-US" altLang="zh-CN" dirty="0" err="1"/>
              <a:t>i</a:t>
            </a:r>
            <a:r>
              <a:rPr lang="zh-CN" altLang="en-US" dirty="0"/>
              <a:t>周围像素点</a:t>
            </a:r>
            <a:endParaRPr lang="zh-CN" altLang="en-US" dirty="0">
              <a:effectLst/>
            </a:endParaRPr>
          </a:p>
        </p:txBody>
      </p:sp>
      <p:pic>
        <p:nvPicPr>
          <p:cNvPr id="7" name="图片 6"/>
          <p:cNvPicPr>
            <a:picLocks noChangeAspect="1"/>
          </p:cNvPicPr>
          <p:nvPr/>
        </p:nvPicPr>
        <p:blipFill>
          <a:blip r:embed="rId3"/>
          <a:stretch>
            <a:fillRect/>
          </a:stretch>
        </p:blipFill>
        <p:spPr>
          <a:xfrm>
            <a:off x="1158650" y="3488539"/>
            <a:ext cx="3784795" cy="1790792"/>
          </a:xfrm>
          <a:prstGeom prst="rect">
            <a:avLst/>
          </a:prstGeom>
        </p:spPr>
      </p:pic>
      <p:sp>
        <p:nvSpPr>
          <p:cNvPr id="8" name="矩形 7"/>
          <p:cNvSpPr/>
          <p:nvPr/>
        </p:nvSpPr>
        <p:spPr>
          <a:xfrm>
            <a:off x="1173480" y="5391835"/>
            <a:ext cx="6772656" cy="369332"/>
          </a:xfrm>
          <a:prstGeom prst="rect">
            <a:avLst/>
          </a:prstGeom>
        </p:spPr>
        <p:txBody>
          <a:bodyPr wrap="square">
            <a:spAutoFit/>
          </a:bodyPr>
          <a:lstStyle/>
          <a:p>
            <a:r>
              <a:rPr lang="zh-CN" altLang="en-US" dirty="0"/>
              <a:t>上式：</a:t>
            </a:r>
            <a:r>
              <a:rPr lang="en-US" altLang="zh-CN" dirty="0" err="1"/>
              <a:t>fi,j</a:t>
            </a:r>
            <a:r>
              <a:rPr lang="en-US" altLang="zh-CN" dirty="0"/>
              <a:t>: </a:t>
            </a:r>
            <a:r>
              <a:rPr lang="en-US" altLang="zh-CN" dirty="0" err="1"/>
              <a:t>i</a:t>
            </a:r>
            <a:r>
              <a:rPr lang="zh-CN" altLang="en-US" dirty="0"/>
              <a:t>，</a:t>
            </a:r>
            <a:r>
              <a:rPr lang="en-US" altLang="zh-CN" dirty="0"/>
              <a:t>j</a:t>
            </a:r>
            <a:r>
              <a:rPr lang="zh-CN" altLang="en-US" dirty="0"/>
              <a:t>位置列向量 </a:t>
            </a:r>
            <a:r>
              <a:rPr lang="en-US" altLang="zh-CN" dirty="0"/>
              <a:t>||fi||2</a:t>
            </a:r>
            <a:r>
              <a:rPr lang="zh-CN" altLang="en-US" dirty="0"/>
              <a:t>：二范数（向量平方和开更号）</a:t>
            </a:r>
            <a:endParaRPr lang="zh-CN" altLang="en-US" dirty="0">
              <a:effectLst/>
            </a:endParaRPr>
          </a:p>
        </p:txBody>
      </p:sp>
      <p:sp>
        <p:nvSpPr>
          <p:cNvPr name="文本框 9" id="27"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BBAAD9C20180234D78A0072836F0BB20E2B9B2041F09DB20A1D98E35B1462B85EB4CBD38D1633B0522492508C84621EB58F9210A11D00B211BBFC24A7A0E2BD824FCF3AD2C24C64784B42FC76F424AAF4FF0E1B377B43F249886D1975E11FC48DE862996FE3</a:t>
            </a:r>
          </a:p>
        </p:txBody>
      </p:sp>
    </p:spTree>
    <p:extLst>
      <p:ext uri="{BB962C8B-B14F-4D97-AF65-F5344CB8AC3E}">
        <p14:creationId xmlns:p14="http://schemas.microsoft.com/office/powerpoint/2010/main" val="2894150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34665" y="115717"/>
            <a:ext cx="6762962" cy="584775"/>
          </a:xfrm>
          <a:prstGeom prst="rect">
            <a:avLst/>
          </a:prstGeom>
          <a:noFill/>
          <a:ln w="12700">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3200" b="1" noProof="0" dirty="0" smtClean="0">
                <a:solidFill>
                  <a:srgbClr val="009193"/>
                </a:solidFill>
                <a:latin typeface="等线 Light"/>
                <a:ea typeface="等线 Light" panose="02010600030101010101" pitchFamily="2" charset="-122"/>
              </a:rPr>
              <a:t>实验结果：</a:t>
            </a:r>
            <a:endParaRPr kumimoji="1" lang="en-US" altLang="zh-CN" sz="2400" b="1" i="0" u="none" strike="noStrike" kern="1200" cap="none" spc="0" normalizeH="0" baseline="0" noProof="0" dirty="0">
              <a:ln>
                <a:noFill/>
              </a:ln>
              <a:solidFill>
                <a:srgbClr val="009193"/>
              </a:solidFill>
              <a:effectLst/>
              <a:uLnTx/>
              <a:uFillTx/>
              <a:latin typeface="等线 Light"/>
              <a:ea typeface="等线 Light" panose="02010600030101010101" pitchFamily="2" charset="-122"/>
            </a:endParaRPr>
          </a:p>
        </p:txBody>
      </p:sp>
      <p:sp>
        <p:nvSpPr>
          <p:cNvPr id="26" name="Shape 178"/>
          <p:cNvSpPr/>
          <p:nvPr/>
        </p:nvSpPr>
        <p:spPr>
          <a:xfrm>
            <a:off x="148170" y="189786"/>
            <a:ext cx="86495" cy="493200"/>
          </a:xfrm>
          <a:prstGeom prst="roundRect">
            <a:avLst>
              <a:gd name="adj" fmla="val 50000"/>
            </a:avLst>
          </a:prstGeom>
          <a:solidFill>
            <a:srgbClr val="44B8B5"/>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defRPr sz="3200" b="0">
                <a:solidFill>
                  <a:srgbClr val="FFFFFF"/>
                </a:solidFill>
                <a:latin typeface="+mn-lt"/>
                <a:ea typeface="+mn-ea"/>
                <a:cs typeface="+mn-cs"/>
                <a:sym typeface="Helvetica Neue Medium"/>
              </a:defRPr>
            </a:pPr>
            <a:endParaRPr kumimoji="0" sz="3600" b="1" i="0" u="none" strike="noStrike" kern="1200" cap="none" spc="0" normalizeH="0" baseline="0" noProof="0">
              <a:ln>
                <a:noFill/>
              </a:ln>
              <a:solidFill>
                <a:srgbClr val="FFFFFF"/>
              </a:solidFill>
              <a:effectLst/>
              <a:uLnTx/>
              <a:uFillTx/>
              <a:latin typeface="等线"/>
              <a:ea typeface="+mn-ea"/>
              <a:cs typeface="+mn-cs"/>
              <a:sym typeface="Helvetica Neue Medium"/>
            </a:endParaRPr>
          </a:p>
        </p:txBody>
      </p:sp>
      <p:sp>
        <p:nvSpPr>
          <p:cNvPr id="3" name="矩形 2"/>
          <p:cNvSpPr/>
          <p:nvPr/>
        </p:nvSpPr>
        <p:spPr>
          <a:xfrm>
            <a:off x="359259" y="805582"/>
            <a:ext cx="11832741" cy="5246835"/>
          </a:xfrm>
          <a:prstGeom prst="rect">
            <a:avLst/>
          </a:prstGeom>
        </p:spPr>
        <p:txBody>
          <a:bodyPr wrap="square">
            <a:noAutofit/>
          </a:bodyPr>
          <a:lstStyle/>
          <a:p>
            <a:endParaRPr lang="en-US" altLang="zh-CN" sz="1600" dirty="0"/>
          </a:p>
          <a:p>
            <a:endParaRPr lang="en-US" altLang="zh-CN" dirty="0"/>
          </a:p>
          <a:p>
            <a:pPr marL="342900" indent="-342900">
              <a:buAutoNum type="arabicPeriod"/>
            </a:pPr>
            <a:endParaRPr lang="en-US" altLang="zh-CN" dirty="0">
              <a:latin typeface="Arial" panose="020B0604020202020204" pitchFamily="34" charset="0"/>
            </a:endParaRPr>
          </a:p>
          <a:p>
            <a:endParaRPr lang="en-US" altLang="zh-CN" dirty="0">
              <a:latin typeface="Arial" panose="020B0604020202020204" pitchFamily="34" charset="0"/>
            </a:endParaRPr>
          </a:p>
        </p:txBody>
      </p:sp>
      <p:pic>
        <p:nvPicPr>
          <p:cNvPr id="4" name="图片 3"/>
          <p:cNvPicPr>
            <a:picLocks noChangeAspect="1"/>
          </p:cNvPicPr>
          <p:nvPr/>
        </p:nvPicPr>
        <p:blipFill>
          <a:blip r:embed="rId2"/>
          <a:stretch>
            <a:fillRect/>
          </a:stretch>
        </p:blipFill>
        <p:spPr>
          <a:xfrm>
            <a:off x="4816245" y="1745853"/>
            <a:ext cx="6890104" cy="3156112"/>
          </a:xfrm>
          <a:prstGeom prst="rect">
            <a:avLst/>
          </a:prstGeom>
        </p:spPr>
      </p:pic>
      <p:sp>
        <p:nvSpPr>
          <p:cNvPr id="7" name="文本框 6"/>
          <p:cNvSpPr txBox="1"/>
          <p:nvPr/>
        </p:nvSpPr>
        <p:spPr>
          <a:xfrm>
            <a:off x="795528" y="841248"/>
            <a:ext cx="1838013" cy="307777"/>
          </a:xfrm>
          <a:prstGeom prst="rect">
            <a:avLst/>
          </a:prstGeom>
          <a:noFill/>
          <a:ln w="12700">
            <a:solidFill>
              <a:schemeClr val="tx1"/>
            </a:solidFill>
          </a:ln>
        </p:spPr>
        <p:txBody>
          <a:bodyPr wrap="square" rtlCol="0">
            <a:spAutoFit/>
          </a:bodyPr>
          <a:lstStyle/>
          <a:p>
            <a:pPr algn="ctr"/>
            <a:r>
              <a:rPr lang="en-US" altLang="zh-CN" sz="1400" dirty="0"/>
              <a:t>loss</a:t>
            </a:r>
            <a:r>
              <a:rPr lang="zh-CN" altLang="en-US" sz="1400" dirty="0"/>
              <a:t>为</a:t>
            </a:r>
            <a:r>
              <a:rPr lang="en-US" altLang="zh-CN" sz="1400" dirty="0" smtClean="0"/>
              <a:t>KD+IFVD+GAN</a:t>
            </a:r>
          </a:p>
        </p:txBody>
      </p:sp>
      <p:pic>
        <p:nvPicPr>
          <p:cNvPr id="8" name="图片 7"/>
          <p:cNvPicPr>
            <a:picLocks noChangeAspect="1"/>
          </p:cNvPicPr>
          <p:nvPr/>
        </p:nvPicPr>
        <p:blipFill>
          <a:blip r:embed="rId3"/>
          <a:stretch>
            <a:fillRect/>
          </a:stretch>
        </p:blipFill>
        <p:spPr>
          <a:xfrm>
            <a:off x="0" y="1860159"/>
            <a:ext cx="4816245" cy="2927500"/>
          </a:xfrm>
          <a:prstGeom prst="rect">
            <a:avLst/>
          </a:prstGeom>
        </p:spPr>
      </p:pic>
      <p:sp>
        <p:nvSpPr>
          <p:cNvPr name="文本框 7" id="27"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BBAAD9C20180234D78A0072836F0BB20E2B9B2041F09DB20A1D98E35B1462B85EB4CBD38D1633B0522492508C84621EB58F9210A11D00B211BBFC24A7A0E2BD824FCF3AD2C24C64784B42FC76F424AAF4FF0E1B377B43F249886D1975E11FC48DE862996FE3</a:t>
            </a:r>
          </a:p>
        </p:txBody>
      </p:sp>
    </p:spTree>
    <p:extLst>
      <p:ext uri="{BB962C8B-B14F-4D97-AF65-F5344CB8AC3E}">
        <p14:creationId xmlns:p14="http://schemas.microsoft.com/office/powerpoint/2010/main" val="3041775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34665" y="115717"/>
            <a:ext cx="6762962" cy="584775"/>
          </a:xfrm>
          <a:prstGeom prst="rect">
            <a:avLst/>
          </a:prstGeom>
          <a:noFill/>
          <a:ln w="12700">
            <a:noFill/>
          </a:ln>
        </p:spPr>
        <p:txBody>
          <a:bodyPr wrap="square" rtlCol="0">
            <a:spAutoFit/>
          </a:bodyPr>
          <a:lstStyle/>
          <a:p>
            <a:pPr lvl="0">
              <a:defRPr/>
            </a:pPr>
            <a:r>
              <a:rPr kumimoji="1" lang="zh-CN" altLang="en-US" sz="3200" b="1" dirty="0">
                <a:solidFill>
                  <a:srgbClr val="009193"/>
                </a:solidFill>
                <a:latin typeface="等线 Light"/>
                <a:ea typeface="等线 Light" panose="02010600030101010101" pitchFamily="2" charset="-122"/>
              </a:rPr>
              <a:t>实验结果：</a:t>
            </a:r>
            <a:endParaRPr kumimoji="1" lang="en-US" altLang="zh-CN" sz="2400" b="1" dirty="0">
              <a:solidFill>
                <a:srgbClr val="009193"/>
              </a:solidFill>
              <a:latin typeface="等线 Light"/>
              <a:ea typeface="等线 Light" panose="02010600030101010101" pitchFamily="2" charset="-122"/>
            </a:endParaRPr>
          </a:p>
        </p:txBody>
      </p:sp>
      <p:sp>
        <p:nvSpPr>
          <p:cNvPr id="26" name="Shape 178"/>
          <p:cNvSpPr/>
          <p:nvPr/>
        </p:nvSpPr>
        <p:spPr>
          <a:xfrm>
            <a:off x="148170" y="189786"/>
            <a:ext cx="86495" cy="493200"/>
          </a:xfrm>
          <a:prstGeom prst="roundRect">
            <a:avLst>
              <a:gd name="adj" fmla="val 50000"/>
            </a:avLst>
          </a:prstGeom>
          <a:solidFill>
            <a:srgbClr val="44B8B5"/>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defRPr sz="3200" b="0">
                <a:solidFill>
                  <a:srgbClr val="FFFFFF"/>
                </a:solidFill>
                <a:latin typeface="+mn-lt"/>
                <a:ea typeface="+mn-ea"/>
                <a:cs typeface="+mn-cs"/>
                <a:sym typeface="Helvetica Neue Medium"/>
              </a:defRPr>
            </a:pPr>
            <a:endParaRPr kumimoji="0" sz="3600" b="1" i="0" u="none" strike="noStrike" kern="1200" cap="none" spc="0" normalizeH="0" baseline="0" noProof="0">
              <a:ln>
                <a:noFill/>
              </a:ln>
              <a:solidFill>
                <a:srgbClr val="FFFFFF"/>
              </a:solidFill>
              <a:effectLst/>
              <a:uLnTx/>
              <a:uFillTx/>
              <a:latin typeface="等线"/>
              <a:ea typeface="+mn-ea"/>
              <a:cs typeface="+mn-cs"/>
              <a:sym typeface="Helvetica Neue Medium"/>
            </a:endParaRPr>
          </a:p>
        </p:txBody>
      </p:sp>
      <p:sp>
        <p:nvSpPr>
          <p:cNvPr id="3" name="矩形 2"/>
          <p:cNvSpPr/>
          <p:nvPr/>
        </p:nvSpPr>
        <p:spPr>
          <a:xfrm>
            <a:off x="359259" y="805582"/>
            <a:ext cx="11832741" cy="5246835"/>
          </a:xfrm>
          <a:prstGeom prst="rect">
            <a:avLst/>
          </a:prstGeom>
        </p:spPr>
        <p:txBody>
          <a:bodyPr wrap="square">
            <a:noAutofit/>
          </a:bodyPr>
          <a:lstStyle/>
          <a:p>
            <a:endParaRPr lang="en-US" altLang="zh-CN" sz="1600" dirty="0"/>
          </a:p>
          <a:p>
            <a:endParaRPr lang="en-US" altLang="zh-CN" dirty="0"/>
          </a:p>
          <a:p>
            <a:pPr marL="342900" indent="-342900">
              <a:buAutoNum type="arabicPeriod"/>
            </a:pPr>
            <a:endParaRPr lang="en-US" altLang="zh-CN" dirty="0">
              <a:latin typeface="Arial" panose="020B0604020202020204" pitchFamily="34" charset="0"/>
            </a:endParaRPr>
          </a:p>
          <a:p>
            <a:endParaRPr lang="en-US" altLang="zh-CN" dirty="0">
              <a:latin typeface="Arial" panose="020B0604020202020204" pitchFamily="34" charset="0"/>
            </a:endParaRPr>
          </a:p>
        </p:txBody>
      </p:sp>
      <p:pic>
        <p:nvPicPr>
          <p:cNvPr id="7" name="图片 6"/>
          <p:cNvPicPr>
            <a:picLocks noChangeAspect="1"/>
          </p:cNvPicPr>
          <p:nvPr/>
        </p:nvPicPr>
        <p:blipFill>
          <a:blip r:embed="rId2"/>
          <a:stretch>
            <a:fillRect/>
          </a:stretch>
        </p:blipFill>
        <p:spPr>
          <a:xfrm>
            <a:off x="1415408" y="1768456"/>
            <a:ext cx="6121715" cy="2584583"/>
          </a:xfrm>
          <a:prstGeom prst="rect">
            <a:avLst/>
          </a:prstGeom>
        </p:spPr>
      </p:pic>
      <p:sp>
        <p:nvSpPr>
          <p:cNvPr id="6" name="文本框 5"/>
          <p:cNvSpPr txBox="1"/>
          <p:nvPr/>
        </p:nvSpPr>
        <p:spPr>
          <a:xfrm>
            <a:off x="592038" y="1024128"/>
            <a:ext cx="4184159" cy="307777"/>
          </a:xfrm>
          <a:prstGeom prst="rect">
            <a:avLst/>
          </a:prstGeom>
          <a:noFill/>
          <a:ln w="12700">
            <a:solidFill>
              <a:schemeClr val="tx1"/>
            </a:solidFill>
          </a:ln>
        </p:spPr>
        <p:txBody>
          <a:bodyPr wrap="none" rtlCol="0">
            <a:spAutoFit/>
          </a:bodyPr>
          <a:lstStyle/>
          <a:p>
            <a:pPr algn="ctr"/>
            <a:r>
              <a:rPr lang="en-US" altLang="zh-CN" sz="1400" dirty="0" err="1"/>
              <a:t>loss:KD,IFVD,GAN,PA</a:t>
            </a:r>
            <a:r>
              <a:rPr lang="en-US" altLang="zh-CN" sz="1400" dirty="0"/>
              <a:t> </a:t>
            </a:r>
            <a:r>
              <a:rPr lang="zh-CN" altLang="en-US" sz="1400" dirty="0"/>
              <a:t>消融实验 迭代次数均为</a:t>
            </a:r>
            <a:r>
              <a:rPr lang="en-US" altLang="zh-CN" sz="1400" dirty="0" smtClean="0"/>
              <a:t>320k</a:t>
            </a:r>
            <a:endParaRPr lang="en-US" altLang="zh-CN" sz="1400" dirty="0"/>
          </a:p>
        </p:txBody>
      </p:sp>
      <p:sp>
        <p:nvSpPr>
          <p:cNvPr name="文本框 6" id="27"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BBAAD9C20180234D78A0072836F0BB20E2B9B2041F09DB20A1D98E35B1462B85EB4CBD38D1633B0522492508C84621EB58F9210A11D00B211BBFC24A7A0E2BD824FCF3AD2C24C64784B42FC76F424AAF4FF0E1B377B43F249886D1975E11FC48DE862996FE3</a:t>
            </a:r>
          </a:p>
        </p:txBody>
      </p:sp>
    </p:spTree>
    <p:extLst>
      <p:ext uri="{BB962C8B-B14F-4D97-AF65-F5344CB8AC3E}">
        <p14:creationId xmlns:p14="http://schemas.microsoft.com/office/powerpoint/2010/main" val="943424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9" y="2966306"/>
            <a:ext cx="11821235" cy="1392860"/>
          </a:xfrm>
        </p:spPr>
        <p:txBody>
          <a:bodyPr/>
          <a:lstStyle/>
          <a:p>
            <a:pPr algn="ctr"/>
            <a:r>
              <a:rPr lang="zh-CN" altLang="en-US" dirty="0"/>
              <a:t>谢谢！</a:t>
            </a:r>
            <a:endParaRPr lang="en-US" dirty="0"/>
          </a:p>
        </p:txBody>
      </p:sp>
      <p:sp>
        <p:nvSpPr>
          <p:cNvPr name="文本框 1" id="3"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BBAAD9C20180234D78A0072836F0BB20E2B9B2041F09DB20A1D98E35B1462B85EB4CBD38D1633B0522492508C84621EB58F9210A11D00B211BBFC24A7A0E2BD824FCF3AD2C24C64784B42FC76F424AAF4FF0E1B377B43F249886D1975E11FC48DE862996FE3</a:t>
            </a:r>
          </a:p>
        </p:txBody>
      </p:sp>
    </p:spTree>
    <p:extLst>
      <p:ext uri="{BB962C8B-B14F-4D97-AF65-F5344CB8AC3E}">
        <p14:creationId xmlns:p14="http://schemas.microsoft.com/office/powerpoint/2010/main" val="2575202023"/>
      </p:ext>
    </p:extLst>
  </p:cSld>
  <p:clrMapOvr>
    <a:masterClrMapping/>
  </p:clrMapOvr>
  <mc:AlternateContent xmlns:mc="http://schemas.openxmlformats.org/markup-compatibility/2006" xmlns:p14="http://schemas.microsoft.com/office/powerpoint/2010/main">
    <mc:Choice Requires="p14">
      <p:transition spd="slow" p14:dur="2000" advTm="6917"/>
    </mc:Choice>
    <mc:Fallback xmlns="">
      <p:transition spd="slow" advTm="691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文本占位符 2"/>
          <p:cNvSpPr>
            <a:spLocks noGrp="1"/>
          </p:cNvSpPr>
          <p:nvPr>
            <p:ph type="body" sz="half" idx="2"/>
          </p:nvPr>
        </p:nvSpPr>
        <p:spPr/>
        <p:txBody>
          <a:bodyPr>
            <a:normAutofit/>
          </a:bodyPr>
          <a:lstStyle/>
          <a:p>
            <a:pPr>
              <a:buFont typeface="Wingdings" pitchFamily="2" charset="2"/>
              <a:buChar char="l"/>
            </a:pPr>
            <a:r>
              <a:rPr lang="en-US" altLang="zh-CN" dirty="0" smtClean="0"/>
              <a:t>PSPNET</a:t>
            </a:r>
            <a:r>
              <a:rPr lang="zh-CN" altLang="en-US" dirty="0" smtClean="0"/>
              <a:t>模型介绍</a:t>
            </a:r>
            <a:endParaRPr lang="en-US" altLang="zh-CN" dirty="0"/>
          </a:p>
          <a:p>
            <a:pPr>
              <a:buFont typeface="Wingdings" pitchFamily="2" charset="2"/>
              <a:buChar char="l"/>
            </a:pPr>
            <a:r>
              <a:rPr lang="zh-CN" altLang="en-US" dirty="0" smtClean="0"/>
              <a:t>蒸馏论文各</a:t>
            </a:r>
            <a:r>
              <a:rPr lang="en-US" altLang="zh-CN" dirty="0" smtClean="0"/>
              <a:t>loss</a:t>
            </a:r>
            <a:r>
              <a:rPr lang="zh-CN" altLang="en-US" dirty="0" smtClean="0"/>
              <a:t>介绍</a:t>
            </a:r>
            <a:endParaRPr lang="en-US" altLang="zh-CN" dirty="0" smtClean="0"/>
          </a:p>
          <a:p>
            <a:pPr lvl="1">
              <a:buFont typeface="Wingdings" pitchFamily="2" charset="2"/>
              <a:buChar char="l"/>
            </a:pPr>
            <a:r>
              <a:rPr lang="en-US" altLang="zh-CN" dirty="0" smtClean="0"/>
              <a:t>CWD</a:t>
            </a:r>
          </a:p>
          <a:p>
            <a:pPr lvl="1">
              <a:buFont typeface="Wingdings" pitchFamily="2" charset="2"/>
              <a:buChar char="l"/>
            </a:pPr>
            <a:r>
              <a:rPr lang="en-US" altLang="zh-CN" dirty="0" smtClean="0"/>
              <a:t>IFVD</a:t>
            </a:r>
          </a:p>
          <a:p>
            <a:pPr lvl="1">
              <a:buFont typeface="Wingdings" pitchFamily="2" charset="2"/>
              <a:buChar char="l"/>
            </a:pPr>
            <a:r>
              <a:rPr lang="en-US" altLang="zh-CN" dirty="0" smtClean="0"/>
              <a:t>SKD</a:t>
            </a:r>
            <a:endParaRPr lang="en-US" altLang="zh-CN" dirty="0"/>
          </a:p>
          <a:p>
            <a:pPr>
              <a:buFont typeface="Wingdings" pitchFamily="2" charset="2"/>
              <a:buChar char="l"/>
            </a:pPr>
            <a:r>
              <a:rPr lang="zh-CN" altLang="en-US" dirty="0" smtClean="0"/>
              <a:t>实验结果</a:t>
            </a:r>
            <a:endParaRPr lang="en-US" altLang="zh-CN" dirty="0"/>
          </a:p>
        </p:txBody>
      </p:sp>
      <p:sp>
        <p:nvSpPr>
          <p:cNvPr name="文本框 1" id="4"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BBAAD9C20180234D78A0072836F0BB20E2B9B2041F09DB20A1D98E35B1462B85EB4CBD38D1633B0522492508C84621EB58F9210A11D00B211BBFC24A7A0E2BD824FCF3AD2C24C64784B42FC76F424AAF4FF0E1B377B43F249886D1975E11FC48DE862996FE3</a:t>
            </a:r>
          </a:p>
        </p:txBody>
      </p:sp>
    </p:spTree>
    <p:extLst>
      <p:ext uri="{BB962C8B-B14F-4D97-AF65-F5344CB8AC3E}">
        <p14:creationId xmlns:p14="http://schemas.microsoft.com/office/powerpoint/2010/main" val="1586475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34665" y="115717"/>
            <a:ext cx="6762962" cy="461665"/>
          </a:xfrm>
          <a:prstGeom prst="rect">
            <a:avLst/>
          </a:prstGeom>
          <a:noFill/>
          <a:ln w="12700">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1" dirty="0" err="1" smtClean="0">
                <a:solidFill>
                  <a:srgbClr val="009193"/>
                </a:solidFill>
                <a:latin typeface="等线 Light"/>
                <a:ea typeface="等线 Light" panose="02010600030101010101" pitchFamily="2" charset="-122"/>
              </a:rPr>
              <a:t>PSPNet</a:t>
            </a:r>
            <a:r>
              <a:rPr kumimoji="1" lang="en-US" altLang="zh-CN" sz="2400" b="1" dirty="0" smtClean="0">
                <a:solidFill>
                  <a:srgbClr val="009193"/>
                </a:solidFill>
                <a:latin typeface="等线 Light"/>
                <a:ea typeface="等线 Light" panose="02010600030101010101" pitchFamily="2" charset="-122"/>
              </a:rPr>
              <a:t> </a:t>
            </a:r>
            <a:r>
              <a:rPr kumimoji="1" lang="zh-CN" altLang="en-US" sz="2400" b="1" dirty="0" smtClean="0">
                <a:solidFill>
                  <a:srgbClr val="009193"/>
                </a:solidFill>
                <a:latin typeface="等线 Light"/>
                <a:ea typeface="等线 Light" panose="02010600030101010101" pitchFamily="2" charset="-122"/>
              </a:rPr>
              <a:t>模型</a:t>
            </a:r>
            <a:endParaRPr kumimoji="1" lang="en-US" altLang="zh-CN" sz="2400" b="1" i="0" u="none" strike="noStrike" kern="1200" cap="none" spc="0" normalizeH="0" baseline="0" noProof="0" dirty="0">
              <a:ln>
                <a:noFill/>
              </a:ln>
              <a:solidFill>
                <a:srgbClr val="009193"/>
              </a:solidFill>
              <a:effectLst/>
              <a:uLnTx/>
              <a:uFillTx/>
              <a:latin typeface="等线 Light"/>
              <a:ea typeface="等线 Light" panose="02010600030101010101" pitchFamily="2" charset="-122"/>
            </a:endParaRPr>
          </a:p>
        </p:txBody>
      </p:sp>
      <p:sp>
        <p:nvSpPr>
          <p:cNvPr id="26" name="Shape 178"/>
          <p:cNvSpPr/>
          <p:nvPr/>
        </p:nvSpPr>
        <p:spPr>
          <a:xfrm>
            <a:off x="148170" y="189786"/>
            <a:ext cx="86495" cy="493200"/>
          </a:xfrm>
          <a:prstGeom prst="roundRect">
            <a:avLst>
              <a:gd name="adj" fmla="val 50000"/>
            </a:avLst>
          </a:prstGeom>
          <a:solidFill>
            <a:srgbClr val="44B8B5"/>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defRPr sz="3200" b="0">
                <a:solidFill>
                  <a:srgbClr val="FFFFFF"/>
                </a:solidFill>
                <a:latin typeface="+mn-lt"/>
                <a:ea typeface="+mn-ea"/>
                <a:cs typeface="+mn-cs"/>
                <a:sym typeface="Helvetica Neue Medium"/>
              </a:defRPr>
            </a:pPr>
            <a:endParaRPr kumimoji="0" sz="3600" b="1" i="0" u="none" strike="noStrike" kern="1200" cap="none" spc="0" normalizeH="0" baseline="0" noProof="0">
              <a:ln>
                <a:noFill/>
              </a:ln>
              <a:solidFill>
                <a:srgbClr val="FFFFFF"/>
              </a:solidFill>
              <a:effectLst/>
              <a:uLnTx/>
              <a:uFillTx/>
              <a:latin typeface="等线"/>
              <a:ea typeface="+mn-ea"/>
              <a:cs typeface="+mn-cs"/>
              <a:sym typeface="Helvetica Neue Medium"/>
            </a:endParaRPr>
          </a:p>
        </p:txBody>
      </p:sp>
      <p:sp>
        <p:nvSpPr>
          <p:cNvPr id="3" name="矩形 2"/>
          <p:cNvSpPr/>
          <p:nvPr/>
        </p:nvSpPr>
        <p:spPr>
          <a:xfrm>
            <a:off x="359259" y="805582"/>
            <a:ext cx="11832741" cy="5246835"/>
          </a:xfrm>
          <a:prstGeom prst="rect">
            <a:avLst/>
          </a:prstGeom>
        </p:spPr>
        <p:txBody>
          <a:bodyPr wrap="square">
            <a:noAutofit/>
          </a:bodyPr>
          <a:lstStyle/>
          <a:p>
            <a:endParaRPr lang="en-US" altLang="zh-CN" sz="1600" dirty="0"/>
          </a:p>
          <a:p>
            <a:endParaRPr lang="en-US" altLang="zh-CN" dirty="0"/>
          </a:p>
          <a:p>
            <a:pPr marL="342900" indent="-342900">
              <a:buAutoNum type="arabicPeriod"/>
            </a:pPr>
            <a:endParaRPr lang="en-US" altLang="zh-CN" dirty="0">
              <a:latin typeface="Arial" panose="020B0604020202020204" pitchFamily="34" charset="0"/>
            </a:endParaRPr>
          </a:p>
          <a:p>
            <a:endParaRPr lang="en-US" altLang="zh-CN" dirty="0">
              <a:latin typeface="Arial" panose="020B0604020202020204" pitchFamily="34" charset="0"/>
            </a:endParaRPr>
          </a:p>
        </p:txBody>
      </p:sp>
      <p:sp>
        <p:nvSpPr>
          <p:cNvPr id="4"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p:cNvPicPr>
            <a:picLocks noChangeAspect="1"/>
          </p:cNvPicPr>
          <p:nvPr/>
        </p:nvPicPr>
        <p:blipFill>
          <a:blip r:embed="rId2"/>
          <a:stretch>
            <a:fillRect/>
          </a:stretch>
        </p:blipFill>
        <p:spPr>
          <a:xfrm>
            <a:off x="1490052" y="2410030"/>
            <a:ext cx="7608227" cy="2678018"/>
          </a:xfrm>
          <a:prstGeom prst="rect">
            <a:avLst/>
          </a:prstGeom>
        </p:spPr>
      </p:pic>
      <p:sp>
        <p:nvSpPr>
          <p:cNvPr id="8" name="文本框 7"/>
          <p:cNvSpPr txBox="1"/>
          <p:nvPr/>
        </p:nvSpPr>
        <p:spPr>
          <a:xfrm>
            <a:off x="430859" y="978408"/>
            <a:ext cx="6691255" cy="523220"/>
          </a:xfrm>
          <a:prstGeom prst="rect">
            <a:avLst/>
          </a:prstGeom>
          <a:noFill/>
          <a:ln w="12700">
            <a:solidFill>
              <a:schemeClr val="tx1"/>
            </a:solidFill>
          </a:ln>
        </p:spPr>
        <p:txBody>
          <a:bodyPr wrap="none" rtlCol="0">
            <a:spAutoFit/>
          </a:bodyPr>
          <a:lstStyle/>
          <a:p>
            <a:pPr algn="ctr"/>
            <a:r>
              <a:rPr kumimoji="1" lang="zh-CN" altLang="en-US" sz="1400" dirty="0" smtClean="0"/>
              <a:t>  接下来介绍的</a:t>
            </a:r>
            <a:r>
              <a:rPr kumimoji="1" lang="en-US" altLang="zh-CN" sz="1400" dirty="0" smtClean="0"/>
              <a:t>3</a:t>
            </a:r>
            <a:r>
              <a:rPr kumimoji="1" lang="zh-CN" altLang="en-US" sz="1400" dirty="0" smtClean="0"/>
              <a:t>篇蒸馏相关的论文，采用的模型结构都是</a:t>
            </a:r>
            <a:r>
              <a:rPr kumimoji="1" lang="en-US" altLang="zh-CN" sz="1400" dirty="0" err="1" smtClean="0"/>
              <a:t>PSPNet</a:t>
            </a:r>
            <a:r>
              <a:rPr kumimoji="1" lang="en-US" altLang="zh-CN" sz="1400" dirty="0" smtClean="0"/>
              <a:t>,                             </a:t>
            </a:r>
          </a:p>
          <a:p>
            <a:pPr algn="ctr"/>
            <a:r>
              <a:rPr kumimoji="1" lang="zh-CN" altLang="en-US" sz="1400" dirty="0" smtClean="0"/>
              <a:t>蒸馏方式都为：用</a:t>
            </a:r>
            <a:r>
              <a:rPr kumimoji="1" lang="en-US" altLang="zh-CN" sz="1400" dirty="0" smtClean="0"/>
              <a:t>backbone</a:t>
            </a:r>
            <a:r>
              <a:rPr kumimoji="1" lang="zh-CN" altLang="en-US" sz="1400" dirty="0" smtClean="0"/>
              <a:t>为</a:t>
            </a:r>
            <a:r>
              <a:rPr kumimoji="1" lang="en-US" altLang="zh-CN" sz="1400" dirty="0" smtClean="0"/>
              <a:t>Resnet_101</a:t>
            </a:r>
            <a:r>
              <a:rPr kumimoji="1" lang="zh-CN" altLang="en-US" sz="1400" dirty="0" smtClean="0"/>
              <a:t>的教师网络去蒸馏</a:t>
            </a:r>
            <a:r>
              <a:rPr kumimoji="1" lang="en-US" altLang="zh-CN" sz="1400" dirty="0" smtClean="0"/>
              <a:t>Resnet_18</a:t>
            </a:r>
            <a:r>
              <a:rPr kumimoji="1" lang="zh-CN" altLang="en-US" sz="1400" dirty="0" smtClean="0"/>
              <a:t>的学生网络</a:t>
            </a:r>
          </a:p>
        </p:txBody>
      </p:sp>
      <p:sp>
        <p:nvSpPr>
          <p:cNvPr name="文本框 8" id="27"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BBAAD9C20180234D78A0072836F0BB20E2B9B2041F09DB20A1D98E35B1462B85EB4CBD38D1633B0522492508C84621EB58F9210A11D00B211BBFC24A7A0E2BD824FCF3AD2C24C64784B42FC76F424AAF4FF0E1B377B43F249886D1975E11FC48DE862996FE3</a:t>
            </a:r>
          </a:p>
        </p:txBody>
      </p:sp>
    </p:spTree>
    <p:extLst>
      <p:ext uri="{BB962C8B-B14F-4D97-AF65-F5344CB8AC3E}">
        <p14:creationId xmlns:p14="http://schemas.microsoft.com/office/powerpoint/2010/main" val="2763862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34665" y="115717"/>
            <a:ext cx="6762962" cy="461665"/>
          </a:xfrm>
          <a:prstGeom prst="rect">
            <a:avLst/>
          </a:prstGeom>
          <a:noFill/>
          <a:ln w="12700">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1" dirty="0">
                <a:solidFill>
                  <a:srgbClr val="009193"/>
                </a:solidFill>
                <a:latin typeface="等线 Light"/>
                <a:ea typeface="等线 Light" panose="02010600030101010101" pitchFamily="2" charset="-122"/>
              </a:rPr>
              <a:t>语义</a:t>
            </a:r>
            <a:r>
              <a:rPr kumimoji="1" lang="zh-CN" altLang="en-US" sz="2400" b="1" dirty="0" smtClean="0">
                <a:solidFill>
                  <a:srgbClr val="009193"/>
                </a:solidFill>
                <a:latin typeface="等线 Light"/>
                <a:ea typeface="等线 Light" panose="02010600030101010101" pitchFamily="2" charset="-122"/>
              </a:rPr>
              <a:t>分割蒸馏论文</a:t>
            </a:r>
            <a:endParaRPr kumimoji="1" lang="en-US" altLang="zh-CN" sz="2400" b="1" i="0" u="none" strike="noStrike" kern="1200" cap="none" spc="0" normalizeH="0" baseline="0" noProof="0" dirty="0">
              <a:ln>
                <a:noFill/>
              </a:ln>
              <a:solidFill>
                <a:srgbClr val="009193"/>
              </a:solidFill>
              <a:effectLst/>
              <a:uLnTx/>
              <a:uFillTx/>
              <a:latin typeface="等线 Light"/>
              <a:ea typeface="等线 Light" panose="02010600030101010101" pitchFamily="2" charset="-122"/>
            </a:endParaRPr>
          </a:p>
        </p:txBody>
      </p:sp>
      <p:sp>
        <p:nvSpPr>
          <p:cNvPr id="26" name="Shape 178"/>
          <p:cNvSpPr/>
          <p:nvPr/>
        </p:nvSpPr>
        <p:spPr>
          <a:xfrm>
            <a:off x="148170" y="189786"/>
            <a:ext cx="86495" cy="493200"/>
          </a:xfrm>
          <a:prstGeom prst="roundRect">
            <a:avLst>
              <a:gd name="adj" fmla="val 50000"/>
            </a:avLst>
          </a:prstGeom>
          <a:solidFill>
            <a:srgbClr val="44B8B5"/>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defRPr sz="3200" b="0">
                <a:solidFill>
                  <a:srgbClr val="FFFFFF"/>
                </a:solidFill>
                <a:latin typeface="+mn-lt"/>
                <a:ea typeface="+mn-ea"/>
                <a:cs typeface="+mn-cs"/>
                <a:sym typeface="Helvetica Neue Medium"/>
              </a:defRPr>
            </a:pPr>
            <a:endParaRPr kumimoji="0" sz="3600" b="1" i="0" u="none" strike="noStrike" kern="1200" cap="none" spc="0" normalizeH="0" baseline="0" noProof="0">
              <a:ln>
                <a:noFill/>
              </a:ln>
              <a:solidFill>
                <a:srgbClr val="FFFFFF"/>
              </a:solidFill>
              <a:effectLst/>
              <a:uLnTx/>
              <a:uFillTx/>
              <a:latin typeface="等线"/>
              <a:ea typeface="+mn-ea"/>
              <a:cs typeface="+mn-cs"/>
              <a:sym typeface="Helvetica Neue Medium"/>
            </a:endParaRPr>
          </a:p>
        </p:txBody>
      </p:sp>
      <p:sp>
        <p:nvSpPr>
          <p:cNvPr id="3" name="矩形 2"/>
          <p:cNvSpPr/>
          <p:nvPr/>
        </p:nvSpPr>
        <p:spPr>
          <a:xfrm>
            <a:off x="359259" y="805582"/>
            <a:ext cx="11832741" cy="5246835"/>
          </a:xfrm>
          <a:prstGeom prst="rect">
            <a:avLst/>
          </a:prstGeom>
        </p:spPr>
        <p:txBody>
          <a:bodyPr wrap="square">
            <a:noAutofit/>
          </a:bodyPr>
          <a:lstStyle/>
          <a:p>
            <a:endParaRPr lang="en-US" altLang="zh-CN" sz="1600" dirty="0"/>
          </a:p>
          <a:p>
            <a:endParaRPr lang="en-US" altLang="zh-CN" dirty="0"/>
          </a:p>
          <a:p>
            <a:pPr marL="342900" indent="-342900">
              <a:buAutoNum type="arabicPeriod"/>
            </a:pPr>
            <a:endParaRPr lang="en-US" altLang="zh-CN" dirty="0">
              <a:latin typeface="Arial" panose="020B0604020202020204" pitchFamily="34" charset="0"/>
            </a:endParaRPr>
          </a:p>
          <a:p>
            <a:endParaRPr lang="en-US" altLang="zh-CN" dirty="0">
              <a:latin typeface="Arial" panose="020B0604020202020204" pitchFamily="34" charset="0"/>
            </a:endParaRPr>
          </a:p>
        </p:txBody>
      </p:sp>
      <p:sp>
        <p:nvSpPr>
          <p:cNvPr id="2" name="文本框 1"/>
          <p:cNvSpPr txBox="1"/>
          <p:nvPr/>
        </p:nvSpPr>
        <p:spPr>
          <a:xfrm>
            <a:off x="1730746" y="1472184"/>
            <a:ext cx="6691254" cy="369332"/>
          </a:xfrm>
          <a:prstGeom prst="rect">
            <a:avLst/>
          </a:prstGeom>
          <a:noFill/>
          <a:ln w="12700">
            <a:solidFill>
              <a:schemeClr val="tx1"/>
            </a:solidFill>
          </a:ln>
        </p:spPr>
        <p:txBody>
          <a:bodyPr wrap="none" rtlCol="0">
            <a:spAutoFit/>
          </a:bodyPr>
          <a:lstStyle/>
          <a:p>
            <a:pPr algn="ctr"/>
            <a:r>
              <a:rPr kumimoji="1" lang="en-US" altLang="zh-CN" sz="1400" dirty="0" smtClean="0"/>
              <a:t>1.</a:t>
            </a:r>
            <a:r>
              <a:rPr lang="en-US" altLang="zh-CN" dirty="0" smtClean="0"/>
              <a:t>Channel-wise Distillation for Semantic Segmentation(</a:t>
            </a:r>
            <a:r>
              <a:rPr lang="en-US" altLang="zh-CN" dirty="0" err="1" smtClean="0"/>
              <a:t>cvpr</a:t>
            </a:r>
            <a:r>
              <a:rPr lang="en-US" altLang="zh-CN" dirty="0" smtClean="0"/>
              <a:t> 2021)</a:t>
            </a:r>
            <a:endParaRPr lang="en-US" altLang="zh-CN" sz="1400" dirty="0"/>
          </a:p>
        </p:txBody>
      </p:sp>
      <p:sp>
        <p:nvSpPr>
          <p:cNvPr id="6" name="文本框 5"/>
          <p:cNvSpPr txBox="1"/>
          <p:nvPr/>
        </p:nvSpPr>
        <p:spPr>
          <a:xfrm>
            <a:off x="1745578" y="2532888"/>
            <a:ext cx="8669361" cy="369332"/>
          </a:xfrm>
          <a:prstGeom prst="rect">
            <a:avLst/>
          </a:prstGeom>
          <a:noFill/>
          <a:ln w="12700">
            <a:solidFill>
              <a:schemeClr val="tx1"/>
            </a:solidFill>
          </a:ln>
        </p:spPr>
        <p:txBody>
          <a:bodyPr wrap="none" rtlCol="0">
            <a:spAutoFit/>
          </a:bodyPr>
          <a:lstStyle/>
          <a:p>
            <a:r>
              <a:rPr lang="en-US" altLang="zh-CN" dirty="0" smtClean="0"/>
              <a:t>2.Structured </a:t>
            </a:r>
            <a:r>
              <a:rPr lang="en-US" altLang="zh-CN" dirty="0"/>
              <a:t>Knowledge Distillation for Dense Prediction</a:t>
            </a:r>
            <a:r>
              <a:rPr lang="zh-CN" altLang="en-US" dirty="0"/>
              <a:t>（</a:t>
            </a:r>
            <a:r>
              <a:rPr lang="en-US" altLang="zh-CN" dirty="0"/>
              <a:t>cvpr2019</a:t>
            </a:r>
            <a:r>
              <a:rPr lang="zh-CN" altLang="en-US" dirty="0"/>
              <a:t>微软亚洲研究院）</a:t>
            </a:r>
            <a:endParaRPr lang="zh-CN" altLang="en-US" sz="1400" dirty="0"/>
          </a:p>
        </p:txBody>
      </p:sp>
      <p:sp>
        <p:nvSpPr>
          <p:cNvPr id="7" name="文本框 6"/>
          <p:cNvSpPr txBox="1"/>
          <p:nvPr/>
        </p:nvSpPr>
        <p:spPr>
          <a:xfrm>
            <a:off x="1773010" y="3712464"/>
            <a:ext cx="9201558" cy="369332"/>
          </a:xfrm>
          <a:prstGeom prst="rect">
            <a:avLst/>
          </a:prstGeom>
          <a:noFill/>
          <a:ln w="12700">
            <a:solidFill>
              <a:schemeClr val="tx1"/>
            </a:solidFill>
          </a:ln>
        </p:spPr>
        <p:txBody>
          <a:bodyPr wrap="none" rtlCol="0">
            <a:spAutoFit/>
          </a:bodyPr>
          <a:lstStyle/>
          <a:p>
            <a:r>
              <a:rPr lang="en-US" altLang="zh-CN" dirty="0" smtClean="0"/>
              <a:t>3.Intra-class </a:t>
            </a:r>
            <a:r>
              <a:rPr lang="en-US" altLang="zh-CN" dirty="0"/>
              <a:t>Feature Variation Distillation </a:t>
            </a:r>
            <a:r>
              <a:rPr lang="en-US" altLang="zh-CN" dirty="0" smtClean="0"/>
              <a:t>for Semantic </a:t>
            </a:r>
            <a:r>
              <a:rPr lang="en-US" altLang="zh-CN" dirty="0"/>
              <a:t>Segmentation(</a:t>
            </a:r>
            <a:r>
              <a:rPr lang="en-US" altLang="zh-CN" dirty="0" err="1"/>
              <a:t>eccv</a:t>
            </a:r>
            <a:r>
              <a:rPr lang="en-US" altLang="zh-CN" dirty="0"/>
              <a:t> 2020 </a:t>
            </a:r>
            <a:r>
              <a:rPr lang="zh-CN" altLang="en-US" dirty="0"/>
              <a:t>武大</a:t>
            </a:r>
            <a:r>
              <a:rPr lang="en-US" altLang="zh-CN" dirty="0"/>
              <a:t>&amp;</a:t>
            </a:r>
            <a:r>
              <a:rPr lang="zh-CN" altLang="en-US" dirty="0"/>
              <a:t>华科</a:t>
            </a:r>
            <a:r>
              <a:rPr lang="en-US" altLang="zh-CN" dirty="0"/>
              <a:t>)</a:t>
            </a:r>
          </a:p>
        </p:txBody>
      </p:sp>
      <p:sp>
        <p:nvSpPr>
          <p:cNvPr name="文本框 7" id="27"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BBAAD9C20180234D78A0072836F0BB20E2B9B2041F09DB20A1D98E35B1462B85EB4CBD38D1633B0522492508C84621EB58F9210A11D00B211BBFC24A7A0E2BD824FCF3AD2C24C64784B42FC76F424AAF4FF0E1B377B43F249886D1975E11FC48DE862996FE3</a:t>
            </a:r>
          </a:p>
        </p:txBody>
      </p:sp>
    </p:spTree>
    <p:extLst>
      <p:ext uri="{BB962C8B-B14F-4D97-AF65-F5344CB8AC3E}">
        <p14:creationId xmlns:p14="http://schemas.microsoft.com/office/powerpoint/2010/main" val="989393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34665" y="115717"/>
            <a:ext cx="6762962" cy="461665"/>
          </a:xfrm>
          <a:prstGeom prst="rect">
            <a:avLst/>
          </a:prstGeom>
          <a:noFill/>
          <a:ln w="12700">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1200" cap="none" spc="0" normalizeH="0" baseline="0" noProof="0" dirty="0" smtClean="0">
                <a:ln>
                  <a:noFill/>
                </a:ln>
                <a:solidFill>
                  <a:srgbClr val="009193"/>
                </a:solidFill>
                <a:effectLst/>
                <a:uLnTx/>
                <a:uFillTx/>
                <a:latin typeface="等线 Light"/>
                <a:ea typeface="等线 Light" panose="02010600030101010101" pitchFamily="2" charset="-122"/>
              </a:rPr>
              <a:t>CWD</a:t>
            </a:r>
            <a:r>
              <a:rPr kumimoji="1" lang="zh-CN" altLang="en-US" sz="2400" b="1" i="0" u="none" strike="noStrike" kern="1200" cap="none" spc="0" normalizeH="0" baseline="0" noProof="0" dirty="0" smtClean="0">
                <a:ln>
                  <a:noFill/>
                </a:ln>
                <a:solidFill>
                  <a:srgbClr val="009193"/>
                </a:solidFill>
                <a:effectLst/>
                <a:uLnTx/>
                <a:uFillTx/>
                <a:latin typeface="等线 Light"/>
                <a:ea typeface="等线 Light" panose="02010600030101010101" pitchFamily="2" charset="-122"/>
              </a:rPr>
              <a:t>算法</a:t>
            </a:r>
            <a:endParaRPr kumimoji="1" lang="en-US" altLang="zh-CN" sz="2400" b="1" i="0" u="none" strike="noStrike" kern="1200" cap="none" spc="0" normalizeH="0" baseline="0" noProof="0" dirty="0">
              <a:ln>
                <a:noFill/>
              </a:ln>
              <a:solidFill>
                <a:srgbClr val="009193"/>
              </a:solidFill>
              <a:effectLst/>
              <a:uLnTx/>
              <a:uFillTx/>
              <a:latin typeface="等线 Light"/>
              <a:ea typeface="等线 Light" panose="02010600030101010101" pitchFamily="2" charset="-122"/>
            </a:endParaRPr>
          </a:p>
        </p:txBody>
      </p:sp>
      <p:sp>
        <p:nvSpPr>
          <p:cNvPr id="26" name="Shape 178"/>
          <p:cNvSpPr/>
          <p:nvPr/>
        </p:nvSpPr>
        <p:spPr>
          <a:xfrm>
            <a:off x="148170" y="189786"/>
            <a:ext cx="86495" cy="493200"/>
          </a:xfrm>
          <a:prstGeom prst="roundRect">
            <a:avLst>
              <a:gd name="adj" fmla="val 50000"/>
            </a:avLst>
          </a:prstGeom>
          <a:solidFill>
            <a:srgbClr val="44B8B5"/>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defRPr sz="3200" b="0">
                <a:solidFill>
                  <a:srgbClr val="FFFFFF"/>
                </a:solidFill>
                <a:latin typeface="+mn-lt"/>
                <a:ea typeface="+mn-ea"/>
                <a:cs typeface="+mn-cs"/>
                <a:sym typeface="Helvetica Neue Medium"/>
              </a:defRPr>
            </a:pPr>
            <a:endParaRPr kumimoji="0" sz="3600" b="1" i="0" u="none" strike="noStrike" kern="1200" cap="none" spc="0" normalizeH="0" baseline="0" noProof="0">
              <a:ln>
                <a:noFill/>
              </a:ln>
              <a:solidFill>
                <a:srgbClr val="FFFFFF"/>
              </a:solidFill>
              <a:effectLst/>
              <a:uLnTx/>
              <a:uFillTx/>
              <a:latin typeface="等线"/>
              <a:ea typeface="+mn-ea"/>
              <a:cs typeface="+mn-cs"/>
              <a:sym typeface="Helvetica Neue Medium"/>
            </a:endParaRPr>
          </a:p>
        </p:txBody>
      </p:sp>
      <p:sp>
        <p:nvSpPr>
          <p:cNvPr id="3" name="矩形 2"/>
          <p:cNvSpPr/>
          <p:nvPr/>
        </p:nvSpPr>
        <p:spPr>
          <a:xfrm>
            <a:off x="359259" y="805582"/>
            <a:ext cx="11832741" cy="5246835"/>
          </a:xfrm>
          <a:prstGeom prst="rect">
            <a:avLst/>
          </a:prstGeom>
        </p:spPr>
        <p:txBody>
          <a:bodyPr wrap="square">
            <a:noAutofit/>
          </a:bodyPr>
          <a:lstStyle/>
          <a:p>
            <a:r>
              <a:rPr kumimoji="1" lang="zh-CN" altLang="en-US" sz="1600" dirty="0"/>
              <a:t>损失函数：</a:t>
            </a:r>
            <a:endParaRPr kumimoji="1" lang="en-US" altLang="zh-CN" sz="1600" dirty="0"/>
          </a:p>
          <a:p>
            <a:r>
              <a:rPr lang="en-US" altLang="zh-CN" sz="1600" dirty="0" smtClean="0"/>
              <a:t>       </a:t>
            </a:r>
          </a:p>
          <a:p>
            <a:r>
              <a:rPr lang="en-US" altLang="zh-CN" sz="1600" dirty="0"/>
              <a:t> </a:t>
            </a:r>
            <a:r>
              <a:rPr lang="en-US" altLang="zh-CN" sz="1600" dirty="0" smtClean="0"/>
              <a:t>       </a:t>
            </a:r>
            <a:endParaRPr lang="en-US" altLang="zh-CN" sz="1600" dirty="0"/>
          </a:p>
          <a:p>
            <a:endParaRPr lang="en-US" altLang="zh-CN" dirty="0"/>
          </a:p>
          <a:p>
            <a:pPr marL="342900" indent="-342900">
              <a:buAutoNum type="arabicPeriod"/>
            </a:pPr>
            <a:endParaRPr lang="en-US" altLang="zh-CN" dirty="0">
              <a:latin typeface="Arial" panose="020B0604020202020204" pitchFamily="34" charset="0"/>
            </a:endParaRPr>
          </a:p>
          <a:p>
            <a:endParaRPr lang="en-US" altLang="zh-CN" dirty="0">
              <a:latin typeface="Arial" panose="020B0604020202020204" pitchFamily="34" charset="0"/>
            </a:endParaRPr>
          </a:p>
        </p:txBody>
      </p:sp>
      <p:pic>
        <p:nvPicPr>
          <p:cNvPr id="2" name="图片 1"/>
          <p:cNvPicPr>
            <a:picLocks noChangeAspect="1"/>
          </p:cNvPicPr>
          <p:nvPr/>
        </p:nvPicPr>
        <p:blipFill>
          <a:blip r:embed="rId2"/>
          <a:stretch>
            <a:fillRect/>
          </a:stretch>
        </p:blipFill>
        <p:spPr>
          <a:xfrm>
            <a:off x="1034314" y="1433307"/>
            <a:ext cx="3905451" cy="571529"/>
          </a:xfrm>
          <a:prstGeom prst="rect">
            <a:avLst/>
          </a:prstGeom>
        </p:spPr>
      </p:pic>
      <p:pic>
        <p:nvPicPr>
          <p:cNvPr id="4" name="图片 3"/>
          <p:cNvPicPr>
            <a:picLocks noChangeAspect="1"/>
          </p:cNvPicPr>
          <p:nvPr/>
        </p:nvPicPr>
        <p:blipFill>
          <a:blip r:embed="rId3"/>
          <a:stretch>
            <a:fillRect/>
          </a:stretch>
        </p:blipFill>
        <p:spPr>
          <a:xfrm>
            <a:off x="5442224" y="1788040"/>
            <a:ext cx="6613076" cy="3041806"/>
          </a:xfrm>
          <a:prstGeom prst="rect">
            <a:avLst/>
          </a:prstGeom>
        </p:spPr>
      </p:pic>
      <p:pic>
        <p:nvPicPr>
          <p:cNvPr id="6" name="图片 5"/>
          <p:cNvPicPr>
            <a:picLocks noChangeAspect="1"/>
          </p:cNvPicPr>
          <p:nvPr/>
        </p:nvPicPr>
        <p:blipFill>
          <a:blip r:embed="rId4"/>
          <a:stretch>
            <a:fillRect/>
          </a:stretch>
        </p:blipFill>
        <p:spPr>
          <a:xfrm>
            <a:off x="574531" y="2503296"/>
            <a:ext cx="4730993" cy="997001"/>
          </a:xfrm>
          <a:prstGeom prst="rect">
            <a:avLst/>
          </a:prstGeom>
        </p:spPr>
      </p:pic>
      <p:sp>
        <p:nvSpPr>
          <p:cNvPr id="8" name="文本框 7"/>
          <p:cNvSpPr txBox="1"/>
          <p:nvPr/>
        </p:nvSpPr>
        <p:spPr>
          <a:xfrm>
            <a:off x="974808" y="5068242"/>
            <a:ext cx="4467416" cy="1169551"/>
          </a:xfrm>
          <a:prstGeom prst="rect">
            <a:avLst/>
          </a:prstGeom>
          <a:noFill/>
          <a:ln w="12700">
            <a:solidFill>
              <a:schemeClr val="tx1"/>
            </a:solidFill>
          </a:ln>
        </p:spPr>
        <p:txBody>
          <a:bodyPr wrap="square" rtlCol="0">
            <a:spAutoFit/>
          </a:bodyPr>
          <a:lstStyle/>
          <a:p>
            <a:r>
              <a:rPr kumimoji="1" lang="zh-CN" altLang="en-US" sz="1400" dirty="0" smtClean="0"/>
              <a:t>              代表教师特征图信息，值越大代表越是教师网络的显著性区域</a:t>
            </a:r>
            <a:r>
              <a:rPr kumimoji="1" lang="en-US" altLang="zh-CN" sz="1400" dirty="0" smtClean="0"/>
              <a:t> </a:t>
            </a:r>
            <a:r>
              <a:rPr kumimoji="1" lang="zh-CN" altLang="en-US" sz="1400" dirty="0" smtClean="0"/>
              <a:t>，想要</a:t>
            </a:r>
            <a:r>
              <a:rPr kumimoji="1" lang="en-US" altLang="zh-CN" sz="1400" dirty="0" smtClean="0"/>
              <a:t>loss</a:t>
            </a:r>
            <a:r>
              <a:rPr kumimoji="1" lang="zh-CN" altLang="en-US" sz="1400" dirty="0" smtClean="0"/>
              <a:t>降低，就需要</a:t>
            </a:r>
            <a:r>
              <a:rPr kumimoji="1" lang="en-US" altLang="zh-CN" sz="1400" dirty="0" smtClean="0"/>
              <a:t>                </a:t>
            </a:r>
            <a:r>
              <a:rPr kumimoji="1" lang="zh-CN" altLang="en-US" sz="1400" dirty="0" smtClean="0"/>
              <a:t>越大，也就是需要学生尽量去学习教师的显著性信息</a:t>
            </a:r>
            <a:endParaRPr kumimoji="1" lang="en-US" altLang="zh-CN" sz="1400" dirty="0" smtClean="0"/>
          </a:p>
          <a:p>
            <a:r>
              <a:rPr kumimoji="1" lang="zh-CN" altLang="en-US" sz="1400" dirty="0" smtClean="0"/>
              <a:t>同时                越小，代表是非显著性区域</a:t>
            </a:r>
            <a:r>
              <a:rPr kumimoji="1" lang="en-US" altLang="zh-CN" sz="1400" dirty="0" smtClean="0"/>
              <a:t>(</a:t>
            </a:r>
            <a:r>
              <a:rPr kumimoji="1" lang="zh-CN" altLang="en-US" sz="1400" dirty="0" smtClean="0"/>
              <a:t>比如噪声</a:t>
            </a:r>
            <a:r>
              <a:rPr kumimoji="1" lang="en-US" altLang="zh-CN" sz="1400" dirty="0" smtClean="0"/>
              <a:t>)</a:t>
            </a:r>
            <a:r>
              <a:rPr kumimoji="1" lang="zh-CN" altLang="en-US" sz="1400" dirty="0" smtClean="0"/>
              <a:t>，并不需要学生去学习</a:t>
            </a:r>
          </a:p>
        </p:txBody>
      </p:sp>
      <p:pic>
        <p:nvPicPr>
          <p:cNvPr id="14" name="图片 13"/>
          <p:cNvPicPr>
            <a:picLocks noChangeAspect="1"/>
          </p:cNvPicPr>
          <p:nvPr/>
        </p:nvPicPr>
        <p:blipFill>
          <a:blip r:embed="rId5"/>
          <a:stretch>
            <a:fillRect/>
          </a:stretch>
        </p:blipFill>
        <p:spPr>
          <a:xfrm>
            <a:off x="1047159" y="5024970"/>
            <a:ext cx="666784" cy="346081"/>
          </a:xfrm>
          <a:prstGeom prst="rect">
            <a:avLst/>
          </a:prstGeom>
        </p:spPr>
      </p:pic>
      <p:pic>
        <p:nvPicPr>
          <p:cNvPr id="16" name="图片 15"/>
          <p:cNvPicPr>
            <a:picLocks noChangeAspect="1"/>
          </p:cNvPicPr>
          <p:nvPr/>
        </p:nvPicPr>
        <p:blipFill>
          <a:blip r:embed="rId6"/>
          <a:stretch>
            <a:fillRect/>
          </a:stretch>
        </p:blipFill>
        <p:spPr>
          <a:xfrm>
            <a:off x="4287539" y="5371051"/>
            <a:ext cx="692186" cy="204025"/>
          </a:xfrm>
          <a:prstGeom prst="rect">
            <a:avLst/>
          </a:prstGeom>
        </p:spPr>
      </p:pic>
      <p:pic>
        <p:nvPicPr>
          <p:cNvPr id="18" name="图片 17"/>
          <p:cNvPicPr>
            <a:picLocks noChangeAspect="1"/>
          </p:cNvPicPr>
          <p:nvPr/>
        </p:nvPicPr>
        <p:blipFill>
          <a:blip r:embed="rId6"/>
          <a:stretch>
            <a:fillRect/>
          </a:stretch>
        </p:blipFill>
        <p:spPr>
          <a:xfrm>
            <a:off x="1464755" y="5788745"/>
            <a:ext cx="692186" cy="195174"/>
          </a:xfrm>
          <a:prstGeom prst="rect">
            <a:avLst/>
          </a:prstGeom>
        </p:spPr>
      </p:pic>
      <p:pic>
        <p:nvPicPr>
          <p:cNvPr id="17" name="图片 16"/>
          <p:cNvPicPr>
            <a:picLocks noChangeAspect="1"/>
          </p:cNvPicPr>
          <p:nvPr/>
        </p:nvPicPr>
        <p:blipFill>
          <a:blip r:embed="rId7"/>
          <a:stretch>
            <a:fillRect/>
          </a:stretch>
        </p:blipFill>
        <p:spPr>
          <a:xfrm>
            <a:off x="788436" y="3917991"/>
            <a:ext cx="965250" cy="349268"/>
          </a:xfrm>
          <a:prstGeom prst="rect">
            <a:avLst/>
          </a:prstGeom>
        </p:spPr>
      </p:pic>
      <p:sp>
        <p:nvSpPr>
          <p:cNvPr id="20" name="文本框 19"/>
          <p:cNvSpPr txBox="1"/>
          <p:nvPr/>
        </p:nvSpPr>
        <p:spPr>
          <a:xfrm>
            <a:off x="1984117" y="3973753"/>
            <a:ext cx="2518638" cy="523220"/>
          </a:xfrm>
          <a:prstGeom prst="rect">
            <a:avLst/>
          </a:prstGeom>
          <a:noFill/>
          <a:ln w="12700">
            <a:solidFill>
              <a:schemeClr val="tx1"/>
            </a:solidFill>
          </a:ln>
        </p:spPr>
        <p:txBody>
          <a:bodyPr wrap="none" rtlCol="0">
            <a:spAutoFit/>
          </a:bodyPr>
          <a:lstStyle/>
          <a:p>
            <a:pPr algn="ctr"/>
            <a:r>
              <a:rPr lang="zh-CN" altLang="en-US" sz="1400" dirty="0">
                <a:solidFill>
                  <a:srgbClr val="4D4D4D"/>
                </a:solidFill>
                <a:latin typeface="-apple-system"/>
              </a:rPr>
              <a:t>相对熵，又被称为</a:t>
            </a:r>
            <a:r>
              <a:rPr lang="en-US" altLang="zh-CN" sz="1400" dirty="0">
                <a:solidFill>
                  <a:srgbClr val="4D4D4D"/>
                </a:solidFill>
                <a:latin typeface="-apple-system"/>
              </a:rPr>
              <a:t>KL</a:t>
            </a:r>
            <a:r>
              <a:rPr lang="zh-CN" altLang="en-US" sz="1400" dirty="0">
                <a:solidFill>
                  <a:srgbClr val="4D4D4D"/>
                </a:solidFill>
                <a:latin typeface="-apple-system"/>
              </a:rPr>
              <a:t>离散度</a:t>
            </a:r>
            <a:r>
              <a:rPr lang="zh-CN" altLang="en-US" sz="1400" dirty="0" smtClean="0">
                <a:solidFill>
                  <a:srgbClr val="4D4D4D"/>
                </a:solidFill>
                <a:latin typeface="-apple-system"/>
              </a:rPr>
              <a:t>，</a:t>
            </a:r>
            <a:endParaRPr lang="en-US" altLang="zh-CN" sz="1400" dirty="0" smtClean="0">
              <a:solidFill>
                <a:srgbClr val="4D4D4D"/>
              </a:solidFill>
              <a:latin typeface="-apple-system"/>
            </a:endParaRPr>
          </a:p>
          <a:p>
            <a:pPr algn="ctr"/>
            <a:r>
              <a:rPr lang="zh-CN" altLang="en-US" sz="1400" dirty="0" smtClean="0">
                <a:solidFill>
                  <a:srgbClr val="4D4D4D"/>
                </a:solidFill>
                <a:latin typeface="-apple-system"/>
              </a:rPr>
              <a:t>用来</a:t>
            </a:r>
            <a:r>
              <a:rPr lang="zh-CN" altLang="en-US" sz="1400" dirty="0">
                <a:solidFill>
                  <a:srgbClr val="4D4D4D"/>
                </a:solidFill>
                <a:latin typeface="-apple-system"/>
              </a:rPr>
              <a:t>衡量两个概率分布的</a:t>
            </a:r>
            <a:r>
              <a:rPr lang="zh-CN" altLang="en-US" sz="1400" dirty="0" smtClean="0">
                <a:solidFill>
                  <a:srgbClr val="4D4D4D"/>
                </a:solidFill>
                <a:latin typeface="-apple-system"/>
              </a:rPr>
              <a:t>差异</a:t>
            </a:r>
            <a:endParaRPr lang="zh-CN" altLang="en-US" sz="1400" dirty="0"/>
          </a:p>
        </p:txBody>
      </p:sp>
      <p:sp>
        <p:nvSpPr>
          <p:cNvPr name="文本框 20" id="27"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BBAAD9C20180234D78A0072836F0BB20E2B9B2041F09DB20A1D98E35B1462B85EB4CBD38D1633B0522492508C84621EB58F9210A11D00B211BBFC24A7A0E2BD824FCF3AD2C24C64784B42FC76F424AAF4FF0E1B377B43F249886D1975E11FC48DE862996FE3</a:t>
            </a:r>
          </a:p>
        </p:txBody>
      </p:sp>
    </p:spTree>
    <p:extLst>
      <p:ext uri="{BB962C8B-B14F-4D97-AF65-F5344CB8AC3E}">
        <p14:creationId xmlns:p14="http://schemas.microsoft.com/office/powerpoint/2010/main" val="34878799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59259" y="168262"/>
            <a:ext cx="6762962" cy="584775"/>
          </a:xfrm>
          <a:prstGeom prst="rect">
            <a:avLst/>
          </a:prstGeom>
          <a:noFill/>
          <a:ln w="12700">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3200" b="1" i="0" u="none" strike="noStrike" kern="1200" cap="none" spc="0" normalizeH="0" baseline="0" noProof="0" dirty="0" smtClean="0">
                <a:ln>
                  <a:noFill/>
                </a:ln>
                <a:solidFill>
                  <a:srgbClr val="009193"/>
                </a:solidFill>
                <a:effectLst/>
                <a:uLnTx/>
                <a:uFillTx/>
                <a:latin typeface="等线 Light"/>
                <a:ea typeface="等线 Light" panose="02010600030101010101" pitchFamily="2" charset="-122"/>
              </a:rPr>
              <a:t>IFVD</a:t>
            </a:r>
            <a:r>
              <a:rPr kumimoji="1" lang="zh-CN" altLang="en-US" sz="3200" b="1" i="0" u="none" strike="noStrike" kern="1200" cap="none" spc="0" normalizeH="0" baseline="0" noProof="0" dirty="0" smtClean="0">
                <a:ln>
                  <a:noFill/>
                </a:ln>
                <a:solidFill>
                  <a:srgbClr val="009193"/>
                </a:solidFill>
                <a:effectLst/>
                <a:uLnTx/>
                <a:uFillTx/>
                <a:latin typeface="等线 Light"/>
                <a:ea typeface="等线 Light" panose="02010600030101010101" pitchFamily="2" charset="-122"/>
              </a:rPr>
              <a:t>算法</a:t>
            </a:r>
            <a:endParaRPr kumimoji="1" lang="en-US" altLang="zh-CN" sz="2400" b="1" i="0" u="none" strike="noStrike" kern="1200" cap="none" spc="0" normalizeH="0" baseline="0" noProof="0" dirty="0">
              <a:ln>
                <a:noFill/>
              </a:ln>
              <a:solidFill>
                <a:srgbClr val="009193"/>
              </a:solidFill>
              <a:effectLst/>
              <a:uLnTx/>
              <a:uFillTx/>
              <a:latin typeface="等线 Light"/>
              <a:ea typeface="等线 Light" panose="02010600030101010101" pitchFamily="2" charset="-122"/>
            </a:endParaRPr>
          </a:p>
        </p:txBody>
      </p:sp>
      <p:sp>
        <p:nvSpPr>
          <p:cNvPr id="26" name="Shape 178"/>
          <p:cNvSpPr/>
          <p:nvPr/>
        </p:nvSpPr>
        <p:spPr>
          <a:xfrm>
            <a:off x="148170" y="189786"/>
            <a:ext cx="86495" cy="493200"/>
          </a:xfrm>
          <a:prstGeom prst="roundRect">
            <a:avLst>
              <a:gd name="adj" fmla="val 50000"/>
            </a:avLst>
          </a:prstGeom>
          <a:solidFill>
            <a:srgbClr val="44B8B5"/>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defRPr sz="3200" b="0">
                <a:solidFill>
                  <a:srgbClr val="FFFFFF"/>
                </a:solidFill>
                <a:latin typeface="+mn-lt"/>
                <a:ea typeface="+mn-ea"/>
                <a:cs typeface="+mn-cs"/>
                <a:sym typeface="Helvetica Neue Medium"/>
              </a:defRPr>
            </a:pPr>
            <a:endParaRPr kumimoji="0" sz="3600" b="1" i="0" u="none" strike="noStrike" kern="1200" cap="none" spc="0" normalizeH="0" baseline="0" noProof="0">
              <a:ln>
                <a:noFill/>
              </a:ln>
              <a:solidFill>
                <a:srgbClr val="FFFFFF"/>
              </a:solidFill>
              <a:effectLst/>
              <a:uLnTx/>
              <a:uFillTx/>
              <a:latin typeface="等线"/>
              <a:ea typeface="+mn-ea"/>
              <a:cs typeface="+mn-cs"/>
              <a:sym typeface="Helvetica Neue Medium"/>
            </a:endParaRPr>
          </a:p>
        </p:txBody>
      </p:sp>
      <p:sp>
        <p:nvSpPr>
          <p:cNvPr id="3" name="矩形 2"/>
          <p:cNvSpPr/>
          <p:nvPr/>
        </p:nvSpPr>
        <p:spPr>
          <a:xfrm>
            <a:off x="359259" y="805582"/>
            <a:ext cx="11832741" cy="5246835"/>
          </a:xfrm>
          <a:prstGeom prst="rect">
            <a:avLst/>
          </a:prstGeom>
        </p:spPr>
        <p:txBody>
          <a:bodyPr wrap="square">
            <a:noAutofit/>
          </a:bodyPr>
          <a:lstStyle/>
          <a:p>
            <a:endParaRPr lang="en-US" altLang="zh-CN" sz="1600" dirty="0"/>
          </a:p>
          <a:p>
            <a:endParaRPr lang="en-US" altLang="zh-CN" dirty="0"/>
          </a:p>
          <a:p>
            <a:pPr marL="342900" indent="-342900">
              <a:buAutoNum type="arabicPeriod"/>
            </a:pPr>
            <a:endParaRPr lang="en-US" altLang="zh-CN" dirty="0">
              <a:latin typeface="Arial" panose="020B0604020202020204" pitchFamily="34" charset="0"/>
            </a:endParaRPr>
          </a:p>
          <a:p>
            <a:endParaRPr lang="en-US" altLang="zh-CN" dirty="0">
              <a:latin typeface="Arial" panose="020B0604020202020204" pitchFamily="34" charset="0"/>
            </a:endParaRPr>
          </a:p>
        </p:txBody>
      </p:sp>
      <p:sp>
        <p:nvSpPr>
          <p:cNvPr id="9" name="文本框 8">
            <a:extLst>
              <a:ext uri="{FF2B5EF4-FFF2-40B4-BE49-F238E27FC236}">
                <a16:creationId xmlns:a16="http://schemas.microsoft.com/office/drawing/2014/main" id="{A81CEB56-32FD-4B15-A951-DE349CA640BF}"/>
              </a:ext>
            </a:extLst>
          </p:cNvPr>
          <p:cNvSpPr txBox="1"/>
          <p:nvPr/>
        </p:nvSpPr>
        <p:spPr>
          <a:xfrm>
            <a:off x="751673" y="1032207"/>
            <a:ext cx="7832855" cy="400110"/>
          </a:xfrm>
          <a:prstGeom prst="rect">
            <a:avLst/>
          </a:prstGeom>
          <a:noFill/>
          <a:ln w="12700">
            <a:solidFill>
              <a:schemeClr val="tx1"/>
            </a:solidFill>
          </a:ln>
        </p:spPr>
        <p:txBody>
          <a:bodyPr wrap="square" rtlCol="0">
            <a:spAutoFit/>
          </a:bodyPr>
          <a:lstStyle/>
          <a:p>
            <a:r>
              <a:rPr kumimoji="1" lang="zh-CN" altLang="en-US" sz="2000" dirty="0" smtClean="0"/>
              <a:t>损失函数：</a:t>
            </a:r>
            <a:endParaRPr kumimoji="1" lang="en-US" altLang="zh-CN" sz="2000" dirty="0"/>
          </a:p>
        </p:txBody>
      </p:sp>
      <p:pic>
        <p:nvPicPr>
          <p:cNvPr id="4" name="图片 3"/>
          <p:cNvPicPr>
            <a:picLocks noChangeAspect="1"/>
          </p:cNvPicPr>
          <p:nvPr/>
        </p:nvPicPr>
        <p:blipFill>
          <a:blip r:embed="rId2"/>
          <a:stretch>
            <a:fillRect/>
          </a:stretch>
        </p:blipFill>
        <p:spPr>
          <a:xfrm>
            <a:off x="751673" y="1664571"/>
            <a:ext cx="3412821" cy="578878"/>
          </a:xfrm>
          <a:prstGeom prst="rect">
            <a:avLst/>
          </a:prstGeom>
        </p:spPr>
      </p:pic>
      <p:pic>
        <p:nvPicPr>
          <p:cNvPr id="6" name="图片 5"/>
          <p:cNvPicPr>
            <a:picLocks noChangeAspect="1"/>
          </p:cNvPicPr>
          <p:nvPr/>
        </p:nvPicPr>
        <p:blipFill>
          <a:blip r:embed="rId3"/>
          <a:stretch>
            <a:fillRect/>
          </a:stretch>
        </p:blipFill>
        <p:spPr>
          <a:xfrm>
            <a:off x="881969" y="2440714"/>
            <a:ext cx="8728375" cy="3872550"/>
          </a:xfrm>
          <a:prstGeom prst="rect">
            <a:avLst/>
          </a:prstGeom>
        </p:spPr>
      </p:pic>
      <p:sp>
        <p:nvSpPr>
          <p:cNvPr id="7" name="文本框 6"/>
          <p:cNvSpPr txBox="1"/>
          <p:nvPr/>
        </p:nvSpPr>
        <p:spPr>
          <a:xfrm>
            <a:off x="4788991" y="1750099"/>
            <a:ext cx="2382382" cy="523220"/>
          </a:xfrm>
          <a:prstGeom prst="rect">
            <a:avLst/>
          </a:prstGeom>
          <a:noFill/>
          <a:ln w="12700">
            <a:solidFill>
              <a:schemeClr val="tx1"/>
            </a:solidFill>
          </a:ln>
        </p:spPr>
        <p:txBody>
          <a:bodyPr wrap="none" rtlCol="0">
            <a:spAutoFit/>
          </a:bodyPr>
          <a:lstStyle/>
          <a:p>
            <a:pPr algn="ctr"/>
            <a:r>
              <a:rPr kumimoji="1" lang="en-US" altLang="zh-CN" sz="1400" dirty="0" err="1" smtClean="0"/>
              <a:t>Lseg</a:t>
            </a:r>
            <a:r>
              <a:rPr kumimoji="1" lang="en-US" altLang="zh-CN" sz="1400" dirty="0" smtClean="0"/>
              <a:t>: </a:t>
            </a:r>
            <a:r>
              <a:rPr kumimoji="1" lang="zh-CN" altLang="en-US" sz="1400" dirty="0" smtClean="0"/>
              <a:t>学生模型和</a:t>
            </a:r>
            <a:r>
              <a:rPr kumimoji="1" lang="en-US" altLang="zh-CN" sz="1400" dirty="0" smtClean="0"/>
              <a:t>GT</a:t>
            </a:r>
            <a:r>
              <a:rPr kumimoji="1" lang="zh-CN" altLang="en-US" sz="1400" dirty="0" smtClean="0"/>
              <a:t>的</a:t>
            </a:r>
            <a:r>
              <a:rPr kumimoji="1" lang="en-US" altLang="zh-CN" sz="1400" dirty="0" smtClean="0"/>
              <a:t>loss   </a:t>
            </a:r>
          </a:p>
          <a:p>
            <a:pPr algn="ctr"/>
            <a:r>
              <a:rPr kumimoji="1" lang="en-US" altLang="zh-CN" sz="1400" dirty="0" err="1" smtClean="0"/>
              <a:t>Lkd</a:t>
            </a:r>
            <a:r>
              <a:rPr kumimoji="1" lang="en-US" altLang="zh-CN" sz="1400" dirty="0" smtClean="0"/>
              <a:t>: KL</a:t>
            </a:r>
            <a:r>
              <a:rPr kumimoji="1" lang="zh-CN" altLang="en-US" sz="1400" dirty="0" smtClean="0"/>
              <a:t>离散度，同</a:t>
            </a:r>
            <a:r>
              <a:rPr kumimoji="1" lang="en-US" altLang="zh-CN" sz="1400" dirty="0" smtClean="0"/>
              <a:t>CWD</a:t>
            </a:r>
            <a:r>
              <a:rPr kumimoji="1" lang="zh-CN" altLang="en-US" sz="1400" dirty="0" smtClean="0"/>
              <a:t>算法</a:t>
            </a:r>
          </a:p>
        </p:txBody>
      </p:sp>
      <p:sp>
        <p:nvSpPr>
          <p:cNvPr name="文本框 9" id="27"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BBAAD9C20180234D78A0072836F0BB20E2B9B2041F09DB20A1D98E35B1462B85EB4CBD38D1633B0522492508C84621EB58F9210A11D00B211BBFC24A7A0E2BD824FCF3AD2C24C64784B42FC76F424AAF4FF0E1B377B43F249886D1975E11FC48DE862996FE3</a:t>
            </a:r>
          </a:p>
        </p:txBody>
      </p:sp>
    </p:spTree>
    <p:extLst>
      <p:ext uri="{BB962C8B-B14F-4D97-AF65-F5344CB8AC3E}">
        <p14:creationId xmlns:p14="http://schemas.microsoft.com/office/powerpoint/2010/main" val="2413426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9080" y="115717"/>
            <a:ext cx="6762962" cy="584775"/>
          </a:xfrm>
          <a:prstGeom prst="rect">
            <a:avLst/>
          </a:prstGeom>
          <a:noFill/>
          <a:ln w="12700">
            <a:noFill/>
          </a:ln>
        </p:spPr>
        <p:txBody>
          <a:bodyPr wrap="square" rtlCol="0">
            <a:spAutoFit/>
          </a:bodyPr>
          <a:lstStyle/>
          <a:p>
            <a:pPr lvl="0">
              <a:defRPr/>
            </a:pPr>
            <a:r>
              <a:rPr kumimoji="1" lang="en-US" altLang="zh-CN" sz="3200" b="1" dirty="0">
                <a:solidFill>
                  <a:srgbClr val="009193"/>
                </a:solidFill>
                <a:latin typeface="等线 Light"/>
                <a:ea typeface="等线 Light" panose="02010600030101010101" pitchFamily="2" charset="-122"/>
              </a:rPr>
              <a:t>IFVD</a:t>
            </a:r>
            <a:r>
              <a:rPr kumimoji="1" lang="zh-CN" altLang="en-US" sz="3200" b="1" dirty="0">
                <a:solidFill>
                  <a:srgbClr val="009193"/>
                </a:solidFill>
                <a:latin typeface="等线 Light"/>
                <a:ea typeface="等线 Light" panose="02010600030101010101" pitchFamily="2" charset="-122"/>
              </a:rPr>
              <a:t>算法</a:t>
            </a:r>
            <a:endParaRPr kumimoji="1" lang="en-US" altLang="zh-CN" sz="2400" b="1" dirty="0">
              <a:solidFill>
                <a:srgbClr val="009193"/>
              </a:solidFill>
              <a:latin typeface="等线 Light"/>
              <a:ea typeface="等线 Light" panose="02010600030101010101" pitchFamily="2" charset="-122"/>
            </a:endParaRPr>
          </a:p>
        </p:txBody>
      </p:sp>
      <p:sp>
        <p:nvSpPr>
          <p:cNvPr id="26" name="Shape 178"/>
          <p:cNvSpPr/>
          <p:nvPr/>
        </p:nvSpPr>
        <p:spPr>
          <a:xfrm>
            <a:off x="148170" y="189786"/>
            <a:ext cx="86495" cy="493200"/>
          </a:xfrm>
          <a:prstGeom prst="roundRect">
            <a:avLst>
              <a:gd name="adj" fmla="val 50000"/>
            </a:avLst>
          </a:prstGeom>
          <a:solidFill>
            <a:srgbClr val="44B8B5"/>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defRPr sz="3200" b="0">
                <a:solidFill>
                  <a:srgbClr val="FFFFFF"/>
                </a:solidFill>
                <a:latin typeface="+mn-lt"/>
                <a:ea typeface="+mn-ea"/>
                <a:cs typeface="+mn-cs"/>
                <a:sym typeface="Helvetica Neue Medium"/>
              </a:defRPr>
            </a:pPr>
            <a:endParaRPr kumimoji="0" sz="3600" b="1" i="0" u="none" strike="noStrike" kern="1200" cap="none" spc="0" normalizeH="0" baseline="0" noProof="0">
              <a:ln>
                <a:noFill/>
              </a:ln>
              <a:solidFill>
                <a:srgbClr val="FFFFFF"/>
              </a:solidFill>
              <a:effectLst/>
              <a:uLnTx/>
              <a:uFillTx/>
              <a:latin typeface="等线"/>
              <a:ea typeface="+mn-ea"/>
              <a:cs typeface="+mn-cs"/>
              <a:sym typeface="Helvetica Neue Medium"/>
            </a:endParaRPr>
          </a:p>
        </p:txBody>
      </p:sp>
      <p:sp>
        <p:nvSpPr>
          <p:cNvPr id="3" name="矩形 2"/>
          <p:cNvSpPr/>
          <p:nvPr/>
        </p:nvSpPr>
        <p:spPr>
          <a:xfrm>
            <a:off x="359259" y="805582"/>
            <a:ext cx="11832741" cy="5246835"/>
          </a:xfrm>
          <a:prstGeom prst="rect">
            <a:avLst/>
          </a:prstGeom>
        </p:spPr>
        <p:txBody>
          <a:bodyPr wrap="square">
            <a:noAutofit/>
          </a:bodyPr>
          <a:lstStyle/>
          <a:p>
            <a:endParaRPr lang="en-US" altLang="zh-CN" sz="1600" dirty="0"/>
          </a:p>
          <a:p>
            <a:endParaRPr lang="en-US" altLang="zh-CN" dirty="0"/>
          </a:p>
          <a:p>
            <a:pPr marL="342900" indent="-342900">
              <a:buAutoNum type="arabicPeriod"/>
            </a:pPr>
            <a:endParaRPr lang="en-US" altLang="zh-CN" dirty="0">
              <a:latin typeface="Arial" panose="020B0604020202020204" pitchFamily="34" charset="0"/>
            </a:endParaRPr>
          </a:p>
          <a:p>
            <a:endParaRPr lang="en-US" altLang="zh-CN" dirty="0">
              <a:latin typeface="Arial" panose="020B0604020202020204" pitchFamily="34" charset="0"/>
            </a:endParaRPr>
          </a:p>
        </p:txBody>
      </p:sp>
      <p:sp>
        <p:nvSpPr>
          <p:cNvPr id="9" name="文本框 8">
            <a:extLst>
              <a:ext uri="{FF2B5EF4-FFF2-40B4-BE49-F238E27FC236}">
                <a16:creationId xmlns:a16="http://schemas.microsoft.com/office/drawing/2014/main" id="{A81CEB56-32FD-4B15-A951-DE349CA640BF}"/>
              </a:ext>
            </a:extLst>
          </p:cNvPr>
          <p:cNvSpPr txBox="1"/>
          <p:nvPr/>
        </p:nvSpPr>
        <p:spPr>
          <a:xfrm>
            <a:off x="596225" y="977343"/>
            <a:ext cx="519343" cy="400110"/>
          </a:xfrm>
          <a:prstGeom prst="rect">
            <a:avLst/>
          </a:prstGeom>
          <a:noFill/>
          <a:ln w="12700">
            <a:solidFill>
              <a:schemeClr val="tx1"/>
            </a:solidFill>
          </a:ln>
        </p:spPr>
        <p:txBody>
          <a:bodyPr wrap="square" rtlCol="0">
            <a:spAutoFit/>
          </a:bodyPr>
          <a:lstStyle/>
          <a:p>
            <a:r>
              <a:rPr kumimoji="1" lang="en-US" altLang="zh-CN" sz="2000" dirty="0" err="1" smtClean="0"/>
              <a:t>Ifv</a:t>
            </a:r>
            <a:r>
              <a:rPr kumimoji="1" lang="en-US" altLang="zh-CN" sz="2000" dirty="0" smtClean="0"/>
              <a:t>:</a:t>
            </a:r>
            <a:endParaRPr kumimoji="1" lang="en-US" altLang="zh-CN" sz="2000" dirty="0"/>
          </a:p>
        </p:txBody>
      </p:sp>
      <p:pic>
        <p:nvPicPr>
          <p:cNvPr id="2" name="图片 1"/>
          <p:cNvPicPr>
            <a:picLocks noChangeAspect="1"/>
          </p:cNvPicPr>
          <p:nvPr/>
        </p:nvPicPr>
        <p:blipFill>
          <a:blip r:embed="rId2"/>
          <a:stretch>
            <a:fillRect/>
          </a:stretch>
        </p:blipFill>
        <p:spPr>
          <a:xfrm>
            <a:off x="1278968" y="1560054"/>
            <a:ext cx="3229024" cy="607074"/>
          </a:xfrm>
          <a:prstGeom prst="rect">
            <a:avLst/>
          </a:prstGeom>
        </p:spPr>
      </p:pic>
      <p:pic>
        <p:nvPicPr>
          <p:cNvPr id="6" name="图片 5"/>
          <p:cNvPicPr>
            <a:picLocks noChangeAspect="1"/>
          </p:cNvPicPr>
          <p:nvPr/>
        </p:nvPicPr>
        <p:blipFill>
          <a:blip r:embed="rId3"/>
          <a:stretch>
            <a:fillRect/>
          </a:stretch>
        </p:blipFill>
        <p:spPr>
          <a:xfrm>
            <a:off x="5788152" y="779489"/>
            <a:ext cx="5854324" cy="2242065"/>
          </a:xfrm>
          <a:prstGeom prst="rect">
            <a:avLst/>
          </a:prstGeom>
        </p:spPr>
      </p:pic>
      <p:sp>
        <p:nvSpPr>
          <p:cNvPr id="7" name="矩形 6"/>
          <p:cNvSpPr/>
          <p:nvPr/>
        </p:nvSpPr>
        <p:spPr>
          <a:xfrm>
            <a:off x="259080" y="2423589"/>
            <a:ext cx="6096000" cy="3693319"/>
          </a:xfrm>
          <a:prstGeom prst="rect">
            <a:avLst/>
          </a:prstGeom>
        </p:spPr>
        <p:txBody>
          <a:bodyPr wrap="square">
            <a:spAutoFit/>
          </a:bodyPr>
          <a:lstStyle/>
          <a:p>
            <a:r>
              <a:rPr lang="en-US" altLang="zh-CN" dirty="0" err="1">
                <a:solidFill>
                  <a:srgbClr val="FF0000"/>
                </a:solidFill>
              </a:rPr>
              <a:t>Lifv</a:t>
            </a:r>
            <a:r>
              <a:rPr lang="en-US" altLang="zh-CN" dirty="0">
                <a:solidFill>
                  <a:srgbClr val="FF0000"/>
                </a:solidFill>
              </a:rPr>
              <a:t>: </a:t>
            </a:r>
            <a:r>
              <a:rPr lang="zh-CN" altLang="en-US" dirty="0">
                <a:solidFill>
                  <a:srgbClr val="FF0000"/>
                </a:solidFill>
              </a:rPr>
              <a:t>此方法是本篇提出的核心方法</a:t>
            </a:r>
            <a:endParaRPr lang="zh-CN" altLang="en-US" dirty="0"/>
          </a:p>
          <a:p>
            <a:r>
              <a:rPr lang="zh-CN" altLang="en-US" dirty="0"/>
              <a:t>大意上：计算每个类的特征中心（视为原型），计算每个特征像素与其对应的类原型之间的相似度集来刻画</a:t>
            </a:r>
            <a:r>
              <a:rPr lang="en-US" altLang="zh-CN" dirty="0"/>
              <a:t>IFV</a:t>
            </a:r>
            <a:r>
              <a:rPr lang="zh-CN" altLang="en-US" dirty="0"/>
              <a:t>，教师网络通常比学生网络拥有更健壮的类内特征信息，使得他们拥有不同的</a:t>
            </a:r>
            <a:r>
              <a:rPr lang="en-US" altLang="zh-CN" dirty="0"/>
              <a:t>IFV</a:t>
            </a:r>
            <a:r>
              <a:rPr lang="zh-CN" altLang="en-US" dirty="0"/>
              <a:t>刻画信息，让学生网络去模仿教师网络的</a:t>
            </a:r>
            <a:r>
              <a:rPr lang="en-US" altLang="zh-CN" dirty="0"/>
              <a:t>IFV</a:t>
            </a:r>
            <a:r>
              <a:rPr lang="zh-CN" altLang="en-US" dirty="0"/>
              <a:t>信息来提高分割准确度。</a:t>
            </a:r>
          </a:p>
          <a:p>
            <a:r>
              <a:rPr lang="zh-CN" altLang="en-US" dirty="0"/>
              <a:t>方法上：先用插值法将</a:t>
            </a:r>
            <a:r>
              <a:rPr lang="en-US" altLang="zh-CN" dirty="0"/>
              <a:t>label image</a:t>
            </a:r>
            <a:r>
              <a:rPr lang="zh-CN" altLang="en-US" dirty="0"/>
              <a:t>下采样到与</a:t>
            </a:r>
            <a:r>
              <a:rPr lang="en-US" altLang="zh-CN" dirty="0"/>
              <a:t>feature map</a:t>
            </a:r>
            <a:r>
              <a:rPr lang="zh-CN" altLang="en-US" dirty="0"/>
              <a:t>匹配的大小，然后针对下采样标签图上的类别的</a:t>
            </a:r>
            <a:r>
              <a:rPr lang="en-US" altLang="zh-CN" dirty="0"/>
              <a:t>label</a:t>
            </a:r>
            <a:r>
              <a:rPr lang="zh-CN" altLang="en-US" dirty="0"/>
              <a:t>信息，相同</a:t>
            </a:r>
            <a:r>
              <a:rPr lang="en-US" altLang="zh-CN" dirty="0"/>
              <a:t>label</a:t>
            </a:r>
            <a:r>
              <a:rPr lang="zh-CN" altLang="en-US" dirty="0"/>
              <a:t>处对应的</a:t>
            </a:r>
            <a:r>
              <a:rPr lang="en-US" altLang="zh-CN" dirty="0"/>
              <a:t>feature map</a:t>
            </a:r>
            <a:r>
              <a:rPr lang="zh-CN" altLang="en-US" dirty="0"/>
              <a:t>对应的信息做</a:t>
            </a:r>
            <a:r>
              <a:rPr lang="en-US" altLang="zh-CN" dirty="0"/>
              <a:t>average pooling</a:t>
            </a:r>
            <a:r>
              <a:rPr lang="zh-CN" altLang="en-US" dirty="0"/>
              <a:t>，这样得到的即是类原型，再做</a:t>
            </a:r>
            <a:r>
              <a:rPr lang="en-US" altLang="zh-CN" dirty="0" err="1"/>
              <a:t>unpooling</a:t>
            </a:r>
            <a:r>
              <a:rPr lang="zh-CN" altLang="en-US" dirty="0"/>
              <a:t>，，得到</a:t>
            </a:r>
            <a:r>
              <a:rPr lang="en-US" altLang="zh-CN" dirty="0"/>
              <a:t>feature map</a:t>
            </a:r>
            <a:r>
              <a:rPr lang="zh-CN" altLang="en-US" dirty="0"/>
              <a:t>大小相同的</a:t>
            </a:r>
            <a:r>
              <a:rPr lang="en-US" altLang="zh-CN" dirty="0"/>
              <a:t>prototype map</a:t>
            </a:r>
            <a:r>
              <a:rPr lang="zh-CN" altLang="en-US" dirty="0"/>
              <a:t>，最后计算</a:t>
            </a:r>
            <a:r>
              <a:rPr lang="en-US" altLang="zh-CN" dirty="0"/>
              <a:t>feature map</a:t>
            </a:r>
            <a:r>
              <a:rPr lang="zh-CN" altLang="en-US" dirty="0"/>
              <a:t>与</a:t>
            </a:r>
            <a:r>
              <a:rPr lang="en-US" altLang="zh-CN" dirty="0"/>
              <a:t>prototype map</a:t>
            </a:r>
            <a:r>
              <a:rPr lang="zh-CN" altLang="en-US" dirty="0"/>
              <a:t>的余弦相似性得到</a:t>
            </a:r>
            <a:r>
              <a:rPr lang="en-US" altLang="zh-CN" dirty="0" err="1"/>
              <a:t>IFVmap</a:t>
            </a:r>
            <a:r>
              <a:rPr lang="zh-CN" altLang="en-US" dirty="0"/>
              <a:t>，</a:t>
            </a:r>
            <a:r>
              <a:rPr lang="zh-CN" altLang="en-US" dirty="0" smtClean="0"/>
              <a:t>即</a:t>
            </a:r>
            <a:r>
              <a:rPr lang="zh-CN" altLang="en-US" dirty="0"/>
              <a:t>上</a:t>
            </a:r>
            <a:r>
              <a:rPr lang="zh-CN" altLang="en-US" dirty="0" smtClean="0"/>
              <a:t>式</a:t>
            </a:r>
            <a:r>
              <a:rPr lang="zh-CN" altLang="en-US" dirty="0"/>
              <a:t>的</a:t>
            </a:r>
            <a:r>
              <a:rPr lang="en-US" altLang="zh-CN" dirty="0"/>
              <a:t>M</a:t>
            </a:r>
            <a:r>
              <a:rPr lang="zh-CN" altLang="en-US" dirty="0"/>
              <a:t>（</a:t>
            </a:r>
            <a:r>
              <a:rPr lang="en-US" altLang="zh-CN" dirty="0"/>
              <a:t>p</a:t>
            </a:r>
            <a:r>
              <a:rPr lang="zh-CN" altLang="en-US" dirty="0"/>
              <a:t>）</a:t>
            </a:r>
            <a:endParaRPr lang="zh-CN" altLang="en-US" dirty="0">
              <a:effectLst/>
            </a:endParaRPr>
          </a:p>
        </p:txBody>
      </p:sp>
      <p:sp>
        <p:nvSpPr>
          <p:cNvPr name="文本框 9" id="27"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BBAAD9C20180234D78A0072836F0BB20E2B9B2041F09DB20A1D98E35B1462B85EB4CBD38D1633B0522492508C84621EB58F9210A11D00B211BBFC24A7A0E2BD824FCF3AD2C24C64784B42FC76F424AAF4FF0E1B377B43F249886D1975E11FC48DE862996FE3</a:t>
            </a:r>
          </a:p>
        </p:txBody>
      </p:sp>
    </p:spTree>
    <p:extLst>
      <p:ext uri="{BB962C8B-B14F-4D97-AF65-F5344CB8AC3E}">
        <p14:creationId xmlns:p14="http://schemas.microsoft.com/office/powerpoint/2010/main" val="1991756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34665" y="115717"/>
            <a:ext cx="6762962" cy="584775"/>
          </a:xfrm>
          <a:prstGeom prst="rect">
            <a:avLst/>
          </a:prstGeom>
          <a:noFill/>
          <a:ln w="12700">
            <a:noFill/>
          </a:ln>
        </p:spPr>
        <p:txBody>
          <a:bodyPr wrap="square" rtlCol="0">
            <a:spAutoFit/>
          </a:bodyPr>
          <a:lstStyle/>
          <a:p>
            <a:pPr lvl="0">
              <a:defRPr/>
            </a:pPr>
            <a:r>
              <a:rPr kumimoji="1" lang="en-US" altLang="zh-CN" sz="3200" b="1" dirty="0">
                <a:solidFill>
                  <a:srgbClr val="009193"/>
                </a:solidFill>
                <a:latin typeface="等线 Light"/>
                <a:ea typeface="等线 Light" panose="02010600030101010101" pitchFamily="2" charset="-122"/>
              </a:rPr>
              <a:t>IFVD</a:t>
            </a:r>
            <a:r>
              <a:rPr kumimoji="1" lang="zh-CN" altLang="en-US" sz="3200" b="1" dirty="0">
                <a:solidFill>
                  <a:srgbClr val="009193"/>
                </a:solidFill>
                <a:latin typeface="等线 Light"/>
                <a:ea typeface="等线 Light" panose="02010600030101010101" pitchFamily="2" charset="-122"/>
              </a:rPr>
              <a:t>算法</a:t>
            </a:r>
            <a:endParaRPr kumimoji="1" lang="en-US" altLang="zh-CN" sz="2400" b="1" dirty="0">
              <a:solidFill>
                <a:srgbClr val="009193"/>
              </a:solidFill>
              <a:latin typeface="等线 Light"/>
              <a:ea typeface="等线 Light" panose="02010600030101010101" pitchFamily="2" charset="-122"/>
            </a:endParaRPr>
          </a:p>
        </p:txBody>
      </p:sp>
      <p:sp>
        <p:nvSpPr>
          <p:cNvPr id="26" name="Shape 178"/>
          <p:cNvSpPr/>
          <p:nvPr/>
        </p:nvSpPr>
        <p:spPr>
          <a:xfrm>
            <a:off x="148170" y="189786"/>
            <a:ext cx="86495" cy="493200"/>
          </a:xfrm>
          <a:prstGeom prst="roundRect">
            <a:avLst>
              <a:gd name="adj" fmla="val 50000"/>
            </a:avLst>
          </a:prstGeom>
          <a:solidFill>
            <a:srgbClr val="44B8B5"/>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defRPr sz="3200" b="0">
                <a:solidFill>
                  <a:srgbClr val="FFFFFF"/>
                </a:solidFill>
                <a:latin typeface="+mn-lt"/>
                <a:ea typeface="+mn-ea"/>
                <a:cs typeface="+mn-cs"/>
                <a:sym typeface="Helvetica Neue Medium"/>
              </a:defRPr>
            </a:pPr>
            <a:endParaRPr kumimoji="0" sz="3600" b="1" i="0" u="none" strike="noStrike" kern="1200" cap="none" spc="0" normalizeH="0" baseline="0" noProof="0">
              <a:ln>
                <a:noFill/>
              </a:ln>
              <a:solidFill>
                <a:srgbClr val="FFFFFF"/>
              </a:solidFill>
              <a:effectLst/>
              <a:uLnTx/>
              <a:uFillTx/>
              <a:latin typeface="等线"/>
              <a:ea typeface="+mn-ea"/>
              <a:cs typeface="+mn-cs"/>
              <a:sym typeface="Helvetica Neue Medium"/>
            </a:endParaRPr>
          </a:p>
        </p:txBody>
      </p:sp>
      <p:sp>
        <p:nvSpPr>
          <p:cNvPr id="3" name="矩形 2"/>
          <p:cNvSpPr/>
          <p:nvPr/>
        </p:nvSpPr>
        <p:spPr>
          <a:xfrm>
            <a:off x="359259" y="805582"/>
            <a:ext cx="11832741" cy="5246835"/>
          </a:xfrm>
          <a:prstGeom prst="rect">
            <a:avLst/>
          </a:prstGeom>
        </p:spPr>
        <p:txBody>
          <a:bodyPr wrap="square">
            <a:noAutofit/>
          </a:bodyPr>
          <a:lstStyle/>
          <a:p>
            <a:endParaRPr lang="en-US" altLang="zh-CN" sz="1600" dirty="0"/>
          </a:p>
          <a:p>
            <a:endParaRPr lang="en-US" altLang="zh-CN" dirty="0"/>
          </a:p>
          <a:p>
            <a:pPr marL="342900" indent="-342900">
              <a:buAutoNum type="arabicPeriod"/>
            </a:pPr>
            <a:endParaRPr lang="en-US" altLang="zh-CN" dirty="0">
              <a:latin typeface="Arial" panose="020B0604020202020204" pitchFamily="34" charset="0"/>
            </a:endParaRPr>
          </a:p>
          <a:p>
            <a:endParaRPr lang="en-US" altLang="zh-CN" dirty="0">
              <a:latin typeface="Arial" panose="020B0604020202020204" pitchFamily="34" charset="0"/>
            </a:endParaRPr>
          </a:p>
        </p:txBody>
      </p:sp>
      <p:sp>
        <p:nvSpPr>
          <p:cNvPr id="6" name="文本框 5">
            <a:extLst>
              <a:ext uri="{FF2B5EF4-FFF2-40B4-BE49-F238E27FC236}">
                <a16:creationId xmlns:a16="http://schemas.microsoft.com/office/drawing/2014/main" id="{356C76AF-FAB1-4509-A04B-089BD932DC55}"/>
              </a:ext>
            </a:extLst>
          </p:cNvPr>
          <p:cNvSpPr txBox="1"/>
          <p:nvPr/>
        </p:nvSpPr>
        <p:spPr>
          <a:xfrm>
            <a:off x="148170" y="949911"/>
            <a:ext cx="10221126" cy="1015663"/>
          </a:xfrm>
          <a:prstGeom prst="rect">
            <a:avLst/>
          </a:prstGeom>
          <a:noFill/>
          <a:ln w="12700">
            <a:solidFill>
              <a:schemeClr val="tx1"/>
            </a:solidFill>
          </a:ln>
        </p:spPr>
        <p:txBody>
          <a:bodyPr wrap="square" rtlCol="0">
            <a:spAutoFit/>
          </a:bodyPr>
          <a:lstStyle/>
          <a:p>
            <a:r>
              <a:rPr kumimoji="1" lang="en-US" altLang="zh-CN" sz="2000" dirty="0" err="1" smtClean="0"/>
              <a:t>Adv</a:t>
            </a:r>
            <a:r>
              <a:rPr kumimoji="1" lang="en-US" altLang="zh-CN" sz="2000" dirty="0" smtClean="0"/>
              <a:t>:</a:t>
            </a:r>
          </a:p>
          <a:p>
            <a:r>
              <a:rPr kumimoji="1" lang="en-US" altLang="zh-CN" sz="2000" dirty="0"/>
              <a:t> </a:t>
            </a:r>
            <a:r>
              <a:rPr kumimoji="1" lang="en-US" altLang="zh-CN" sz="2000" dirty="0" smtClean="0"/>
              <a:t>  </a:t>
            </a:r>
          </a:p>
          <a:p>
            <a:r>
              <a:rPr kumimoji="1" lang="en-US" altLang="zh-CN" sz="2000" dirty="0"/>
              <a:t> </a:t>
            </a:r>
            <a:r>
              <a:rPr kumimoji="1" lang="en-US" altLang="zh-CN" sz="2000" dirty="0" smtClean="0"/>
              <a:t>      </a:t>
            </a:r>
            <a:r>
              <a:rPr lang="en-US" altLang="zh-CN" b="1" dirty="0"/>
              <a:t>Wasserstein </a:t>
            </a:r>
            <a:r>
              <a:rPr lang="en-US" altLang="zh-CN" b="1" dirty="0" smtClean="0"/>
              <a:t>GAN  </a:t>
            </a:r>
            <a:r>
              <a:rPr kumimoji="1" lang="zh-CN" altLang="en-US" sz="2000" dirty="0" smtClean="0"/>
              <a:t>相关论文：</a:t>
            </a:r>
            <a:r>
              <a:rPr lang="en-US" altLang="zh-CN" sz="2000" dirty="0">
                <a:hlinkClick r:id="rId2"/>
              </a:rPr>
              <a:t>[1701.07875] Wasserstein GAN (arxiv.org)</a:t>
            </a:r>
            <a:endParaRPr kumimoji="1" lang="zh-CN" altLang="en-US" sz="2000" dirty="0"/>
          </a:p>
        </p:txBody>
      </p:sp>
      <p:pic>
        <p:nvPicPr>
          <p:cNvPr id="2" name="图片 1"/>
          <p:cNvPicPr>
            <a:picLocks noChangeAspect="1"/>
          </p:cNvPicPr>
          <p:nvPr/>
        </p:nvPicPr>
        <p:blipFill>
          <a:blip r:embed="rId3"/>
          <a:stretch>
            <a:fillRect/>
          </a:stretch>
        </p:blipFill>
        <p:spPr>
          <a:xfrm>
            <a:off x="1552290" y="2501118"/>
            <a:ext cx="4127712" cy="1035103"/>
          </a:xfrm>
          <a:prstGeom prst="rect">
            <a:avLst/>
          </a:prstGeom>
        </p:spPr>
      </p:pic>
      <p:sp>
        <p:nvSpPr>
          <p:cNvPr id="4" name="矩形 3"/>
          <p:cNvSpPr/>
          <p:nvPr/>
        </p:nvSpPr>
        <p:spPr>
          <a:xfrm>
            <a:off x="853440" y="4106317"/>
            <a:ext cx="7339584" cy="1477328"/>
          </a:xfrm>
          <a:prstGeom prst="rect">
            <a:avLst/>
          </a:prstGeom>
        </p:spPr>
        <p:txBody>
          <a:bodyPr wrap="square">
            <a:spAutoFit/>
          </a:bodyPr>
          <a:lstStyle/>
          <a:p>
            <a:r>
              <a:rPr lang="en-US" altLang="zh-CN" dirty="0" err="1">
                <a:solidFill>
                  <a:srgbClr val="F5222D"/>
                </a:solidFill>
              </a:rPr>
              <a:t>Ladv</a:t>
            </a:r>
            <a:r>
              <a:rPr lang="en-US" altLang="zh-CN" dirty="0"/>
              <a:t>: </a:t>
            </a:r>
            <a:r>
              <a:rPr lang="zh-CN" altLang="en-US" dirty="0"/>
              <a:t>在输出空间执行对抗学习，先训练一个鉴别器，学生的预测分割图视为假样本，教师的预测分割图视为正样本，通过评估原始图和分割图的匹配程度来区分输入是来自学生还是老师，然后训练分割网络来欺骗鉴别器</a:t>
            </a:r>
          </a:p>
          <a:p>
            <a:r>
              <a:rPr lang="en-US" altLang="zh-CN" dirty="0" err="1"/>
              <a:t>Ld</a:t>
            </a:r>
            <a:r>
              <a:rPr lang="zh-CN" altLang="en-US" dirty="0"/>
              <a:t>：训练鉴别器 </a:t>
            </a:r>
            <a:r>
              <a:rPr lang="en-US" altLang="zh-CN" dirty="0"/>
              <a:t>E[.]</a:t>
            </a:r>
            <a:r>
              <a:rPr lang="zh-CN" altLang="en-US" dirty="0"/>
              <a:t>期望运算符 </a:t>
            </a:r>
            <a:r>
              <a:rPr lang="en-US" altLang="zh-CN" dirty="0"/>
              <a:t>D[.]</a:t>
            </a:r>
            <a:r>
              <a:rPr lang="zh-CN" altLang="en-US" dirty="0"/>
              <a:t>鉴别器 </a:t>
            </a:r>
            <a:r>
              <a:rPr lang="en-US" altLang="zh-CN" dirty="0"/>
              <a:t>I</a:t>
            </a:r>
            <a:r>
              <a:rPr lang="zh-CN" altLang="en-US" dirty="0"/>
              <a:t>：输入图像 </a:t>
            </a:r>
            <a:r>
              <a:rPr lang="en-US" altLang="zh-CN" dirty="0"/>
              <a:t>z: </a:t>
            </a:r>
            <a:r>
              <a:rPr lang="zh-CN" altLang="en-US" dirty="0"/>
              <a:t>对应分割图</a:t>
            </a:r>
            <a:endParaRPr lang="zh-CN" altLang="en-US" dirty="0">
              <a:effectLst/>
            </a:endParaRPr>
          </a:p>
        </p:txBody>
      </p:sp>
      <p:sp>
        <p:nvSpPr>
          <p:cNvPr name="文本框 6" id="27"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BBAAD9C20180234D78A0072836F0BB20E2B9B2041F09DB20A1D98E35B1462B85EB4CBD38D1633B0522492508C84621EB58F9210A11D00B211BBFC24A7A0E2BD824FCF3AD2C24C64784B42FC76F424AAF4FF0E1B377B43F249886D1975E11FC48DE862996FE3</a:t>
            </a:r>
          </a:p>
        </p:txBody>
      </p:sp>
    </p:spTree>
    <p:extLst>
      <p:ext uri="{BB962C8B-B14F-4D97-AF65-F5344CB8AC3E}">
        <p14:creationId xmlns:p14="http://schemas.microsoft.com/office/powerpoint/2010/main" val="1986833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34665" y="115717"/>
            <a:ext cx="6762962" cy="584775"/>
          </a:xfrm>
          <a:prstGeom prst="rect">
            <a:avLst/>
          </a:prstGeom>
          <a:noFill/>
          <a:ln w="12700">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3200" b="1" i="0" u="none" strike="noStrike" kern="1200" cap="none" spc="0" normalizeH="0" baseline="0" noProof="0" dirty="0" smtClean="0">
                <a:ln>
                  <a:noFill/>
                </a:ln>
                <a:solidFill>
                  <a:srgbClr val="009193"/>
                </a:solidFill>
                <a:effectLst/>
                <a:uLnTx/>
                <a:uFillTx/>
                <a:latin typeface="等线 Light"/>
                <a:ea typeface="等线 Light" panose="02010600030101010101" pitchFamily="2" charset="-122"/>
              </a:rPr>
              <a:t>SKD</a:t>
            </a:r>
            <a:r>
              <a:rPr kumimoji="1" lang="zh-CN" altLang="en-US" sz="3200" b="1" i="0" u="none" strike="noStrike" kern="1200" cap="none" spc="0" normalizeH="0" baseline="0" noProof="0" dirty="0" smtClean="0">
                <a:ln>
                  <a:noFill/>
                </a:ln>
                <a:solidFill>
                  <a:srgbClr val="009193"/>
                </a:solidFill>
                <a:effectLst/>
                <a:uLnTx/>
                <a:uFillTx/>
                <a:latin typeface="等线 Light"/>
                <a:ea typeface="等线 Light" panose="02010600030101010101" pitchFamily="2" charset="-122"/>
              </a:rPr>
              <a:t>论文</a:t>
            </a:r>
            <a:endParaRPr kumimoji="1" lang="en-US" altLang="zh-CN" sz="2400" b="1" i="0" u="none" strike="noStrike" kern="1200" cap="none" spc="0" normalizeH="0" baseline="0" noProof="0" dirty="0">
              <a:ln>
                <a:noFill/>
              </a:ln>
              <a:solidFill>
                <a:srgbClr val="009193"/>
              </a:solidFill>
              <a:effectLst/>
              <a:uLnTx/>
              <a:uFillTx/>
              <a:latin typeface="等线 Light"/>
              <a:ea typeface="等线 Light" panose="02010600030101010101" pitchFamily="2" charset="-122"/>
            </a:endParaRPr>
          </a:p>
        </p:txBody>
      </p:sp>
      <p:sp>
        <p:nvSpPr>
          <p:cNvPr id="26" name="Shape 178"/>
          <p:cNvSpPr/>
          <p:nvPr/>
        </p:nvSpPr>
        <p:spPr>
          <a:xfrm>
            <a:off x="148170" y="189786"/>
            <a:ext cx="86495" cy="493200"/>
          </a:xfrm>
          <a:prstGeom prst="roundRect">
            <a:avLst>
              <a:gd name="adj" fmla="val 50000"/>
            </a:avLst>
          </a:prstGeom>
          <a:solidFill>
            <a:srgbClr val="44B8B5"/>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defRPr sz="3200" b="0">
                <a:solidFill>
                  <a:srgbClr val="FFFFFF"/>
                </a:solidFill>
                <a:latin typeface="+mn-lt"/>
                <a:ea typeface="+mn-ea"/>
                <a:cs typeface="+mn-cs"/>
                <a:sym typeface="Helvetica Neue Medium"/>
              </a:defRPr>
            </a:pPr>
            <a:endParaRPr kumimoji="0" sz="3600" b="1" i="0" u="none" strike="noStrike" kern="1200" cap="none" spc="0" normalizeH="0" baseline="0" noProof="0">
              <a:ln>
                <a:noFill/>
              </a:ln>
              <a:solidFill>
                <a:srgbClr val="FFFFFF"/>
              </a:solidFill>
              <a:effectLst/>
              <a:uLnTx/>
              <a:uFillTx/>
              <a:latin typeface="等线"/>
              <a:ea typeface="+mn-ea"/>
              <a:cs typeface="+mn-cs"/>
              <a:sym typeface="Helvetica Neue Medium"/>
            </a:endParaRPr>
          </a:p>
        </p:txBody>
      </p:sp>
      <p:sp>
        <p:nvSpPr>
          <p:cNvPr id="3" name="矩形 2"/>
          <p:cNvSpPr/>
          <p:nvPr/>
        </p:nvSpPr>
        <p:spPr>
          <a:xfrm>
            <a:off x="359259" y="805582"/>
            <a:ext cx="11832741" cy="5246835"/>
          </a:xfrm>
          <a:prstGeom prst="rect">
            <a:avLst/>
          </a:prstGeom>
        </p:spPr>
        <p:txBody>
          <a:bodyPr wrap="square">
            <a:noAutofit/>
          </a:bodyPr>
          <a:lstStyle/>
          <a:p>
            <a:endParaRPr lang="en-US" altLang="zh-CN" sz="1600" dirty="0"/>
          </a:p>
          <a:p>
            <a:endParaRPr lang="en-US" altLang="zh-CN" dirty="0"/>
          </a:p>
          <a:p>
            <a:pPr marL="342900" indent="-342900">
              <a:buAutoNum type="arabicPeriod"/>
            </a:pPr>
            <a:endParaRPr lang="en-US" altLang="zh-CN" dirty="0">
              <a:latin typeface="Arial" panose="020B0604020202020204" pitchFamily="34" charset="0"/>
            </a:endParaRPr>
          </a:p>
          <a:p>
            <a:endParaRPr lang="en-US" altLang="zh-CN" dirty="0">
              <a:latin typeface="Arial" panose="020B0604020202020204" pitchFamily="34" charset="0"/>
            </a:endParaRPr>
          </a:p>
        </p:txBody>
      </p:sp>
      <p:sp>
        <p:nvSpPr>
          <p:cNvPr id="7" name="文本框 6">
            <a:extLst>
              <a:ext uri="{FF2B5EF4-FFF2-40B4-BE49-F238E27FC236}">
                <a16:creationId xmlns:a16="http://schemas.microsoft.com/office/drawing/2014/main" id="{BF2D01EF-F8BD-4317-BB27-AA3C9261B290}"/>
              </a:ext>
            </a:extLst>
          </p:cNvPr>
          <p:cNvSpPr txBox="1"/>
          <p:nvPr/>
        </p:nvSpPr>
        <p:spPr>
          <a:xfrm>
            <a:off x="148170" y="949911"/>
            <a:ext cx="1415454" cy="400110"/>
          </a:xfrm>
          <a:prstGeom prst="rect">
            <a:avLst/>
          </a:prstGeom>
          <a:noFill/>
          <a:ln w="12700">
            <a:solidFill>
              <a:schemeClr val="tx1"/>
            </a:solidFill>
          </a:ln>
        </p:spPr>
        <p:txBody>
          <a:bodyPr wrap="square" rtlCol="0">
            <a:spAutoFit/>
          </a:bodyPr>
          <a:lstStyle/>
          <a:p>
            <a:r>
              <a:rPr kumimoji="1" lang="zh-CN" altLang="en-US" sz="2000" dirty="0" smtClean="0"/>
              <a:t>损失函数：</a:t>
            </a:r>
            <a:endParaRPr kumimoji="1" lang="en-US" altLang="zh-CN" sz="2000" dirty="0"/>
          </a:p>
        </p:txBody>
      </p:sp>
      <p:pic>
        <p:nvPicPr>
          <p:cNvPr id="4" name="图片 3"/>
          <p:cNvPicPr>
            <a:picLocks noChangeAspect="1"/>
          </p:cNvPicPr>
          <p:nvPr/>
        </p:nvPicPr>
        <p:blipFill>
          <a:blip r:embed="rId2"/>
          <a:stretch>
            <a:fillRect/>
          </a:stretch>
        </p:blipFill>
        <p:spPr>
          <a:xfrm>
            <a:off x="943613" y="1934757"/>
            <a:ext cx="4552793" cy="587921"/>
          </a:xfrm>
          <a:prstGeom prst="rect">
            <a:avLst/>
          </a:prstGeom>
        </p:spPr>
      </p:pic>
      <p:pic>
        <p:nvPicPr>
          <p:cNvPr id="6" name="图片 5"/>
          <p:cNvPicPr>
            <a:picLocks noChangeAspect="1"/>
          </p:cNvPicPr>
          <p:nvPr/>
        </p:nvPicPr>
        <p:blipFill>
          <a:blip r:embed="rId3"/>
          <a:stretch>
            <a:fillRect/>
          </a:stretch>
        </p:blipFill>
        <p:spPr>
          <a:xfrm>
            <a:off x="6080760" y="682986"/>
            <a:ext cx="4242816" cy="5369431"/>
          </a:xfrm>
          <a:prstGeom prst="rect">
            <a:avLst/>
          </a:prstGeom>
        </p:spPr>
      </p:pic>
      <p:sp>
        <p:nvSpPr>
          <p:cNvPr id="9" name="文本框 8"/>
          <p:cNvSpPr txBox="1"/>
          <p:nvPr/>
        </p:nvSpPr>
        <p:spPr>
          <a:xfrm>
            <a:off x="1002485" y="3483864"/>
            <a:ext cx="3005951" cy="738664"/>
          </a:xfrm>
          <a:prstGeom prst="rect">
            <a:avLst/>
          </a:prstGeom>
          <a:noFill/>
          <a:ln w="12700">
            <a:solidFill>
              <a:schemeClr val="tx1"/>
            </a:solidFill>
          </a:ln>
        </p:spPr>
        <p:txBody>
          <a:bodyPr wrap="none" rtlCol="0">
            <a:spAutoFit/>
          </a:bodyPr>
          <a:lstStyle/>
          <a:p>
            <a:pPr algn="ctr"/>
            <a:r>
              <a:rPr kumimoji="1" lang="en-US" altLang="zh-CN" sz="1400" dirty="0" err="1" smtClean="0"/>
              <a:t>Lmc</a:t>
            </a:r>
            <a:r>
              <a:rPr kumimoji="1" lang="en-US" altLang="zh-CN" sz="1400" dirty="0" smtClean="0"/>
              <a:t>(S): </a:t>
            </a:r>
            <a:r>
              <a:rPr kumimoji="1" lang="zh-CN" altLang="en-US" sz="1400" dirty="0" smtClean="0"/>
              <a:t>学生网络和</a:t>
            </a:r>
            <a:r>
              <a:rPr kumimoji="1" lang="en-US" altLang="zh-CN" sz="1400" dirty="0" smtClean="0"/>
              <a:t>GT</a:t>
            </a:r>
            <a:r>
              <a:rPr kumimoji="1" lang="zh-CN" altLang="en-US" sz="1400" dirty="0" smtClean="0"/>
              <a:t>的</a:t>
            </a:r>
            <a:r>
              <a:rPr kumimoji="1" lang="en-US" altLang="zh-CN" sz="1400" dirty="0" smtClean="0"/>
              <a:t>loss             </a:t>
            </a:r>
          </a:p>
          <a:p>
            <a:pPr algn="ctr"/>
            <a:r>
              <a:rPr kumimoji="1" lang="en-US" altLang="zh-CN" sz="1400" dirty="0" err="1" smtClean="0"/>
              <a:t>Lpi</a:t>
            </a:r>
            <a:r>
              <a:rPr kumimoji="1" lang="en-US" altLang="zh-CN" sz="1400" dirty="0" smtClean="0"/>
              <a:t>(S): KL</a:t>
            </a:r>
            <a:r>
              <a:rPr kumimoji="1" lang="zh-CN" altLang="en-US" sz="1400" dirty="0" smtClean="0"/>
              <a:t>离散度，同</a:t>
            </a:r>
            <a:r>
              <a:rPr kumimoji="1" lang="en-US" altLang="zh-CN" sz="1400" dirty="0" smtClean="0"/>
              <a:t>CWD</a:t>
            </a:r>
            <a:r>
              <a:rPr kumimoji="1" lang="zh-CN" altLang="en-US" sz="1400" dirty="0" smtClean="0"/>
              <a:t>论文的</a:t>
            </a:r>
            <a:r>
              <a:rPr kumimoji="1" lang="en-US" altLang="zh-CN" sz="1400" dirty="0" smtClean="0"/>
              <a:t>loss</a:t>
            </a:r>
          </a:p>
          <a:p>
            <a:pPr algn="ctr"/>
            <a:r>
              <a:rPr kumimoji="1" lang="en-US" altLang="zh-CN" sz="1400" dirty="0" err="1" smtClean="0"/>
              <a:t>Lho</a:t>
            </a:r>
            <a:r>
              <a:rPr kumimoji="1" lang="en-US" altLang="zh-CN" sz="1400" dirty="0" smtClean="0"/>
              <a:t>(S,D): </a:t>
            </a:r>
            <a:r>
              <a:rPr kumimoji="1" lang="en-US" altLang="zh-CN" sz="1400" dirty="0" err="1" smtClean="0"/>
              <a:t>gan</a:t>
            </a:r>
            <a:r>
              <a:rPr kumimoji="1" lang="zh-CN" altLang="en-US" sz="1400" dirty="0" smtClean="0"/>
              <a:t>对抗网络的</a:t>
            </a:r>
            <a:r>
              <a:rPr kumimoji="1" lang="en-US" altLang="zh-CN" sz="1400" dirty="0" smtClean="0"/>
              <a:t>loss            </a:t>
            </a:r>
            <a:endParaRPr kumimoji="1" lang="zh-CN" altLang="en-US" sz="1400" dirty="0" smtClean="0"/>
          </a:p>
        </p:txBody>
      </p:sp>
      <p:sp>
        <p:nvSpPr>
          <p:cNvPr name="文本框 9" id="27"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BBAAD9C20180234D78A0072836F0BB20E2B9B2041F09DB20A1D98E35B1462B85EB4CBD38D1633B0522492508C84621EB58F9210A11D00B211BBFC24A7A0E2BD824FCF3AD2C24C64784B42FC76F424AAF4FF0E1B377B43F249886D1975E11FC48DE862996FE3</a:t>
            </a:r>
          </a:p>
        </p:txBody>
      </p:sp>
    </p:spTree>
    <p:extLst>
      <p:ext uri="{BB962C8B-B14F-4D97-AF65-F5344CB8AC3E}">
        <p14:creationId xmlns:p14="http://schemas.microsoft.com/office/powerpoint/2010/main" val="1176015341"/>
      </p:ext>
    </p:extLst>
  </p:cSld>
  <p:clrMapOvr>
    <a:masterClrMapping/>
  </p:clrMapOvr>
</p:sld>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kumimoji="1"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w="12700">
          <a:solidFill>
            <a:schemeClr val="tx1"/>
          </a:solidFill>
        </a:ln>
      </a:spPr>
      <a:bodyPr wrap="square" rtlCol="0">
        <a:spAutoFit/>
      </a:bodyPr>
      <a:lstStyle>
        <a:defPPr algn="ctr">
          <a:defRPr kumimoji="1" sz="1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1713</TotalTime>
  <Words>575</Words>
  <Application>Microsoft Office PowerPoint</Application>
  <PresentationFormat>宽屏</PresentationFormat>
  <Paragraphs>72</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13</vt:i4>
      </vt:variant>
    </vt:vector>
  </HeadingPairs>
  <TitlesOfParts>
    <vt:vector size="24" baseType="lpstr">
      <vt:lpstr>-apple-system</vt:lpstr>
      <vt:lpstr>Heiti SC Light</vt:lpstr>
      <vt:lpstr>Helvetica Neue Medium</vt:lpstr>
      <vt:lpstr>等线</vt:lpstr>
      <vt:lpstr>等线 Light</vt:lpstr>
      <vt:lpstr>微软雅黑</vt:lpstr>
      <vt:lpstr>Arial</vt:lpstr>
      <vt:lpstr>Courier New</vt:lpstr>
      <vt:lpstr>Wingdings</vt:lpstr>
      <vt:lpstr>webwppDefTheme</vt:lpstr>
      <vt:lpstr>Office 主题​​</vt:lpstr>
      <vt:lpstr>语义分割蒸馏loss分享 </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AI360+路面分割工作总结</dc:title>
  <dc:creator>wqever1@163.com</dc:creator>
  <cp:lastModifiedBy>banma-0190</cp:lastModifiedBy>
  <cp:revision>320</cp:revision>
  <dcterms:created xsi:type="dcterms:W3CDTF">2021-03-09T07:43:13Z</dcterms:created>
  <dcterms:modified xsi:type="dcterms:W3CDTF">2021-07-06T12:13:45Z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y fmtid="{D5CDD505-2E9C-101B-9397-08002B2CF9AE}" pid="3" name="property1">
    <vt:lpwstr>BBAAD9C20180234D78A0072836F0BB20E2B9B2041F09DB20A1D98E35B1462B85EB4CBD38D1633B0522492508C84621EB58F9210A11D00B211BBFC24A7A0E2BD824FCF3AD2C24C64784B42FC76F424AAF4FF0E1B377B43F249886D1975E11FC48DE862996FE3</vt:lpwstr>
  </property>
</Properties>
</file>