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7" r:id="rId1"/>
    <p:sldMasterId id="2147483679" r:id="rId2"/>
  </p:sldMasterIdLst>
  <p:notesMasterIdLst>
    <p:notesMasterId r:id="rId18"/>
  </p:notesMasterIdLst>
  <p:sldIdLst>
    <p:sldId id="398" r:id="rId3"/>
    <p:sldId id="417" r:id="rId4"/>
    <p:sldId id="411" r:id="rId5"/>
    <p:sldId id="418" r:id="rId6"/>
    <p:sldId id="420" r:id="rId7"/>
    <p:sldId id="421" r:id="rId8"/>
    <p:sldId id="422" r:id="rId9"/>
    <p:sldId id="419" r:id="rId10"/>
    <p:sldId id="423" r:id="rId11"/>
    <p:sldId id="425" r:id="rId12"/>
    <p:sldId id="427" r:id="rId13"/>
    <p:sldId id="426" r:id="rId14"/>
    <p:sldId id="429" r:id="rId15"/>
    <p:sldId id="428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BB9"/>
    <a:srgbClr val="B818A9"/>
    <a:srgbClr val="34A689"/>
    <a:srgbClr val="787F84"/>
    <a:srgbClr val="39A88E"/>
    <a:srgbClr val="2DAA8B"/>
    <a:srgbClr val="B2C1DB"/>
    <a:srgbClr val="00B48D"/>
    <a:srgbClr val="57B38E"/>
    <a:srgbClr val="40B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85441" autoAdjust="0"/>
  </p:normalViewPr>
  <p:slideViewPr>
    <p:cSldViewPr snapToGrid="0" snapToObjects="1">
      <p:cViewPr>
        <p:scale>
          <a:sx n="100" d="100"/>
          <a:sy n="100" d="100"/>
        </p:scale>
        <p:origin x="1262" y="-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A624-2C2D-AB48-8457-19C3EDCC49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D721-D225-EA42-B368-4257611E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通过比较</a:t>
            </a:r>
            <a:r>
              <a:rPr lang="en-US" altLang="zh-CN" dirty="0"/>
              <a:t>FCOS</a:t>
            </a:r>
            <a:r>
              <a:rPr lang="zh-CN" altLang="en-US" dirty="0"/>
              <a:t>与</a:t>
            </a:r>
            <a:r>
              <a:rPr lang="en-US" altLang="zh-CN" dirty="0" err="1"/>
              <a:t>RetinaNet</a:t>
            </a:r>
            <a:r>
              <a:rPr lang="zh-CN" altLang="en-US" dirty="0"/>
              <a:t>的差异，引出了</a:t>
            </a:r>
            <a:r>
              <a:rPr lang="en-US" altLang="zh-CN" dirty="0"/>
              <a:t>ATSS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对于一个正样本，</a:t>
            </a:r>
            <a:r>
              <a:rPr lang="en-US" altLang="zh-CN" sz="1200" dirty="0" err="1"/>
              <a:t>RetinaNet</a:t>
            </a:r>
            <a:r>
              <a:rPr lang="zh-CN" altLang="en-US" sz="1200" dirty="0"/>
              <a:t>回归的起始状态是</a:t>
            </a:r>
            <a:r>
              <a:rPr lang="en-US" altLang="zh-CN" sz="1200" dirty="0"/>
              <a:t>box</a:t>
            </a:r>
            <a:r>
              <a:rPr lang="zh-CN" altLang="en-US" sz="1200" dirty="0"/>
              <a:t>， </a:t>
            </a:r>
            <a:r>
              <a:rPr lang="en-US" altLang="zh-CN" sz="1200" dirty="0"/>
              <a:t>FCOS</a:t>
            </a:r>
            <a:r>
              <a:rPr lang="zh-CN" altLang="en-US" sz="1200" dirty="0"/>
              <a:t>是点；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1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通过比较</a:t>
            </a:r>
            <a:r>
              <a:rPr lang="en-US" altLang="zh-CN" dirty="0"/>
              <a:t>FCOS</a:t>
            </a:r>
            <a:r>
              <a:rPr lang="zh-CN" altLang="en-US" dirty="0"/>
              <a:t>与</a:t>
            </a:r>
            <a:r>
              <a:rPr lang="en-US" altLang="zh-CN" dirty="0" err="1"/>
              <a:t>RetinaNet</a:t>
            </a:r>
            <a:r>
              <a:rPr lang="zh-CN" altLang="en-US" dirty="0"/>
              <a:t>的差异，引出了</a:t>
            </a:r>
            <a:r>
              <a:rPr lang="en-US" altLang="zh-CN" dirty="0"/>
              <a:t>ATSS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通过比较</a:t>
            </a:r>
            <a:r>
              <a:rPr lang="en-US" altLang="zh-CN" dirty="0"/>
              <a:t>FCOS</a:t>
            </a:r>
            <a:r>
              <a:rPr lang="zh-CN" altLang="en-US" dirty="0"/>
              <a:t>与</a:t>
            </a:r>
            <a:r>
              <a:rPr lang="en-US" altLang="zh-CN" dirty="0" err="1"/>
              <a:t>RetinaNet</a:t>
            </a:r>
            <a:r>
              <a:rPr lang="zh-CN" altLang="en-US" dirty="0"/>
              <a:t>的差异，引出了</a:t>
            </a:r>
            <a:r>
              <a:rPr lang="en-US" altLang="zh-CN" dirty="0"/>
              <a:t>ATSS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58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通过比较</a:t>
            </a:r>
            <a:r>
              <a:rPr lang="en-US" altLang="zh-CN" dirty="0"/>
              <a:t>FCOS</a:t>
            </a:r>
            <a:r>
              <a:rPr lang="zh-CN" altLang="en-US" dirty="0"/>
              <a:t>与</a:t>
            </a:r>
            <a:r>
              <a:rPr lang="en-US" altLang="zh-CN" dirty="0" err="1"/>
              <a:t>RetinaNet</a:t>
            </a:r>
            <a:r>
              <a:rPr lang="zh-CN" altLang="en-US" dirty="0"/>
              <a:t>的差异，引出了</a:t>
            </a:r>
            <a:r>
              <a:rPr lang="en-US" altLang="zh-CN" dirty="0"/>
              <a:t>ATSS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70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通过比较</a:t>
            </a:r>
            <a:r>
              <a:rPr lang="en-US" altLang="zh-CN" dirty="0"/>
              <a:t>FCOS</a:t>
            </a:r>
            <a:r>
              <a:rPr lang="zh-CN" altLang="en-US" dirty="0"/>
              <a:t>与</a:t>
            </a:r>
            <a:r>
              <a:rPr lang="en-US" altLang="zh-CN" dirty="0" err="1"/>
              <a:t>RetinaNet</a:t>
            </a:r>
            <a:r>
              <a:rPr lang="zh-CN" altLang="en-US" dirty="0"/>
              <a:t>的差异，引出了</a:t>
            </a:r>
            <a:r>
              <a:rPr lang="en-US" altLang="zh-CN" dirty="0"/>
              <a:t>ATSS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Anchor-based </a:t>
            </a:r>
            <a:r>
              <a:rPr lang="zh-CN" altLang="en-US" dirty="0"/>
              <a:t>一阶段检测器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2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4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以每像素预测的方式处理目标检测问题，这样避免了与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相关的一系列操作（如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计算），以及与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box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相关的所有超参；只有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6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指的是假设现在有两个任意的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bbox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，我们要找到一个最小的封闭形状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包围在里面，然后我们计算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中没有覆盖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的面积占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总面积的比例，然后用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值减去这个比值，具体过程用下面的算法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有如下性质：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也可以作为一个距离，然后损失可以用下面的公式来计算：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和原始的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对物体的尺度大小不敏感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因为比值的原因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，并且，而，所以，当预测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bbox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bbox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完全重合时。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引入了包含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两个框的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不重合时也同样可以计算。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4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通过比较</a:t>
            </a:r>
            <a:r>
              <a:rPr lang="en-US" altLang="zh-CN" dirty="0"/>
              <a:t>FCOS</a:t>
            </a:r>
            <a:r>
              <a:rPr lang="zh-CN" altLang="en-US" dirty="0"/>
              <a:t>与</a:t>
            </a:r>
            <a:r>
              <a:rPr lang="en-US" altLang="zh-CN" dirty="0" err="1"/>
              <a:t>RetinaNet</a:t>
            </a:r>
            <a:r>
              <a:rPr lang="zh-CN" altLang="en-US" dirty="0"/>
              <a:t>的差异，引出了</a:t>
            </a:r>
            <a:r>
              <a:rPr lang="en-US" altLang="zh-CN" dirty="0"/>
              <a:t>ATSS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0E0E-5E03-4329-AB07-6A4507883979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AE90-C92D-44B5-AD59-DAE721A7ED8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F2-2D58-46AF-99A9-30622AB7E1B3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5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644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2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目录页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7965465" cy="857250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目录</a:t>
            </a:r>
            <a:r>
              <a:rPr lang="en-US" altLang="zh-CN" dirty="0"/>
              <a:t> 28-30pt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0579" y="1318565"/>
            <a:ext cx="7965465" cy="3399350"/>
          </a:xfrm>
        </p:spPr>
        <p:txBody>
          <a:bodyPr anchor="t">
            <a:normAutofit/>
          </a:bodyPr>
          <a:lstStyle>
            <a:lvl1pPr marL="285750" indent="-285750">
              <a:buSzPct val="120000"/>
              <a:buFontTx/>
              <a:buBlip>
                <a:blip r:embed="rId3"/>
              </a:buBlip>
              <a:defRPr sz="1800" b="0" i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8650" indent="-171450">
              <a:buFont typeface="Arial"/>
              <a:buChar char="•"/>
              <a:defRPr sz="1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085850" indent="-171450">
              <a:buFont typeface="Wingdings" charset="2"/>
              <a:buChar char="§"/>
              <a:defRPr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1543050" indent="-171450">
              <a:buFont typeface="Courier New"/>
              <a:buChar char="o"/>
              <a:defRPr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2000250" indent="-171450">
              <a:buFont typeface="Wingdings" charset="2"/>
              <a:buChar char="²"/>
              <a:defRPr sz="105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01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4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1130banma-PPT应用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531"/>
            <a:ext cx="9177875" cy="516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798" y="289330"/>
            <a:ext cx="8391387" cy="1044645"/>
          </a:xfrm>
        </p:spPr>
        <p:txBody>
          <a:bodyPr anchor="t">
            <a:noAutofit/>
          </a:bodyPr>
          <a:lstStyle>
            <a:lvl1pPr algn="l">
              <a:defRPr sz="3200" b="0" i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/>
              <a:t>Thank you！</a:t>
            </a:r>
            <a:br>
              <a:rPr lang="en-US" dirty="0"/>
            </a:br>
            <a:r>
              <a:rPr lang="zh-TW" altLang="en-US" dirty="0"/>
              <a:t>谢谢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316959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>
                <a:solidFill>
                  <a:schemeClr val="bg1"/>
                </a:solidFill>
                <a:latin typeface="Arial"/>
                <a:ea typeface="Heiti SC Light"/>
                <a:cs typeface="Arial"/>
              </a:rPr>
              <a:t>www.hellobanma.com</a:t>
            </a:r>
          </a:p>
        </p:txBody>
      </p:sp>
    </p:spTree>
    <p:extLst>
      <p:ext uri="{BB962C8B-B14F-4D97-AF65-F5344CB8AC3E}">
        <p14:creationId xmlns:p14="http://schemas.microsoft.com/office/powerpoint/2010/main" val="327275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 userDrawn="1"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1396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10" y="1203525"/>
            <a:ext cx="8229195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zh-CN" altLang="en-US" sz="1200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单击此处编辑母版副标题样式</a:t>
            </a:r>
            <a:endParaRPr lang="en-US" sz="1200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3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822919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6434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401584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35" y="1203525"/>
            <a:ext cx="401584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1753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6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DC43-1402-4EA8-9D64-2C7B17365EB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65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110" y="205200"/>
            <a:ext cx="8229195" cy="39804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zh-CN" altLang="en-US" sz="1200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单击此处编辑母版副标题样式</a:t>
            </a:r>
            <a:endParaRPr lang="en-US" sz="1200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20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110" y="2761560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35" y="1203525"/>
            <a:ext cx="401584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8367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401584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35" y="1203525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35" y="2761560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84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35" y="1203525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110" y="2761560"/>
            <a:ext cx="822919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6610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822919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110" y="2761560"/>
            <a:ext cx="822919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484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35" y="1203525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35" y="2761560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110" y="2761560"/>
            <a:ext cx="4015845" cy="142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937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单击此处编辑母版标题样式</a:t>
            </a:r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110" y="1203525"/>
            <a:ext cx="822919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110" y="1203525"/>
            <a:ext cx="8229195" cy="2982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zh-CN" alt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单击此处编辑母版文本样式</a:t>
            </a: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295" y="1203525"/>
            <a:ext cx="3738555" cy="2982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295" y="1203525"/>
            <a:ext cx="3738555" cy="298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153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644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5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目录页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7965465" cy="857250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目录</a:t>
            </a:r>
            <a:r>
              <a:rPr lang="en-US" altLang="zh-CN" dirty="0"/>
              <a:t> 28-30pt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0579" y="1318565"/>
            <a:ext cx="7965465" cy="3399350"/>
          </a:xfrm>
        </p:spPr>
        <p:txBody>
          <a:bodyPr anchor="t">
            <a:normAutofit/>
          </a:bodyPr>
          <a:lstStyle>
            <a:lvl1pPr marL="285750" indent="-285750">
              <a:buSzPct val="120000"/>
              <a:buFontTx/>
              <a:buBlip>
                <a:blip r:embed="rId3"/>
              </a:buBlip>
              <a:defRPr sz="1800" b="0" i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8650" indent="-171450">
              <a:buFont typeface="Arial"/>
              <a:buChar char="•"/>
              <a:defRPr sz="1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085850" indent="-171450">
              <a:buFont typeface="Wingdings" charset="2"/>
              <a:buChar char="§"/>
              <a:defRPr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1543050" indent="-171450">
              <a:buFont typeface="Courier New"/>
              <a:buChar char="o"/>
              <a:defRPr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2000250" indent="-171450">
              <a:buFont typeface="Wingdings" charset="2"/>
              <a:buChar char="²"/>
              <a:defRPr sz="105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01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6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1130banma-PPT应用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531"/>
            <a:ext cx="9177875" cy="516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798" y="289330"/>
            <a:ext cx="8391387" cy="1044645"/>
          </a:xfrm>
        </p:spPr>
        <p:txBody>
          <a:bodyPr anchor="t">
            <a:noAutofit/>
          </a:bodyPr>
          <a:lstStyle>
            <a:lvl1pPr algn="l">
              <a:defRPr sz="3200" b="0" i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/>
              <a:t>Thank you！</a:t>
            </a:r>
            <a:br>
              <a:rPr lang="en-US" dirty="0"/>
            </a:br>
            <a:r>
              <a:rPr lang="zh-TW" altLang="en-US" dirty="0"/>
              <a:t>谢谢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316959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>
                <a:solidFill>
                  <a:schemeClr val="bg1"/>
                </a:solidFill>
                <a:latin typeface="Arial"/>
                <a:ea typeface="Heiti SC Light"/>
                <a:cs typeface="Arial"/>
              </a:rPr>
              <a:t>www.hellobanma.com</a:t>
            </a:r>
          </a:p>
        </p:txBody>
      </p:sp>
    </p:spTree>
    <p:extLst>
      <p:ext uri="{BB962C8B-B14F-4D97-AF65-F5344CB8AC3E}">
        <p14:creationId xmlns:p14="http://schemas.microsoft.com/office/powerpoint/2010/main" val="3633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9871-391F-4C2D-AA36-8F09C74AFF5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91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1130banma-PPT应用-3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9421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5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715146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3" y="1257015"/>
            <a:ext cx="3907196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761548" y="1257015"/>
            <a:ext cx="3907196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76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715146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4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162163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7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0"/>
            <a:ext cx="9144000" cy="1254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342215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19794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3" y="1526375"/>
            <a:ext cx="3907196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765332" y="1526375"/>
            <a:ext cx="3907196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1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0"/>
            <a:ext cx="9144000" cy="1254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342215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19794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339264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162163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44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1130banma-PPT应用-3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1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44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9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目录页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7965465" cy="857250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目录</a:t>
            </a:r>
            <a:r>
              <a:rPr lang="en-US" altLang="zh-CN" dirty="0"/>
              <a:t> 28-30pt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0579" y="1318565"/>
            <a:ext cx="7965465" cy="3399350"/>
          </a:xfrm>
        </p:spPr>
        <p:txBody>
          <a:bodyPr anchor="t">
            <a:normAutofit/>
          </a:bodyPr>
          <a:lstStyle>
            <a:lvl1pPr marL="285750" indent="-285750">
              <a:buSzPct val="120000"/>
              <a:buFontTx/>
              <a:buBlip>
                <a:blip r:embed="rId3"/>
              </a:buBlip>
              <a:defRPr sz="1800" b="0" i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8650" indent="-171450">
              <a:buFont typeface="Arial"/>
              <a:buChar char="•"/>
              <a:defRPr sz="1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085850" indent="-171450">
              <a:buFont typeface="Wingdings" charset="2"/>
              <a:buChar char="§"/>
              <a:defRPr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1543050" indent="-171450">
              <a:buFont typeface="Courier New"/>
              <a:buChar char="o"/>
              <a:defRPr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2000250" indent="-171450">
              <a:buFont typeface="Wingdings" charset="2"/>
              <a:buChar char="²"/>
              <a:defRPr sz="105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01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87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397" y="218299"/>
            <a:ext cx="8229195" cy="3864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Line 3"/>
          <p:cNvSpPr/>
          <p:nvPr userDrawn="1"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16955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715146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3" y="1257015"/>
            <a:ext cx="3907196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761548" y="1257015"/>
            <a:ext cx="3907196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838-9EAB-4ED4-9537-BBC815F58BBD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506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715146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4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162163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7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"/>
            <a:ext cx="9144000" cy="1254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342215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19794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3" y="1526375"/>
            <a:ext cx="3907196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765332" y="1526375"/>
            <a:ext cx="3907196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203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"/>
            <a:ext cx="9144000" cy="1254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342215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19794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339264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162163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49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1130banma-PPT应用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31"/>
            <a:ext cx="9177875" cy="516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798" y="289330"/>
            <a:ext cx="8391387" cy="1044645"/>
          </a:xfrm>
        </p:spPr>
        <p:txBody>
          <a:bodyPr anchor="t">
            <a:noAutofit/>
          </a:bodyPr>
          <a:lstStyle>
            <a:lvl1pPr algn="l">
              <a:defRPr sz="3200" b="0" i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/>
              <a:t>Thank you！</a:t>
            </a:r>
            <a:br>
              <a:rPr lang="en-US" dirty="0"/>
            </a:br>
            <a:r>
              <a:rPr lang="zh-TW" altLang="en-US" dirty="0"/>
              <a:t>谢谢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316959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/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/>
              </a:solidFill>
              <a:latin typeface="Arial"/>
              <a:ea typeface="Heiti SC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52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5F3E-019E-4EAF-8782-AE1E4260D1CE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17C-3E7D-4592-B3F9-F0D3DE739305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CB50-57AC-4532-BDA6-D33563122F95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141-360C-4EB8-9D72-B425F277F82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7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183-2D40-40D9-9B24-8A8F7183E7ED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2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962A-6CA4-4DD7-9EA9-DEA78B6898B8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3E3-3F65-418E-9428-3068F6FCD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700" r:id="rId12"/>
    <p:sldLayoutId id="2147483701" r:id="rId13"/>
    <p:sldLayoutId id="2147483702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421605" y="4823685"/>
            <a:ext cx="3085830" cy="18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33750" tIns="34290" rIns="33750" bIns="34290" anchor="ctr"/>
          <a:lstStyle/>
          <a:p>
            <a:pPr>
              <a:lnSpc>
                <a:spcPct val="100000"/>
              </a:lnSpc>
            </a:pPr>
            <a:r>
              <a:rPr lang="en-US" sz="750" b="0" strike="noStrike" spc="0" dirty="0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PRODUCT &amp; DESIGN TEAM</a:t>
            </a:r>
            <a:endParaRPr lang="en-US" sz="675" b="0" strike="noStrike" spc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CustomShape 2"/>
          <p:cNvSpPr/>
          <p:nvPr/>
        </p:nvSpPr>
        <p:spPr>
          <a:xfrm flipH="1">
            <a:off x="6989085" y="2988900"/>
            <a:ext cx="2154330" cy="21543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F485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pasted-image.pdf"/>
          <p:cNvPicPr/>
          <p:nvPr/>
        </p:nvPicPr>
        <p:blipFill>
          <a:blip r:embed="rId31"/>
          <a:stretch>
            <a:fillRect/>
          </a:stretch>
        </p:blipFill>
        <p:spPr>
          <a:xfrm>
            <a:off x="8364195" y="4178385"/>
            <a:ext cx="464265" cy="59724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195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75" b="0" strike="noStrike" spc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110" y="1203525"/>
            <a:ext cx="8229195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</a:p>
          <a:p>
            <a:pPr marL="324088" lvl="1" indent="-121444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</a:p>
          <a:p>
            <a:pPr marL="486013" lvl="2" indent="-108109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</a:p>
          <a:p>
            <a:pPr marL="647938" lvl="3" indent="-8096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</a:p>
          <a:p>
            <a:pPr marL="810101" lvl="4" indent="-80963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</a:p>
          <a:p>
            <a:pPr marL="972026" lvl="5" indent="-80963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</a:p>
          <a:p>
            <a:pPr marL="1133951" lvl="6" indent="-80963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675" b="0" strike="noStrike" spc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</a:p>
        </p:txBody>
      </p:sp>
      <p:grpSp>
        <p:nvGrpSpPr>
          <p:cNvPr id="7" name="组 5"/>
          <p:cNvGrpSpPr/>
          <p:nvPr userDrawn="1"/>
        </p:nvGrpSpPr>
        <p:grpSpPr>
          <a:xfrm>
            <a:off x="9450321" y="3172812"/>
            <a:ext cx="1199362" cy="627850"/>
            <a:chOff x="9286278" y="1725515"/>
            <a:chExt cx="1199362" cy="627850"/>
          </a:xfrm>
        </p:grpSpPr>
        <p:grpSp>
          <p:nvGrpSpPr>
            <p:cNvPr id="8" name="组 6"/>
            <p:cNvGrpSpPr/>
            <p:nvPr userDrawn="1"/>
          </p:nvGrpSpPr>
          <p:grpSpPr>
            <a:xfrm>
              <a:off x="9286278" y="1725515"/>
              <a:ext cx="1199362" cy="254390"/>
              <a:chOff x="9286278" y="1725515"/>
              <a:chExt cx="1199362" cy="254390"/>
            </a:xfrm>
          </p:grpSpPr>
          <p:sp>
            <p:nvSpPr>
              <p:cNvPr id="12" name="矩形 18"/>
              <p:cNvSpPr/>
              <p:nvPr userDrawn="1"/>
            </p:nvSpPr>
            <p:spPr>
              <a:xfrm>
                <a:off x="9286278" y="1725515"/>
                <a:ext cx="254390" cy="254390"/>
              </a:xfrm>
              <a:prstGeom prst="rect">
                <a:avLst/>
              </a:prstGeom>
              <a:solidFill>
                <a:srgbClr val="00B48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文本框 19"/>
              <p:cNvSpPr txBox="1"/>
              <p:nvPr userDrawn="1"/>
            </p:nvSpPr>
            <p:spPr>
              <a:xfrm>
                <a:off x="9503622" y="1756625"/>
                <a:ext cx="9820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R0 </a:t>
                </a:r>
                <a:r>
                  <a:rPr kumimoji="1" lang="en-US" altLang="zh-CN" sz="700" i="1" baseline="0" dirty="0">
                    <a:solidFill>
                      <a:schemeClr val="bg1"/>
                    </a:solidFill>
                    <a:latin typeface="Times"/>
                    <a:cs typeface="Times"/>
                  </a:rPr>
                  <a:t> </a:t>
                </a:r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G180  B141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9" name="组 9"/>
            <p:cNvGrpSpPr/>
            <p:nvPr userDrawn="1"/>
          </p:nvGrpSpPr>
          <p:grpSpPr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0" name="矩形 14"/>
              <p:cNvSpPr/>
              <p:nvPr userDrawn="1"/>
            </p:nvSpPr>
            <p:spPr>
              <a:xfrm>
                <a:off x="9286278" y="2098975"/>
                <a:ext cx="254390" cy="254390"/>
              </a:xfrm>
              <a:prstGeom prst="rect">
                <a:avLst/>
              </a:prstGeom>
              <a:solidFill>
                <a:srgbClr val="787F8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" name="文本框 15"/>
              <p:cNvSpPr txBox="1"/>
              <p:nvPr userDrawn="1"/>
            </p:nvSpPr>
            <p:spPr>
              <a:xfrm>
                <a:off x="9503622" y="2130085"/>
                <a:ext cx="9820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R120</a:t>
                </a:r>
                <a:r>
                  <a:rPr kumimoji="1" lang="en-US" altLang="zh-CN" sz="700" i="1" baseline="0" dirty="0">
                    <a:solidFill>
                      <a:schemeClr val="bg1"/>
                    </a:solidFill>
                    <a:latin typeface="Times"/>
                    <a:cs typeface="Times"/>
                  </a:rPr>
                  <a:t> </a:t>
                </a:r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G127 B132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</p:grpSp>
      <p:sp>
        <p:nvSpPr>
          <p:cNvPr id="14" name="Slide Number Placeholder 36"/>
          <p:cNvSpPr txBox="1">
            <a:spLocks/>
          </p:cNvSpPr>
          <p:nvPr userDrawn="1"/>
        </p:nvSpPr>
        <p:spPr>
          <a:xfrm>
            <a:off x="457200" y="4860787"/>
            <a:ext cx="262413" cy="12112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650" b="1" kern="1200">
                <a:solidFill>
                  <a:schemeClr val="tx1"/>
                </a:solidFill>
                <a:latin typeface="Helvetica Neue for IB" pitchFamily="34" charset="0"/>
                <a:ea typeface="+mn-ea"/>
                <a:cs typeface="Helvetica Neue for IB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FFD63D-7F43-3B4E-8B2F-7535F503E7C1}" type="slidenum">
              <a:rPr lang="en-US" smtClean="0">
                <a:solidFill>
                  <a:srgbClr val="787F84"/>
                </a:solidFill>
              </a:rPr>
              <a:pPr/>
              <a:t>‹#›</a:t>
            </a:fld>
            <a:endParaRPr lang="en-US" dirty="0">
              <a:solidFill>
                <a:srgbClr val="787F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664" r:id="rId21"/>
    <p:sldLayoutId id="2147483649" r:id="rId22"/>
    <p:sldLayoutId id="2147483655" r:id="rId23"/>
    <p:sldLayoutId id="2147483666" r:id="rId24"/>
    <p:sldLayoutId id="2147483660" r:id="rId25"/>
    <p:sldLayoutId id="2147483662" r:id="rId26"/>
    <p:sldLayoutId id="2147483661" r:id="rId27"/>
    <p:sldLayoutId id="2147483663" r:id="rId28"/>
    <p:sldLayoutId id="2147483654" r:id="rId29"/>
  </p:sldLayoutIdLst>
  <p:hf sldNum="0" hdr="0" ftr="0"/>
  <p:txStyles>
    <p:titleStyle/>
    <p:bodyStyle>
      <a:lvl1pPr marL="161925" indent="-121444">
        <a:buClr>
          <a:srgbClr val="000000"/>
        </a:buClr>
        <a:buSzPct val="45000"/>
        <a:buFont typeface="Wingdings" panose="05000000000000000000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55" y="2175331"/>
            <a:ext cx="2179817" cy="615166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刘青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20210406</a:t>
            </a:r>
          </a:p>
        </p:txBody>
      </p:sp>
      <p:sp>
        <p:nvSpPr>
          <p:cNvPr name="文本框 1" id="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170642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ATSS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900713-D2D3-48C1-B349-C0782A513CDE}"/>
              </a:ext>
            </a:extLst>
          </p:cNvPr>
          <p:cNvSpPr txBox="1"/>
          <p:nvPr/>
        </p:nvSpPr>
        <p:spPr>
          <a:xfrm>
            <a:off x="441434" y="2788310"/>
            <a:ext cx="6306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回归差异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RetinaNet</a:t>
            </a:r>
            <a:r>
              <a:rPr lang="zh-CN" altLang="en-US" sz="1400" dirty="0"/>
              <a:t>： </a:t>
            </a:r>
            <a:endParaRPr lang="en-US" altLang="zh-CN" sz="1400" dirty="0"/>
          </a:p>
          <a:p>
            <a:pPr lvl="2">
              <a:buClr>
                <a:srgbClr val="57B38E"/>
              </a:buClr>
            </a:pPr>
            <a:r>
              <a:rPr lang="en-US" altLang="zh-CN" sz="1400" dirty="0"/>
              <a:t>	</a:t>
            </a:r>
            <a:r>
              <a:rPr lang="zh-CN" altLang="en-US" sz="1400" dirty="0"/>
              <a:t>基于</a:t>
            </a:r>
            <a:r>
              <a:rPr lang="en-US" altLang="zh-CN" sz="1400" dirty="0"/>
              <a:t>anchor box </a:t>
            </a:r>
            <a:r>
              <a:rPr lang="zh-CN" altLang="en-US" sz="1400" dirty="0"/>
              <a:t>回归</a:t>
            </a:r>
            <a:r>
              <a:rPr lang="en-US" altLang="zh-CN" sz="1400" dirty="0"/>
              <a:t>object</a:t>
            </a:r>
            <a:r>
              <a:rPr lang="zh-CN" altLang="en-US" sz="1400" dirty="0"/>
              <a:t>的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en-US" altLang="zh-CN" sz="1400" dirty="0"/>
              <a:t>offset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FCOS</a:t>
            </a:r>
            <a:r>
              <a:rPr lang="zh-CN" altLang="en-US" sz="1400" dirty="0"/>
              <a:t>： </a:t>
            </a:r>
            <a:endParaRPr lang="en-US" altLang="zh-CN" sz="1400" dirty="0"/>
          </a:p>
          <a:p>
            <a:pPr lvl="2">
              <a:buClr>
                <a:srgbClr val="57B38E"/>
              </a:buClr>
            </a:pPr>
            <a:r>
              <a:rPr lang="en-US" altLang="zh-CN" sz="1400" dirty="0"/>
              <a:t>	</a:t>
            </a:r>
            <a:r>
              <a:rPr lang="zh-CN" altLang="en-US" sz="1400" dirty="0"/>
              <a:t>从</a:t>
            </a:r>
            <a:r>
              <a:rPr lang="en-US" altLang="zh-CN" sz="1400" dirty="0"/>
              <a:t>anchor point </a:t>
            </a:r>
            <a:r>
              <a:rPr lang="zh-CN" altLang="en-US" sz="1400" dirty="0"/>
              <a:t>回归其到物体边界的</a:t>
            </a:r>
            <a:r>
              <a:rPr lang="en-US" altLang="zh-CN" sz="1400" dirty="0"/>
              <a:t>4</a:t>
            </a:r>
            <a:r>
              <a:rPr lang="zh-CN" altLang="en-US" sz="1400" dirty="0"/>
              <a:t>个距离</a:t>
            </a: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B64710-CB50-40E3-B443-0E79FFDD67D5}"/>
              </a:ext>
            </a:extLst>
          </p:cNvPr>
          <p:cNvSpPr txBox="1"/>
          <p:nvPr/>
        </p:nvSpPr>
        <p:spPr>
          <a:xfrm>
            <a:off x="441434" y="924028"/>
            <a:ext cx="79379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分类差异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RetinaNet</a:t>
            </a:r>
            <a:r>
              <a:rPr lang="zh-CN" altLang="en-US" sz="1400" dirty="0"/>
              <a:t>： 使用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将来自不同金字塔层的</a:t>
            </a:r>
            <a:r>
              <a:rPr lang="en-US" altLang="zh-CN" sz="1400" dirty="0"/>
              <a:t>anchor boxes</a:t>
            </a:r>
            <a:r>
              <a:rPr lang="zh-CN" altLang="en-US" sz="1400" dirty="0"/>
              <a:t>分为正负样本；使用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同时在空间和尺度维度上选择最终的正样本；</a:t>
            </a:r>
          </a:p>
          <a:p>
            <a:pPr marL="742950" lvl="1" indent="-285750">
              <a:spcAft>
                <a:spcPts val="600"/>
              </a:spcAft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FCOS</a:t>
            </a:r>
            <a:r>
              <a:rPr lang="zh-CN" altLang="en-US" sz="1400" dirty="0"/>
              <a:t>： 使用空间和尺度约束来区分不同金字塔层的</a:t>
            </a:r>
            <a:r>
              <a:rPr lang="en-US" altLang="zh-CN" sz="1400" dirty="0"/>
              <a:t>anchor points</a:t>
            </a:r>
            <a:r>
              <a:rPr lang="zh-CN" altLang="en-US" sz="1400" dirty="0"/>
              <a:t>；首先使用空间约束在空间维度上寻找正样本的候选者，然后使用尺度约束在尺度维度上选择最终的正样本；</a:t>
            </a:r>
          </a:p>
          <a:p>
            <a:pPr lvl="1">
              <a:buClr>
                <a:srgbClr val="57B38E"/>
              </a:buClr>
            </a:pP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EC858-D933-4FBE-89DF-5DD7EA4F3483}"/>
              </a:ext>
            </a:extLst>
          </p:cNvPr>
          <p:cNvSpPr txBox="1"/>
          <p:nvPr/>
        </p:nvSpPr>
        <p:spPr>
          <a:xfrm>
            <a:off x="6199790" y="4103910"/>
            <a:ext cx="27274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一阶段</a:t>
            </a:r>
            <a:r>
              <a:rPr lang="en-US" altLang="zh-CN" sz="1200" b="1" dirty="0">
                <a:solidFill>
                  <a:srgbClr val="FF0000"/>
                </a:solidFill>
              </a:rPr>
              <a:t>anchor-based</a:t>
            </a:r>
            <a:r>
              <a:rPr lang="zh-CN" altLang="en-US" sz="1200" b="1" dirty="0">
                <a:solidFill>
                  <a:srgbClr val="FF0000"/>
                </a:solidFill>
              </a:rPr>
              <a:t>检测器和</a:t>
            </a:r>
            <a:r>
              <a:rPr lang="en-US" altLang="zh-CN" sz="1200" b="1" dirty="0">
                <a:solidFill>
                  <a:srgbClr val="FF0000"/>
                </a:solidFill>
              </a:rPr>
              <a:t>center-based anchor-free</a:t>
            </a:r>
            <a:r>
              <a:rPr lang="zh-CN" altLang="en-US" sz="1200" b="1" dirty="0">
                <a:solidFill>
                  <a:srgbClr val="FF0000"/>
                </a:solidFill>
              </a:rPr>
              <a:t>检测器的关键差异在于如何取定义正负样本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47D002-9188-482E-9B46-1331B2A8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45" y="2788310"/>
            <a:ext cx="3221421" cy="8053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4A09F5-1507-4BB5-9817-54B62E3BBEDB}"/>
              </a:ext>
            </a:extLst>
          </p:cNvPr>
          <p:cNvSpPr txBox="1"/>
          <p:nvPr/>
        </p:nvSpPr>
        <p:spPr>
          <a:xfrm>
            <a:off x="1024758" y="2329212"/>
            <a:ext cx="66294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buClr>
                <a:srgbClr val="57B38E"/>
              </a:buClr>
            </a:pPr>
            <a:r>
              <a:rPr lang="zh-CN" altLang="en-US" sz="1400" dirty="0"/>
              <a:t>实验结果表明，正负样本的定义是</a:t>
            </a:r>
            <a:r>
              <a:rPr lang="en-US" altLang="zh-CN" sz="1400" dirty="0"/>
              <a:t>anchor-based</a:t>
            </a:r>
            <a:r>
              <a:rPr lang="zh-CN" altLang="en-US" sz="1400" dirty="0"/>
              <a:t>和</a:t>
            </a:r>
            <a:r>
              <a:rPr lang="en-US" altLang="zh-CN" sz="1400" dirty="0"/>
              <a:t>anchor-free</a:t>
            </a:r>
            <a:r>
              <a:rPr lang="zh-CN" altLang="en-US" sz="1400" dirty="0"/>
              <a:t>检测器间的关键差异</a:t>
            </a:r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0AD2CD-DC01-4B28-B63A-ECFA2621F486}"/>
              </a:ext>
            </a:extLst>
          </p:cNvPr>
          <p:cNvSpPr txBox="1"/>
          <p:nvPr/>
        </p:nvSpPr>
        <p:spPr>
          <a:xfrm>
            <a:off x="1024758" y="4042173"/>
            <a:ext cx="44563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buClr>
                <a:srgbClr val="57B38E"/>
              </a:buClr>
            </a:pPr>
            <a:r>
              <a:rPr lang="zh-CN" altLang="en-US" sz="1400" dirty="0"/>
              <a:t>实验结果表明，回归的起始状态并不是一个重要的差异</a:t>
            </a:r>
            <a:endParaRPr lang="en-US" altLang="zh-CN" sz="1400" dirty="0"/>
          </a:p>
        </p:txBody>
      </p:sp>
      <p:sp>
        <p:nvSpPr>
          <p:cNvPr name="文本框 13" id="1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96977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ATSS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9ACECF-3FBC-4416-9868-126A6D55DEE8}"/>
              </a:ext>
            </a:extLst>
          </p:cNvPr>
          <p:cNvSpPr txBox="1"/>
          <p:nvPr/>
        </p:nvSpPr>
        <p:spPr>
          <a:xfrm>
            <a:off x="342396" y="756268"/>
            <a:ext cx="84862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Adaptive Training Sample Selection</a:t>
            </a:r>
          </a:p>
          <a:p>
            <a:endParaRPr lang="en-US" altLang="zh-CN" sz="1200" dirty="0"/>
          </a:p>
          <a:p>
            <a:endParaRPr lang="zh-CN" altLang="en-US" sz="1200" dirty="0"/>
          </a:p>
          <a:p>
            <a:pPr lvl="1"/>
            <a:r>
              <a:rPr lang="en-US" altLang="zh-CN" sz="1400" dirty="0"/>
              <a:t>	1. </a:t>
            </a:r>
            <a:r>
              <a:rPr lang="zh-CN" altLang="en-US" sz="1400" dirty="0"/>
              <a:t>对图像上的每个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，首先在每个金字塔层上找到</a:t>
            </a:r>
            <a:r>
              <a:rPr lang="en-US" altLang="zh-CN" sz="1400" dirty="0"/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anchor box</a:t>
            </a:r>
            <a:r>
              <a:rPr lang="zh-CN" altLang="en-US" sz="1400" dirty="0"/>
              <a:t>，这些</a:t>
            </a:r>
            <a:r>
              <a:rPr lang="en-US" altLang="zh-CN" sz="1400" dirty="0"/>
              <a:t>anchor box</a:t>
            </a:r>
            <a:r>
              <a:rPr lang="zh-CN" altLang="en-US" sz="1400" dirty="0"/>
              <a:t>的中心点到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中心点的</a:t>
            </a:r>
            <a:r>
              <a:rPr lang="en-US" altLang="zh-CN" sz="1400" dirty="0"/>
              <a:t>L2</a:t>
            </a:r>
            <a:r>
              <a:rPr lang="zh-CN" altLang="en-US" sz="1400" dirty="0"/>
              <a:t>距离最小，共</a:t>
            </a:r>
            <a:r>
              <a:rPr lang="en-US" altLang="zh-CN" sz="1400" dirty="0"/>
              <a:t>k*L</a:t>
            </a:r>
            <a:r>
              <a:rPr lang="zh-CN" altLang="en-US" sz="1400" dirty="0"/>
              <a:t>个候选正样本</a:t>
            </a:r>
            <a:endParaRPr lang="en-US" altLang="zh-CN" sz="1400" dirty="0"/>
          </a:p>
          <a:p>
            <a:pPr lvl="1"/>
            <a:endParaRPr lang="zh-CN" altLang="en-US" sz="1400" dirty="0"/>
          </a:p>
          <a:p>
            <a:pPr lvl="1"/>
            <a:r>
              <a:rPr lang="en-US" altLang="zh-CN" sz="1400" dirty="0"/>
              <a:t>	2. </a:t>
            </a:r>
            <a:r>
              <a:rPr lang="zh-CN" altLang="en-US" sz="1400" dirty="0"/>
              <a:t>计算</a:t>
            </a:r>
            <a:r>
              <a:rPr lang="en-US" altLang="zh-CN" sz="1400" dirty="0"/>
              <a:t>k*L</a:t>
            </a:r>
            <a:r>
              <a:rPr lang="zh-CN" altLang="en-US" sz="1400" dirty="0"/>
              <a:t>个候选正样本与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，并计算出均值</a:t>
            </a:r>
            <a:r>
              <a:rPr lang="en-US" altLang="zh-CN" sz="1400" dirty="0"/>
              <a:t>m</a:t>
            </a:r>
            <a:r>
              <a:rPr lang="zh-CN" altLang="en-US" sz="1400" dirty="0"/>
              <a:t>和方差</a:t>
            </a:r>
            <a:r>
              <a:rPr lang="en-US" altLang="zh-CN" sz="1400" dirty="0"/>
              <a:t>v</a:t>
            </a:r>
            <a:r>
              <a:rPr lang="zh-CN" altLang="en-US" sz="1400" dirty="0"/>
              <a:t>，设置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阈值为</a:t>
            </a:r>
            <a:r>
              <a:rPr lang="en-US" altLang="zh-CN" sz="1400" dirty="0"/>
              <a:t>t = m + v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	3. </a:t>
            </a:r>
            <a:r>
              <a:rPr lang="zh-CN" altLang="en-US" sz="1400" dirty="0"/>
              <a:t>在候选正样本中选择那些</a:t>
            </a:r>
            <a:r>
              <a:rPr lang="en-US" altLang="zh-CN" sz="1400" dirty="0" err="1"/>
              <a:t>IoU</a:t>
            </a:r>
            <a:r>
              <a:rPr lang="en-US" altLang="zh-CN" sz="1400" dirty="0"/>
              <a:t>&gt;=t</a:t>
            </a:r>
            <a:r>
              <a:rPr lang="zh-CN" altLang="en-US" sz="1400" dirty="0"/>
              <a:t>的候选者为最终的正样本；同时要求候选者的中心点在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内部</a:t>
            </a:r>
            <a:endParaRPr lang="en-US" altLang="zh-CN" sz="1400" dirty="0"/>
          </a:p>
          <a:p>
            <a:pPr lvl="1"/>
            <a:endParaRPr lang="zh-CN" altLang="en-US" sz="1400" dirty="0"/>
          </a:p>
          <a:p>
            <a:pPr lvl="1"/>
            <a:r>
              <a:rPr lang="en-US" altLang="zh-CN" sz="1400" dirty="0"/>
              <a:t>	4. </a:t>
            </a:r>
            <a:r>
              <a:rPr lang="zh-CN" altLang="en-US" sz="1400" dirty="0"/>
              <a:t>如果一个</a:t>
            </a:r>
            <a:r>
              <a:rPr lang="en-US" altLang="zh-CN" sz="1400" dirty="0"/>
              <a:t>anchor box</a:t>
            </a:r>
            <a:r>
              <a:rPr lang="zh-CN" altLang="en-US" sz="1400" dirty="0"/>
              <a:t>被指派给多个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，则选取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最大的</a:t>
            </a:r>
            <a:r>
              <a:rPr lang="en-US" altLang="zh-CN" sz="1400" dirty="0" err="1"/>
              <a:t>gt</a:t>
            </a:r>
            <a:endParaRPr lang="en-US" altLang="zh-CN" sz="1400" dirty="0"/>
          </a:p>
          <a:p>
            <a:pPr lvl="1"/>
            <a:endParaRPr lang="zh-CN" altLang="en-US" sz="1400" dirty="0"/>
          </a:p>
          <a:p>
            <a:pPr lvl="1"/>
            <a:r>
              <a:rPr lang="en-US" altLang="zh-CN" sz="1400" dirty="0"/>
              <a:t>	5. </a:t>
            </a:r>
            <a:r>
              <a:rPr lang="zh-CN" altLang="en-US" sz="1400" dirty="0"/>
              <a:t>剩下的为负样本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65F35E-6C06-402F-A94F-7B4DB8184EDD}"/>
              </a:ext>
            </a:extLst>
          </p:cNvPr>
          <p:cNvSpPr txBox="1"/>
          <p:nvPr/>
        </p:nvSpPr>
        <p:spPr>
          <a:xfrm>
            <a:off x="6498397" y="792085"/>
            <a:ext cx="24042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ATSS</a:t>
            </a:r>
            <a:r>
              <a:rPr lang="zh-CN" altLang="en-US" sz="1200" b="1" dirty="0">
                <a:solidFill>
                  <a:srgbClr val="FF0000"/>
                </a:solidFill>
              </a:rPr>
              <a:t>方法基于目标的统计特征自动区分正负样本，几乎没有超参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name="文本框 4" id="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24208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ATSS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1DA6F6-AB25-4121-B752-74B8004B4563}"/>
              </a:ext>
            </a:extLst>
          </p:cNvPr>
          <p:cNvSpPr txBox="1"/>
          <p:nvPr/>
        </p:nvSpPr>
        <p:spPr>
          <a:xfrm>
            <a:off x="342397" y="772034"/>
            <a:ext cx="82734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ATSS </a:t>
            </a:r>
            <a:r>
              <a:rPr lang="zh-CN" altLang="en-US" dirty="0"/>
              <a:t>特点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基于</a:t>
            </a:r>
            <a:r>
              <a:rPr lang="en-US" altLang="zh-CN" sz="1400" dirty="0"/>
              <a:t>anchor-box</a:t>
            </a:r>
            <a:r>
              <a:rPr lang="zh-CN" altLang="en-US" sz="1400" dirty="0"/>
              <a:t>与目标的中心点距离选取候选目标</a:t>
            </a:r>
            <a:endParaRPr lang="en-US" altLang="zh-CN" sz="1400" dirty="0"/>
          </a:p>
          <a:p>
            <a:endParaRPr lang="zh-CN" altLang="en-US" sz="1400" b="1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使用均值</a:t>
            </a:r>
            <a:r>
              <a:rPr lang="en-US" altLang="zh-CN" sz="1400" dirty="0"/>
              <a:t>+</a:t>
            </a:r>
            <a:r>
              <a:rPr lang="zh-CN" altLang="en-US" sz="1400" dirty="0"/>
              <a:t>标准差作为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阈值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200" dirty="0"/>
              <a:t>均值代表了当前</a:t>
            </a:r>
            <a:r>
              <a:rPr lang="en-US" altLang="zh-CN" sz="1200" dirty="0"/>
              <a:t>anchor</a:t>
            </a:r>
            <a:r>
              <a:rPr lang="zh-CN" altLang="en-US" sz="1200" dirty="0"/>
              <a:t>与目标的合适度；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200" dirty="0"/>
              <a:t>一个目标的</a:t>
            </a:r>
            <a:r>
              <a:rPr lang="en-US" altLang="zh-CN" sz="1200" dirty="0" err="1"/>
              <a:t>IoU</a:t>
            </a:r>
            <a:r>
              <a:rPr lang="zh-CN" altLang="en-US" sz="1200" dirty="0"/>
              <a:t>标准差代表了哪些层适合检测这个目标；高方差代表这里有某个特定</a:t>
            </a:r>
            <a:r>
              <a:rPr lang="en-US" altLang="zh-CN" sz="1200" dirty="0"/>
              <a:t>level</a:t>
            </a:r>
            <a:r>
              <a:rPr lang="zh-CN" altLang="en-US" sz="1200" dirty="0"/>
              <a:t>适合这个目标，低方差意味着有多个金字塔层适合这个目标；</a:t>
            </a:r>
            <a:endParaRPr lang="en-US" altLang="zh-CN" sz="1200" dirty="0"/>
          </a:p>
          <a:p>
            <a:endParaRPr lang="zh-CN" altLang="en-US" sz="12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限制正样本中心到目标的距离</a:t>
            </a:r>
            <a:endParaRPr lang="en-US" altLang="zh-CN" sz="1400" dirty="0"/>
          </a:p>
          <a:p>
            <a:endParaRPr lang="zh-CN" altLang="en-US" sz="1400" b="1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保证不同目标间的公平性</a:t>
            </a:r>
            <a:endParaRPr lang="zh-CN" altLang="en-US" sz="1200" dirty="0"/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200" dirty="0"/>
              <a:t>基于统计学理论，有大约</a:t>
            </a:r>
            <a:r>
              <a:rPr lang="en-US" altLang="zh-CN" sz="1200" dirty="0"/>
              <a:t>16%</a:t>
            </a:r>
            <a:r>
              <a:rPr lang="zh-CN" altLang="en-US" sz="1200" dirty="0"/>
              <a:t>的样本在区间</a:t>
            </a:r>
            <a:r>
              <a:rPr lang="en-US" altLang="zh-CN" sz="1200" dirty="0"/>
              <a:t>[</a:t>
            </a:r>
            <a:r>
              <a:rPr lang="en-US" altLang="zh-CN" sz="1200" dirty="0" err="1"/>
              <a:t>m+v</a:t>
            </a:r>
            <a:r>
              <a:rPr lang="en-US" altLang="zh-CN" sz="1200" dirty="0"/>
              <a:t>, 1]</a:t>
            </a:r>
            <a:r>
              <a:rPr lang="zh-CN" altLang="en-US" sz="1200" dirty="0"/>
              <a:t>中，尽管候选</a:t>
            </a:r>
            <a:r>
              <a:rPr lang="en-US" altLang="zh-CN" sz="1200" dirty="0" err="1"/>
              <a:t>IoU</a:t>
            </a:r>
            <a:r>
              <a:rPr lang="zh-CN" altLang="en-US" sz="1200" dirty="0"/>
              <a:t>不是一个标准的正态分布，统计结果显示，每个目标有大约</a:t>
            </a:r>
            <a:r>
              <a:rPr lang="en-US" altLang="zh-CN" sz="1200" dirty="0"/>
              <a:t>0.2*K*L</a:t>
            </a:r>
            <a:r>
              <a:rPr lang="zh-CN" altLang="en-US" sz="1200" dirty="0"/>
              <a:t>的正样本，其与尺度，宽高比，位置无关；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sz="1200" dirty="0" err="1"/>
              <a:t>RetinaNet</a:t>
            </a:r>
            <a:r>
              <a:rPr lang="zh-CN" altLang="en-US" sz="1200" dirty="0"/>
              <a:t>和</a:t>
            </a:r>
            <a:r>
              <a:rPr lang="en-US" altLang="zh-CN" sz="1200" dirty="0"/>
              <a:t>FCOS</a:t>
            </a:r>
            <a:r>
              <a:rPr lang="zh-CN" altLang="en-US" sz="1200" dirty="0"/>
              <a:t>更倾向于为大目标选取更多的正样本，导致不同目标间的不公平 ？？？</a:t>
            </a:r>
            <a:endParaRPr lang="en-US" altLang="zh-CN" sz="1200" dirty="0"/>
          </a:p>
          <a:p>
            <a:pPr lvl="1"/>
            <a:endParaRPr lang="zh-CN" altLang="en-US" sz="12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几乎无超参</a:t>
            </a:r>
          </a:p>
          <a:p>
            <a:pPr lvl="1"/>
            <a:r>
              <a:rPr lang="en-US" altLang="zh-CN" sz="1200" dirty="0"/>
              <a:t>	ATSS</a:t>
            </a:r>
            <a:r>
              <a:rPr lang="zh-CN" altLang="en-US" sz="1200" dirty="0"/>
              <a:t>只有一个超参</a:t>
            </a:r>
            <a:r>
              <a:rPr lang="en-US" altLang="zh-CN" sz="1200" dirty="0"/>
              <a:t>K</a:t>
            </a:r>
            <a:r>
              <a:rPr lang="zh-CN" altLang="en-US" sz="1200" dirty="0"/>
              <a:t>；后面的实验证明其对</a:t>
            </a:r>
            <a:r>
              <a:rPr lang="en-US" altLang="zh-CN" sz="1200" dirty="0"/>
              <a:t>k</a:t>
            </a:r>
            <a:r>
              <a:rPr lang="zh-CN" altLang="en-US" sz="1200" dirty="0"/>
              <a:t>的变体极不敏感，因而可认为是无超参；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6D8629-AFA4-4A4F-A573-E116C0D8AEA5}"/>
              </a:ext>
            </a:extLst>
          </p:cNvPr>
          <p:cNvSpPr txBox="1"/>
          <p:nvPr/>
        </p:nvSpPr>
        <p:spPr>
          <a:xfrm>
            <a:off x="5469697" y="1275297"/>
            <a:ext cx="33905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使用均值</a:t>
            </a:r>
            <a:r>
              <a:rPr lang="en-US" altLang="zh-CN" sz="1200" dirty="0"/>
              <a:t>+</a:t>
            </a:r>
            <a:r>
              <a:rPr lang="zh-CN" altLang="en-US" sz="1200" dirty="0"/>
              <a:t>方差作为</a:t>
            </a:r>
            <a:r>
              <a:rPr lang="en-US" altLang="zh-CN" sz="1200" dirty="0" err="1"/>
              <a:t>IoU</a:t>
            </a:r>
            <a:r>
              <a:rPr lang="zh-CN" altLang="en-US" sz="1200" dirty="0"/>
              <a:t>的阈值能够基于目标的统计特征，自适应的为目标从合适的金字塔层中选取足够的正样本</a:t>
            </a:r>
          </a:p>
        </p:txBody>
      </p:sp>
      <p:sp>
        <p:nvSpPr>
          <p:cNvPr name="文本框 10" id="1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261802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ATSS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1DA6F6-AB25-4121-B752-74B8004B4563}"/>
              </a:ext>
            </a:extLst>
          </p:cNvPr>
          <p:cNvSpPr txBox="1"/>
          <p:nvPr/>
        </p:nvSpPr>
        <p:spPr>
          <a:xfrm>
            <a:off x="342397" y="772034"/>
            <a:ext cx="82734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ATSS </a:t>
            </a:r>
            <a:r>
              <a:rPr lang="zh-CN" altLang="en-US" dirty="0"/>
              <a:t>性能验证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用于</a:t>
            </a:r>
            <a:r>
              <a:rPr lang="en-US" altLang="zh-CN" sz="1400" dirty="0" err="1"/>
              <a:t>RetinaNet</a:t>
            </a:r>
            <a:endParaRPr lang="en-US" altLang="zh-CN" sz="1400" dirty="0"/>
          </a:p>
          <a:p>
            <a:pPr marL="1200150" lvl="2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替换</a:t>
            </a:r>
            <a:r>
              <a:rPr lang="en-US" altLang="zh-CN" sz="1400" dirty="0" err="1"/>
              <a:t>RetinaNet</a:t>
            </a:r>
            <a:r>
              <a:rPr lang="zh-CN" altLang="en-US" sz="1400" dirty="0"/>
              <a:t>中的正负样本定义方式</a:t>
            </a:r>
            <a:endParaRPr lang="en-US" altLang="zh-CN" sz="1400" dirty="0"/>
          </a:p>
          <a:p>
            <a:pPr marL="1200150" lvl="2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AP: 37.0=&gt;39.3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用于</a:t>
            </a:r>
            <a:r>
              <a:rPr lang="en-US" altLang="zh-CN" sz="1400" dirty="0"/>
              <a:t>FCOS</a:t>
            </a:r>
          </a:p>
          <a:p>
            <a:pPr marL="1200150" lvl="2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Lite Version (</a:t>
            </a:r>
            <a:r>
              <a:rPr lang="zh-CN" altLang="en-US" sz="1400" dirty="0"/>
              <a:t>将</a:t>
            </a:r>
            <a:r>
              <a:rPr lang="en-US" altLang="zh-CN" sz="1400" dirty="0"/>
              <a:t>ATSS</a:t>
            </a:r>
            <a:r>
              <a:rPr lang="zh-CN" altLang="en-US" sz="1400" dirty="0"/>
              <a:t>的一些思想用于</a:t>
            </a:r>
            <a:r>
              <a:rPr lang="en-US" altLang="zh-CN" sz="1400" dirty="0"/>
              <a:t>FCOS)</a:t>
            </a:r>
          </a:p>
          <a:p>
            <a:pPr marL="1657350" lvl="3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为每个</a:t>
            </a:r>
            <a:r>
              <a:rPr lang="en-US" altLang="zh-CN" sz="1200" dirty="0" err="1"/>
              <a:t>gt</a:t>
            </a:r>
            <a:r>
              <a:rPr lang="zh-CN" altLang="en-US" sz="1200" dirty="0"/>
              <a:t>在每个金字塔层选择</a:t>
            </a:r>
            <a:r>
              <a:rPr lang="en-US" altLang="zh-CN" sz="1200" dirty="0"/>
              <a:t>k=9</a:t>
            </a:r>
            <a:r>
              <a:rPr lang="zh-CN" altLang="en-US" sz="1200" dirty="0"/>
              <a:t>个候选；</a:t>
            </a:r>
            <a:endParaRPr lang="en-US" altLang="zh-CN" sz="1200" dirty="0"/>
          </a:p>
          <a:p>
            <a:pPr marL="1657350" lvl="3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200" dirty="0"/>
              <a:t>AP: 37.8 =&gt; 38.6</a:t>
            </a:r>
          </a:p>
          <a:p>
            <a:pPr marL="1200150" lvl="2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Full Version</a:t>
            </a:r>
          </a:p>
          <a:p>
            <a:pPr marL="1657350" lvl="3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将</a:t>
            </a:r>
            <a:r>
              <a:rPr lang="en-US" altLang="zh-CN" sz="1200" dirty="0"/>
              <a:t>FCOS</a:t>
            </a:r>
            <a:r>
              <a:rPr lang="zh-CN" altLang="en-US" sz="1200" dirty="0"/>
              <a:t>的</a:t>
            </a:r>
            <a:r>
              <a:rPr lang="en-US" altLang="zh-CN" sz="1200" dirty="0"/>
              <a:t>anchor</a:t>
            </a:r>
            <a:r>
              <a:rPr lang="zh-CN" altLang="en-US" sz="1200" dirty="0"/>
              <a:t>点改为</a:t>
            </a:r>
            <a:r>
              <a:rPr lang="en-US" altLang="zh-CN" sz="1200" dirty="0"/>
              <a:t>8S</a:t>
            </a:r>
            <a:r>
              <a:rPr lang="zh-CN" altLang="en-US" sz="1200" dirty="0"/>
              <a:t>的</a:t>
            </a:r>
            <a:r>
              <a:rPr lang="en-US" altLang="zh-CN" sz="1200" dirty="0"/>
              <a:t>anchor box</a:t>
            </a:r>
            <a:r>
              <a:rPr lang="zh-CN" altLang="en-US" sz="1200" dirty="0"/>
              <a:t>来定义正负样本；</a:t>
            </a:r>
            <a:endParaRPr lang="en-US" altLang="zh-CN" sz="1200" dirty="0"/>
          </a:p>
          <a:p>
            <a:pPr marL="1657350" lvl="3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然后将正样本仍按照</a:t>
            </a:r>
            <a:r>
              <a:rPr lang="en-US" altLang="zh-CN" sz="1200" dirty="0"/>
              <a:t>anchor point</a:t>
            </a:r>
            <a:r>
              <a:rPr lang="zh-CN" altLang="en-US" sz="1200" dirty="0"/>
              <a:t>的方式进行回归；</a:t>
            </a:r>
            <a:endParaRPr lang="en-US" altLang="zh-CN" sz="1200" dirty="0"/>
          </a:p>
          <a:p>
            <a:pPr marL="1657350" lvl="3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200" dirty="0"/>
              <a:t>AP</a:t>
            </a:r>
            <a:r>
              <a:rPr lang="zh-CN" altLang="en-US" sz="1200" dirty="0"/>
              <a:t>：</a:t>
            </a:r>
            <a:r>
              <a:rPr lang="en-US" altLang="zh-CN" sz="1200" dirty="0"/>
              <a:t>37.8=&gt; 39.2</a:t>
            </a:r>
          </a:p>
          <a:p>
            <a:pPr marL="1200150" lvl="2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607923-8C6A-4440-A99D-52AEAAAB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7" y="3321367"/>
            <a:ext cx="5656135" cy="1738313"/>
          </a:xfrm>
          <a:prstGeom prst="rect">
            <a:avLst/>
          </a:prstGeom>
        </p:spPr>
      </p:pic>
      <p:sp>
        <p:nvSpPr>
          <p:cNvPr name="文本框 10" id="1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263700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ATSS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1DA6F6-AB25-4121-B752-74B8004B4563}"/>
              </a:ext>
            </a:extLst>
          </p:cNvPr>
          <p:cNvSpPr txBox="1"/>
          <p:nvPr/>
        </p:nvSpPr>
        <p:spPr>
          <a:xfrm>
            <a:off x="342397" y="772034"/>
            <a:ext cx="827345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超参分析</a:t>
            </a:r>
            <a:endParaRPr lang="en-US" altLang="zh-CN" dirty="0"/>
          </a:p>
          <a:p>
            <a:endParaRPr lang="en-US" altLang="zh-CN" sz="1400" b="1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超参</a:t>
            </a:r>
            <a:r>
              <a:rPr lang="en-US" altLang="zh-CN" sz="1400" dirty="0"/>
              <a:t>K</a:t>
            </a:r>
          </a:p>
          <a:p>
            <a:r>
              <a:rPr lang="en-US" altLang="zh-CN" sz="1200" dirty="0"/>
              <a:t>		</a:t>
            </a:r>
            <a:r>
              <a:rPr lang="zh-CN" altLang="en-US" sz="1200" dirty="0"/>
              <a:t>对超参</a:t>
            </a:r>
            <a:r>
              <a:rPr lang="en-US" altLang="zh-CN" sz="1200" dirty="0"/>
              <a:t>K</a:t>
            </a:r>
            <a:r>
              <a:rPr lang="zh-CN" altLang="en-US" sz="1200" dirty="0"/>
              <a:t>进行分析发现，当</a:t>
            </a:r>
            <a:r>
              <a:rPr lang="en-US" altLang="zh-CN" sz="1200" dirty="0"/>
              <a:t>K</a:t>
            </a:r>
            <a:r>
              <a:rPr lang="zh-CN" altLang="en-US" sz="1200" dirty="0"/>
              <a:t>在</a:t>
            </a:r>
            <a:r>
              <a:rPr lang="en-US" altLang="zh-CN" sz="1200" dirty="0"/>
              <a:t>7</a:t>
            </a:r>
            <a:r>
              <a:rPr lang="zh-CN" altLang="en-US" sz="1200" dirty="0"/>
              <a:t>到</a:t>
            </a:r>
            <a:r>
              <a:rPr lang="en-US" altLang="zh-CN" sz="1200" dirty="0"/>
              <a:t>17</a:t>
            </a:r>
            <a:r>
              <a:rPr lang="zh-CN" altLang="en-US" sz="1200" dirty="0"/>
              <a:t>之间时，结果相对稳定；过大的</a:t>
            </a:r>
            <a:r>
              <a:rPr lang="en-US" altLang="zh-CN" sz="1200" dirty="0"/>
              <a:t>K(</a:t>
            </a:r>
            <a:r>
              <a:rPr lang="en-US" altLang="zh-CN" sz="1200" dirty="0" err="1"/>
              <a:t>eg.</a:t>
            </a:r>
            <a:r>
              <a:rPr lang="en-US" altLang="zh-CN" sz="1200" dirty="0"/>
              <a:t> 19)</a:t>
            </a:r>
            <a:r>
              <a:rPr lang="zh-CN" altLang="en-US" sz="1200" dirty="0"/>
              <a:t>引入了过多的低质量候选导致</a:t>
            </a:r>
            <a:r>
              <a:rPr lang="en-US" altLang="zh-CN" sz="1200" dirty="0"/>
              <a:t>		</a:t>
            </a:r>
            <a:r>
              <a:rPr lang="zh-CN" altLang="en-US" sz="1200" dirty="0"/>
              <a:t>性能略微降低；过小的</a:t>
            </a:r>
            <a:r>
              <a:rPr lang="en-US" altLang="zh-CN" sz="1200" dirty="0"/>
              <a:t>k(</a:t>
            </a:r>
            <a:r>
              <a:rPr lang="en-US" altLang="zh-CN" sz="1200" dirty="0" err="1"/>
              <a:t>eg.</a:t>
            </a:r>
            <a:r>
              <a:rPr lang="en-US" altLang="zh-CN" sz="1200" dirty="0"/>
              <a:t> 3)</a:t>
            </a:r>
            <a:r>
              <a:rPr lang="zh-CN" altLang="en-US" sz="1200" dirty="0"/>
              <a:t>由于正样本太少会导致统计的不稳定性，从而在精度上有个显著的下降</a:t>
            </a:r>
            <a:endParaRPr lang="zh-CN" altLang="en-US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Anchor Size</a:t>
            </a:r>
          </a:p>
          <a:p>
            <a:r>
              <a:rPr lang="en-US" altLang="zh-CN" sz="1200" dirty="0"/>
              <a:t>		</a:t>
            </a:r>
            <a:r>
              <a:rPr lang="zh-CN" altLang="en-US" sz="1200" dirty="0"/>
              <a:t>实验中，在每个位置使用了</a:t>
            </a:r>
            <a:r>
              <a:rPr lang="en-US" altLang="zh-CN" sz="1200" dirty="0"/>
              <a:t>8S</a:t>
            </a:r>
            <a:r>
              <a:rPr lang="zh-CN" altLang="en-US" sz="1200" dirty="0"/>
              <a:t>大小的方块；通过实验不同尺度及同一尺度下的不同宽高比可见，</a:t>
            </a:r>
            <a:r>
              <a:rPr lang="en-US" altLang="zh-CN" sz="1200" dirty="0"/>
              <a:t>ATSS</a:t>
            </a:r>
            <a:r>
              <a:rPr lang="zh-CN" altLang="en-US" sz="1200" dirty="0"/>
              <a:t>对不同</a:t>
            </a:r>
            <a:r>
              <a:rPr lang="en-US" altLang="zh-CN" sz="1200" dirty="0"/>
              <a:t>		</a:t>
            </a:r>
            <a:r>
              <a:rPr lang="zh-CN" altLang="en-US" sz="1200" dirty="0"/>
              <a:t>的</a:t>
            </a:r>
            <a:r>
              <a:rPr lang="en-US" altLang="zh-CN" sz="1200" dirty="0"/>
              <a:t>anchor setting</a:t>
            </a:r>
            <a:r>
              <a:rPr lang="zh-CN" altLang="en-US" sz="1200" dirty="0"/>
              <a:t>鲁棒；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Anchor </a:t>
            </a:r>
            <a:r>
              <a:rPr lang="zh-CN" altLang="en-US" sz="1400" dirty="0"/>
              <a:t>数目</a:t>
            </a:r>
            <a:endParaRPr lang="en-US" altLang="zh-CN" sz="1400" dirty="0"/>
          </a:p>
          <a:p>
            <a:pPr lvl="1"/>
            <a:r>
              <a:rPr lang="en-US" altLang="zh-CN" sz="1200" dirty="0"/>
              <a:t>	</a:t>
            </a:r>
            <a:r>
              <a:rPr lang="zh-CN" altLang="en-US" sz="1200" dirty="0"/>
              <a:t>在传统的基于</a:t>
            </a:r>
            <a:r>
              <a:rPr lang="en-US" altLang="zh-CN" sz="1200" dirty="0" err="1"/>
              <a:t>IoU</a:t>
            </a:r>
            <a:r>
              <a:rPr lang="zh-CN" altLang="en-US" sz="1200" dirty="0"/>
              <a:t>定义正负样本的方法中，在每个位置堆叠更多的</a:t>
            </a:r>
            <a:r>
              <a:rPr lang="en-US" altLang="zh-CN" sz="1200" dirty="0"/>
              <a:t>anchor box</a:t>
            </a:r>
            <a:r>
              <a:rPr lang="zh-CN" altLang="en-US" sz="1200" dirty="0"/>
              <a:t>是有效的</a:t>
            </a:r>
          </a:p>
          <a:p>
            <a:pPr lvl="1"/>
            <a:r>
              <a:rPr lang="en-US" altLang="zh-CN" sz="1200" dirty="0"/>
              <a:t>	</a:t>
            </a:r>
            <a:r>
              <a:rPr lang="zh-CN" altLang="en-US" sz="1200" dirty="0"/>
              <a:t>而在</a:t>
            </a:r>
            <a:r>
              <a:rPr lang="en-US" altLang="zh-CN" sz="1200" dirty="0"/>
              <a:t>ATSS</a:t>
            </a:r>
            <a:r>
              <a:rPr lang="zh-CN" altLang="en-US" sz="1200" dirty="0"/>
              <a:t>中，在每个位置上堆叠多个</a:t>
            </a:r>
            <a:r>
              <a:rPr lang="en-US" altLang="zh-CN" sz="1200" dirty="0"/>
              <a:t>anchor</a:t>
            </a:r>
            <a:r>
              <a:rPr lang="zh-CN" altLang="en-US" sz="1200" dirty="0"/>
              <a:t>是无用的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pPr marL="285750" lvl="1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lvl="1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性能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通过使用多尺度输入训练，增加迭代次数，</a:t>
            </a:r>
            <a:endParaRPr lang="en-US" altLang="zh-CN" sz="1200" dirty="0"/>
          </a:p>
          <a:p>
            <a:pPr lvl="1">
              <a:buClr>
                <a:srgbClr val="57B38E"/>
              </a:buClr>
            </a:pPr>
            <a:r>
              <a:rPr lang="en-US" altLang="zh-CN" sz="1200" dirty="0"/>
              <a:t>        </a:t>
            </a:r>
            <a:r>
              <a:rPr lang="zh-CN" altLang="en-US" sz="1200" dirty="0"/>
              <a:t>使用</a:t>
            </a:r>
            <a:r>
              <a:rPr lang="en-US" altLang="zh-CN" sz="1200" dirty="0"/>
              <a:t>ResNet-101</a:t>
            </a:r>
            <a:r>
              <a:rPr lang="zh-CN" altLang="en-US" sz="1200" dirty="0"/>
              <a:t>的</a:t>
            </a:r>
            <a:r>
              <a:rPr lang="en-US" altLang="zh-CN" sz="1200" dirty="0"/>
              <a:t>ATSS</a:t>
            </a:r>
            <a:r>
              <a:rPr lang="zh-CN" altLang="en-US" sz="1200" dirty="0"/>
              <a:t>达到了</a:t>
            </a:r>
            <a:r>
              <a:rPr lang="en-US" altLang="zh-CN" sz="1200" dirty="0"/>
              <a:t>43.6</a:t>
            </a:r>
            <a:r>
              <a:rPr lang="zh-CN" altLang="en-US" sz="1200" dirty="0"/>
              <a:t>的</a:t>
            </a:r>
            <a:r>
              <a:rPr lang="en-US" altLang="zh-CN" sz="1200" dirty="0"/>
              <a:t>AP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通过使用更大的</a:t>
            </a:r>
            <a:r>
              <a:rPr lang="en-US" altLang="zh-CN" sz="1200" dirty="0"/>
              <a:t>backbone</a:t>
            </a:r>
            <a:r>
              <a:rPr lang="zh-CN" altLang="en-US" sz="1200" dirty="0"/>
              <a:t>， </a:t>
            </a:r>
            <a:r>
              <a:rPr lang="en-US" altLang="zh-CN" sz="1200" dirty="0"/>
              <a:t>AP</a:t>
            </a:r>
            <a:r>
              <a:rPr lang="zh-CN" altLang="en-US" sz="1200" dirty="0"/>
              <a:t>可以进一步增加到</a:t>
            </a:r>
            <a:r>
              <a:rPr lang="en-US" altLang="zh-CN" sz="1200" dirty="0"/>
              <a:t>45.1% ~ 45.6%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通过使用</a:t>
            </a:r>
            <a:r>
              <a:rPr lang="en-US" altLang="zh-CN" sz="1200" dirty="0"/>
              <a:t>DCN</a:t>
            </a:r>
            <a:r>
              <a:rPr lang="zh-CN" altLang="en-US" sz="1200" dirty="0"/>
              <a:t>，最终将</a:t>
            </a:r>
            <a:r>
              <a:rPr lang="en-US" altLang="zh-CN" sz="1200" dirty="0"/>
              <a:t>AP</a:t>
            </a:r>
            <a:r>
              <a:rPr lang="zh-CN" altLang="en-US" sz="1200" dirty="0"/>
              <a:t>提高到</a:t>
            </a:r>
            <a:r>
              <a:rPr lang="en-US" altLang="zh-CN" sz="1200" dirty="0"/>
              <a:t>50.7%</a:t>
            </a:r>
            <a:endParaRPr lang="en-US" altLang="zh-CN" sz="1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4B3D8B-6BD0-4B7A-A74D-8592B1F7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26" y="876793"/>
            <a:ext cx="3982600" cy="5924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62DE8B-32B8-46B3-9A92-1B0C494F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745" y="2853442"/>
            <a:ext cx="2616583" cy="2168138"/>
          </a:xfrm>
          <a:prstGeom prst="rect">
            <a:avLst/>
          </a:prstGeom>
        </p:spPr>
      </p:pic>
      <p:sp>
        <p:nvSpPr>
          <p:cNvPr name="文本框 10" id="1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217779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04" y="1854094"/>
            <a:ext cx="2672669" cy="1044645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  <a:br>
              <a:rPr lang="en-US" altLang="zh-CN" dirty="0"/>
            </a:br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name="文本框 1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6165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342397" y="213640"/>
            <a:ext cx="1254754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zh-CN" altLang="en-US" sz="2000" spc="-1" dirty="0">
                <a:solidFill>
                  <a:srgbClr val="00AC9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目录</a:t>
            </a:r>
            <a:endParaRPr lang="x-none" altLang="en-US" sz="2000" spc="-1" dirty="0">
              <a:solidFill>
                <a:srgbClr val="00AC9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58AC07-2FCA-460F-8D58-EF47A5FCB16F}"/>
              </a:ext>
            </a:extLst>
          </p:cNvPr>
          <p:cNvSpPr txBox="1"/>
          <p:nvPr/>
        </p:nvSpPr>
        <p:spPr>
          <a:xfrm>
            <a:off x="342397" y="961697"/>
            <a:ext cx="6759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RetinaNet</a:t>
            </a:r>
            <a:endParaRPr lang="en-US" altLang="zh-CN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FCOS</a:t>
            </a:r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ATSS(Adaptive Training Sample Strategy)</a:t>
            </a:r>
            <a:endParaRPr lang="zh-CN" altLang="en-US" dirty="0"/>
          </a:p>
        </p:txBody>
      </p:sp>
      <p:sp>
        <p:nvSpPr>
          <p:cNvPr name="文本框 3" id="1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330132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RetinaNet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7A5CFA-3D27-464E-B50A-40F7EE8E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839538"/>
            <a:ext cx="5447341" cy="17556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2351A7-F843-4FB5-A340-EFE4CD47D26D}"/>
              </a:ext>
            </a:extLst>
          </p:cNvPr>
          <p:cNvSpPr txBox="1"/>
          <p:nvPr/>
        </p:nvSpPr>
        <p:spPr>
          <a:xfrm>
            <a:off x="449317" y="771795"/>
            <a:ext cx="7606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Anchor-based</a:t>
            </a:r>
            <a:r>
              <a:rPr lang="zh-CN" altLang="en-US" dirty="0"/>
              <a:t>一阶段检测器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Resnet50+FPN+RetinaHead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B6B4EE5-F9C6-4AB9-990F-1AC1B77C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94" y="1750136"/>
            <a:ext cx="1994570" cy="233211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63B13C9-E498-4E0A-8B52-9C66F4CBB448}"/>
              </a:ext>
            </a:extLst>
          </p:cNvPr>
          <p:cNvSpPr txBox="1"/>
          <p:nvPr/>
        </p:nvSpPr>
        <p:spPr>
          <a:xfrm>
            <a:off x="5139326" y="4181203"/>
            <a:ext cx="40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注：这里</a:t>
            </a:r>
            <a:r>
              <a:rPr lang="en-US" altLang="zh-CN" sz="1000" dirty="0"/>
              <a:t>P6</a:t>
            </a:r>
            <a:r>
              <a:rPr lang="zh-CN" altLang="en-US" sz="1000" dirty="0"/>
              <a:t>， </a:t>
            </a:r>
            <a:r>
              <a:rPr lang="en-US" altLang="zh-CN" sz="1000" dirty="0"/>
              <a:t>P7</a:t>
            </a:r>
            <a:r>
              <a:rPr lang="zh-CN" altLang="en-US" sz="1000" dirty="0"/>
              <a:t>的生成方式与原始</a:t>
            </a:r>
            <a:r>
              <a:rPr lang="en-US" altLang="zh-CN" sz="1000" dirty="0"/>
              <a:t>FPN</a:t>
            </a:r>
            <a:r>
              <a:rPr lang="zh-CN" altLang="en-US" sz="1000" dirty="0"/>
              <a:t>的方式不同，原始的</a:t>
            </a:r>
            <a:r>
              <a:rPr lang="en-US" altLang="zh-CN" sz="1000" dirty="0"/>
              <a:t>FPN</a:t>
            </a:r>
            <a:r>
              <a:rPr lang="zh-CN" altLang="en-US" sz="1000" dirty="0"/>
              <a:t>，</a:t>
            </a:r>
            <a:r>
              <a:rPr lang="en-US" altLang="zh-CN" sz="1000" dirty="0"/>
              <a:t>P6</a:t>
            </a:r>
            <a:r>
              <a:rPr lang="zh-CN" altLang="en-US" sz="1000" dirty="0"/>
              <a:t>是在</a:t>
            </a:r>
            <a:r>
              <a:rPr lang="en-US" altLang="zh-CN" sz="1000" dirty="0"/>
              <a:t>P5</a:t>
            </a:r>
            <a:r>
              <a:rPr lang="zh-CN" altLang="en-US" sz="1000" dirty="0"/>
              <a:t>的基础上</a:t>
            </a:r>
            <a:r>
              <a:rPr lang="en-US" altLang="zh-CN" sz="1000" dirty="0"/>
              <a:t>stride2</a:t>
            </a:r>
            <a:r>
              <a:rPr lang="zh-CN" altLang="en-US" sz="1000" dirty="0"/>
              <a:t>下采样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ACF0C3-762A-4143-812E-106B0537555A}"/>
              </a:ext>
            </a:extLst>
          </p:cNvPr>
          <p:cNvSpPr txBox="1"/>
          <p:nvPr/>
        </p:nvSpPr>
        <p:spPr>
          <a:xfrm>
            <a:off x="6672252" y="1325793"/>
            <a:ext cx="229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FPN</a:t>
            </a:r>
            <a:r>
              <a:rPr lang="zh-CN" altLang="en-US" dirty="0"/>
              <a:t>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BB15BD-33A0-4AF4-A553-807DF7FAD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" y="3631123"/>
            <a:ext cx="3158126" cy="1416803"/>
          </a:xfrm>
          <a:prstGeom prst="rect">
            <a:avLst/>
          </a:prstGeom>
        </p:spPr>
      </p:pic>
      <p:sp>
        <p:nvSpPr>
          <p:cNvPr name="文本框 27" id="2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12541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RetinaNet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5F8AB0-F8DF-4E23-A827-BBDF539F098F}"/>
              </a:ext>
            </a:extLst>
          </p:cNvPr>
          <p:cNvSpPr txBox="1"/>
          <p:nvPr/>
        </p:nvSpPr>
        <p:spPr>
          <a:xfrm>
            <a:off x="342397" y="851338"/>
            <a:ext cx="720928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分类子网络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在每个空间位置为</a:t>
            </a:r>
            <a:r>
              <a:rPr lang="en-US" altLang="zh-CN" sz="1400" dirty="0"/>
              <a:t>A</a:t>
            </a:r>
            <a:r>
              <a:rPr lang="zh-CN" altLang="en-US" sz="1400" dirty="0"/>
              <a:t>个</a:t>
            </a:r>
            <a:r>
              <a:rPr lang="en-US" altLang="zh-CN" sz="1400" dirty="0"/>
              <a:t>anchor</a:t>
            </a:r>
            <a:r>
              <a:rPr lang="zh-CN" altLang="en-US" sz="1400" dirty="0"/>
              <a:t>预测</a:t>
            </a:r>
            <a:r>
              <a:rPr lang="en-US" altLang="zh-CN" sz="1400" dirty="0"/>
              <a:t>K</a:t>
            </a:r>
            <a:r>
              <a:rPr lang="zh-CN" altLang="en-US" sz="1400" dirty="0"/>
              <a:t>个类别的概率</a:t>
            </a: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小的</a:t>
            </a:r>
            <a:r>
              <a:rPr lang="en-US" altLang="zh-CN" sz="1400" dirty="0"/>
              <a:t>FCN</a:t>
            </a:r>
            <a:r>
              <a:rPr lang="zh-CN" altLang="en-US" sz="1400" dirty="0"/>
              <a:t>网络，参数在金字塔所有</a:t>
            </a:r>
            <a:r>
              <a:rPr lang="en-US" altLang="zh-CN" sz="1400" dirty="0"/>
              <a:t>layer</a:t>
            </a:r>
            <a:r>
              <a:rPr lang="zh-CN" altLang="en-US" sz="1400" dirty="0"/>
              <a:t>间共享</a:t>
            </a: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对于输入</a:t>
            </a:r>
            <a:r>
              <a:rPr lang="en-US" altLang="zh-CN" sz="1400" dirty="0"/>
              <a:t>C</a:t>
            </a:r>
            <a:r>
              <a:rPr lang="zh-CN" altLang="en-US" sz="1400" dirty="0"/>
              <a:t>通道的</a:t>
            </a:r>
            <a:r>
              <a:rPr lang="en-US" altLang="zh-CN" sz="1400" dirty="0"/>
              <a:t>feature map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		4</a:t>
            </a:r>
            <a:r>
              <a:rPr lang="zh-CN" altLang="en-US" sz="1400" dirty="0"/>
              <a:t>个（</a:t>
            </a:r>
            <a:r>
              <a:rPr lang="en-US" altLang="zh-CN" sz="1400" dirty="0"/>
              <a:t>C</a:t>
            </a:r>
            <a:r>
              <a:rPr lang="zh-CN" altLang="en-US" sz="1400" dirty="0"/>
              <a:t>通道的</a:t>
            </a:r>
            <a:r>
              <a:rPr lang="en-US" altLang="zh-CN" sz="1400" dirty="0"/>
              <a:t>3x3Conv + 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） </a:t>
            </a:r>
            <a:r>
              <a:rPr lang="en-US" altLang="zh-CN" sz="1400" dirty="0"/>
              <a:t>+ K*A</a:t>
            </a:r>
            <a:r>
              <a:rPr lang="zh-CN" altLang="en-US" sz="1400" dirty="0"/>
              <a:t>通道的 </a:t>
            </a:r>
            <a:r>
              <a:rPr lang="en-US" altLang="zh-CN" sz="1400"/>
              <a:t>1x1Conv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7254D9-68BD-4F49-BDF2-E4E2ED782F89}"/>
              </a:ext>
            </a:extLst>
          </p:cNvPr>
          <p:cNvSpPr txBox="1"/>
          <p:nvPr/>
        </p:nvSpPr>
        <p:spPr>
          <a:xfrm>
            <a:off x="342397" y="2145571"/>
            <a:ext cx="64976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回归子网络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对于输入</a:t>
            </a:r>
            <a:r>
              <a:rPr lang="en-US" altLang="zh-CN" sz="1400" dirty="0"/>
              <a:t>C</a:t>
            </a:r>
            <a:r>
              <a:rPr lang="zh-CN" altLang="en-US" sz="1400" dirty="0"/>
              <a:t>通道的</a:t>
            </a:r>
            <a:r>
              <a:rPr lang="en-US" altLang="zh-CN" sz="1400" dirty="0"/>
              <a:t>feature map</a:t>
            </a:r>
          </a:p>
          <a:p>
            <a:r>
              <a:rPr lang="en-US" altLang="zh-CN" sz="1400" dirty="0"/>
              <a:t>		4</a:t>
            </a:r>
            <a:r>
              <a:rPr lang="zh-CN" altLang="en-US" sz="1400" dirty="0"/>
              <a:t>个（</a:t>
            </a:r>
            <a:r>
              <a:rPr lang="en-US" altLang="zh-CN" sz="1400" dirty="0"/>
              <a:t>C</a:t>
            </a:r>
            <a:r>
              <a:rPr lang="zh-CN" altLang="en-US" sz="1400" dirty="0"/>
              <a:t>通道的</a:t>
            </a:r>
            <a:r>
              <a:rPr lang="en-US" altLang="zh-CN" sz="1400" dirty="0"/>
              <a:t>3x3Conv + 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） </a:t>
            </a:r>
            <a:r>
              <a:rPr lang="en-US" altLang="zh-CN" sz="1400" dirty="0"/>
              <a:t>+ 4*A</a:t>
            </a:r>
            <a:r>
              <a:rPr lang="zh-CN" altLang="en-US" sz="1400" dirty="0"/>
              <a:t>通道的 </a:t>
            </a:r>
            <a:r>
              <a:rPr lang="en-US" altLang="zh-CN" sz="1400" dirty="0"/>
              <a:t>1x1Conv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/>
              <a:t>class-agnostic </a:t>
            </a:r>
            <a:r>
              <a:rPr lang="en-US" altLang="zh-CN" sz="1400" dirty="0" err="1"/>
              <a:t>bbox</a:t>
            </a:r>
            <a:r>
              <a:rPr lang="en-US" altLang="zh-CN" sz="1400" dirty="0"/>
              <a:t> regressor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AE9A3A-0818-46A7-9A09-1A6B2526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4" y="3288460"/>
            <a:ext cx="6022428" cy="1344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0137E8-0255-45F8-8EC4-9CBAB8AB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604" y="448710"/>
            <a:ext cx="1521256" cy="1331757"/>
          </a:xfrm>
          <a:prstGeom prst="rect">
            <a:avLst/>
          </a:prstGeom>
        </p:spPr>
      </p:pic>
      <p:sp>
        <p:nvSpPr>
          <p:cNvPr name="文本框 9" id="1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42163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RetinaNet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BB8DEC-34E4-40F4-A629-B450E556F13F}"/>
              </a:ext>
            </a:extLst>
          </p:cNvPr>
          <p:cNvSpPr txBox="1"/>
          <p:nvPr/>
        </p:nvSpPr>
        <p:spPr>
          <a:xfrm>
            <a:off x="342397" y="859220"/>
            <a:ext cx="837593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Anchor box</a:t>
            </a:r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在金字塔</a:t>
            </a:r>
            <a:r>
              <a:rPr lang="en-US" altLang="zh-CN" sz="1400" dirty="0"/>
              <a:t>level P3</a:t>
            </a:r>
            <a:r>
              <a:rPr lang="zh-CN" altLang="en-US" sz="1400" dirty="0"/>
              <a:t>到</a:t>
            </a:r>
            <a:r>
              <a:rPr lang="en-US" altLang="zh-CN" sz="1400" dirty="0"/>
              <a:t>P7</a:t>
            </a:r>
            <a:r>
              <a:rPr lang="zh-CN" altLang="en-US" sz="1400" dirty="0"/>
              <a:t>， </a:t>
            </a:r>
            <a:r>
              <a:rPr lang="en-US" altLang="zh-CN" sz="1400" dirty="0"/>
              <a:t>anchor</a:t>
            </a:r>
            <a:r>
              <a:rPr lang="zh-CN" altLang="en-US" sz="1400" dirty="0"/>
              <a:t>面积从</a:t>
            </a:r>
            <a:r>
              <a:rPr lang="en-US" altLang="zh-CN" sz="1400" dirty="0"/>
              <a:t>32x32 </a:t>
            </a:r>
            <a:r>
              <a:rPr lang="zh-CN" altLang="en-US" sz="1400" dirty="0"/>
              <a:t>到 </a:t>
            </a:r>
            <a:r>
              <a:rPr lang="en-US" altLang="zh-CN" sz="1400" dirty="0"/>
              <a:t>512x512</a:t>
            </a:r>
            <a:r>
              <a:rPr lang="zh-CN" altLang="en-US" sz="1400" dirty="0"/>
              <a:t>；每个</a:t>
            </a:r>
            <a:r>
              <a:rPr lang="en-US" altLang="zh-CN" sz="1400" dirty="0"/>
              <a:t>level</a:t>
            </a:r>
            <a:r>
              <a:rPr lang="zh-CN" altLang="en-US" sz="1400" dirty="0"/>
              <a:t>上，</a:t>
            </a:r>
            <a:r>
              <a:rPr lang="en-US" altLang="zh-CN" sz="1400" dirty="0"/>
              <a:t>anchor</a:t>
            </a:r>
            <a:r>
              <a:rPr lang="zh-CN" altLang="en-US" sz="1400" dirty="0"/>
              <a:t>有</a:t>
            </a:r>
            <a:r>
              <a:rPr lang="en-US" altLang="zh-CN" sz="1400" dirty="0"/>
              <a:t>3</a:t>
            </a:r>
            <a:r>
              <a:rPr lang="zh-CN" altLang="en-US" sz="1400" dirty="0"/>
              <a:t>个宽高比，</a:t>
            </a:r>
            <a:r>
              <a:rPr lang="en-US" altLang="zh-CN" sz="1400" dirty="0"/>
              <a:t>3</a:t>
            </a:r>
            <a:r>
              <a:rPr lang="zh-CN" altLang="en-US" sz="1400" dirty="0"/>
              <a:t>个尺度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正负样本定义规则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与</a:t>
            </a:r>
            <a:r>
              <a:rPr lang="en-US" altLang="zh-CN" sz="1400" dirty="0" err="1"/>
              <a:t>gt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IoU</a:t>
            </a:r>
            <a:r>
              <a:rPr lang="en-US" altLang="zh-CN" sz="1400" dirty="0"/>
              <a:t>&gt;=0.5 </a:t>
            </a:r>
            <a:r>
              <a:rPr lang="zh-CN" altLang="en-US" sz="1400" dirty="0"/>
              <a:t>为正样本，</a:t>
            </a:r>
            <a:r>
              <a:rPr lang="en-US" altLang="zh-CN" sz="1400" dirty="0"/>
              <a:t>[0, 0.4)</a:t>
            </a:r>
            <a:r>
              <a:rPr lang="zh-CN" altLang="en-US" sz="1400" dirty="0"/>
              <a:t>为负样本；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 </a:t>
            </a:r>
            <a:r>
              <a:rPr lang="en-US" altLang="zh-CN" sz="1400" dirty="0" err="1"/>
              <a:t>Iou</a:t>
            </a:r>
            <a:r>
              <a:rPr lang="zh-CN" altLang="en-US" sz="1400" dirty="0"/>
              <a:t>在</a:t>
            </a:r>
            <a:r>
              <a:rPr lang="en-US" altLang="zh-CN" sz="1400" dirty="0"/>
              <a:t>[0.4,0.5) </a:t>
            </a:r>
            <a:r>
              <a:rPr lang="zh-CN" altLang="en-US" sz="1400" dirty="0"/>
              <a:t>为</a:t>
            </a:r>
            <a:r>
              <a:rPr lang="en-US" altLang="zh-CN" sz="1400" dirty="0"/>
              <a:t>ignore</a:t>
            </a:r>
            <a:endParaRPr lang="zh-CN" altLang="en-US" sz="1400" dirty="0"/>
          </a:p>
          <a:p>
            <a:endParaRPr lang="zh-CN" altLang="en-US" sz="1400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Loss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Focal Loss </a:t>
            </a:r>
            <a:r>
              <a:rPr lang="zh-CN" altLang="en-US" sz="1400" dirty="0"/>
              <a:t>应用在分类子网络的输出上；</a:t>
            </a: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应用在每个采样图像所有</a:t>
            </a:r>
            <a:r>
              <a:rPr lang="en-US" altLang="zh-CN" sz="1400" dirty="0"/>
              <a:t>~100K</a:t>
            </a:r>
            <a:r>
              <a:rPr lang="zh-CN" altLang="en-US" sz="1400" dirty="0"/>
              <a:t>的</a:t>
            </a:r>
            <a:r>
              <a:rPr lang="en-US" altLang="zh-CN" sz="1400" dirty="0"/>
              <a:t>anchor</a:t>
            </a:r>
            <a:r>
              <a:rPr lang="zh-CN" altLang="en-US" sz="1400" dirty="0"/>
              <a:t>上</a:t>
            </a: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回归采用</a:t>
            </a:r>
            <a:r>
              <a:rPr lang="en-US" altLang="zh-CN" sz="1400" dirty="0"/>
              <a:t>SmoothL1 loss</a:t>
            </a:r>
          </a:p>
          <a:p>
            <a:endParaRPr lang="en-US" altLang="zh-CN" sz="1400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其他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Focal Loss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分类卷积的初始化策略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增加</a:t>
            </a:r>
            <a:r>
              <a:rPr lang="en-US" altLang="zh-CN" sz="1400" dirty="0"/>
              <a:t>anchor</a:t>
            </a:r>
            <a:r>
              <a:rPr lang="zh-CN" altLang="en-US" sz="1400" dirty="0"/>
              <a:t>对性能的影响</a:t>
            </a:r>
            <a:endParaRPr lang="en-US" altLang="zh-CN" sz="14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8418D6-2C8D-49F1-92FE-D4772E0F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07" y="3880555"/>
            <a:ext cx="1520923" cy="10930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A626B4-6513-4A6E-88D0-4E0272A49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74" y="4581239"/>
            <a:ext cx="2692718" cy="3083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418D3E-286E-4F6B-B4C6-87F56DE5D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68" y="1633447"/>
            <a:ext cx="3458558" cy="2005963"/>
          </a:xfrm>
          <a:prstGeom prst="rect">
            <a:avLst/>
          </a:prstGeom>
        </p:spPr>
      </p:pic>
      <p:sp>
        <p:nvSpPr>
          <p:cNvPr name="文本框 2" id="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25376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FCOS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E6B267-AF72-4011-B338-64376A3AB0FE}"/>
              </a:ext>
            </a:extLst>
          </p:cNvPr>
          <p:cNvSpPr txBox="1"/>
          <p:nvPr/>
        </p:nvSpPr>
        <p:spPr>
          <a:xfrm>
            <a:off x="433552" y="874986"/>
            <a:ext cx="764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Fully Convolutional One-Stage Detector</a:t>
            </a:r>
          </a:p>
          <a:p>
            <a:r>
              <a:rPr lang="en-US" altLang="zh-CN" dirty="0"/>
              <a:t>Anchor free, Proposal free</a:t>
            </a:r>
          </a:p>
        </p:txBody>
      </p:sp>
      <p:sp>
        <p:nvSpPr>
          <p:cNvPr id="3" name="AutoShape 2" descr="https://intranetproxy.alipay.com/skylark/lark/0/2021/png/202650/1617355259016-0f7c81f7-1f42-44bc-8f28-46340fecf34f.png?x-oss-process=image%2Fresize%2Cw_1230">
            <a:extLst>
              <a:ext uri="{FF2B5EF4-FFF2-40B4-BE49-F238E27FC236}">
                <a16:creationId xmlns:a16="http://schemas.microsoft.com/office/drawing/2014/main" id="{EDD5E16E-6975-434E-922E-58A30FA04C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89D7F4-76A2-48FB-9237-06975A70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" y="1739401"/>
            <a:ext cx="7555229" cy="23714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64BEF3-2B02-4847-B621-CEE2F7378AB6}"/>
              </a:ext>
            </a:extLst>
          </p:cNvPr>
          <p:cNvSpPr txBox="1"/>
          <p:nvPr/>
        </p:nvSpPr>
        <p:spPr>
          <a:xfrm>
            <a:off x="780393" y="4540469"/>
            <a:ext cx="5849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r>
              <a:rPr lang="en-US" altLang="zh-CN" sz="1200" dirty="0"/>
              <a:t>P6</a:t>
            </a:r>
            <a:r>
              <a:rPr lang="zh-CN" altLang="en-US" sz="1200" dirty="0"/>
              <a:t>，</a:t>
            </a:r>
            <a:r>
              <a:rPr lang="en-US" altLang="zh-CN" sz="1200" dirty="0"/>
              <a:t>P7</a:t>
            </a:r>
            <a:r>
              <a:rPr lang="zh-CN" altLang="en-US" sz="1200" dirty="0"/>
              <a:t>的生成方式与</a:t>
            </a:r>
            <a:r>
              <a:rPr lang="en-US" altLang="zh-CN" sz="1200" dirty="0" err="1"/>
              <a:t>RetinaNet</a:t>
            </a:r>
            <a:r>
              <a:rPr lang="zh-CN" altLang="en-US" sz="1200" dirty="0"/>
              <a:t>的差异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64845C-A517-49D0-8BB2-54001BEF2854}"/>
              </a:ext>
            </a:extLst>
          </p:cNvPr>
          <p:cNvSpPr txBox="1"/>
          <p:nvPr/>
        </p:nvSpPr>
        <p:spPr>
          <a:xfrm>
            <a:off x="5320008" y="874986"/>
            <a:ext cx="1979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通过取消</a:t>
            </a:r>
            <a:r>
              <a:rPr lang="en-US" altLang="zh-CN" sz="1200" dirty="0">
                <a:solidFill>
                  <a:srgbClr val="FF0000"/>
                </a:solidFill>
              </a:rPr>
              <a:t>anchor boxes</a:t>
            </a:r>
            <a:r>
              <a:rPr lang="zh-CN" altLang="en-US" sz="1200" dirty="0">
                <a:solidFill>
                  <a:srgbClr val="FF0000"/>
                </a:solidFill>
              </a:rPr>
              <a:t>，避免了</a:t>
            </a:r>
            <a:r>
              <a:rPr lang="en-US" altLang="zh-CN" sz="1200" dirty="0">
                <a:solidFill>
                  <a:srgbClr val="FF0000"/>
                </a:solidFill>
              </a:rPr>
              <a:t>anchor box </a:t>
            </a:r>
            <a:r>
              <a:rPr lang="zh-CN" altLang="en-US" sz="1200" dirty="0">
                <a:solidFill>
                  <a:srgbClr val="FF0000"/>
                </a:solidFill>
              </a:rPr>
              <a:t>与</a:t>
            </a:r>
            <a:r>
              <a:rPr lang="en-US" altLang="zh-CN" sz="1200" dirty="0" err="1">
                <a:solidFill>
                  <a:srgbClr val="FF0000"/>
                </a:solidFill>
              </a:rPr>
              <a:t>gt</a:t>
            </a:r>
            <a:r>
              <a:rPr lang="zh-CN" altLang="en-US" sz="1200" dirty="0">
                <a:solidFill>
                  <a:srgbClr val="FF0000"/>
                </a:solidFill>
              </a:rPr>
              <a:t>的</a:t>
            </a:r>
            <a:r>
              <a:rPr lang="en-US" altLang="zh-CN" sz="1200" dirty="0">
                <a:solidFill>
                  <a:srgbClr val="FF0000"/>
                </a:solidFill>
              </a:rPr>
              <a:t>IOU</a:t>
            </a:r>
            <a:r>
              <a:rPr lang="zh-CN" altLang="en-US" sz="1200" dirty="0">
                <a:solidFill>
                  <a:srgbClr val="FF0000"/>
                </a:solidFill>
              </a:rPr>
              <a:t>计算以及匹配</a:t>
            </a:r>
            <a:endParaRPr lang="zh-CN" altLang="en-US" dirty="0"/>
          </a:p>
        </p:txBody>
      </p:sp>
      <p:sp>
        <p:nvSpPr>
          <p:cNvPr name="文本框 10" id="1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52638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FCOS</a:t>
            </a: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55C26-96DA-4DA5-B946-7DBF8110790A}"/>
              </a:ext>
            </a:extLst>
          </p:cNvPr>
          <p:cNvSpPr txBox="1"/>
          <p:nvPr/>
        </p:nvSpPr>
        <p:spPr>
          <a:xfrm>
            <a:off x="342398" y="819807"/>
            <a:ext cx="192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分类子网络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D298A2-9DC9-4CC6-AD1C-2ACDDE47AC6C}"/>
              </a:ext>
            </a:extLst>
          </p:cNvPr>
          <p:cNvSpPr txBox="1"/>
          <p:nvPr/>
        </p:nvSpPr>
        <p:spPr>
          <a:xfrm>
            <a:off x="342398" y="1593150"/>
            <a:ext cx="204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lvl1pPr>
          </a:lstStyle>
          <a:p>
            <a:r>
              <a:rPr lang="zh-CN" altLang="en-US" dirty="0"/>
              <a:t>回归子网络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61FD1C-97FE-4266-9EA3-BFBEAB67974E}"/>
              </a:ext>
            </a:extLst>
          </p:cNvPr>
          <p:cNvSpPr txBox="1"/>
          <p:nvPr/>
        </p:nvSpPr>
        <p:spPr>
          <a:xfrm>
            <a:off x="342396" y="3379299"/>
            <a:ext cx="266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Center-ness</a:t>
            </a:r>
            <a:r>
              <a:rPr lang="zh-CN" altLang="en-US" dirty="0"/>
              <a:t>子网络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78C19-2F98-4362-B6F8-2CEE305A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38" y="2267946"/>
            <a:ext cx="2022092" cy="5336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4F5053-2C36-42F4-9802-5AB7607D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21" y="2035473"/>
            <a:ext cx="1282427" cy="1494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F2CFE4-4816-4E0E-B6C6-F8D6348BBAAD}"/>
              </a:ext>
            </a:extLst>
          </p:cNvPr>
          <p:cNvSpPr txBox="1"/>
          <p:nvPr/>
        </p:nvSpPr>
        <p:spPr>
          <a:xfrm>
            <a:off x="480848" y="1990490"/>
            <a:ext cx="454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每个训练样本上回归一个</a:t>
            </a:r>
            <a:r>
              <a:rPr lang="en-US" altLang="zh-CN" sz="1200" dirty="0"/>
              <a:t>4D</a:t>
            </a:r>
            <a:r>
              <a:rPr lang="zh-CN" altLang="en-US" sz="1200" dirty="0"/>
              <a:t>向量</a:t>
            </a:r>
            <a:r>
              <a:rPr lang="en-US" altLang="zh-CN" sz="1200" dirty="0"/>
              <a:t>(l, t, r, b)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E5A1DE-64C2-4B3B-830C-6DDDA9EE0317}"/>
              </a:ext>
            </a:extLst>
          </p:cNvPr>
          <p:cNvSpPr txBox="1"/>
          <p:nvPr/>
        </p:nvSpPr>
        <p:spPr>
          <a:xfrm>
            <a:off x="480848" y="1189139"/>
            <a:ext cx="333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每个训练样本上输出</a:t>
            </a:r>
            <a:r>
              <a:rPr lang="en-US" altLang="zh-CN" sz="1200" dirty="0"/>
              <a:t>C</a:t>
            </a:r>
            <a:r>
              <a:rPr lang="zh-CN" altLang="en-US" sz="1200" dirty="0"/>
              <a:t>个二分类器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203E49-B305-4F87-986F-DD8EC5D04972}"/>
              </a:ext>
            </a:extLst>
          </p:cNvPr>
          <p:cNvSpPr txBox="1"/>
          <p:nvPr/>
        </p:nvSpPr>
        <p:spPr>
          <a:xfrm>
            <a:off x="6790340" y="934202"/>
            <a:ext cx="1951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将</a:t>
            </a:r>
            <a:r>
              <a:rPr lang="en-US" altLang="zh-CN" sz="1200" dirty="0" err="1"/>
              <a:t>FeatureMap</a:t>
            </a:r>
            <a:r>
              <a:rPr lang="zh-CN" altLang="en-US" sz="1200" dirty="0"/>
              <a:t>上的点反投影回输入图像，直接将这个点视为训练样本</a:t>
            </a:r>
            <a:endParaRPr lang="en-US" altLang="zh-CN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8FAE98-A109-4C7A-96F4-6894D2DFD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922" y="4055569"/>
            <a:ext cx="2491264" cy="8610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6BD811-4D44-4E24-B83C-3CE08A29CDCF}"/>
              </a:ext>
            </a:extLst>
          </p:cNvPr>
          <p:cNvSpPr txBox="1"/>
          <p:nvPr/>
        </p:nvSpPr>
        <p:spPr>
          <a:xfrm>
            <a:off x="480848" y="3748631"/>
            <a:ext cx="7819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在分类分支上并行增加一个单层</a:t>
            </a:r>
            <a:r>
              <a:rPr lang="en-US" altLang="zh-CN" sz="1200" dirty="0"/>
              <a:t>layer</a:t>
            </a:r>
            <a:r>
              <a:rPr lang="zh-CN" altLang="en-US" sz="1200" dirty="0"/>
              <a:t>来预测位置的</a:t>
            </a:r>
            <a:r>
              <a:rPr lang="en-US" altLang="zh-CN" sz="1200" dirty="0"/>
              <a:t>center-ness =》 </a:t>
            </a:r>
            <a:r>
              <a:rPr lang="zh-CN" altLang="en-US" sz="1200" dirty="0"/>
              <a:t>抑制低质量的检测框</a:t>
            </a:r>
            <a:r>
              <a:rPr lang="en-US" altLang="zh-CN" sz="1200" dirty="0"/>
              <a:t>(</a:t>
            </a:r>
            <a:r>
              <a:rPr lang="zh-CN" altLang="en-US" sz="1200" dirty="0"/>
              <a:t>远离目标中心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B95F34-65CA-4DB5-83C4-937FE7D4EF8E}"/>
              </a:ext>
            </a:extLst>
          </p:cNvPr>
          <p:cNvSpPr txBox="1"/>
          <p:nvPr/>
        </p:nvSpPr>
        <p:spPr>
          <a:xfrm>
            <a:off x="3689130" y="4074405"/>
            <a:ext cx="424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200" dirty="0" err="1"/>
              <a:t>centerness</a:t>
            </a:r>
            <a:r>
              <a:rPr lang="en-US" altLang="zh-CN" sz="1200" dirty="0"/>
              <a:t> </a:t>
            </a:r>
            <a:r>
              <a:rPr lang="zh-CN" altLang="en-US" sz="1200" dirty="0"/>
              <a:t>描述了一个位置与其负责预测目标的中心点间的归一化距离</a:t>
            </a:r>
            <a:endParaRPr lang="en-US" altLang="zh-CN" sz="12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在</a:t>
            </a:r>
            <a:r>
              <a:rPr lang="en-US" altLang="zh-CN" sz="1200" dirty="0"/>
              <a:t>testing</a:t>
            </a:r>
            <a:r>
              <a:rPr lang="zh-CN" altLang="en-US" sz="1200" dirty="0"/>
              <a:t>阶段，预测值的最终</a:t>
            </a:r>
            <a:r>
              <a:rPr lang="en-US" altLang="zh-CN" sz="1200" dirty="0"/>
              <a:t>score(</a:t>
            </a:r>
            <a:r>
              <a:rPr lang="zh-CN" altLang="en-US" sz="1200" dirty="0"/>
              <a:t>用于</a:t>
            </a:r>
            <a:r>
              <a:rPr lang="en-US" altLang="zh-CN" sz="1200" dirty="0" err="1"/>
              <a:t>bbox</a:t>
            </a:r>
            <a:r>
              <a:rPr lang="zh-CN" altLang="en-US" sz="1200" dirty="0"/>
              <a:t>排序</a:t>
            </a:r>
            <a:r>
              <a:rPr lang="en-US" altLang="zh-CN" sz="1200" dirty="0"/>
              <a:t>)</a:t>
            </a:r>
            <a:r>
              <a:rPr lang="zh-CN" altLang="en-US" sz="1200" dirty="0"/>
              <a:t>为</a:t>
            </a:r>
            <a:r>
              <a:rPr lang="en-US" altLang="zh-CN" sz="1200" dirty="0"/>
              <a:t>center-ness * classification score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267DC2-A905-42E8-A6C4-379B2A3FC3D0}"/>
              </a:ext>
            </a:extLst>
          </p:cNvPr>
          <p:cNvSpPr txBox="1"/>
          <p:nvPr/>
        </p:nvSpPr>
        <p:spPr>
          <a:xfrm>
            <a:off x="453094" y="2922331"/>
            <a:ext cx="542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200" dirty="0"/>
              <a:t>由于不同层需要回归不同大小的目标，因而在不同层使用</a:t>
            </a:r>
            <a:r>
              <a:rPr lang="en-US" altLang="zh-CN" sz="1200" dirty="0"/>
              <a:t>exp(</a:t>
            </a:r>
            <a:r>
              <a:rPr lang="en-US" altLang="zh-CN" sz="1200" dirty="0" err="1"/>
              <a:t>si</a:t>
            </a:r>
            <a:r>
              <a:rPr lang="en-US" altLang="zh-CN" sz="1200" dirty="0"/>
              <a:t> * x)</a:t>
            </a:r>
            <a:r>
              <a:rPr lang="zh-CN" altLang="en-US" sz="1200" dirty="0"/>
              <a:t>来提高检测性能； </a:t>
            </a:r>
            <a:r>
              <a:rPr lang="en-US" altLang="zh-CN" sz="1200" dirty="0" err="1"/>
              <a:t>si</a:t>
            </a:r>
            <a:r>
              <a:rPr lang="en-US" altLang="zh-CN" sz="1200" dirty="0"/>
              <a:t> </a:t>
            </a:r>
            <a:r>
              <a:rPr lang="zh-CN" altLang="en-US" sz="1200" dirty="0"/>
              <a:t>为可训练标量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8AEBF8B-A04C-4344-8093-CB8BFC1F6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132" y="758530"/>
            <a:ext cx="1837176" cy="1240486"/>
          </a:xfrm>
          <a:prstGeom prst="rect">
            <a:avLst/>
          </a:prstGeom>
        </p:spPr>
      </p:pic>
      <p:sp>
        <p:nvSpPr>
          <p:cNvPr name="文本框 15" id="1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388708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FCOS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3B6099-7C77-457B-8700-E78D3302C714}"/>
              </a:ext>
            </a:extLst>
          </p:cNvPr>
          <p:cNvSpPr txBox="1"/>
          <p:nvPr/>
        </p:nvSpPr>
        <p:spPr>
          <a:xfrm>
            <a:off x="402020" y="867103"/>
            <a:ext cx="8158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Anchor Point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FeatureMap</a:t>
            </a:r>
            <a:r>
              <a:rPr lang="zh-CN" altLang="en-US" sz="1400" dirty="0"/>
              <a:t>上的点投影到原图像上，直接将这个点作为训练样本</a:t>
            </a:r>
            <a:endParaRPr lang="en-US" altLang="zh-CN" sz="1400" dirty="0"/>
          </a:p>
          <a:p>
            <a:pPr lvl="1">
              <a:buClr>
                <a:srgbClr val="57B38E"/>
              </a:buClr>
            </a:pPr>
            <a:endParaRPr lang="en-US" altLang="zh-CN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正负样本定义规则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/>
              <a:t>5</a:t>
            </a:r>
            <a:r>
              <a:rPr lang="zh-CN" altLang="en-US" sz="1400" dirty="0"/>
              <a:t>层</a:t>
            </a:r>
            <a:r>
              <a:rPr lang="en-US" altLang="zh-CN" sz="1400" dirty="0"/>
              <a:t>FPN</a:t>
            </a:r>
            <a:r>
              <a:rPr lang="zh-CN" altLang="en-US" sz="1400" dirty="0"/>
              <a:t>，</a:t>
            </a:r>
            <a:r>
              <a:rPr lang="en-US" altLang="zh-CN" sz="1400" dirty="0"/>
              <a:t>P3 ~ P7</a:t>
            </a:r>
            <a:r>
              <a:rPr lang="zh-CN" altLang="en-US" sz="1400" dirty="0"/>
              <a:t>；</a:t>
            </a:r>
            <a:r>
              <a:rPr lang="en-US" altLang="zh-CN" sz="1400" dirty="0"/>
              <a:t>P6</a:t>
            </a:r>
            <a:r>
              <a:rPr lang="zh-CN" altLang="en-US" sz="1400" dirty="0"/>
              <a:t>和</a:t>
            </a:r>
            <a:r>
              <a:rPr lang="en-US" altLang="zh-CN" sz="1400" dirty="0"/>
              <a:t>P7</a:t>
            </a:r>
            <a:r>
              <a:rPr lang="zh-CN" altLang="en-US" sz="1400" dirty="0"/>
              <a:t>分别是在</a:t>
            </a:r>
            <a:r>
              <a:rPr lang="en-US" altLang="zh-CN" sz="1400" dirty="0"/>
              <a:t>P5</a:t>
            </a:r>
            <a:r>
              <a:rPr lang="zh-CN" altLang="en-US" sz="1400" dirty="0"/>
              <a:t>和</a:t>
            </a:r>
            <a:r>
              <a:rPr lang="en-US" altLang="zh-CN" sz="1400" dirty="0"/>
              <a:t>P6</a:t>
            </a:r>
            <a:r>
              <a:rPr lang="zh-CN" altLang="en-US" sz="1400" dirty="0"/>
              <a:t>上使用</a:t>
            </a:r>
            <a:r>
              <a:rPr lang="en-US" altLang="zh-CN" sz="1400" dirty="0"/>
              <a:t>stride 2 </a:t>
            </a:r>
            <a:r>
              <a:rPr lang="zh-CN" altLang="en-US" sz="1400" dirty="0"/>
              <a:t>的</a:t>
            </a:r>
            <a:r>
              <a:rPr lang="en-US" altLang="zh-CN" sz="1400" dirty="0"/>
              <a:t>conv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lvl="2">
              <a:buClr>
                <a:srgbClr val="57B38E"/>
              </a:buClr>
            </a:pPr>
            <a:r>
              <a:rPr lang="en-US" altLang="zh-CN" sz="1200" dirty="0"/>
              <a:t>=》P3~P7</a:t>
            </a:r>
            <a:r>
              <a:rPr lang="zh-CN" altLang="en-US" sz="1200" dirty="0"/>
              <a:t>分别有</a:t>
            </a:r>
            <a:r>
              <a:rPr lang="en-US" altLang="zh-CN" sz="1200" dirty="0"/>
              <a:t>stride 8</a:t>
            </a:r>
            <a:r>
              <a:rPr lang="zh-CN" altLang="en-US" sz="1200" dirty="0"/>
              <a:t>，</a:t>
            </a:r>
            <a:r>
              <a:rPr lang="en-US" altLang="zh-CN" sz="1200" dirty="0"/>
              <a:t>16</a:t>
            </a:r>
            <a:r>
              <a:rPr lang="zh-CN" altLang="en-US" sz="1200" dirty="0"/>
              <a:t>，</a:t>
            </a:r>
            <a:r>
              <a:rPr lang="en-US" altLang="zh-CN" sz="1200" dirty="0"/>
              <a:t>32</a:t>
            </a:r>
            <a:r>
              <a:rPr lang="zh-CN" altLang="en-US" sz="1200" dirty="0"/>
              <a:t>， </a:t>
            </a:r>
            <a:r>
              <a:rPr lang="en-US" altLang="zh-CN" sz="1200" dirty="0"/>
              <a:t>64</a:t>
            </a:r>
            <a:r>
              <a:rPr lang="zh-CN" altLang="en-US" sz="1200" dirty="0"/>
              <a:t>， </a:t>
            </a:r>
            <a:r>
              <a:rPr lang="en-US" altLang="zh-CN" sz="1200" dirty="0"/>
              <a:t>128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anchor-based</a:t>
            </a:r>
            <a:r>
              <a:rPr lang="zh-CN" altLang="en-US" sz="1400" dirty="0"/>
              <a:t>检测器将不同大小的</a:t>
            </a:r>
            <a:r>
              <a:rPr lang="en-US" altLang="zh-CN" sz="1400" dirty="0"/>
              <a:t>anchor</a:t>
            </a:r>
            <a:r>
              <a:rPr lang="zh-CN" altLang="en-US" sz="1400" dirty="0"/>
              <a:t>分配到不同的特征层，</a:t>
            </a:r>
            <a:r>
              <a:rPr lang="en-US" altLang="zh-CN" sz="1400" dirty="0"/>
              <a:t>FCOS</a:t>
            </a:r>
            <a:r>
              <a:rPr lang="zh-CN" altLang="en-US" sz="1400" dirty="0"/>
              <a:t>直接在每个</a:t>
            </a:r>
            <a:r>
              <a:rPr lang="en-US" altLang="zh-CN" sz="1400" dirty="0"/>
              <a:t>level</a:t>
            </a:r>
            <a:r>
              <a:rPr lang="zh-CN" altLang="en-US" sz="1400" dirty="0"/>
              <a:t>限制</a:t>
            </a:r>
            <a:r>
              <a:rPr lang="en-US" altLang="zh-CN" sz="1400" dirty="0" err="1"/>
              <a:t>bbox</a:t>
            </a:r>
            <a:r>
              <a:rPr lang="zh-CN" altLang="en-US" sz="1400" dirty="0"/>
              <a:t>回归范围；</a:t>
            </a:r>
            <a:endParaRPr lang="en-US" altLang="zh-CN" sz="1400" dirty="0"/>
          </a:p>
          <a:p>
            <a:pPr lvl="1">
              <a:buClr>
                <a:srgbClr val="57B38E"/>
              </a:buClr>
            </a:pPr>
            <a:r>
              <a:rPr lang="en-US" altLang="zh-CN" sz="1200" dirty="0"/>
              <a:t>	=》</a:t>
            </a:r>
            <a:r>
              <a:rPr lang="zh-CN" altLang="en-US" sz="1200" dirty="0"/>
              <a:t>将不同大小的目标分配在不同的层；</a:t>
            </a:r>
            <a:endParaRPr lang="en-US" altLang="zh-CN" sz="1200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如果仍存在一个位置有多个目标，则选择面积最小的目标作为真值；</a:t>
            </a:r>
            <a:endParaRPr lang="en-US" altLang="zh-CN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Loss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分类器使用</a:t>
            </a:r>
            <a:r>
              <a:rPr lang="en-US" altLang="zh-CN" sz="1400" dirty="0"/>
              <a:t>Focal loss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bbox</a:t>
            </a:r>
            <a:r>
              <a:rPr lang="zh-CN" altLang="en-US" sz="1400" dirty="0"/>
              <a:t>回归使用</a:t>
            </a:r>
            <a:r>
              <a:rPr lang="en-US" altLang="zh-CN" sz="1400" dirty="0"/>
              <a:t>IOU loss</a:t>
            </a:r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center-ness</a:t>
            </a:r>
            <a:r>
              <a:rPr lang="zh-CN" altLang="en-US" sz="1400" dirty="0"/>
              <a:t>使用</a:t>
            </a:r>
            <a:r>
              <a:rPr lang="en-US" altLang="zh-CN" sz="1400" dirty="0"/>
              <a:t>BCE loss</a:t>
            </a:r>
            <a:endParaRPr lang="en-US" altLang="zh-CN" sz="1200" dirty="0"/>
          </a:p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其他</a:t>
            </a:r>
            <a:endParaRPr lang="en-US" altLang="zh-CN" dirty="0"/>
          </a:p>
          <a:p>
            <a:pPr marL="742950" lvl="1" indent="-285750"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/>
              <a:t>Group Normalization =&gt; </a:t>
            </a:r>
            <a:r>
              <a:rPr lang="zh-CN" altLang="en-US" sz="1400" dirty="0"/>
              <a:t>使训练更</a:t>
            </a:r>
            <a:r>
              <a:rPr lang="en-US" altLang="zh-CN" sz="1400" dirty="0"/>
              <a:t>stable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E6D9C4-9238-48A5-A163-E1FB1580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22" y="3326677"/>
            <a:ext cx="3696653" cy="11003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DA1B9E-AFB5-43DE-AADB-C362FA29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82" y="867103"/>
            <a:ext cx="2323998" cy="9390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285FB3-2282-4EA8-B46F-168159E3B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541" y="571636"/>
            <a:ext cx="2034540" cy="1355864"/>
          </a:xfrm>
          <a:prstGeom prst="rect">
            <a:avLst/>
          </a:prstGeom>
        </p:spPr>
      </p:pic>
      <p:sp>
        <p:nvSpPr>
          <p:cNvPr name="文本框 2" id="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324655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42397" y="213640"/>
            <a:ext cx="1502306" cy="463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ATSS</a:t>
            </a:r>
            <a:endParaRPr lang="x-none" altLang="en-US" sz="2000" dirty="0">
              <a:solidFill>
                <a:srgbClr val="2DAA8B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8" name="Line 3"/>
          <p:cNvSpPr/>
          <p:nvPr/>
        </p:nvSpPr>
        <p:spPr>
          <a:xfrm>
            <a:off x="342397" y="716424"/>
            <a:ext cx="6156000" cy="360"/>
          </a:xfrm>
          <a:prstGeom prst="line">
            <a:avLst/>
          </a:prstGeom>
          <a:ln w="28575">
            <a:solidFill>
              <a:srgbClr val="00AC9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C8AD9C-308B-4826-A9C8-02B32F991ABB}"/>
              </a:ext>
            </a:extLst>
          </p:cNvPr>
          <p:cNvSpPr txBox="1"/>
          <p:nvPr/>
        </p:nvSpPr>
        <p:spPr>
          <a:xfrm>
            <a:off x="283059" y="816735"/>
            <a:ext cx="6274676" cy="194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相较于</a:t>
            </a:r>
            <a:r>
              <a:rPr lang="en-US" altLang="zh-CN" dirty="0" err="1"/>
              <a:t>RetinaNet</a:t>
            </a:r>
            <a:r>
              <a:rPr lang="zh-CN" altLang="en-US" dirty="0"/>
              <a:t>，</a:t>
            </a:r>
            <a:r>
              <a:rPr lang="en-US" altLang="zh-CN" dirty="0"/>
              <a:t>FCOS</a:t>
            </a:r>
            <a:r>
              <a:rPr lang="zh-CN" altLang="en-US" dirty="0"/>
              <a:t>的性能提升主要来自于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Head</a:t>
            </a:r>
            <a:r>
              <a:rPr lang="zh-CN" altLang="en-US" sz="1400" dirty="0"/>
              <a:t>中加入了</a:t>
            </a:r>
            <a:r>
              <a:rPr lang="en-US" altLang="zh-CN" sz="1400" dirty="0" err="1"/>
              <a:t>GroupNorm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GIoU</a:t>
            </a:r>
            <a:r>
              <a:rPr lang="zh-CN" altLang="en-US" sz="1400" dirty="0"/>
              <a:t>回归</a:t>
            </a:r>
            <a:r>
              <a:rPr lang="en-US" altLang="zh-CN" sz="1400" dirty="0"/>
              <a:t>loss</a:t>
            </a:r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限制正样本在</a:t>
            </a:r>
            <a:r>
              <a:rPr lang="en-US" altLang="zh-CN" sz="1400" dirty="0" err="1"/>
              <a:t>gt</a:t>
            </a:r>
            <a:r>
              <a:rPr lang="en-US" altLang="zh-CN" sz="1400" dirty="0"/>
              <a:t> box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引入</a:t>
            </a:r>
            <a:r>
              <a:rPr lang="en-US" altLang="zh-CN" sz="1400" dirty="0" err="1"/>
              <a:t>centerness</a:t>
            </a:r>
            <a:r>
              <a:rPr lang="en-US" altLang="zh-CN" sz="1400" dirty="0"/>
              <a:t> branch</a:t>
            </a:r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在每个</a:t>
            </a:r>
            <a:r>
              <a:rPr lang="en-US" altLang="zh-CN" sz="1400" dirty="0" err="1"/>
              <a:t>fpn</a:t>
            </a:r>
            <a:r>
              <a:rPr lang="zh-CN" altLang="en-US" sz="1400" dirty="0"/>
              <a:t>层中加入可训练的标量</a:t>
            </a:r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4A251E-F76A-4463-BA8B-99F72C69EA75}"/>
              </a:ext>
            </a:extLst>
          </p:cNvPr>
          <p:cNvSpPr txBox="1"/>
          <p:nvPr/>
        </p:nvSpPr>
        <p:spPr>
          <a:xfrm>
            <a:off x="4530734" y="2742839"/>
            <a:ext cx="3346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这些通用的改进并不是</a:t>
            </a:r>
            <a:r>
              <a:rPr lang="en-US" altLang="zh-CN" sz="1400" dirty="0">
                <a:solidFill>
                  <a:srgbClr val="FF0000"/>
                </a:solidFill>
              </a:rPr>
              <a:t>anchor-based</a:t>
            </a:r>
            <a:r>
              <a:rPr lang="zh-CN" altLang="en-US" sz="1400" dirty="0">
                <a:solidFill>
                  <a:srgbClr val="FF0000"/>
                </a:solidFill>
              </a:rPr>
              <a:t>与</a:t>
            </a:r>
            <a:r>
              <a:rPr lang="en-US" altLang="zh-CN" sz="1400" dirty="0">
                <a:solidFill>
                  <a:srgbClr val="FF0000"/>
                </a:solidFill>
              </a:rPr>
              <a:t>anchor-free</a:t>
            </a:r>
            <a:r>
              <a:rPr lang="zh-CN" altLang="en-US" sz="1400" dirty="0">
                <a:solidFill>
                  <a:srgbClr val="FF0000"/>
                </a:solidFill>
              </a:rPr>
              <a:t>的关键差异点，通过将这些差异应用于</a:t>
            </a:r>
            <a:r>
              <a:rPr lang="en-US" altLang="zh-CN" sz="1400" dirty="0" err="1">
                <a:solidFill>
                  <a:srgbClr val="FF0000"/>
                </a:solidFill>
              </a:rPr>
              <a:t>RetinaNet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AP</a:t>
            </a:r>
            <a:r>
              <a:rPr lang="zh-CN" altLang="en-US" sz="1400" dirty="0">
                <a:solidFill>
                  <a:srgbClr val="FF0000"/>
                </a:solidFill>
              </a:rPr>
              <a:t>提高至</a:t>
            </a:r>
            <a:r>
              <a:rPr lang="en-US" altLang="zh-CN" sz="1400" dirty="0">
                <a:solidFill>
                  <a:srgbClr val="FF0000"/>
                </a:solidFill>
              </a:rPr>
              <a:t>37.0</a:t>
            </a:r>
            <a:r>
              <a:rPr lang="zh-CN" altLang="en-US" sz="1400" dirty="0">
                <a:solidFill>
                  <a:srgbClr val="FF0000"/>
                </a:solidFill>
              </a:rPr>
              <a:t>， 与</a:t>
            </a:r>
            <a:r>
              <a:rPr lang="en-US" altLang="zh-CN" sz="1400" dirty="0">
                <a:solidFill>
                  <a:srgbClr val="FF0000"/>
                </a:solidFill>
              </a:rPr>
              <a:t>FCOS</a:t>
            </a:r>
            <a:r>
              <a:rPr lang="zh-CN" altLang="en-US" sz="1400" dirty="0">
                <a:solidFill>
                  <a:srgbClr val="FF0000"/>
                </a:solidFill>
              </a:rPr>
              <a:t>仍然有</a:t>
            </a:r>
            <a:r>
              <a:rPr lang="en-US" altLang="zh-CN" sz="1400" dirty="0">
                <a:solidFill>
                  <a:srgbClr val="FF0000"/>
                </a:solidFill>
              </a:rPr>
              <a:t>0.8</a:t>
            </a:r>
            <a:r>
              <a:rPr lang="zh-CN" altLang="en-US" sz="1400" dirty="0">
                <a:solidFill>
                  <a:srgbClr val="FF0000"/>
                </a:solidFill>
              </a:rPr>
              <a:t>的差异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0D0362-FBDA-4683-A448-D84D3A1123C7}"/>
              </a:ext>
            </a:extLst>
          </p:cNvPr>
          <p:cNvSpPr txBox="1"/>
          <p:nvPr/>
        </p:nvSpPr>
        <p:spPr>
          <a:xfrm>
            <a:off x="342397" y="2880216"/>
            <a:ext cx="5975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7B38E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个方面来进行比较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正负样本的定义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回归的起始位置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Clr>
                <a:srgbClr val="57B38E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每个位置堆放的</a:t>
            </a:r>
            <a:r>
              <a:rPr lang="en-US" altLang="zh-CN" sz="1400" dirty="0"/>
              <a:t>anchor</a:t>
            </a:r>
            <a:r>
              <a:rPr lang="zh-CN" altLang="en-US" sz="1400" dirty="0"/>
              <a:t>数目</a:t>
            </a:r>
            <a:endParaRPr lang="en-US" altLang="zh-CN" sz="1400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E6756B-3CD3-407E-9451-2DBCA8AB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1193482"/>
            <a:ext cx="3020363" cy="1378268"/>
          </a:xfrm>
          <a:prstGeom prst="rect">
            <a:avLst/>
          </a:prstGeom>
        </p:spPr>
      </p:pic>
      <p:sp>
        <p:nvSpPr>
          <p:cNvPr name="文本框 10" id="1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BBAAD9C20180234D78A0072836F0B4C0E2B9B204170C7B20A9D98C35B10C2B558B4CBD38D1643B0B22B92508C846D0EBCAF9218A11D0EB511BBFC2107D3E2BD324FC9EADBE26664784B62C876FD24ADF5DF0E7B772685F24F8C6E19763E14C48D986299DDE3</a:t>
            </a:r>
          </a:p>
        </p:txBody>
      </p:sp>
    </p:spTree>
    <p:extLst>
      <p:ext uri="{BB962C8B-B14F-4D97-AF65-F5344CB8AC3E}">
        <p14:creationId xmlns:p14="http://schemas.microsoft.com/office/powerpoint/2010/main" val="27247724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40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m" id="{B32A5DFB-298D-48F9-B0EA-873A6AB2A640}" vid="{3E759A72-990C-41A2-9562-3E55BE62A7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13878</TotalTime>
  <Words>1850</Words>
  <Application>Microsoft Office PowerPoint</Application>
  <PresentationFormat>全屏显示(16:9)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DejaVu Sans</vt:lpstr>
      <vt:lpstr>Heiti SC Light</vt:lpstr>
      <vt:lpstr>Helvetica Neue</vt:lpstr>
      <vt:lpstr>Helvetica Neue for IB</vt:lpstr>
      <vt:lpstr>宋体</vt:lpstr>
      <vt:lpstr>微软雅黑</vt:lpstr>
      <vt:lpstr>Arial</vt:lpstr>
      <vt:lpstr>Calibri</vt:lpstr>
      <vt:lpstr>Calibri Light</vt:lpstr>
      <vt:lpstr>Courier New</vt:lpstr>
      <vt:lpstr>Symbol</vt:lpstr>
      <vt:lpstr>Times</vt:lpstr>
      <vt:lpstr>Wingdings</vt:lpstr>
      <vt:lpstr>自定义设计方案</vt:lpstr>
      <vt:lpstr>bm</vt:lpstr>
      <vt:lpstr>ATSS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Yingqian</dc:creator>
  <cp:lastModifiedBy>banma-1291</cp:lastModifiedBy>
  <cp:revision>2406</cp:revision>
  <dcterms:created xsi:type="dcterms:W3CDTF">2016-12-02T04:03:52Z</dcterms:created>
  <dcterms:modified xsi:type="dcterms:W3CDTF">2021-04-06T12:08:26Z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BBAAD9C20180234D78A0072836F0B4C0E2B9B204170C7B20A9D98C35B10C2B558B4CBD38D1643B0B22B92508C846D0EBCAF9218A11D0EB511BBFC2107D3E2BD324FC9EADBE26664784B62C876FD24ADF5DF0E7B772685F24F8C6E19763E14C48D986299DDE3</vt:lpwstr>
  </property>
</Properties>
</file>