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9" r:id="rId3"/>
    <p:sldId id="263" r:id="rId4"/>
    <p:sldId id="267" r:id="rId5"/>
    <p:sldId id="268" r:id="rId6"/>
    <p:sldId id="271" r:id="rId7"/>
    <p:sldId id="272" r:id="rId8"/>
    <p:sldId id="264" r:id="rId9"/>
    <p:sldId id="265" r:id="rId10"/>
    <p:sldId id="266" r:id="rId11"/>
    <p:sldId id="270" r:id="rId12"/>
    <p:sldId id="261" r:id="rId13"/>
    <p:sldId id="262"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E84"/>
    <a:srgbClr val="00B38D"/>
    <a:srgbClr val="E68012"/>
    <a:srgbClr val="FFCC66"/>
    <a:srgbClr val="FFFF99"/>
    <a:srgbClr val="FFFFCC"/>
    <a:srgbClr val="006550"/>
    <a:srgbClr val="FA6419"/>
    <a:srgbClr val="D1D3D4"/>
    <a:srgbClr val="007F6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9" autoAdjust="0"/>
    <p:restoredTop sz="76355" autoAdjust="0"/>
  </p:normalViewPr>
  <p:slideViewPr>
    <p:cSldViewPr snapToGrid="0" snapToObjects="1">
      <p:cViewPr varScale="1">
        <p:scale>
          <a:sx n="116" d="100"/>
          <a:sy n="116" d="100"/>
        </p:scale>
        <p:origin x="1836"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4EA624-2C2D-AB48-8457-19C3EDCC4917}" type="datetimeFigureOut">
              <a:rPr lang="en-US" smtClean="0"/>
              <a:t>8/18/2021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7ED721-D225-EA42-B368-4257611E5E77}" type="slidenum">
              <a:rPr lang="en-US" smtClean="0"/>
              <a:t>‹#›</a:t>
            </a:fld>
            <a:endParaRPr lang="en-US"/>
          </a:p>
        </p:txBody>
      </p:sp>
    </p:spTree>
    <p:extLst>
      <p:ext uri="{BB962C8B-B14F-4D97-AF65-F5344CB8AC3E}">
        <p14:creationId xmlns:p14="http://schemas.microsoft.com/office/powerpoint/2010/main" val="7495473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表现</a:t>
            </a:r>
            <a:r>
              <a:rPr lang="en-US" altLang="zh-CN" sz="1200" b="0" i="0" kern="1200" dirty="0" smtClean="0">
                <a:solidFill>
                  <a:schemeClr val="tx1"/>
                </a:solidFill>
                <a:effectLst/>
                <a:latin typeface="+mn-lt"/>
                <a:ea typeface="+mn-ea"/>
                <a:cs typeface="+mn-cs"/>
              </a:rPr>
              <a:t>SOTA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HyperSeg </a:t>
            </a:r>
            <a:r>
              <a:rPr lang="zh-CN" altLang="en-US" sz="1200" b="0" i="0" kern="1200" dirty="0" smtClean="0">
                <a:solidFill>
                  <a:schemeClr val="tx1"/>
                </a:solidFill>
                <a:effectLst/>
                <a:latin typeface="+mn-lt"/>
                <a:ea typeface="+mn-ea"/>
                <a:cs typeface="+mn-cs"/>
              </a:rPr>
              <a:t>有</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版本，其中</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版本在</a:t>
            </a:r>
            <a:r>
              <a:rPr lang="en-US" altLang="zh-CN" sz="1200" b="0" i="0" kern="1200" dirty="0" smtClean="0">
                <a:solidFill>
                  <a:schemeClr val="tx1"/>
                </a:solidFill>
                <a:effectLst/>
                <a:latin typeface="+mn-lt"/>
                <a:ea typeface="+mn-ea"/>
                <a:cs typeface="+mn-cs"/>
              </a:rPr>
              <a:t>Cityscapes</a:t>
            </a:r>
            <a:r>
              <a:rPr lang="zh-CN" altLang="en-US" sz="1200" b="0" i="0" kern="1200" dirty="0" smtClean="0">
                <a:solidFill>
                  <a:schemeClr val="tx1"/>
                </a:solidFill>
                <a:effectLst/>
                <a:latin typeface="+mn-lt"/>
                <a:ea typeface="+mn-ea"/>
                <a:cs typeface="+mn-cs"/>
              </a:rPr>
              <a:t>上可达</a:t>
            </a:r>
            <a:r>
              <a:rPr lang="en-US" altLang="zh-CN" sz="1200" b="0" i="0" kern="1200" dirty="0" smtClean="0">
                <a:solidFill>
                  <a:schemeClr val="tx1"/>
                </a:solidFill>
                <a:effectLst/>
                <a:latin typeface="+mn-lt"/>
                <a:ea typeface="+mn-ea"/>
                <a:cs typeface="+mn-cs"/>
              </a:rPr>
              <a:t>76.2 </a:t>
            </a:r>
            <a:r>
              <a:rPr lang="en-US" altLang="zh-CN" sz="1200" b="0" i="0" kern="1200" dirty="0" err="1" smtClean="0">
                <a:solidFill>
                  <a:schemeClr val="tx1"/>
                </a:solidFill>
                <a:effectLst/>
                <a:latin typeface="+mn-lt"/>
                <a:ea typeface="+mn-ea"/>
                <a:cs typeface="+mn-cs"/>
              </a:rPr>
              <a:t>mIoU</a:t>
            </a:r>
            <a:r>
              <a:rPr lang="en-US" altLang="zh-CN" sz="1200" b="0" i="0" kern="1200" dirty="0" smtClean="0">
                <a:solidFill>
                  <a:schemeClr val="tx1"/>
                </a:solidFill>
                <a:effectLst/>
                <a:latin typeface="+mn-lt"/>
                <a:ea typeface="+mn-ea"/>
                <a:cs typeface="+mn-cs"/>
              </a:rPr>
              <a:t> / 36.9 FPS</a:t>
            </a:r>
            <a:r>
              <a:rPr lang="zh-CN" altLang="en-US" sz="1200" b="0" i="0" kern="1200" dirty="0" smtClean="0">
                <a:solidFill>
                  <a:schemeClr val="tx1"/>
                </a:solidFill>
                <a:effectLst/>
                <a:latin typeface="+mn-lt"/>
                <a:ea typeface="+mn-ea"/>
                <a:cs typeface="+mn-cs"/>
              </a:rPr>
              <a:t>！性能优于</a:t>
            </a:r>
            <a:r>
              <a:rPr lang="en-US" altLang="zh-CN" sz="1200" b="0" i="0" kern="1200" dirty="0" smtClean="0">
                <a:solidFill>
                  <a:schemeClr val="tx1"/>
                </a:solidFill>
                <a:effectLst/>
                <a:latin typeface="+mn-lt"/>
                <a:ea typeface="+mn-ea"/>
                <a:cs typeface="+mn-cs"/>
              </a:rPr>
              <a:t>BiSeNetV2</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SwiftNet</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DFANet</a:t>
            </a:r>
            <a:r>
              <a:rPr lang="zh-CN" altLang="en-US" sz="1200" b="0" i="0" kern="1200" dirty="0" smtClean="0">
                <a:solidFill>
                  <a:schemeClr val="tx1"/>
                </a:solidFill>
                <a:effectLst/>
                <a:latin typeface="+mn-lt"/>
                <a:ea typeface="+mn-ea"/>
                <a:cs typeface="+mn-cs"/>
              </a:rPr>
              <a:t>等</a:t>
            </a:r>
            <a:endParaRPr lang="zh-CN" altLang="en-US" baseline="0" dirty="0"/>
          </a:p>
        </p:txBody>
      </p:sp>
      <p:sp>
        <p:nvSpPr>
          <p:cNvPr id="4" name="灯片编号占位符 3"/>
          <p:cNvSpPr>
            <a:spLocks noGrp="1"/>
          </p:cNvSpPr>
          <p:nvPr>
            <p:ph type="sldNum" sz="quarter" idx="10"/>
          </p:nvPr>
        </p:nvSpPr>
        <p:spPr/>
        <p:txBody>
          <a:bodyPr/>
          <a:lstStyle/>
          <a:p>
            <a:fld id="{707ED721-D225-EA42-B368-4257611E5E77}" type="slidenum">
              <a:rPr lang="en-US" smtClean="0"/>
              <a:t>2</a:t>
            </a:fld>
            <a:endParaRPr lang="en-US"/>
          </a:p>
        </p:txBody>
      </p:sp>
    </p:spTree>
    <p:extLst>
      <p:ext uri="{BB962C8B-B14F-4D97-AF65-F5344CB8AC3E}">
        <p14:creationId xmlns:p14="http://schemas.microsoft.com/office/powerpoint/2010/main" val="43833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超网络的一个特点：网络嵌套着网络。超网络仅仅是一个小型网络，该网络为一个大得多的网络生成权重，比如为一个深度残差网络生成权重，高效地设定残差网络每层的权重。我们可以使用超网络来探索模型的表达力和捆绑深度卷积网络权重的</a:t>
            </a:r>
            <a:r>
              <a:rPr lang="zh-CN" altLang="en-US" sz="1200" b="1" i="0" kern="1200" dirty="0" smtClean="0">
                <a:solidFill>
                  <a:schemeClr val="tx1"/>
                </a:solidFill>
                <a:effectLst/>
                <a:latin typeface="+mn-lt"/>
                <a:ea typeface="+mn-ea"/>
                <a:cs typeface="+mn-cs"/>
              </a:rPr>
              <a:t>程度</a:t>
            </a:r>
            <a:r>
              <a:rPr lang="zh-CN" altLang="en-US" sz="1200" b="0" i="0" kern="1200" dirty="0" smtClean="0">
                <a:solidFill>
                  <a:schemeClr val="tx1"/>
                </a:solidFill>
                <a:effectLst/>
                <a:latin typeface="+mn-lt"/>
                <a:ea typeface="+mn-ea"/>
                <a:cs typeface="+mn-cs"/>
              </a:rPr>
              <a:t>之间的权衡。这有些像压缩图像时可以调整压缩率，超网络不过是把图像换成深度卷积网络的权重。</a:t>
            </a:r>
            <a:r>
              <a:rPr lang="en-US" altLang="zh-CN" dirty="0" smtClean="0"/>
              <a:t/>
            </a:r>
            <a:br>
              <a:rPr lang="en-US" altLang="zh-CN" dirty="0" smtClean="0"/>
            </a:br>
            <a:r>
              <a:rPr lang="en-US" altLang="zh-CN" dirty="0" err="1" smtClean="0"/>
              <a:t>r</a:t>
            </a:r>
            <a:r>
              <a:rPr lang="en-US" altLang="zh-CN" baseline="30000" dirty="0" err="1" smtClean="0"/>
              <a:t>i</a:t>
            </a:r>
            <a:r>
              <a:rPr lang="en-US" altLang="zh-CN" baseline="30000" dirty="0" smtClean="0"/>
              <a:t>  </a:t>
            </a:r>
            <a:r>
              <a:rPr lang="en-US" altLang="zh-CN" baseline="0" dirty="0" smtClean="0"/>
              <a:t>: </a:t>
            </a:r>
            <a:r>
              <a:rPr lang="en-US" altLang="zh-CN" baseline="0" dirty="0" err="1" smtClean="0"/>
              <a:t>out_feat_scale</a:t>
            </a:r>
            <a:r>
              <a:rPr lang="en-US" altLang="zh-CN" baseline="0" dirty="0" smtClean="0"/>
              <a:t>=[1., 0.25, 0.25, 0.25, 0.25]</a:t>
            </a:r>
          </a:p>
          <a:p>
            <a:r>
              <a:rPr lang="zh-CN" altLang="en-US" baseline="0" dirty="0" smtClean="0"/>
              <a:t>每层</a:t>
            </a:r>
            <a:r>
              <a:rPr lang="en-US" altLang="zh-CN" baseline="0" dirty="0" err="1" smtClean="0"/>
              <a:t>MetoBlock</a:t>
            </a:r>
            <a:r>
              <a:rPr lang="zh-CN" altLang="en-US" baseline="0" dirty="0" smtClean="0"/>
              <a:t>的</a:t>
            </a:r>
            <a:r>
              <a:rPr lang="en-US" altLang="zh-CN" baseline="0" dirty="0" smtClean="0"/>
              <a:t>kernel size: </a:t>
            </a:r>
            <a:r>
              <a:rPr lang="de-DE" altLang="zh-CN" baseline="0" dirty="0" smtClean="0"/>
              <a:t>kernel_sizes=[1, 1, 1, 3, 3]</a:t>
            </a:r>
            <a:r>
              <a:rPr lang="en-US" altLang="zh-CN" baseline="0" dirty="0" smtClean="0"/>
              <a:t/>
            </a:r>
            <a:br>
              <a:rPr lang="en-US" altLang="zh-CN" baseline="0" dirty="0" smtClean="0"/>
            </a:br>
            <a:r>
              <a:rPr lang="zh-CN" altLang="en-US" baseline="0" dirty="0" smtClean="0"/>
              <a:t>每层输出通道数：</a:t>
            </a:r>
            <a:r>
              <a:rPr lang="en-US" altLang="zh-CN" baseline="0" dirty="0" err="1" smtClean="0"/>
              <a:t>level_channels</a:t>
            </a:r>
            <a:r>
              <a:rPr lang="en-US" altLang="zh-CN" baseline="0" dirty="0" smtClean="0"/>
              <a:t>=[64, 32, 16, 16, 16]</a:t>
            </a:r>
            <a:endParaRPr lang="zh-CN" altLang="en-US" baseline="0" dirty="0"/>
          </a:p>
        </p:txBody>
      </p:sp>
      <p:sp>
        <p:nvSpPr>
          <p:cNvPr id="4" name="灯片编号占位符 3"/>
          <p:cNvSpPr>
            <a:spLocks noGrp="1"/>
          </p:cNvSpPr>
          <p:nvPr>
            <p:ph type="sldNum" sz="quarter" idx="10"/>
          </p:nvPr>
        </p:nvSpPr>
        <p:spPr/>
        <p:txBody>
          <a:bodyPr/>
          <a:lstStyle/>
          <a:p>
            <a:fld id="{707ED721-D225-EA42-B368-4257611E5E77}" type="slidenum">
              <a:rPr lang="en-US" smtClean="0"/>
              <a:t>3</a:t>
            </a:fld>
            <a:endParaRPr lang="en-US"/>
          </a:p>
        </p:txBody>
      </p:sp>
    </p:spTree>
    <p:extLst>
      <p:ext uri="{BB962C8B-B14F-4D97-AF65-F5344CB8AC3E}">
        <p14:creationId xmlns:p14="http://schemas.microsoft.com/office/powerpoint/2010/main" val="174193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aseline="0" dirty="0"/>
          </a:p>
        </p:txBody>
      </p:sp>
      <p:sp>
        <p:nvSpPr>
          <p:cNvPr id="4" name="灯片编号占位符 3"/>
          <p:cNvSpPr>
            <a:spLocks noGrp="1"/>
          </p:cNvSpPr>
          <p:nvPr>
            <p:ph type="sldNum" sz="quarter" idx="10"/>
          </p:nvPr>
        </p:nvSpPr>
        <p:spPr/>
        <p:txBody>
          <a:bodyPr/>
          <a:lstStyle/>
          <a:p>
            <a:fld id="{707ED721-D225-EA42-B368-4257611E5E77}" type="slidenum">
              <a:rPr lang="en-US" smtClean="0"/>
              <a:t>4</a:t>
            </a:fld>
            <a:endParaRPr lang="en-US"/>
          </a:p>
        </p:txBody>
      </p:sp>
    </p:spTree>
    <p:extLst>
      <p:ext uri="{BB962C8B-B14F-4D97-AF65-F5344CB8AC3E}">
        <p14:creationId xmlns:p14="http://schemas.microsoft.com/office/powerpoint/2010/main" val="570378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 kern="1200" dirty="0" smtClean="0">
                <a:solidFill>
                  <a:schemeClr val="tx1"/>
                </a:solidFill>
                <a:latin typeface="+mn-lt"/>
                <a:ea typeface="+mn-ea"/>
                <a:cs typeface="+mn-cs"/>
              </a:rPr>
              <a:t>一般情况下，</a:t>
            </a:r>
            <a:r>
              <a:rPr lang="en-US" altLang="zh-CN" sz="800" kern="1200" dirty="0" smtClean="0">
                <a:solidFill>
                  <a:schemeClr val="tx1"/>
                </a:solidFill>
                <a:latin typeface="+mn-lt"/>
                <a:ea typeface="+mn-ea"/>
                <a:cs typeface="+mn-cs"/>
              </a:rPr>
              <a:t>backbone</a:t>
            </a:r>
            <a:r>
              <a:rPr lang="zh-CN" altLang="en-US" sz="800" kern="1200" dirty="0" smtClean="0">
                <a:solidFill>
                  <a:schemeClr val="tx1"/>
                </a:solidFill>
                <a:latin typeface="+mn-lt"/>
                <a:ea typeface="+mn-ea"/>
                <a:cs typeface="+mn-cs"/>
              </a:rPr>
              <a:t>的最后一层</a:t>
            </a:r>
            <a:r>
              <a:rPr lang="en-US" altLang="zh-CN" sz="800" kern="1200" dirty="0" smtClean="0">
                <a:solidFill>
                  <a:schemeClr val="tx1"/>
                </a:solidFill>
                <a:latin typeface="+mn-lt"/>
                <a:ea typeface="+mn-ea"/>
                <a:cs typeface="+mn-cs"/>
              </a:rPr>
              <a:t>f</a:t>
            </a:r>
            <a:r>
              <a:rPr lang="zh-CN" altLang="en-US" sz="800" kern="1200" dirty="0" smtClean="0">
                <a:solidFill>
                  <a:schemeClr val="tx1"/>
                </a:solidFill>
                <a:latin typeface="+mn-lt"/>
                <a:ea typeface="+mn-ea"/>
                <a:cs typeface="+mn-cs"/>
              </a:rPr>
              <a:t>，一个像素代表输入图像的一个</a:t>
            </a:r>
            <a:r>
              <a:rPr lang="en-US" altLang="zh-CN" sz="800" kern="1200" dirty="0" smtClean="0">
                <a:solidFill>
                  <a:schemeClr val="tx1"/>
                </a:solidFill>
                <a:latin typeface="+mn-lt"/>
                <a:ea typeface="+mn-ea"/>
                <a:cs typeface="+mn-cs"/>
              </a:rPr>
              <a:t>patch</a:t>
            </a:r>
            <a:r>
              <a:rPr lang="zh-CN" altLang="en-US" sz="800" kern="1200" dirty="0" smtClean="0">
                <a:solidFill>
                  <a:schemeClr val="tx1"/>
                </a:solidFill>
                <a:latin typeface="+mn-lt"/>
                <a:ea typeface="+mn-ea"/>
                <a:cs typeface="+mn-cs"/>
              </a:rPr>
              <a:t>；这些</a:t>
            </a:r>
            <a:r>
              <a:rPr lang="en-US" altLang="zh-CN" sz="800" kern="1200" dirty="0" smtClean="0">
                <a:solidFill>
                  <a:schemeClr val="tx1"/>
                </a:solidFill>
                <a:latin typeface="+mn-lt"/>
                <a:ea typeface="+mn-ea"/>
                <a:cs typeface="+mn-cs"/>
              </a:rPr>
              <a:t>patch</a:t>
            </a:r>
            <a:r>
              <a:rPr lang="zh-CN" altLang="en-US" sz="800" kern="1200" dirty="0" smtClean="0">
                <a:solidFill>
                  <a:schemeClr val="tx1"/>
                </a:solidFill>
                <a:latin typeface="+mn-lt"/>
                <a:ea typeface="+mn-ea"/>
                <a:cs typeface="+mn-cs"/>
              </a:rPr>
              <a:t>几乎没有重叠，如果有跨越多个</a:t>
            </a:r>
            <a:r>
              <a:rPr lang="en-US" altLang="zh-CN" sz="800" kern="1200" dirty="0" smtClean="0">
                <a:solidFill>
                  <a:schemeClr val="tx1"/>
                </a:solidFill>
                <a:latin typeface="+mn-lt"/>
                <a:ea typeface="+mn-ea"/>
                <a:cs typeface="+mn-cs"/>
              </a:rPr>
              <a:t>patch</a:t>
            </a:r>
            <a:r>
              <a:rPr lang="zh-CN" altLang="en-US" sz="800" kern="1200" dirty="0" smtClean="0">
                <a:solidFill>
                  <a:schemeClr val="tx1"/>
                </a:solidFill>
                <a:latin typeface="+mn-lt"/>
                <a:ea typeface="+mn-ea"/>
                <a:cs typeface="+mn-cs"/>
              </a:rPr>
              <a:t>的大物体有限的感受野可能导致较差的结果。</a:t>
            </a:r>
            <a:r>
              <a:rPr lang="en-US" altLang="zh-CN" sz="1200" kern="1200" dirty="0" smtClean="0">
                <a:solidFill>
                  <a:schemeClr val="tx1"/>
                </a:solidFill>
                <a:latin typeface="+mn-lt"/>
                <a:ea typeface="+mn-ea"/>
                <a:cs typeface="+mn-cs"/>
              </a:rPr>
              <a:t/>
            </a:r>
            <a:br>
              <a:rPr lang="en-US" altLang="zh-CN" sz="1200" kern="1200" dirty="0" smtClean="0">
                <a:solidFill>
                  <a:schemeClr val="tx1"/>
                </a:solidFill>
                <a:latin typeface="+mn-lt"/>
                <a:ea typeface="+mn-ea"/>
                <a:cs typeface="+mn-cs"/>
              </a:rPr>
            </a:br>
            <a:r>
              <a:rPr lang="zh-CN" altLang="en-US" sz="1200" kern="1200" dirty="0" smtClean="0">
                <a:solidFill>
                  <a:schemeClr val="tx1"/>
                </a:solidFill>
                <a:latin typeface="+mn-lt"/>
                <a:ea typeface="+mn-ea"/>
                <a:cs typeface="+mn-cs"/>
              </a:rPr>
              <a:t>而，本文的</a:t>
            </a:r>
            <a:r>
              <a:rPr lang="en-US" altLang="zh-CN" sz="1200" kern="1200" dirty="0" smtClean="0">
                <a:solidFill>
                  <a:schemeClr val="tx1"/>
                </a:solidFill>
                <a:latin typeface="+mn-lt"/>
                <a:ea typeface="+mn-ea"/>
                <a:cs typeface="+mn-cs"/>
              </a:rPr>
              <a:t>context head</a:t>
            </a:r>
            <a:r>
              <a:rPr lang="zh-CN" altLang="en-US" sz="1200" kern="1200" dirty="0" smtClean="0">
                <a:solidFill>
                  <a:schemeClr val="tx1"/>
                </a:solidFill>
                <a:latin typeface="+mn-lt"/>
                <a:ea typeface="+mn-ea"/>
                <a:cs typeface="+mn-cs"/>
              </a:rPr>
              <a:t>合并来自多个</a:t>
            </a:r>
            <a:r>
              <a:rPr lang="en-US" altLang="zh-CN" sz="1200" kern="1200" dirty="0" smtClean="0">
                <a:solidFill>
                  <a:schemeClr val="tx1"/>
                </a:solidFill>
                <a:latin typeface="+mn-lt"/>
                <a:ea typeface="+mn-ea"/>
                <a:cs typeface="+mn-cs"/>
              </a:rPr>
              <a:t>patch</a:t>
            </a:r>
            <a:r>
              <a:rPr lang="zh-CN" altLang="en-US" sz="1200" kern="1200" dirty="0" smtClean="0">
                <a:solidFill>
                  <a:schemeClr val="tx1"/>
                </a:solidFill>
                <a:latin typeface="+mn-lt"/>
                <a:ea typeface="+mn-ea"/>
                <a:cs typeface="+mn-cs"/>
              </a:rPr>
              <a:t>的信息</a:t>
            </a:r>
            <a:endParaRPr lang="en-US" altLang="zh-CN" sz="1200" kern="120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分组数</a:t>
            </a:r>
            <a:r>
              <a:rPr lang="en-US" altLang="zh-CN" sz="1200" kern="1200" dirty="0" err="1" smtClean="0">
                <a:solidFill>
                  <a:schemeClr val="tx1"/>
                </a:solidFill>
                <a:latin typeface="+mn-lt"/>
                <a:ea typeface="+mn-ea"/>
                <a:cs typeface="+mn-cs"/>
              </a:rPr>
              <a:t>gwi</a:t>
            </a:r>
            <a:r>
              <a:rPr lang="zh-CN" altLang="en-US" sz="1200" kern="1200" dirty="0" smtClean="0">
                <a:solidFill>
                  <a:schemeClr val="tx1"/>
                </a:solidFill>
                <a:latin typeface="+mn-lt"/>
                <a:ea typeface="+mn-ea"/>
                <a:cs typeface="+mn-cs"/>
              </a:rPr>
              <a:t>是一个重要的超参数，因为它控制了产生</a:t>
            </a:r>
            <a:r>
              <a:rPr lang="en-US" altLang="zh-CN" sz="1200" kern="1200" dirty="0" smtClean="0">
                <a:solidFill>
                  <a:schemeClr val="tx1"/>
                </a:solidFill>
                <a:latin typeface="+mn-lt"/>
                <a:ea typeface="+mn-ea"/>
                <a:cs typeface="+mn-cs"/>
              </a:rPr>
              <a:t>mi</a:t>
            </a:r>
            <a:r>
              <a:rPr lang="zh-CN" altLang="en-US" sz="1200" kern="1200" dirty="0" smtClean="0">
                <a:solidFill>
                  <a:schemeClr val="tx1"/>
                </a:solidFill>
                <a:latin typeface="+mn-lt"/>
                <a:ea typeface="+mn-ea"/>
                <a:cs typeface="+mn-cs"/>
              </a:rPr>
              <a:t>权重时投入的计算量和可训练参数</a:t>
            </a:r>
            <a:r>
              <a:rPr lang="en-US" altLang="zh-CN" sz="1200" kern="1200" dirty="0" smtClean="0">
                <a:solidFill>
                  <a:schemeClr val="tx1"/>
                </a:solidFill>
                <a:latin typeface="+mn-lt"/>
                <a:ea typeface="+mn-ea"/>
                <a:cs typeface="+mn-cs"/>
              </a:rPr>
              <a:t/>
            </a:r>
            <a:br>
              <a:rPr lang="en-US" altLang="zh-CN" sz="1200" kern="1200" dirty="0" smtClean="0">
                <a:solidFill>
                  <a:schemeClr val="tx1"/>
                </a:solidFill>
                <a:latin typeface="+mn-lt"/>
                <a:ea typeface="+mn-ea"/>
                <a:cs typeface="+mn-cs"/>
              </a:rPr>
            </a:br>
            <a:r>
              <a:rPr lang="en-US" altLang="zh-CN" sz="1200" kern="1200" dirty="0" smtClean="0">
                <a:solidFill>
                  <a:schemeClr val="tx1"/>
                </a:solidFill>
                <a:latin typeface="+mn-lt"/>
                <a:ea typeface="+mn-ea"/>
                <a:cs typeface="+mn-cs"/>
              </a:rPr>
              <a:t/>
            </a:r>
            <a:br>
              <a:rPr lang="en-US" altLang="zh-CN" sz="1200" kern="1200" dirty="0" smtClean="0">
                <a:solidFill>
                  <a:schemeClr val="tx1"/>
                </a:solidFill>
                <a:latin typeface="+mn-lt"/>
                <a:ea typeface="+mn-ea"/>
                <a:cs typeface="+mn-cs"/>
              </a:rPr>
            </a:br>
            <a:r>
              <a:rPr lang="zh-CN" altLang="en-US" sz="1200" kern="1200" dirty="0" smtClean="0">
                <a:solidFill>
                  <a:schemeClr val="tx1"/>
                </a:solidFill>
                <a:latin typeface="+mn-lt"/>
                <a:ea typeface="+mn-ea"/>
                <a:cs typeface="+mn-cs"/>
              </a:rPr>
              <a:t>实际模型中，</a:t>
            </a:r>
            <a:r>
              <a:rPr lang="en-US" altLang="zh-CN" sz="1200" dirty="0" smtClean="0"/>
              <a:t>Wi</a:t>
            </a:r>
            <a:r>
              <a:rPr lang="zh-CN" altLang="en-US" sz="1200" dirty="0" smtClean="0"/>
              <a:t>的卷积</a:t>
            </a:r>
            <a:r>
              <a:rPr lang="en-US" altLang="zh-CN" sz="1200" dirty="0" smtClean="0"/>
              <a:t>groups=[32, 16, 8, 16, 4] </a:t>
            </a:r>
            <a:r>
              <a:rPr lang="zh-CN" altLang="en-US" sz="1200" dirty="0" smtClean="0"/>
              <a:t>； 每组计算量</a:t>
            </a:r>
            <a:r>
              <a:rPr lang="en-US" altLang="zh-CN" sz="1200" b="0" i="1" kern="1200" dirty="0" smtClean="0">
                <a:solidFill>
                  <a:schemeClr val="tx1"/>
                </a:solidFill>
                <a:effectLst/>
                <a:latin typeface="+mn-lt"/>
                <a:ea typeface="+mn-ea"/>
                <a:cs typeface="+mn-cs"/>
              </a:rPr>
              <a:t>k</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k</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1/g​∗</a:t>
            </a:r>
            <a:r>
              <a:rPr lang="en-US" altLang="zh-CN" sz="1200" b="0" i="1"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2/g​∗</a:t>
            </a:r>
            <a:r>
              <a:rPr lang="en-US" altLang="zh-CN" sz="1200" b="0" i="1" kern="1200" dirty="0" smtClean="0">
                <a:solidFill>
                  <a:schemeClr val="tx1"/>
                </a:solidFill>
                <a:effectLst/>
                <a:latin typeface="+mn-lt"/>
                <a:ea typeface="+mn-ea"/>
                <a:cs typeface="+mn-cs"/>
              </a:rPr>
              <a:t>g</a:t>
            </a:r>
            <a:endParaRPr lang="zh-CN" altLang="en-US" baseline="0" dirty="0"/>
          </a:p>
        </p:txBody>
      </p:sp>
      <p:sp>
        <p:nvSpPr>
          <p:cNvPr id="4" name="灯片编号占位符 3"/>
          <p:cNvSpPr>
            <a:spLocks noGrp="1"/>
          </p:cNvSpPr>
          <p:nvPr>
            <p:ph type="sldNum" sz="quarter" idx="10"/>
          </p:nvPr>
        </p:nvSpPr>
        <p:spPr/>
        <p:txBody>
          <a:bodyPr/>
          <a:lstStyle/>
          <a:p>
            <a:fld id="{707ED721-D225-EA42-B368-4257611E5E77}" type="slidenum">
              <a:rPr lang="en-US" smtClean="0"/>
              <a:t>5</a:t>
            </a:fld>
            <a:endParaRPr lang="en-US"/>
          </a:p>
        </p:txBody>
      </p:sp>
    </p:spTree>
    <p:extLst>
      <p:ext uri="{BB962C8B-B14F-4D97-AF65-F5344CB8AC3E}">
        <p14:creationId xmlns:p14="http://schemas.microsoft.com/office/powerpoint/2010/main" val="1406928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 kern="1200" dirty="0" smtClean="0">
                <a:solidFill>
                  <a:schemeClr val="tx1"/>
                </a:solidFill>
                <a:latin typeface="+mn-lt"/>
                <a:ea typeface="+mn-ea"/>
                <a:cs typeface="+mn-cs"/>
              </a:rPr>
              <a:t>一般情况下，</a:t>
            </a:r>
            <a:r>
              <a:rPr lang="en-US" altLang="zh-CN" sz="800" kern="1200" dirty="0" smtClean="0">
                <a:solidFill>
                  <a:schemeClr val="tx1"/>
                </a:solidFill>
                <a:latin typeface="+mn-lt"/>
                <a:ea typeface="+mn-ea"/>
                <a:cs typeface="+mn-cs"/>
              </a:rPr>
              <a:t>backbone</a:t>
            </a:r>
            <a:r>
              <a:rPr lang="zh-CN" altLang="en-US" sz="800" kern="1200" dirty="0" smtClean="0">
                <a:solidFill>
                  <a:schemeClr val="tx1"/>
                </a:solidFill>
                <a:latin typeface="+mn-lt"/>
                <a:ea typeface="+mn-ea"/>
                <a:cs typeface="+mn-cs"/>
              </a:rPr>
              <a:t>的最后一层</a:t>
            </a:r>
            <a:r>
              <a:rPr lang="en-US" altLang="zh-CN" sz="800" kern="1200" dirty="0" smtClean="0">
                <a:solidFill>
                  <a:schemeClr val="tx1"/>
                </a:solidFill>
                <a:latin typeface="+mn-lt"/>
                <a:ea typeface="+mn-ea"/>
                <a:cs typeface="+mn-cs"/>
              </a:rPr>
              <a:t>f</a:t>
            </a:r>
            <a:r>
              <a:rPr lang="zh-CN" altLang="en-US" sz="800" kern="1200" dirty="0" smtClean="0">
                <a:solidFill>
                  <a:schemeClr val="tx1"/>
                </a:solidFill>
                <a:latin typeface="+mn-lt"/>
                <a:ea typeface="+mn-ea"/>
                <a:cs typeface="+mn-cs"/>
              </a:rPr>
              <a:t>，一个像素代表输入图像的一个</a:t>
            </a:r>
            <a:r>
              <a:rPr lang="en-US" altLang="zh-CN" sz="800" kern="1200" dirty="0" smtClean="0">
                <a:solidFill>
                  <a:schemeClr val="tx1"/>
                </a:solidFill>
                <a:latin typeface="+mn-lt"/>
                <a:ea typeface="+mn-ea"/>
                <a:cs typeface="+mn-cs"/>
              </a:rPr>
              <a:t>patch</a:t>
            </a:r>
            <a:r>
              <a:rPr lang="zh-CN" altLang="en-US" sz="800" kern="1200" dirty="0" smtClean="0">
                <a:solidFill>
                  <a:schemeClr val="tx1"/>
                </a:solidFill>
                <a:latin typeface="+mn-lt"/>
                <a:ea typeface="+mn-ea"/>
                <a:cs typeface="+mn-cs"/>
              </a:rPr>
              <a:t>；这些</a:t>
            </a:r>
            <a:r>
              <a:rPr lang="en-US" altLang="zh-CN" sz="800" kern="1200" dirty="0" smtClean="0">
                <a:solidFill>
                  <a:schemeClr val="tx1"/>
                </a:solidFill>
                <a:latin typeface="+mn-lt"/>
                <a:ea typeface="+mn-ea"/>
                <a:cs typeface="+mn-cs"/>
              </a:rPr>
              <a:t>patch</a:t>
            </a:r>
            <a:r>
              <a:rPr lang="zh-CN" altLang="en-US" sz="800" kern="1200" dirty="0" smtClean="0">
                <a:solidFill>
                  <a:schemeClr val="tx1"/>
                </a:solidFill>
                <a:latin typeface="+mn-lt"/>
                <a:ea typeface="+mn-ea"/>
                <a:cs typeface="+mn-cs"/>
              </a:rPr>
              <a:t>几乎没有重叠，如果有跨越多个</a:t>
            </a:r>
            <a:r>
              <a:rPr lang="en-US" altLang="zh-CN" sz="800" kern="1200" dirty="0" smtClean="0">
                <a:solidFill>
                  <a:schemeClr val="tx1"/>
                </a:solidFill>
                <a:latin typeface="+mn-lt"/>
                <a:ea typeface="+mn-ea"/>
                <a:cs typeface="+mn-cs"/>
              </a:rPr>
              <a:t>patch</a:t>
            </a:r>
            <a:r>
              <a:rPr lang="zh-CN" altLang="en-US" sz="800" kern="1200" dirty="0" smtClean="0">
                <a:solidFill>
                  <a:schemeClr val="tx1"/>
                </a:solidFill>
                <a:latin typeface="+mn-lt"/>
                <a:ea typeface="+mn-ea"/>
                <a:cs typeface="+mn-cs"/>
              </a:rPr>
              <a:t>的大物体有限的感受野可能导致较差的结果。</a:t>
            </a:r>
            <a:r>
              <a:rPr lang="en-US" altLang="zh-CN" sz="1200" kern="1200" dirty="0" smtClean="0">
                <a:solidFill>
                  <a:schemeClr val="tx1"/>
                </a:solidFill>
                <a:latin typeface="+mn-lt"/>
                <a:ea typeface="+mn-ea"/>
                <a:cs typeface="+mn-cs"/>
              </a:rPr>
              <a:t/>
            </a:r>
            <a:br>
              <a:rPr lang="en-US" altLang="zh-CN" sz="1200" kern="1200" dirty="0" smtClean="0">
                <a:solidFill>
                  <a:schemeClr val="tx1"/>
                </a:solidFill>
                <a:latin typeface="+mn-lt"/>
                <a:ea typeface="+mn-ea"/>
                <a:cs typeface="+mn-cs"/>
              </a:rPr>
            </a:br>
            <a:r>
              <a:rPr lang="zh-CN" altLang="en-US" sz="1200" kern="1200" dirty="0" smtClean="0">
                <a:solidFill>
                  <a:schemeClr val="tx1"/>
                </a:solidFill>
                <a:latin typeface="+mn-lt"/>
                <a:ea typeface="+mn-ea"/>
                <a:cs typeface="+mn-cs"/>
              </a:rPr>
              <a:t>而，本文的</a:t>
            </a:r>
            <a:r>
              <a:rPr lang="en-US" altLang="zh-CN" sz="1200" kern="1200" dirty="0" smtClean="0">
                <a:solidFill>
                  <a:schemeClr val="tx1"/>
                </a:solidFill>
                <a:latin typeface="+mn-lt"/>
                <a:ea typeface="+mn-ea"/>
                <a:cs typeface="+mn-cs"/>
              </a:rPr>
              <a:t>context head</a:t>
            </a:r>
            <a:r>
              <a:rPr lang="zh-CN" altLang="en-US" sz="1200" kern="1200" dirty="0" smtClean="0">
                <a:solidFill>
                  <a:schemeClr val="tx1"/>
                </a:solidFill>
                <a:latin typeface="+mn-lt"/>
                <a:ea typeface="+mn-ea"/>
                <a:cs typeface="+mn-cs"/>
              </a:rPr>
              <a:t>合并来自多个</a:t>
            </a:r>
            <a:r>
              <a:rPr lang="en-US" altLang="zh-CN" sz="1200" kern="1200" dirty="0" smtClean="0">
                <a:solidFill>
                  <a:schemeClr val="tx1"/>
                </a:solidFill>
                <a:latin typeface="+mn-lt"/>
                <a:ea typeface="+mn-ea"/>
                <a:cs typeface="+mn-cs"/>
              </a:rPr>
              <a:t>patch</a:t>
            </a:r>
            <a:r>
              <a:rPr lang="zh-CN" altLang="en-US" sz="1200" kern="1200" dirty="0" smtClean="0">
                <a:solidFill>
                  <a:schemeClr val="tx1"/>
                </a:solidFill>
                <a:latin typeface="+mn-lt"/>
                <a:ea typeface="+mn-ea"/>
                <a:cs typeface="+mn-cs"/>
              </a:rPr>
              <a:t>的信息</a:t>
            </a:r>
            <a:endParaRPr lang="en-US" altLang="zh-CN" sz="1200" kern="120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分组数</a:t>
            </a:r>
            <a:r>
              <a:rPr lang="en-US" altLang="zh-CN" sz="1200" kern="1200" dirty="0" err="1" smtClean="0">
                <a:solidFill>
                  <a:schemeClr val="tx1"/>
                </a:solidFill>
                <a:latin typeface="+mn-lt"/>
                <a:ea typeface="+mn-ea"/>
                <a:cs typeface="+mn-cs"/>
              </a:rPr>
              <a:t>gwi</a:t>
            </a:r>
            <a:r>
              <a:rPr lang="zh-CN" altLang="en-US" sz="1200" kern="1200" dirty="0" smtClean="0">
                <a:solidFill>
                  <a:schemeClr val="tx1"/>
                </a:solidFill>
                <a:latin typeface="+mn-lt"/>
                <a:ea typeface="+mn-ea"/>
                <a:cs typeface="+mn-cs"/>
              </a:rPr>
              <a:t>是一个重要的超参数，因为它控制了产生</a:t>
            </a:r>
            <a:r>
              <a:rPr lang="en-US" altLang="zh-CN" sz="1200" kern="1200" dirty="0" smtClean="0">
                <a:solidFill>
                  <a:schemeClr val="tx1"/>
                </a:solidFill>
                <a:latin typeface="+mn-lt"/>
                <a:ea typeface="+mn-ea"/>
                <a:cs typeface="+mn-cs"/>
              </a:rPr>
              <a:t>mi</a:t>
            </a:r>
            <a:r>
              <a:rPr lang="zh-CN" altLang="en-US" sz="1200" kern="1200" dirty="0" smtClean="0">
                <a:solidFill>
                  <a:schemeClr val="tx1"/>
                </a:solidFill>
                <a:latin typeface="+mn-lt"/>
                <a:ea typeface="+mn-ea"/>
                <a:cs typeface="+mn-cs"/>
              </a:rPr>
              <a:t>权重时投入的计算量和可训练参数</a:t>
            </a:r>
            <a:endParaRPr lang="zh-CN" altLang="en-US" baseline="0" dirty="0"/>
          </a:p>
        </p:txBody>
      </p:sp>
      <p:sp>
        <p:nvSpPr>
          <p:cNvPr id="4" name="灯片编号占位符 3"/>
          <p:cNvSpPr>
            <a:spLocks noGrp="1"/>
          </p:cNvSpPr>
          <p:nvPr>
            <p:ph type="sldNum" sz="quarter" idx="10"/>
          </p:nvPr>
        </p:nvSpPr>
        <p:spPr/>
        <p:txBody>
          <a:bodyPr/>
          <a:lstStyle/>
          <a:p>
            <a:fld id="{707ED721-D225-EA42-B368-4257611E5E77}" type="slidenum">
              <a:rPr lang="en-US" smtClean="0"/>
              <a:t>6</a:t>
            </a:fld>
            <a:endParaRPr lang="en-US"/>
          </a:p>
        </p:txBody>
      </p:sp>
    </p:spTree>
    <p:extLst>
      <p:ext uri="{BB962C8B-B14F-4D97-AF65-F5344CB8AC3E}">
        <p14:creationId xmlns:p14="http://schemas.microsoft.com/office/powerpoint/2010/main" val="3679994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 kern="1200" dirty="0" smtClean="0">
                <a:solidFill>
                  <a:schemeClr val="tx1"/>
                </a:solidFill>
                <a:latin typeface="+mn-lt"/>
                <a:ea typeface="+mn-ea"/>
                <a:cs typeface="+mn-cs"/>
              </a:rPr>
              <a:t>一般情况下，</a:t>
            </a:r>
            <a:r>
              <a:rPr lang="en-US" altLang="zh-CN" sz="800" kern="1200" dirty="0" smtClean="0">
                <a:solidFill>
                  <a:schemeClr val="tx1"/>
                </a:solidFill>
                <a:latin typeface="+mn-lt"/>
                <a:ea typeface="+mn-ea"/>
                <a:cs typeface="+mn-cs"/>
              </a:rPr>
              <a:t>backbone</a:t>
            </a:r>
            <a:r>
              <a:rPr lang="zh-CN" altLang="en-US" sz="800" kern="1200" dirty="0" smtClean="0">
                <a:solidFill>
                  <a:schemeClr val="tx1"/>
                </a:solidFill>
                <a:latin typeface="+mn-lt"/>
                <a:ea typeface="+mn-ea"/>
                <a:cs typeface="+mn-cs"/>
              </a:rPr>
              <a:t>的最后一层</a:t>
            </a:r>
            <a:r>
              <a:rPr lang="en-US" altLang="zh-CN" sz="800" kern="1200" dirty="0" smtClean="0">
                <a:solidFill>
                  <a:schemeClr val="tx1"/>
                </a:solidFill>
                <a:latin typeface="+mn-lt"/>
                <a:ea typeface="+mn-ea"/>
                <a:cs typeface="+mn-cs"/>
              </a:rPr>
              <a:t>f</a:t>
            </a:r>
            <a:r>
              <a:rPr lang="zh-CN" altLang="en-US" sz="800" kern="1200" dirty="0" smtClean="0">
                <a:solidFill>
                  <a:schemeClr val="tx1"/>
                </a:solidFill>
                <a:latin typeface="+mn-lt"/>
                <a:ea typeface="+mn-ea"/>
                <a:cs typeface="+mn-cs"/>
              </a:rPr>
              <a:t>，一个像素代表输入图像的一个</a:t>
            </a:r>
            <a:r>
              <a:rPr lang="en-US" altLang="zh-CN" sz="800" kern="1200" dirty="0" smtClean="0">
                <a:solidFill>
                  <a:schemeClr val="tx1"/>
                </a:solidFill>
                <a:latin typeface="+mn-lt"/>
                <a:ea typeface="+mn-ea"/>
                <a:cs typeface="+mn-cs"/>
              </a:rPr>
              <a:t>patch</a:t>
            </a:r>
            <a:r>
              <a:rPr lang="zh-CN" altLang="en-US" sz="800" kern="1200" dirty="0" smtClean="0">
                <a:solidFill>
                  <a:schemeClr val="tx1"/>
                </a:solidFill>
                <a:latin typeface="+mn-lt"/>
                <a:ea typeface="+mn-ea"/>
                <a:cs typeface="+mn-cs"/>
              </a:rPr>
              <a:t>；这些</a:t>
            </a:r>
            <a:r>
              <a:rPr lang="en-US" altLang="zh-CN" sz="800" kern="1200" dirty="0" smtClean="0">
                <a:solidFill>
                  <a:schemeClr val="tx1"/>
                </a:solidFill>
                <a:latin typeface="+mn-lt"/>
                <a:ea typeface="+mn-ea"/>
                <a:cs typeface="+mn-cs"/>
              </a:rPr>
              <a:t>patch</a:t>
            </a:r>
            <a:r>
              <a:rPr lang="zh-CN" altLang="en-US" sz="800" kern="1200" dirty="0" smtClean="0">
                <a:solidFill>
                  <a:schemeClr val="tx1"/>
                </a:solidFill>
                <a:latin typeface="+mn-lt"/>
                <a:ea typeface="+mn-ea"/>
                <a:cs typeface="+mn-cs"/>
              </a:rPr>
              <a:t>几乎没有重叠，如果有跨越多个</a:t>
            </a:r>
            <a:r>
              <a:rPr lang="en-US" altLang="zh-CN" sz="800" kern="1200" dirty="0" smtClean="0">
                <a:solidFill>
                  <a:schemeClr val="tx1"/>
                </a:solidFill>
                <a:latin typeface="+mn-lt"/>
                <a:ea typeface="+mn-ea"/>
                <a:cs typeface="+mn-cs"/>
              </a:rPr>
              <a:t>patch</a:t>
            </a:r>
            <a:r>
              <a:rPr lang="zh-CN" altLang="en-US" sz="800" kern="1200" dirty="0" smtClean="0">
                <a:solidFill>
                  <a:schemeClr val="tx1"/>
                </a:solidFill>
                <a:latin typeface="+mn-lt"/>
                <a:ea typeface="+mn-ea"/>
                <a:cs typeface="+mn-cs"/>
              </a:rPr>
              <a:t>的大物体有限的感受野可能导致较差的结果。</a:t>
            </a:r>
            <a:r>
              <a:rPr lang="en-US" altLang="zh-CN" sz="1200" kern="1200" dirty="0" smtClean="0">
                <a:solidFill>
                  <a:schemeClr val="tx1"/>
                </a:solidFill>
                <a:latin typeface="+mn-lt"/>
                <a:ea typeface="+mn-ea"/>
                <a:cs typeface="+mn-cs"/>
              </a:rPr>
              <a:t/>
            </a:r>
            <a:br>
              <a:rPr lang="en-US" altLang="zh-CN" sz="1200" kern="1200" dirty="0" smtClean="0">
                <a:solidFill>
                  <a:schemeClr val="tx1"/>
                </a:solidFill>
                <a:latin typeface="+mn-lt"/>
                <a:ea typeface="+mn-ea"/>
                <a:cs typeface="+mn-cs"/>
              </a:rPr>
            </a:br>
            <a:r>
              <a:rPr lang="zh-CN" altLang="en-US" sz="1200" kern="1200" dirty="0" smtClean="0">
                <a:solidFill>
                  <a:schemeClr val="tx1"/>
                </a:solidFill>
                <a:latin typeface="+mn-lt"/>
                <a:ea typeface="+mn-ea"/>
                <a:cs typeface="+mn-cs"/>
              </a:rPr>
              <a:t>而，本文的</a:t>
            </a:r>
            <a:r>
              <a:rPr lang="en-US" altLang="zh-CN" sz="1200" kern="1200" dirty="0" smtClean="0">
                <a:solidFill>
                  <a:schemeClr val="tx1"/>
                </a:solidFill>
                <a:latin typeface="+mn-lt"/>
                <a:ea typeface="+mn-ea"/>
                <a:cs typeface="+mn-cs"/>
              </a:rPr>
              <a:t>context head</a:t>
            </a:r>
            <a:r>
              <a:rPr lang="zh-CN" altLang="en-US" sz="1200" kern="1200" dirty="0" smtClean="0">
                <a:solidFill>
                  <a:schemeClr val="tx1"/>
                </a:solidFill>
                <a:latin typeface="+mn-lt"/>
                <a:ea typeface="+mn-ea"/>
                <a:cs typeface="+mn-cs"/>
              </a:rPr>
              <a:t>合并来自多个</a:t>
            </a:r>
            <a:r>
              <a:rPr lang="en-US" altLang="zh-CN" sz="1200" kern="1200" dirty="0" smtClean="0">
                <a:solidFill>
                  <a:schemeClr val="tx1"/>
                </a:solidFill>
                <a:latin typeface="+mn-lt"/>
                <a:ea typeface="+mn-ea"/>
                <a:cs typeface="+mn-cs"/>
              </a:rPr>
              <a:t>patch</a:t>
            </a:r>
            <a:r>
              <a:rPr lang="zh-CN" altLang="en-US" sz="1200" kern="1200" dirty="0" smtClean="0">
                <a:solidFill>
                  <a:schemeClr val="tx1"/>
                </a:solidFill>
                <a:latin typeface="+mn-lt"/>
                <a:ea typeface="+mn-ea"/>
                <a:cs typeface="+mn-cs"/>
              </a:rPr>
              <a:t>的信息</a:t>
            </a:r>
            <a:endParaRPr lang="en-US" altLang="zh-CN" sz="1200" kern="120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分组数</a:t>
            </a:r>
            <a:r>
              <a:rPr lang="en-US" altLang="zh-CN" sz="1200" kern="1200" dirty="0" err="1" smtClean="0">
                <a:solidFill>
                  <a:schemeClr val="tx1"/>
                </a:solidFill>
                <a:latin typeface="+mn-lt"/>
                <a:ea typeface="+mn-ea"/>
                <a:cs typeface="+mn-cs"/>
              </a:rPr>
              <a:t>gwi</a:t>
            </a:r>
            <a:r>
              <a:rPr lang="zh-CN" altLang="en-US" sz="1200" kern="1200" dirty="0" smtClean="0">
                <a:solidFill>
                  <a:schemeClr val="tx1"/>
                </a:solidFill>
                <a:latin typeface="+mn-lt"/>
                <a:ea typeface="+mn-ea"/>
                <a:cs typeface="+mn-cs"/>
              </a:rPr>
              <a:t>是一个重要的超参数，因为它控制了产生</a:t>
            </a:r>
            <a:r>
              <a:rPr lang="en-US" altLang="zh-CN" sz="1200" kern="1200" dirty="0" smtClean="0">
                <a:solidFill>
                  <a:schemeClr val="tx1"/>
                </a:solidFill>
                <a:latin typeface="+mn-lt"/>
                <a:ea typeface="+mn-ea"/>
                <a:cs typeface="+mn-cs"/>
              </a:rPr>
              <a:t>mi</a:t>
            </a:r>
            <a:r>
              <a:rPr lang="zh-CN" altLang="en-US" sz="1200" kern="1200" dirty="0" smtClean="0">
                <a:solidFill>
                  <a:schemeClr val="tx1"/>
                </a:solidFill>
                <a:latin typeface="+mn-lt"/>
                <a:ea typeface="+mn-ea"/>
                <a:cs typeface="+mn-cs"/>
              </a:rPr>
              <a:t>权重时投入的计算量和可训练参数</a:t>
            </a:r>
            <a:endParaRPr lang="zh-CN" altLang="en-US" baseline="0" dirty="0"/>
          </a:p>
        </p:txBody>
      </p:sp>
      <p:sp>
        <p:nvSpPr>
          <p:cNvPr id="4" name="灯片编号占位符 3"/>
          <p:cNvSpPr>
            <a:spLocks noGrp="1"/>
          </p:cNvSpPr>
          <p:nvPr>
            <p:ph type="sldNum" sz="quarter" idx="10"/>
          </p:nvPr>
        </p:nvSpPr>
        <p:spPr/>
        <p:txBody>
          <a:bodyPr/>
          <a:lstStyle/>
          <a:p>
            <a:fld id="{707ED721-D225-EA42-B368-4257611E5E77}" type="slidenum">
              <a:rPr lang="en-US" smtClean="0"/>
              <a:t>7</a:t>
            </a:fld>
            <a:endParaRPr lang="en-US"/>
          </a:p>
        </p:txBody>
      </p:sp>
    </p:spTree>
    <p:extLst>
      <p:ext uri="{BB962C8B-B14F-4D97-AF65-F5344CB8AC3E}">
        <p14:creationId xmlns:p14="http://schemas.microsoft.com/office/powerpoint/2010/main" val="78084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07ED721-D225-EA42-B368-4257611E5E77}" type="slidenum">
              <a:rPr lang="en-US" smtClean="0"/>
              <a:t>9</a:t>
            </a:fld>
            <a:endParaRPr lang="en-US"/>
          </a:p>
        </p:txBody>
      </p:sp>
    </p:spTree>
    <p:extLst>
      <p:ext uri="{BB962C8B-B14F-4D97-AF65-F5344CB8AC3E}">
        <p14:creationId xmlns:p14="http://schemas.microsoft.com/office/powerpoint/2010/main" val="4128780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7ED721-D225-EA42-B368-4257611E5E77}" type="slidenum">
              <a:rPr lang="en-US" smtClean="0"/>
              <a:t>10</a:t>
            </a:fld>
            <a:endParaRPr lang="en-US"/>
          </a:p>
        </p:txBody>
      </p:sp>
    </p:spTree>
    <p:extLst>
      <p:ext uri="{BB962C8B-B14F-4D97-AF65-F5344CB8AC3E}">
        <p14:creationId xmlns:p14="http://schemas.microsoft.com/office/powerpoint/2010/main" val="3248075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7ED721-D225-EA42-B368-4257611E5E77}" type="slidenum">
              <a:rPr lang="en-US" smtClean="0"/>
              <a:t>11</a:t>
            </a:fld>
            <a:endParaRPr lang="en-US"/>
          </a:p>
        </p:txBody>
      </p:sp>
    </p:spTree>
    <p:extLst>
      <p:ext uri="{BB962C8B-B14F-4D97-AF65-F5344CB8AC3E}">
        <p14:creationId xmlns:p14="http://schemas.microsoft.com/office/powerpoint/2010/main" val="3458573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rgbClr val="00B38D"/>
        </a:solidFill>
        <a:effectLst/>
      </p:bgPr>
    </p:bg>
    <p:spTree>
      <p:nvGrpSpPr>
        <p:cNvPr id="1" name=""/>
        <p:cNvGrpSpPr/>
        <p:nvPr/>
      </p:nvGrpSpPr>
      <p:grpSpPr>
        <a:xfrm>
          <a:off x="0" y="0"/>
          <a:ext cx="0" cy="0"/>
          <a:chOff x="0" y="0"/>
          <a:chExt cx="0" cy="0"/>
        </a:xfrm>
      </p:grpSpPr>
      <p:sp>
        <p:nvSpPr>
          <p:cNvPr id="5" name="Date Placeholder 3"/>
          <p:cNvSpPr txBox="1">
            <a:spLocks/>
          </p:cNvSpPr>
          <p:nvPr userDrawn="1"/>
        </p:nvSpPr>
        <p:spPr>
          <a:xfrm>
            <a:off x="8019794" y="4847862"/>
            <a:ext cx="1253701" cy="15197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i="0" dirty="0">
                <a:solidFill>
                  <a:schemeClr val="bg1">
                    <a:lumMod val="95000"/>
                  </a:schemeClr>
                </a:solidFill>
                <a:latin typeface="+mj-lt"/>
                <a:ea typeface="Heiti SC Light"/>
                <a:cs typeface="Alibaba Sans" panose="020B0503020203040204" pitchFamily="34" charset="0"/>
              </a:rPr>
              <a:t>www.ebanma.com</a:t>
            </a:r>
          </a:p>
        </p:txBody>
      </p:sp>
      <p:pic>
        <p:nvPicPr>
          <p:cNvPr id="8" name="图片 7">
            <a:extLst>
              <a:ext uri="{FF2B5EF4-FFF2-40B4-BE49-F238E27FC236}">
                <a16:creationId xmlns:a16="http://schemas.microsoft.com/office/drawing/2014/main" id="{A4FBE358-D638-FE4B-86C7-2F1327331D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4572" y="137340"/>
            <a:ext cx="1153867" cy="371802"/>
          </a:xfrm>
          <a:prstGeom prst="rect">
            <a:avLst/>
          </a:prstGeom>
        </p:spPr>
      </p:pic>
      <p:sp>
        <p:nvSpPr>
          <p:cNvPr id="3" name="文本占位符 2">
            <a:extLst>
              <a:ext uri="{FF2B5EF4-FFF2-40B4-BE49-F238E27FC236}">
                <a16:creationId xmlns:a16="http://schemas.microsoft.com/office/drawing/2014/main" id="{987DAF38-9104-7340-A4C4-0E1109E9F63C}"/>
              </a:ext>
            </a:extLst>
          </p:cNvPr>
          <p:cNvSpPr>
            <a:spLocks noGrp="1"/>
          </p:cNvSpPr>
          <p:nvPr>
            <p:ph type="body" sz="quarter" idx="10" hasCustomPrompt="1"/>
          </p:nvPr>
        </p:nvSpPr>
        <p:spPr>
          <a:xfrm>
            <a:off x="1227138" y="1355725"/>
            <a:ext cx="3355975" cy="809625"/>
          </a:xfrm>
        </p:spPr>
        <p:txBody>
          <a:bodyPr>
            <a:normAutofit/>
          </a:bodyPr>
          <a:lstStyle>
            <a:lvl1pPr marL="0" indent="0">
              <a:buNone/>
              <a:defRPr sz="3500" b="0" i="0">
                <a:solidFill>
                  <a:schemeClr val="bg1"/>
                </a:solidFill>
                <a:latin typeface="Microsoft YaHei" panose="020B0503020204020204" pitchFamily="34" charset="-122"/>
                <a:ea typeface="Microsoft YaHei" panose="020B0503020204020204" pitchFamily="34" charset="-122"/>
              </a:defRPr>
            </a:lvl1pPr>
          </a:lstStyle>
          <a:p>
            <a:pPr lvl="0"/>
            <a:r>
              <a:rPr kumimoji="1" lang="zh-CN" altLang="en-US" dirty="0"/>
              <a:t>主标题</a:t>
            </a:r>
            <a:r>
              <a:rPr kumimoji="1" lang="en-US" altLang="zh-CN" dirty="0"/>
              <a:t>32-35pt</a:t>
            </a:r>
            <a:endParaRPr kumimoji="1" lang="zh-CN" altLang="en-US" dirty="0"/>
          </a:p>
        </p:txBody>
      </p:sp>
      <p:sp>
        <p:nvSpPr>
          <p:cNvPr id="9" name="文本占位符 2">
            <a:extLst>
              <a:ext uri="{FF2B5EF4-FFF2-40B4-BE49-F238E27FC236}">
                <a16:creationId xmlns:a16="http://schemas.microsoft.com/office/drawing/2014/main" id="{9863BB2C-E3F5-5547-BC06-72D38F721590}"/>
              </a:ext>
            </a:extLst>
          </p:cNvPr>
          <p:cNvSpPr>
            <a:spLocks noGrp="1"/>
          </p:cNvSpPr>
          <p:nvPr>
            <p:ph type="body" sz="quarter" idx="11" hasCustomPrompt="1"/>
          </p:nvPr>
        </p:nvSpPr>
        <p:spPr>
          <a:xfrm>
            <a:off x="1227138" y="2169386"/>
            <a:ext cx="3355975" cy="809625"/>
          </a:xfrm>
        </p:spPr>
        <p:txBody>
          <a:bodyPr>
            <a:normAutofit/>
          </a:bodyPr>
          <a:lstStyle>
            <a:lvl1pPr marL="0" indent="0" algn="ctr">
              <a:buNone/>
              <a:defRPr sz="2000" b="0" i="0">
                <a:solidFill>
                  <a:schemeClr val="bg1"/>
                </a:solidFill>
                <a:latin typeface="Microsoft YaHei" panose="020B0503020204020204" pitchFamily="34" charset="-122"/>
                <a:ea typeface="Microsoft YaHei" panose="020B0503020204020204" pitchFamily="34" charset="-122"/>
              </a:defRPr>
            </a:lvl1pPr>
          </a:lstStyle>
          <a:p>
            <a:pPr lvl="0"/>
            <a:r>
              <a:rPr kumimoji="1" lang="zh-CN" altLang="en-US" dirty="0"/>
              <a:t>副标题</a:t>
            </a:r>
            <a:r>
              <a:rPr kumimoji="1" lang="en-US" altLang="zh-CN" dirty="0"/>
              <a:t>18-20pt</a:t>
            </a:r>
            <a:endParaRPr kumimoji="1" lang="zh-CN" altLang="en-US" dirty="0"/>
          </a:p>
        </p:txBody>
      </p:sp>
      <p:pic>
        <p:nvPicPr>
          <p:cNvPr id="2" name="图片 1">
            <a:extLst>
              <a:ext uri="{FF2B5EF4-FFF2-40B4-BE49-F238E27FC236}">
                <a16:creationId xmlns:a16="http://schemas.microsoft.com/office/drawing/2014/main" id="{231F4987-2E7B-F94D-A278-1FB031270CC0}"/>
              </a:ext>
            </a:extLst>
          </p:cNvPr>
          <p:cNvPicPr>
            <a:picLocks noChangeAspect="1"/>
          </p:cNvPicPr>
          <p:nvPr userDrawn="1"/>
        </p:nvPicPr>
        <p:blipFill>
          <a:blip r:embed="rId3"/>
          <a:stretch>
            <a:fillRect/>
          </a:stretch>
        </p:blipFill>
        <p:spPr>
          <a:xfrm>
            <a:off x="4810863" y="-11532"/>
            <a:ext cx="3698450" cy="5155031"/>
          </a:xfrm>
          <a:prstGeom prst="rect">
            <a:avLst/>
          </a:prstGeom>
        </p:spPr>
      </p:pic>
    </p:spTree>
    <p:extLst>
      <p:ext uri="{BB962C8B-B14F-4D97-AF65-F5344CB8AC3E}">
        <p14:creationId xmlns:p14="http://schemas.microsoft.com/office/powerpoint/2010/main" val="1302521453"/>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26CE0F6-826E-EA42-BDA2-6C3ED6498558}"/>
              </a:ext>
            </a:extLst>
          </p:cNvPr>
          <p:cNvPicPr>
            <a:picLocks noChangeAspect="1"/>
          </p:cNvPicPr>
          <p:nvPr userDrawn="1"/>
        </p:nvPicPr>
        <p:blipFill>
          <a:blip r:embed="rId2"/>
          <a:stretch>
            <a:fillRect/>
          </a:stretch>
        </p:blipFill>
        <p:spPr>
          <a:xfrm>
            <a:off x="8039100" y="4140200"/>
            <a:ext cx="1104900" cy="1003300"/>
          </a:xfrm>
          <a:prstGeom prst="rect">
            <a:avLst/>
          </a:prstGeom>
        </p:spPr>
      </p:pic>
      <p:sp>
        <p:nvSpPr>
          <p:cNvPr id="2" name="Title 1"/>
          <p:cNvSpPr>
            <a:spLocks noGrp="1"/>
          </p:cNvSpPr>
          <p:nvPr>
            <p:ph type="title" hasCustomPrompt="1"/>
          </p:nvPr>
        </p:nvSpPr>
        <p:spPr>
          <a:xfrm>
            <a:off x="339263" y="239599"/>
            <a:ext cx="8333265" cy="857250"/>
          </a:xfrm>
        </p:spPr>
        <p:txBody>
          <a:bodyPr anchor="t">
            <a:noAutofit/>
          </a:bodyPr>
          <a:lstStyle>
            <a:lvl1pPr algn="l">
              <a:defRPr sz="3000" b="0" i="0">
                <a:solidFill>
                  <a:srgbClr val="00B38D"/>
                </a:solidFill>
                <a:latin typeface="+mj-ea"/>
                <a:ea typeface="+mj-ea"/>
                <a:cs typeface="Alibaba Sans" panose="020B0503020203040204" pitchFamily="34" charset="0"/>
              </a:defRPr>
            </a:lvl1pPr>
          </a:lstStyle>
          <a:p>
            <a:r>
              <a:rPr lang="zh-CN" altLang="en-US" dirty="0"/>
              <a:t>标题 </a:t>
            </a:r>
            <a:r>
              <a:rPr lang="en-US" altLang="zh-CN" dirty="0"/>
              <a:t>28-30pt</a:t>
            </a:r>
            <a:endParaRPr lang="en-US" dirty="0"/>
          </a:p>
        </p:txBody>
      </p:sp>
      <p:sp>
        <p:nvSpPr>
          <p:cNvPr id="9" name="Date Placeholder 3"/>
          <p:cNvSpPr txBox="1">
            <a:spLocks/>
          </p:cNvSpPr>
          <p:nvPr userDrawn="1"/>
        </p:nvSpPr>
        <p:spPr>
          <a:xfrm>
            <a:off x="7172346" y="4847862"/>
            <a:ext cx="1253701" cy="15197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i="0" dirty="0">
                <a:solidFill>
                  <a:schemeClr val="bg1">
                    <a:lumMod val="65000"/>
                  </a:schemeClr>
                </a:solidFill>
                <a:latin typeface="+mj-lt"/>
                <a:ea typeface="Heiti SC Light"/>
                <a:cs typeface="Alibaba Sans" panose="020B0503020203040204" pitchFamily="34" charset="0"/>
              </a:rPr>
              <a:t>www.ebanma.com</a:t>
            </a:r>
          </a:p>
        </p:txBody>
      </p:sp>
      <p:sp>
        <p:nvSpPr>
          <p:cNvPr id="14" name="Text Placeholder 3"/>
          <p:cNvSpPr>
            <a:spLocks noGrp="1"/>
          </p:cNvSpPr>
          <p:nvPr>
            <p:ph type="body" sz="half" idx="2" hasCustomPrompt="1"/>
          </p:nvPr>
        </p:nvSpPr>
        <p:spPr>
          <a:xfrm>
            <a:off x="339263" y="1257015"/>
            <a:ext cx="3907196" cy="3399350"/>
          </a:xfrm>
        </p:spPr>
        <p:txBody>
          <a:bodyPr anchor="t">
            <a:normAutofit/>
          </a:bodyPr>
          <a:lstStyle>
            <a:lvl1pPr marL="0" indent="0">
              <a:buNone/>
              <a:defRPr sz="1800" b="0" i="0">
                <a:solidFill>
                  <a:schemeClr val="tx1">
                    <a:lumMod val="65000"/>
                    <a:lumOff val="35000"/>
                  </a:schemeClr>
                </a:solidFill>
                <a:latin typeface="+mj-ea"/>
                <a:ea typeface="+mj-ea"/>
                <a:cs typeface="Alibaba Sans" panose="020B0503020203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内文</a:t>
            </a:r>
            <a:r>
              <a:rPr lang="en-US" altLang="zh-CN" dirty="0"/>
              <a:t> 16-18pt</a:t>
            </a:r>
            <a:endParaRPr lang="en-US" dirty="0"/>
          </a:p>
        </p:txBody>
      </p:sp>
      <p:sp>
        <p:nvSpPr>
          <p:cNvPr id="11" name="Text Placeholder 3"/>
          <p:cNvSpPr>
            <a:spLocks noGrp="1"/>
          </p:cNvSpPr>
          <p:nvPr>
            <p:ph type="body" sz="half" idx="10" hasCustomPrompt="1"/>
          </p:nvPr>
        </p:nvSpPr>
        <p:spPr>
          <a:xfrm>
            <a:off x="4761548" y="1257015"/>
            <a:ext cx="3907196" cy="3399350"/>
          </a:xfrm>
        </p:spPr>
        <p:txBody>
          <a:bodyPr anchor="t">
            <a:normAutofit/>
          </a:bodyPr>
          <a:lstStyle>
            <a:lvl1pPr marL="0" indent="0">
              <a:buNone/>
              <a:defRPr sz="1800" b="0" i="0">
                <a:solidFill>
                  <a:schemeClr val="tx1">
                    <a:lumMod val="65000"/>
                    <a:lumOff val="35000"/>
                  </a:schemeClr>
                </a:solidFill>
                <a:latin typeface="+mn-ea"/>
                <a:ea typeface="+mn-ea"/>
                <a:cs typeface="Alibaba Sans" panose="020B0503020203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内文</a:t>
            </a:r>
            <a:r>
              <a:rPr lang="en-US" altLang="zh-CN" dirty="0"/>
              <a:t> 16-18pt</a:t>
            </a:r>
            <a:endParaRPr lang="en-US" dirty="0"/>
          </a:p>
        </p:txBody>
      </p:sp>
      <p:pic>
        <p:nvPicPr>
          <p:cNvPr id="8" name="图片 7">
            <a:extLst>
              <a:ext uri="{FF2B5EF4-FFF2-40B4-BE49-F238E27FC236}">
                <a16:creationId xmlns:a16="http://schemas.microsoft.com/office/drawing/2014/main" id="{66A904B5-43B3-054D-BB84-53B2AE0CC03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37481" y="137341"/>
            <a:ext cx="1151742" cy="370800"/>
          </a:xfrm>
          <a:prstGeom prst="rect">
            <a:avLst/>
          </a:prstGeom>
        </p:spPr>
      </p:pic>
    </p:spTree>
    <p:extLst>
      <p:ext uri="{BB962C8B-B14F-4D97-AF65-F5344CB8AC3E}">
        <p14:creationId xmlns:p14="http://schemas.microsoft.com/office/powerpoint/2010/main" val="106860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EE9EF63-B3AD-E649-809D-A44C1DBE45B4}"/>
              </a:ext>
            </a:extLst>
          </p:cNvPr>
          <p:cNvPicPr>
            <a:picLocks noChangeAspect="1"/>
          </p:cNvPicPr>
          <p:nvPr userDrawn="1"/>
        </p:nvPicPr>
        <p:blipFill>
          <a:blip r:embed="rId2"/>
          <a:stretch>
            <a:fillRect/>
          </a:stretch>
        </p:blipFill>
        <p:spPr>
          <a:xfrm>
            <a:off x="8039100" y="4140200"/>
            <a:ext cx="1104900" cy="1003300"/>
          </a:xfrm>
          <a:prstGeom prst="rect">
            <a:avLst/>
          </a:prstGeom>
        </p:spPr>
      </p:pic>
      <p:sp>
        <p:nvSpPr>
          <p:cNvPr id="2" name="Title 1"/>
          <p:cNvSpPr>
            <a:spLocks noGrp="1"/>
          </p:cNvSpPr>
          <p:nvPr>
            <p:ph type="title" hasCustomPrompt="1"/>
          </p:nvPr>
        </p:nvSpPr>
        <p:spPr>
          <a:xfrm>
            <a:off x="339263" y="239599"/>
            <a:ext cx="8333265" cy="857250"/>
          </a:xfrm>
        </p:spPr>
        <p:txBody>
          <a:bodyPr anchor="t">
            <a:noAutofit/>
          </a:bodyPr>
          <a:lstStyle>
            <a:lvl1pPr algn="l" defTabSz="457200" rtl="0" eaLnBrk="1" latinLnBrk="0" hangingPunct="1">
              <a:spcBef>
                <a:spcPct val="0"/>
              </a:spcBef>
              <a:buNone/>
              <a:defRPr lang="en-US" sz="3000" b="0" i="0" kern="1200" dirty="0">
                <a:solidFill>
                  <a:srgbClr val="00B38D"/>
                </a:solidFill>
                <a:latin typeface="+mj-ea"/>
                <a:ea typeface="+mj-ea"/>
                <a:cs typeface="Alibaba Sans" panose="020B0503020203040204" pitchFamily="34" charset="0"/>
              </a:defRPr>
            </a:lvl1pPr>
          </a:lstStyle>
          <a:p>
            <a:r>
              <a:rPr lang="zh-CN" altLang="en-US" dirty="0"/>
              <a:t>标题 </a:t>
            </a:r>
            <a:r>
              <a:rPr lang="en-US" altLang="zh-CN" dirty="0"/>
              <a:t>28-30pt</a:t>
            </a:r>
            <a:endParaRPr lang="en-US" dirty="0"/>
          </a:p>
        </p:txBody>
      </p:sp>
      <p:sp>
        <p:nvSpPr>
          <p:cNvPr id="14" name="Text Placeholder 3"/>
          <p:cNvSpPr>
            <a:spLocks noGrp="1"/>
          </p:cNvSpPr>
          <p:nvPr>
            <p:ph type="body" sz="half" idx="2" hasCustomPrompt="1"/>
          </p:nvPr>
        </p:nvSpPr>
        <p:spPr>
          <a:xfrm>
            <a:off x="339264" y="1257015"/>
            <a:ext cx="2510365" cy="3399350"/>
          </a:xfrm>
        </p:spPr>
        <p:txBody>
          <a:bodyPr anchor="t">
            <a:normAutofit/>
          </a:bodyPr>
          <a:lstStyle>
            <a:lvl1pPr marL="0" indent="0">
              <a:buNone/>
              <a:defRPr lang="en-US" sz="1800" b="0" i="0" kern="1200" dirty="0" smtClean="0">
                <a:solidFill>
                  <a:schemeClr val="tx1">
                    <a:lumMod val="65000"/>
                    <a:lumOff val="35000"/>
                  </a:schemeClr>
                </a:solidFill>
                <a:latin typeface="+mn-ea"/>
                <a:ea typeface="+mn-ea"/>
                <a:cs typeface="Alibaba Sans" panose="020B0503020203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457200" rtl="0" eaLnBrk="1" latinLnBrk="0" hangingPunct="1">
              <a:spcBef>
                <a:spcPct val="20000"/>
              </a:spcBef>
              <a:buFont typeface="Arial"/>
              <a:buNone/>
            </a:pPr>
            <a:r>
              <a:rPr lang="zh-CN" altLang="en-US" dirty="0"/>
              <a:t>内文</a:t>
            </a:r>
            <a:r>
              <a:rPr lang="en-US" altLang="zh-CN" dirty="0"/>
              <a:t> 16-18pt</a:t>
            </a:r>
            <a:endParaRPr lang="en-US" dirty="0"/>
          </a:p>
        </p:txBody>
      </p:sp>
      <p:sp>
        <p:nvSpPr>
          <p:cNvPr id="7" name="Text Placeholder 3"/>
          <p:cNvSpPr>
            <a:spLocks noGrp="1"/>
          </p:cNvSpPr>
          <p:nvPr>
            <p:ph type="body" sz="half" idx="10" hasCustomPrompt="1"/>
          </p:nvPr>
        </p:nvSpPr>
        <p:spPr>
          <a:xfrm>
            <a:off x="3249938" y="1257015"/>
            <a:ext cx="2510365" cy="3399350"/>
          </a:xfrm>
        </p:spPr>
        <p:txBody>
          <a:bodyPr anchor="t">
            <a:normAutofit/>
          </a:bodyPr>
          <a:lstStyle>
            <a:lvl1pPr marL="0" indent="0">
              <a:buNone/>
              <a:defRPr lang="en-US" sz="1800" b="0" i="0" kern="1200" dirty="0" smtClean="0">
                <a:solidFill>
                  <a:schemeClr val="tx1">
                    <a:lumMod val="65000"/>
                    <a:lumOff val="35000"/>
                  </a:schemeClr>
                </a:solidFill>
                <a:latin typeface="+mn-ea"/>
                <a:ea typeface="+mn-ea"/>
                <a:cs typeface="Alibaba Sans" panose="020B0503020203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457200" rtl="0" eaLnBrk="1" latinLnBrk="0" hangingPunct="1">
              <a:spcBef>
                <a:spcPct val="20000"/>
              </a:spcBef>
              <a:buFont typeface="Arial"/>
              <a:buNone/>
            </a:pPr>
            <a:r>
              <a:rPr lang="zh-CN" altLang="en-US" dirty="0"/>
              <a:t>内文</a:t>
            </a:r>
            <a:r>
              <a:rPr lang="en-US" altLang="zh-CN" dirty="0"/>
              <a:t> 16-18pt</a:t>
            </a:r>
            <a:endParaRPr lang="en-US" dirty="0"/>
          </a:p>
        </p:txBody>
      </p:sp>
      <p:sp>
        <p:nvSpPr>
          <p:cNvPr id="8" name="Text Placeholder 3"/>
          <p:cNvSpPr>
            <a:spLocks noGrp="1"/>
          </p:cNvSpPr>
          <p:nvPr>
            <p:ph type="body" sz="half" idx="11" hasCustomPrompt="1"/>
          </p:nvPr>
        </p:nvSpPr>
        <p:spPr>
          <a:xfrm>
            <a:off x="6162163" y="1257015"/>
            <a:ext cx="2510365" cy="3399350"/>
          </a:xfrm>
        </p:spPr>
        <p:txBody>
          <a:bodyPr anchor="t">
            <a:normAutofit/>
          </a:bodyPr>
          <a:lstStyle>
            <a:lvl1pPr marL="0" indent="0">
              <a:buNone/>
              <a:defRPr lang="en-US" sz="1800" b="0" i="0" kern="1200" dirty="0" smtClean="0">
                <a:solidFill>
                  <a:schemeClr val="tx1">
                    <a:lumMod val="65000"/>
                    <a:lumOff val="35000"/>
                  </a:schemeClr>
                </a:solidFill>
                <a:latin typeface="+mn-ea"/>
                <a:ea typeface="+mn-ea"/>
                <a:cs typeface="Alibaba Sans" panose="020B0503020203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457200" rtl="0" eaLnBrk="1" latinLnBrk="0" hangingPunct="1">
              <a:spcBef>
                <a:spcPct val="20000"/>
              </a:spcBef>
              <a:buFont typeface="Arial"/>
              <a:buNone/>
            </a:pPr>
            <a:r>
              <a:rPr lang="zh-CN" altLang="en-US" dirty="0"/>
              <a:t>内文</a:t>
            </a:r>
            <a:r>
              <a:rPr lang="en-US" altLang="zh-CN" dirty="0"/>
              <a:t> 16-18pt</a:t>
            </a:r>
            <a:endParaRPr lang="en-US" dirty="0"/>
          </a:p>
        </p:txBody>
      </p:sp>
      <p:pic>
        <p:nvPicPr>
          <p:cNvPr id="10" name="图片 9">
            <a:extLst>
              <a:ext uri="{FF2B5EF4-FFF2-40B4-BE49-F238E27FC236}">
                <a16:creationId xmlns:a16="http://schemas.microsoft.com/office/drawing/2014/main" id="{66A904B5-43B3-054D-BB84-53B2AE0CC03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37481" y="137341"/>
            <a:ext cx="1151742" cy="370800"/>
          </a:xfrm>
          <a:prstGeom prst="rect">
            <a:avLst/>
          </a:prstGeom>
        </p:spPr>
      </p:pic>
      <p:sp>
        <p:nvSpPr>
          <p:cNvPr id="11" name="Date Placeholder 3">
            <a:extLst>
              <a:ext uri="{FF2B5EF4-FFF2-40B4-BE49-F238E27FC236}">
                <a16:creationId xmlns:a16="http://schemas.microsoft.com/office/drawing/2014/main" id="{EE8487B8-BDE2-434D-9C07-5B8625AE54F5}"/>
              </a:ext>
            </a:extLst>
          </p:cNvPr>
          <p:cNvSpPr txBox="1">
            <a:spLocks/>
          </p:cNvSpPr>
          <p:nvPr userDrawn="1"/>
        </p:nvSpPr>
        <p:spPr>
          <a:xfrm>
            <a:off x="7172346" y="4847862"/>
            <a:ext cx="1253701" cy="15197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i="0" dirty="0">
                <a:solidFill>
                  <a:schemeClr val="bg1">
                    <a:lumMod val="65000"/>
                  </a:schemeClr>
                </a:solidFill>
                <a:latin typeface="+mj-lt"/>
                <a:ea typeface="Heiti SC Light"/>
                <a:cs typeface="Alibaba Sans" panose="020B0503020203040204" pitchFamily="34" charset="0"/>
              </a:rPr>
              <a:t>www.ebanma.com</a:t>
            </a:r>
          </a:p>
        </p:txBody>
      </p:sp>
    </p:spTree>
    <p:extLst>
      <p:ext uri="{BB962C8B-B14F-4D97-AF65-F5344CB8AC3E}">
        <p14:creationId xmlns:p14="http://schemas.microsoft.com/office/powerpoint/2010/main" val="74310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CCC4E51-CEEC-D848-A961-CD0801841F62}"/>
              </a:ext>
            </a:extLst>
          </p:cNvPr>
          <p:cNvPicPr>
            <a:picLocks noChangeAspect="1"/>
          </p:cNvPicPr>
          <p:nvPr userDrawn="1"/>
        </p:nvPicPr>
        <p:blipFill>
          <a:blip r:embed="rId2"/>
          <a:stretch>
            <a:fillRect/>
          </a:stretch>
        </p:blipFill>
        <p:spPr>
          <a:xfrm>
            <a:off x="228600" y="206301"/>
            <a:ext cx="8686800" cy="1054100"/>
          </a:xfrm>
          <a:prstGeom prst="rect">
            <a:avLst/>
          </a:prstGeom>
        </p:spPr>
      </p:pic>
      <p:sp>
        <p:nvSpPr>
          <p:cNvPr id="2" name="Title 1"/>
          <p:cNvSpPr>
            <a:spLocks noGrp="1"/>
          </p:cNvSpPr>
          <p:nvPr>
            <p:ph type="title" hasCustomPrompt="1"/>
          </p:nvPr>
        </p:nvSpPr>
        <p:spPr>
          <a:xfrm>
            <a:off x="339263" y="342215"/>
            <a:ext cx="8333265" cy="857250"/>
          </a:xfrm>
        </p:spPr>
        <p:txBody>
          <a:bodyPr anchor="t">
            <a:noAutofit/>
          </a:bodyPr>
          <a:lstStyle>
            <a:lvl1pPr algn="l" defTabSz="457200" rtl="0" eaLnBrk="1" latinLnBrk="0" hangingPunct="1">
              <a:spcBef>
                <a:spcPct val="0"/>
              </a:spcBef>
              <a:buNone/>
              <a:defRPr lang="en-US" sz="3000" b="0" i="0" kern="1200" dirty="0">
                <a:solidFill>
                  <a:srgbClr val="00B38D"/>
                </a:solidFill>
                <a:latin typeface="+mj-ea"/>
                <a:ea typeface="+mj-ea"/>
                <a:cs typeface="Alibaba Sans" panose="020B0503020203040204" pitchFamily="34" charset="0"/>
              </a:defRPr>
            </a:lvl1pPr>
          </a:lstStyle>
          <a:p>
            <a:r>
              <a:rPr lang="zh-CN" altLang="en-US" dirty="0"/>
              <a:t>标题 </a:t>
            </a:r>
            <a:r>
              <a:rPr lang="en-US" altLang="zh-CN" dirty="0"/>
              <a:t>28-30pt</a:t>
            </a:r>
            <a:endParaRPr lang="en-US" dirty="0"/>
          </a:p>
        </p:txBody>
      </p:sp>
      <p:sp>
        <p:nvSpPr>
          <p:cNvPr id="9" name="Date Placeholder 3"/>
          <p:cNvSpPr txBox="1">
            <a:spLocks/>
          </p:cNvSpPr>
          <p:nvPr userDrawn="1"/>
        </p:nvSpPr>
        <p:spPr>
          <a:xfrm>
            <a:off x="8019794" y="4847862"/>
            <a:ext cx="1253701" cy="15197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i="0" dirty="0">
                <a:solidFill>
                  <a:schemeClr val="bg1">
                    <a:lumMod val="65000"/>
                  </a:schemeClr>
                </a:solidFill>
                <a:latin typeface="+mj-lt"/>
                <a:ea typeface="Heiti SC Light"/>
                <a:cs typeface="Alibaba Sans" panose="020B0503020203040204" pitchFamily="34" charset="0"/>
              </a:rPr>
              <a:t>www.ebanma.com</a:t>
            </a:r>
          </a:p>
        </p:txBody>
      </p:sp>
      <p:sp>
        <p:nvSpPr>
          <p:cNvPr id="14" name="Text Placeholder 3"/>
          <p:cNvSpPr>
            <a:spLocks noGrp="1"/>
          </p:cNvSpPr>
          <p:nvPr>
            <p:ph type="body" sz="half" idx="2" hasCustomPrompt="1"/>
          </p:nvPr>
        </p:nvSpPr>
        <p:spPr>
          <a:xfrm>
            <a:off x="339263" y="1526375"/>
            <a:ext cx="3907196" cy="3129990"/>
          </a:xfrm>
        </p:spPr>
        <p:txBody>
          <a:bodyPr anchor="t">
            <a:normAutofit/>
          </a:bodyPr>
          <a:lstStyle>
            <a:lvl1pPr marL="0" indent="0">
              <a:buNone/>
              <a:defRPr lang="en-US" sz="1800" b="0" i="0" kern="1200" dirty="0" smtClean="0">
                <a:solidFill>
                  <a:schemeClr val="tx1">
                    <a:lumMod val="65000"/>
                    <a:lumOff val="35000"/>
                  </a:schemeClr>
                </a:solidFill>
                <a:latin typeface="+mn-ea"/>
                <a:ea typeface="+mn-ea"/>
                <a:cs typeface="Alibaba Sans" panose="020B0503020203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457200" rtl="0" eaLnBrk="1" latinLnBrk="0" hangingPunct="1">
              <a:spcBef>
                <a:spcPct val="20000"/>
              </a:spcBef>
              <a:buFont typeface="Arial"/>
              <a:buNone/>
            </a:pPr>
            <a:r>
              <a:rPr lang="zh-CN" altLang="en-US" dirty="0"/>
              <a:t>内文</a:t>
            </a:r>
            <a:r>
              <a:rPr lang="en-US" altLang="zh-CN" dirty="0"/>
              <a:t> 16-18pt</a:t>
            </a:r>
            <a:endParaRPr lang="en-US" dirty="0"/>
          </a:p>
        </p:txBody>
      </p:sp>
      <p:sp>
        <p:nvSpPr>
          <p:cNvPr id="11" name="Text Placeholder 3"/>
          <p:cNvSpPr>
            <a:spLocks noGrp="1"/>
          </p:cNvSpPr>
          <p:nvPr>
            <p:ph type="body" sz="half" idx="10" hasCustomPrompt="1"/>
          </p:nvPr>
        </p:nvSpPr>
        <p:spPr>
          <a:xfrm>
            <a:off x="4765332" y="1526375"/>
            <a:ext cx="3907196" cy="3129990"/>
          </a:xfrm>
        </p:spPr>
        <p:txBody>
          <a:bodyPr anchor="t">
            <a:normAutofit/>
          </a:bodyPr>
          <a:lstStyle>
            <a:lvl1pPr marL="0" indent="0">
              <a:buNone/>
              <a:defRPr lang="en-US" sz="1800" b="0" i="0" kern="1200" dirty="0" smtClean="0">
                <a:solidFill>
                  <a:schemeClr val="tx1">
                    <a:lumMod val="65000"/>
                    <a:lumOff val="35000"/>
                  </a:schemeClr>
                </a:solidFill>
                <a:latin typeface="+mn-ea"/>
                <a:ea typeface="+mn-ea"/>
                <a:cs typeface="Alibaba Sans" panose="020B0503020203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457200" rtl="0" eaLnBrk="1" latinLnBrk="0" hangingPunct="1">
              <a:spcBef>
                <a:spcPct val="20000"/>
              </a:spcBef>
              <a:buFont typeface="Arial"/>
              <a:buNone/>
            </a:pPr>
            <a:r>
              <a:rPr lang="zh-CN" altLang="en-US" dirty="0"/>
              <a:t>内文</a:t>
            </a:r>
            <a:r>
              <a:rPr lang="en-US" altLang="zh-CN" dirty="0"/>
              <a:t> 16-18pt</a:t>
            </a:r>
            <a:endParaRPr lang="en-US" dirty="0"/>
          </a:p>
        </p:txBody>
      </p:sp>
    </p:spTree>
    <p:extLst>
      <p:ext uri="{BB962C8B-B14F-4D97-AF65-F5344CB8AC3E}">
        <p14:creationId xmlns:p14="http://schemas.microsoft.com/office/powerpoint/2010/main" val="52582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A708D67E-8464-D249-A94E-AC00BDF3C271}"/>
              </a:ext>
            </a:extLst>
          </p:cNvPr>
          <p:cNvPicPr>
            <a:picLocks noChangeAspect="1"/>
          </p:cNvPicPr>
          <p:nvPr userDrawn="1"/>
        </p:nvPicPr>
        <p:blipFill>
          <a:blip r:embed="rId2"/>
          <a:stretch>
            <a:fillRect/>
          </a:stretch>
        </p:blipFill>
        <p:spPr>
          <a:xfrm>
            <a:off x="228600" y="206301"/>
            <a:ext cx="8686800" cy="1054100"/>
          </a:xfrm>
          <a:prstGeom prst="rect">
            <a:avLst/>
          </a:prstGeom>
        </p:spPr>
      </p:pic>
      <p:sp>
        <p:nvSpPr>
          <p:cNvPr id="2" name="Title 1"/>
          <p:cNvSpPr>
            <a:spLocks noGrp="1"/>
          </p:cNvSpPr>
          <p:nvPr>
            <p:ph type="title" hasCustomPrompt="1"/>
          </p:nvPr>
        </p:nvSpPr>
        <p:spPr>
          <a:xfrm>
            <a:off x="339263" y="342215"/>
            <a:ext cx="8333265" cy="857250"/>
          </a:xfrm>
        </p:spPr>
        <p:txBody>
          <a:bodyPr anchor="t">
            <a:noAutofit/>
          </a:bodyPr>
          <a:lstStyle>
            <a:lvl1pPr algn="l" defTabSz="457200" rtl="0" eaLnBrk="1" latinLnBrk="0" hangingPunct="1">
              <a:spcBef>
                <a:spcPct val="0"/>
              </a:spcBef>
              <a:buNone/>
              <a:defRPr lang="en-US" sz="3000" b="0" i="0" kern="1200" dirty="0">
                <a:solidFill>
                  <a:srgbClr val="00B38D"/>
                </a:solidFill>
                <a:latin typeface="+mj-ea"/>
                <a:ea typeface="+mj-ea"/>
                <a:cs typeface="Alibaba Sans" panose="020B0503020203040204" pitchFamily="34" charset="0"/>
              </a:defRPr>
            </a:lvl1pPr>
          </a:lstStyle>
          <a:p>
            <a:r>
              <a:rPr lang="zh-CN" altLang="en-US" dirty="0"/>
              <a:t>标题 </a:t>
            </a:r>
            <a:r>
              <a:rPr lang="en-US" altLang="zh-CN" dirty="0"/>
              <a:t>28-30pt</a:t>
            </a:r>
            <a:endParaRPr lang="en-US" dirty="0"/>
          </a:p>
        </p:txBody>
      </p:sp>
      <p:sp>
        <p:nvSpPr>
          <p:cNvPr id="9" name="Date Placeholder 3"/>
          <p:cNvSpPr txBox="1">
            <a:spLocks/>
          </p:cNvSpPr>
          <p:nvPr userDrawn="1"/>
        </p:nvSpPr>
        <p:spPr>
          <a:xfrm>
            <a:off x="8019794" y="4847862"/>
            <a:ext cx="1253701" cy="15197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i="0" dirty="0">
                <a:solidFill>
                  <a:schemeClr val="bg1">
                    <a:lumMod val="65000"/>
                  </a:schemeClr>
                </a:solidFill>
                <a:latin typeface="+mj-lt"/>
                <a:ea typeface="Heiti SC Light"/>
                <a:cs typeface="Alibaba Sans" panose="020B0503020203040204" pitchFamily="34" charset="0"/>
              </a:rPr>
              <a:t>www.ebanma.com</a:t>
            </a:r>
          </a:p>
        </p:txBody>
      </p:sp>
      <p:sp>
        <p:nvSpPr>
          <p:cNvPr id="7" name="Text Placeholder 3"/>
          <p:cNvSpPr>
            <a:spLocks noGrp="1"/>
          </p:cNvSpPr>
          <p:nvPr>
            <p:ph type="body" sz="half" idx="12" hasCustomPrompt="1"/>
          </p:nvPr>
        </p:nvSpPr>
        <p:spPr>
          <a:xfrm>
            <a:off x="339264" y="1526375"/>
            <a:ext cx="2510365" cy="3129990"/>
          </a:xfrm>
        </p:spPr>
        <p:txBody>
          <a:bodyPr anchor="t">
            <a:normAutofit/>
          </a:bodyPr>
          <a:lstStyle>
            <a:lvl1pPr marL="0" indent="0">
              <a:buNone/>
              <a:defRPr lang="en-US" sz="1800" b="0" i="0" kern="1200" dirty="0" smtClean="0">
                <a:solidFill>
                  <a:schemeClr val="tx1">
                    <a:lumMod val="65000"/>
                    <a:lumOff val="35000"/>
                  </a:schemeClr>
                </a:solidFill>
                <a:latin typeface="+mn-ea"/>
                <a:ea typeface="+mn-ea"/>
                <a:cs typeface="Alibaba Sans" panose="020B0503020203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457200" rtl="0" eaLnBrk="1" latinLnBrk="0" hangingPunct="1">
              <a:spcBef>
                <a:spcPct val="20000"/>
              </a:spcBef>
              <a:buFont typeface="Arial"/>
              <a:buNone/>
            </a:pPr>
            <a:r>
              <a:rPr lang="zh-CN" altLang="en-US" dirty="0"/>
              <a:t>内文</a:t>
            </a:r>
            <a:r>
              <a:rPr lang="en-US" altLang="zh-CN" dirty="0"/>
              <a:t> 16-18pt</a:t>
            </a:r>
            <a:endParaRPr lang="en-US" dirty="0"/>
          </a:p>
        </p:txBody>
      </p:sp>
      <p:sp>
        <p:nvSpPr>
          <p:cNvPr id="8" name="Text Placeholder 3"/>
          <p:cNvSpPr>
            <a:spLocks noGrp="1"/>
          </p:cNvSpPr>
          <p:nvPr>
            <p:ph type="body" sz="half" idx="10" hasCustomPrompt="1"/>
          </p:nvPr>
        </p:nvSpPr>
        <p:spPr>
          <a:xfrm>
            <a:off x="3249938" y="1526375"/>
            <a:ext cx="2510365" cy="3129990"/>
          </a:xfrm>
        </p:spPr>
        <p:txBody>
          <a:bodyPr anchor="t">
            <a:normAutofit/>
          </a:bodyPr>
          <a:lstStyle>
            <a:lvl1pPr marL="0" indent="0">
              <a:buNone/>
              <a:defRPr lang="en-US" sz="1800" b="0" i="0" kern="1200" dirty="0" smtClean="0">
                <a:solidFill>
                  <a:schemeClr val="tx1">
                    <a:lumMod val="65000"/>
                    <a:lumOff val="35000"/>
                  </a:schemeClr>
                </a:solidFill>
                <a:latin typeface="+mn-ea"/>
                <a:ea typeface="+mn-ea"/>
                <a:cs typeface="Alibaba Sans" panose="020B0503020203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457200" rtl="0" eaLnBrk="1" latinLnBrk="0" hangingPunct="1">
              <a:spcBef>
                <a:spcPct val="20000"/>
              </a:spcBef>
              <a:buFont typeface="Arial"/>
              <a:buNone/>
            </a:pPr>
            <a:r>
              <a:rPr lang="zh-CN" altLang="en-US" dirty="0"/>
              <a:t>内文</a:t>
            </a:r>
            <a:r>
              <a:rPr lang="en-US" altLang="zh-CN" dirty="0"/>
              <a:t> 16-18pt</a:t>
            </a:r>
            <a:endParaRPr lang="en-US" dirty="0"/>
          </a:p>
        </p:txBody>
      </p:sp>
      <p:sp>
        <p:nvSpPr>
          <p:cNvPr id="10" name="Text Placeholder 3"/>
          <p:cNvSpPr>
            <a:spLocks noGrp="1"/>
          </p:cNvSpPr>
          <p:nvPr>
            <p:ph type="body" sz="half" idx="13" hasCustomPrompt="1"/>
          </p:nvPr>
        </p:nvSpPr>
        <p:spPr>
          <a:xfrm>
            <a:off x="6162163" y="1526375"/>
            <a:ext cx="2510365" cy="3129990"/>
          </a:xfrm>
        </p:spPr>
        <p:txBody>
          <a:bodyPr anchor="t">
            <a:normAutofit/>
          </a:bodyPr>
          <a:lstStyle>
            <a:lvl1pPr marL="0" indent="0">
              <a:buNone/>
              <a:defRPr lang="en-US" sz="1800" b="0" i="0" kern="1200" dirty="0" smtClean="0">
                <a:solidFill>
                  <a:schemeClr val="tx1">
                    <a:lumMod val="65000"/>
                    <a:lumOff val="35000"/>
                  </a:schemeClr>
                </a:solidFill>
                <a:latin typeface="+mn-ea"/>
                <a:ea typeface="+mn-ea"/>
                <a:cs typeface="Alibaba Sans" panose="020B0503020203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457200" rtl="0" eaLnBrk="1" latinLnBrk="0" hangingPunct="1">
              <a:spcBef>
                <a:spcPct val="20000"/>
              </a:spcBef>
              <a:buFont typeface="Arial"/>
              <a:buNone/>
            </a:pPr>
            <a:r>
              <a:rPr lang="zh-CN" altLang="en-US" dirty="0"/>
              <a:t>内文</a:t>
            </a:r>
            <a:r>
              <a:rPr lang="en-US" altLang="zh-CN" dirty="0"/>
              <a:t> 16-18pt</a:t>
            </a:r>
            <a:endParaRPr lang="en-US" dirty="0"/>
          </a:p>
        </p:txBody>
      </p:sp>
    </p:spTree>
    <p:extLst>
      <p:ext uri="{BB962C8B-B14F-4D97-AF65-F5344CB8AC3E}">
        <p14:creationId xmlns:p14="http://schemas.microsoft.com/office/powerpoint/2010/main" val="173154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B03E712-CB3C-5D4F-9DBA-FD95375B2284}"/>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p:cNvSpPr>
            <a:spLocks noGrp="1"/>
          </p:cNvSpPr>
          <p:nvPr>
            <p:ph type="title" hasCustomPrompt="1"/>
          </p:nvPr>
        </p:nvSpPr>
        <p:spPr>
          <a:xfrm>
            <a:off x="339263" y="239599"/>
            <a:ext cx="7965465" cy="857250"/>
          </a:xfrm>
        </p:spPr>
        <p:txBody>
          <a:bodyPr anchor="t">
            <a:normAutofit/>
          </a:bodyPr>
          <a:lstStyle>
            <a:lvl1pPr algn="l" defTabSz="457200" rtl="0" eaLnBrk="1" latinLnBrk="0" hangingPunct="1">
              <a:spcBef>
                <a:spcPct val="0"/>
              </a:spcBef>
              <a:buNone/>
              <a:defRPr lang="en-US" sz="3000" b="0" i="0" kern="1200" dirty="0">
                <a:solidFill>
                  <a:srgbClr val="00B38D"/>
                </a:solidFill>
                <a:latin typeface="+mj-ea"/>
                <a:ea typeface="+mj-ea"/>
                <a:cs typeface="Alibaba Sans" panose="020B0503020203040204" pitchFamily="34" charset="0"/>
              </a:defRPr>
            </a:lvl1pPr>
          </a:lstStyle>
          <a:p>
            <a:r>
              <a:rPr lang="zh-CN" altLang="en-US" dirty="0"/>
              <a:t>目录</a:t>
            </a:r>
            <a:r>
              <a:rPr lang="en-US" altLang="zh-CN" dirty="0"/>
              <a:t> 28-30pt</a:t>
            </a:r>
            <a:endParaRPr lang="en-US" dirty="0"/>
          </a:p>
        </p:txBody>
      </p:sp>
      <p:sp>
        <p:nvSpPr>
          <p:cNvPr id="12" name="Text Placeholder 3"/>
          <p:cNvSpPr>
            <a:spLocks noGrp="1"/>
          </p:cNvSpPr>
          <p:nvPr>
            <p:ph type="body" sz="half" idx="2" hasCustomPrompt="1"/>
          </p:nvPr>
        </p:nvSpPr>
        <p:spPr>
          <a:xfrm>
            <a:off x="390579" y="1318565"/>
            <a:ext cx="7965465" cy="3399350"/>
          </a:xfrm>
        </p:spPr>
        <p:txBody>
          <a:bodyPr anchor="t">
            <a:normAutofit/>
          </a:bodyPr>
          <a:lstStyle>
            <a:lvl1pPr marL="285750" indent="-285750">
              <a:buSzPct val="120000"/>
              <a:buFontTx/>
              <a:buBlip>
                <a:blip r:embed="rId3"/>
              </a:buBlip>
              <a:defRPr sz="1800" b="0" i="0">
                <a:solidFill>
                  <a:srgbClr val="404040"/>
                </a:solidFill>
                <a:latin typeface="+mn-ea"/>
                <a:ea typeface="+mn-ea"/>
                <a:cs typeface="Alibaba Sans" panose="020B0503020203040204" pitchFamily="34" charset="0"/>
              </a:defRPr>
            </a:lvl1pPr>
            <a:lvl2pPr marL="628650" indent="-171450">
              <a:buFont typeface="Arial"/>
              <a:buChar char="•"/>
              <a:defRPr sz="1600">
                <a:solidFill>
                  <a:srgbClr val="404040"/>
                </a:solidFill>
                <a:latin typeface="+mn-ea"/>
                <a:ea typeface="+mn-ea"/>
                <a:cs typeface="Alibaba Sans" panose="020B0503020203040204" pitchFamily="34" charset="0"/>
              </a:defRPr>
            </a:lvl2pPr>
            <a:lvl3pPr marL="1085850" indent="-171450">
              <a:buFont typeface="Wingdings" charset="2"/>
              <a:buChar char="§"/>
              <a:defRPr sz="1400">
                <a:solidFill>
                  <a:srgbClr val="404040"/>
                </a:solidFill>
                <a:latin typeface="+mn-ea"/>
                <a:ea typeface="+mn-ea"/>
                <a:cs typeface="Alibaba Sans" panose="020B0503020203040204" pitchFamily="34" charset="0"/>
              </a:defRPr>
            </a:lvl3pPr>
            <a:lvl4pPr marL="1543050" indent="-171450">
              <a:buFont typeface="Courier New"/>
              <a:buChar char="o"/>
              <a:defRPr sz="1200">
                <a:solidFill>
                  <a:srgbClr val="404040"/>
                </a:solidFill>
                <a:latin typeface="+mn-ea"/>
                <a:ea typeface="+mn-ea"/>
                <a:cs typeface="Alibaba Sans" panose="020B0503020203040204" pitchFamily="34" charset="0"/>
              </a:defRPr>
            </a:lvl4pPr>
            <a:lvl5pPr marL="2000250" indent="-171450">
              <a:buFont typeface="Wingdings" charset="2"/>
              <a:buChar char="²"/>
              <a:defRPr sz="1050">
                <a:solidFill>
                  <a:srgbClr val="404040"/>
                </a:solidFill>
                <a:latin typeface="+mn-ea"/>
                <a:ea typeface="+mn-ea"/>
                <a:cs typeface="Alibaba Sans" panose="020B0503020203040204"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01 </a:t>
            </a: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pic>
        <p:nvPicPr>
          <p:cNvPr id="3" name="图片 2">
            <a:extLst>
              <a:ext uri="{FF2B5EF4-FFF2-40B4-BE49-F238E27FC236}">
                <a16:creationId xmlns:a16="http://schemas.microsoft.com/office/drawing/2014/main" id="{D317EA6C-70C0-754C-AF97-B7558BB78F6A}"/>
              </a:ext>
            </a:extLst>
          </p:cNvPr>
          <p:cNvPicPr>
            <a:picLocks noChangeAspect="1"/>
          </p:cNvPicPr>
          <p:nvPr userDrawn="1"/>
        </p:nvPicPr>
        <p:blipFill>
          <a:blip r:embed="rId4"/>
          <a:stretch>
            <a:fillRect/>
          </a:stretch>
        </p:blipFill>
        <p:spPr>
          <a:xfrm>
            <a:off x="5436441" y="-5765"/>
            <a:ext cx="3707559" cy="5155030"/>
          </a:xfrm>
          <a:prstGeom prst="rect">
            <a:avLst/>
          </a:prstGeom>
        </p:spPr>
      </p:pic>
      <p:sp>
        <p:nvSpPr>
          <p:cNvPr id="5" name="Date Placeholder 3"/>
          <p:cNvSpPr txBox="1">
            <a:spLocks/>
          </p:cNvSpPr>
          <p:nvPr userDrawn="1"/>
        </p:nvSpPr>
        <p:spPr>
          <a:xfrm>
            <a:off x="8019794" y="4847862"/>
            <a:ext cx="1253701" cy="15197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i="0" dirty="0">
                <a:solidFill>
                  <a:schemeClr val="bg1">
                    <a:lumMod val="95000"/>
                  </a:schemeClr>
                </a:solidFill>
                <a:latin typeface="+mj-lt"/>
                <a:ea typeface="Heiti SC Light"/>
                <a:cs typeface="Alibaba Sans" panose="020B0503020203040204" pitchFamily="34" charset="0"/>
              </a:rPr>
              <a:t>www.ebanma.com</a:t>
            </a:r>
          </a:p>
        </p:txBody>
      </p:sp>
    </p:spTree>
    <p:extLst>
      <p:ext uri="{BB962C8B-B14F-4D97-AF65-F5344CB8AC3E}">
        <p14:creationId xmlns:p14="http://schemas.microsoft.com/office/powerpoint/2010/main" val="304078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封底01_浅色_默认">
    <p:bg>
      <p:bgPr>
        <a:solidFill>
          <a:srgbClr val="00B38D"/>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5886F4-C8BA-7C41-9078-E9C65CFD514A}"/>
              </a:ext>
            </a:extLst>
          </p:cNvPr>
          <p:cNvSpPr txBox="1"/>
          <p:nvPr userDrawn="1"/>
        </p:nvSpPr>
        <p:spPr>
          <a:xfrm>
            <a:off x="2447119" y="2210382"/>
            <a:ext cx="2135625" cy="577081"/>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zh-CN" altLang="en-US" sz="2100" b="0" i="0" u="none" strike="noStrike" kern="1200" cap="none" spc="0" normalizeH="0" baseline="0" noProof="0" dirty="0">
                <a:ln>
                  <a:noFill/>
                </a:ln>
                <a:solidFill>
                  <a:prstClr val="white"/>
                </a:solidFill>
                <a:effectLst/>
                <a:uLnTx/>
                <a:uFillTx/>
                <a:latin typeface="+mj-ea"/>
                <a:ea typeface="+mj-ea"/>
                <a:cs typeface="Alibaba PuHuiTi" pitchFamily="18" charset="-122"/>
              </a:rPr>
              <a:t>感谢观看</a:t>
            </a:r>
            <a:endParaRPr kumimoji="1" lang="en-US" altLang="zh-CN" sz="2100" b="0" i="0" u="none" strike="noStrike" kern="1200" cap="none" spc="0" normalizeH="0" baseline="0" noProof="0" dirty="0">
              <a:ln>
                <a:noFill/>
              </a:ln>
              <a:solidFill>
                <a:prstClr val="white"/>
              </a:solidFill>
              <a:effectLst/>
              <a:uLnTx/>
              <a:uFillTx/>
              <a:latin typeface="+mj-ea"/>
              <a:ea typeface="+mj-ea"/>
              <a:cs typeface="Alibaba PuHuiTi" pitchFamily="18" charset="-122"/>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zh-CN" sz="1050" b="0" i="0" u="none" strike="noStrike" kern="1200" cap="none" spc="0" normalizeH="0" baseline="0" noProof="0" dirty="0">
                <a:ln>
                  <a:noFill/>
                </a:ln>
                <a:solidFill>
                  <a:prstClr val="white"/>
                </a:solidFill>
                <a:effectLst/>
                <a:uLnTx/>
                <a:uFillTx/>
                <a:latin typeface="+mj-ea"/>
                <a:ea typeface="+mj-ea"/>
                <a:cs typeface="Alibaba PuHuiTi" pitchFamily="18" charset="-122"/>
              </a:rPr>
              <a:t>T</a:t>
            </a:r>
            <a:r>
              <a:rPr kumimoji="1" lang="zh-CN" altLang="en-US" sz="1050" b="0" i="0" u="none" strike="noStrike" kern="1200" cap="none" spc="0" normalizeH="0" baseline="0" noProof="0" dirty="0">
                <a:ln>
                  <a:noFill/>
                </a:ln>
                <a:solidFill>
                  <a:prstClr val="white"/>
                </a:solidFill>
                <a:effectLst/>
                <a:uLnTx/>
                <a:uFillTx/>
                <a:latin typeface="+mj-ea"/>
                <a:ea typeface="+mj-ea"/>
                <a:cs typeface="Alibaba PuHuiTi" pitchFamily="18" charset="-122"/>
              </a:rPr>
              <a:t> </a:t>
            </a:r>
            <a:r>
              <a:rPr kumimoji="1" lang="en-US" altLang="zh-CN" sz="1050" b="0" i="0" u="none" strike="noStrike" kern="1200" cap="none" spc="0" normalizeH="0" baseline="0" noProof="0" dirty="0">
                <a:ln>
                  <a:noFill/>
                </a:ln>
                <a:solidFill>
                  <a:prstClr val="white"/>
                </a:solidFill>
                <a:effectLst/>
                <a:uLnTx/>
                <a:uFillTx/>
                <a:latin typeface="+mj-ea"/>
                <a:ea typeface="+mj-ea"/>
                <a:cs typeface="Alibaba PuHuiTi" pitchFamily="18" charset="-122"/>
              </a:rPr>
              <a:t>h</a:t>
            </a:r>
            <a:r>
              <a:rPr kumimoji="1" lang="zh-CN" altLang="en-US" sz="1050" b="0" i="0" u="none" strike="noStrike" kern="1200" cap="none" spc="0" normalizeH="0" baseline="0" noProof="0" dirty="0">
                <a:ln>
                  <a:noFill/>
                </a:ln>
                <a:solidFill>
                  <a:prstClr val="white"/>
                </a:solidFill>
                <a:effectLst/>
                <a:uLnTx/>
                <a:uFillTx/>
                <a:latin typeface="+mj-ea"/>
                <a:ea typeface="+mj-ea"/>
                <a:cs typeface="Alibaba PuHuiTi" pitchFamily="18" charset="-122"/>
              </a:rPr>
              <a:t> </a:t>
            </a:r>
            <a:r>
              <a:rPr kumimoji="1" lang="en-US" altLang="zh-CN" sz="1050" b="0" i="0" u="none" strike="noStrike" kern="1200" cap="none" spc="0" normalizeH="0" baseline="0" noProof="0" dirty="0">
                <a:ln>
                  <a:noFill/>
                </a:ln>
                <a:solidFill>
                  <a:prstClr val="white"/>
                </a:solidFill>
                <a:effectLst/>
                <a:uLnTx/>
                <a:uFillTx/>
                <a:latin typeface="+mj-ea"/>
                <a:ea typeface="+mj-ea"/>
                <a:cs typeface="Alibaba PuHuiTi" pitchFamily="18" charset="-122"/>
              </a:rPr>
              <a:t>a</a:t>
            </a:r>
            <a:r>
              <a:rPr kumimoji="1" lang="zh-CN" altLang="en-US" sz="1050" b="0" i="0" u="none" strike="noStrike" kern="1200" cap="none" spc="0" normalizeH="0" baseline="0" noProof="0" dirty="0">
                <a:ln>
                  <a:noFill/>
                </a:ln>
                <a:solidFill>
                  <a:prstClr val="white"/>
                </a:solidFill>
                <a:effectLst/>
                <a:uLnTx/>
                <a:uFillTx/>
                <a:latin typeface="+mj-ea"/>
                <a:ea typeface="+mj-ea"/>
                <a:cs typeface="Alibaba PuHuiTi" pitchFamily="18" charset="-122"/>
              </a:rPr>
              <a:t> </a:t>
            </a:r>
            <a:r>
              <a:rPr kumimoji="1" lang="en-US" altLang="zh-CN" sz="1050" b="0" i="0" u="none" strike="noStrike" kern="1200" cap="none" spc="0" normalizeH="0" baseline="0" noProof="0" dirty="0">
                <a:ln>
                  <a:noFill/>
                </a:ln>
                <a:solidFill>
                  <a:prstClr val="white"/>
                </a:solidFill>
                <a:effectLst/>
                <a:uLnTx/>
                <a:uFillTx/>
                <a:latin typeface="+mj-ea"/>
                <a:ea typeface="+mj-ea"/>
                <a:cs typeface="Alibaba PuHuiTi" pitchFamily="18" charset="-122"/>
              </a:rPr>
              <a:t>n</a:t>
            </a:r>
            <a:r>
              <a:rPr kumimoji="1" lang="zh-CN" altLang="en-US" sz="1050" b="0" i="0" u="none" strike="noStrike" kern="1200" cap="none" spc="0" normalizeH="0" baseline="0" noProof="0" dirty="0">
                <a:ln>
                  <a:noFill/>
                </a:ln>
                <a:solidFill>
                  <a:prstClr val="white"/>
                </a:solidFill>
                <a:effectLst/>
                <a:uLnTx/>
                <a:uFillTx/>
                <a:latin typeface="+mj-ea"/>
                <a:ea typeface="+mj-ea"/>
                <a:cs typeface="Alibaba PuHuiTi" pitchFamily="18" charset="-122"/>
              </a:rPr>
              <a:t> </a:t>
            </a:r>
            <a:r>
              <a:rPr kumimoji="1" lang="en-US" altLang="zh-CN" sz="1050" b="0" i="0" u="none" strike="noStrike" kern="1200" cap="none" spc="0" normalizeH="0" baseline="0" noProof="0" dirty="0">
                <a:ln>
                  <a:noFill/>
                </a:ln>
                <a:solidFill>
                  <a:prstClr val="white"/>
                </a:solidFill>
                <a:effectLst/>
                <a:uLnTx/>
                <a:uFillTx/>
                <a:latin typeface="+mj-ea"/>
                <a:ea typeface="+mj-ea"/>
                <a:cs typeface="Alibaba PuHuiTi" pitchFamily="18" charset="-122"/>
              </a:rPr>
              <a:t>k</a:t>
            </a:r>
            <a:r>
              <a:rPr kumimoji="1" lang="zh-CN" altLang="en-US" sz="1050" b="0" i="0" u="none" strike="noStrike" kern="1200" cap="none" spc="0" normalizeH="0" baseline="0" noProof="0" dirty="0">
                <a:ln>
                  <a:noFill/>
                </a:ln>
                <a:solidFill>
                  <a:prstClr val="white"/>
                </a:solidFill>
                <a:effectLst/>
                <a:uLnTx/>
                <a:uFillTx/>
                <a:latin typeface="+mj-ea"/>
                <a:ea typeface="+mj-ea"/>
                <a:cs typeface="Alibaba PuHuiTi" pitchFamily="18" charset="-122"/>
              </a:rPr>
              <a:t>   </a:t>
            </a:r>
            <a:r>
              <a:rPr kumimoji="1" lang="en-US" altLang="zh-CN" sz="1050" b="0" i="0" u="none" strike="noStrike" kern="1200" cap="none" spc="0" normalizeH="0" baseline="0" noProof="0" dirty="0">
                <a:ln>
                  <a:noFill/>
                </a:ln>
                <a:solidFill>
                  <a:prstClr val="white"/>
                </a:solidFill>
                <a:effectLst/>
                <a:uLnTx/>
                <a:uFillTx/>
                <a:latin typeface="+mj-ea"/>
                <a:ea typeface="+mj-ea"/>
                <a:cs typeface="Alibaba PuHuiTi" pitchFamily="18" charset="-122"/>
              </a:rPr>
              <a:t>y</a:t>
            </a:r>
            <a:r>
              <a:rPr kumimoji="1" lang="zh-CN" altLang="en-US" sz="1050" b="0" i="0" u="none" strike="noStrike" kern="1200" cap="none" spc="0" normalizeH="0" baseline="0" noProof="0" dirty="0">
                <a:ln>
                  <a:noFill/>
                </a:ln>
                <a:solidFill>
                  <a:prstClr val="white"/>
                </a:solidFill>
                <a:effectLst/>
                <a:uLnTx/>
                <a:uFillTx/>
                <a:latin typeface="+mj-ea"/>
                <a:ea typeface="+mj-ea"/>
                <a:cs typeface="Alibaba PuHuiTi" pitchFamily="18" charset="-122"/>
              </a:rPr>
              <a:t> </a:t>
            </a:r>
            <a:r>
              <a:rPr kumimoji="1" lang="en-US" altLang="zh-CN" sz="1050" b="0" i="0" u="none" strike="noStrike" kern="1200" cap="none" spc="0" normalizeH="0" baseline="0" noProof="0" dirty="0">
                <a:ln>
                  <a:noFill/>
                </a:ln>
                <a:solidFill>
                  <a:prstClr val="white"/>
                </a:solidFill>
                <a:effectLst/>
                <a:uLnTx/>
                <a:uFillTx/>
                <a:latin typeface="+mj-ea"/>
                <a:ea typeface="+mj-ea"/>
                <a:cs typeface="Alibaba PuHuiTi" pitchFamily="18" charset="-122"/>
              </a:rPr>
              <a:t>o</a:t>
            </a:r>
            <a:r>
              <a:rPr kumimoji="1" lang="zh-CN" altLang="en-US" sz="1050" b="0" i="0" u="none" strike="noStrike" kern="1200" cap="none" spc="0" normalizeH="0" baseline="0" noProof="0" dirty="0">
                <a:ln>
                  <a:noFill/>
                </a:ln>
                <a:solidFill>
                  <a:prstClr val="white"/>
                </a:solidFill>
                <a:effectLst/>
                <a:uLnTx/>
                <a:uFillTx/>
                <a:latin typeface="+mj-ea"/>
                <a:ea typeface="+mj-ea"/>
                <a:cs typeface="Alibaba PuHuiTi" pitchFamily="18" charset="-122"/>
              </a:rPr>
              <a:t> </a:t>
            </a:r>
            <a:r>
              <a:rPr kumimoji="1" lang="en-US" altLang="zh-CN" sz="1050" b="0" i="0" u="none" strike="noStrike" kern="1200" cap="none" spc="0" normalizeH="0" baseline="0" noProof="0" dirty="0">
                <a:ln>
                  <a:noFill/>
                </a:ln>
                <a:solidFill>
                  <a:prstClr val="white"/>
                </a:solidFill>
                <a:effectLst/>
                <a:uLnTx/>
                <a:uFillTx/>
                <a:latin typeface="+mj-ea"/>
                <a:ea typeface="+mj-ea"/>
                <a:cs typeface="Alibaba PuHuiTi" pitchFamily="18" charset="-122"/>
              </a:rPr>
              <a:t>u</a:t>
            </a:r>
            <a:endParaRPr kumimoji="1" lang="zh-CN" altLang="en-US" sz="1050" b="0" i="0" u="none" strike="noStrike" kern="1200" cap="none" spc="0" normalizeH="0" baseline="0" noProof="0" dirty="0">
              <a:ln>
                <a:noFill/>
              </a:ln>
              <a:solidFill>
                <a:prstClr val="white"/>
              </a:solidFill>
              <a:effectLst/>
              <a:uLnTx/>
              <a:uFillTx/>
              <a:latin typeface="+mj-ea"/>
              <a:ea typeface="+mj-ea"/>
              <a:cs typeface="Alibaba PuHuiTi" pitchFamily="18" charset="-122"/>
            </a:endParaRPr>
          </a:p>
        </p:txBody>
      </p:sp>
      <p:cxnSp>
        <p:nvCxnSpPr>
          <p:cNvPr id="5" name="直线连接符 4">
            <a:extLst>
              <a:ext uri="{FF2B5EF4-FFF2-40B4-BE49-F238E27FC236}">
                <a16:creationId xmlns:a16="http://schemas.microsoft.com/office/drawing/2014/main" id="{7A616A9D-511F-EB44-9286-CA3556AE85E8}"/>
              </a:ext>
            </a:extLst>
          </p:cNvPr>
          <p:cNvCxnSpPr>
            <a:cxnSpLocks/>
          </p:cNvCxnSpPr>
          <p:nvPr userDrawn="1"/>
        </p:nvCxnSpPr>
        <p:spPr>
          <a:xfrm>
            <a:off x="4582744" y="2145838"/>
            <a:ext cx="0" cy="68308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pic>
        <p:nvPicPr>
          <p:cNvPr id="7" name="图片 6">
            <a:extLst>
              <a:ext uri="{FF2B5EF4-FFF2-40B4-BE49-F238E27FC236}">
                <a16:creationId xmlns:a16="http://schemas.microsoft.com/office/drawing/2014/main" id="{7992B0C1-0DD2-3F48-9DB0-AC0707C44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59420" y="2266151"/>
            <a:ext cx="1373156" cy="442461"/>
          </a:xfrm>
          <a:prstGeom prst="rect">
            <a:avLst/>
          </a:prstGeom>
        </p:spPr>
      </p:pic>
      <p:sp>
        <p:nvSpPr>
          <p:cNvPr id="6" name="Date Placeholder 3"/>
          <p:cNvSpPr txBox="1">
            <a:spLocks/>
          </p:cNvSpPr>
          <p:nvPr userDrawn="1"/>
        </p:nvSpPr>
        <p:spPr>
          <a:xfrm>
            <a:off x="8019794" y="4847862"/>
            <a:ext cx="1253701" cy="15197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i="0" dirty="0">
                <a:solidFill>
                  <a:schemeClr val="bg1">
                    <a:lumMod val="95000"/>
                  </a:schemeClr>
                </a:solidFill>
                <a:latin typeface="+mj-lt"/>
                <a:ea typeface="Heiti SC Light"/>
                <a:cs typeface="Alibaba Sans" panose="020B0503020203040204" pitchFamily="34" charset="0"/>
              </a:rPr>
              <a:t>www.ebanma.com</a:t>
            </a:r>
          </a:p>
        </p:txBody>
      </p:sp>
    </p:spTree>
    <p:extLst>
      <p:ext uri="{BB962C8B-B14F-4D97-AF65-F5344CB8AC3E}">
        <p14:creationId xmlns:p14="http://schemas.microsoft.com/office/powerpoint/2010/main" val="238447861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组 5"/>
          <p:cNvGrpSpPr/>
          <p:nvPr userDrawn="1"/>
        </p:nvGrpSpPr>
        <p:grpSpPr>
          <a:xfrm>
            <a:off x="9450321" y="3172812"/>
            <a:ext cx="1199362" cy="627850"/>
            <a:chOff x="9286278" y="1725515"/>
            <a:chExt cx="1199362" cy="627850"/>
          </a:xfrm>
        </p:grpSpPr>
        <p:grpSp>
          <p:nvGrpSpPr>
            <p:cNvPr id="8" name="组 6"/>
            <p:cNvGrpSpPr/>
            <p:nvPr userDrawn="1"/>
          </p:nvGrpSpPr>
          <p:grpSpPr>
            <a:xfrm>
              <a:off x="9286278" y="1725515"/>
              <a:ext cx="1199362" cy="254390"/>
              <a:chOff x="9286278" y="1725515"/>
              <a:chExt cx="1199362" cy="254390"/>
            </a:xfrm>
          </p:grpSpPr>
          <p:sp>
            <p:nvSpPr>
              <p:cNvPr id="18" name="矩形 18"/>
              <p:cNvSpPr/>
              <p:nvPr userDrawn="1"/>
            </p:nvSpPr>
            <p:spPr>
              <a:xfrm>
                <a:off x="9286278" y="1725515"/>
                <a:ext cx="254390" cy="254390"/>
              </a:xfrm>
              <a:prstGeom prst="rect">
                <a:avLst/>
              </a:prstGeom>
              <a:solidFill>
                <a:srgbClr val="00B4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9" name="文本框 19"/>
              <p:cNvSpPr txBox="1"/>
              <p:nvPr userDrawn="1"/>
            </p:nvSpPr>
            <p:spPr>
              <a:xfrm>
                <a:off x="9503622" y="1756625"/>
                <a:ext cx="982018" cy="200055"/>
              </a:xfrm>
              <a:prstGeom prst="rect">
                <a:avLst/>
              </a:prstGeom>
              <a:noFill/>
            </p:spPr>
            <p:txBody>
              <a:bodyPr wrap="square" rtlCol="0">
                <a:spAutoFit/>
              </a:bodyPr>
              <a:lstStyle/>
              <a:p>
                <a:pPr algn="l"/>
                <a:r>
                  <a:rPr kumimoji="1" lang="en-US" altLang="zh-CN" sz="700" i="1" dirty="0">
                    <a:solidFill>
                      <a:schemeClr val="bg1"/>
                    </a:solidFill>
                    <a:latin typeface="Times"/>
                    <a:cs typeface="Times"/>
                  </a:rPr>
                  <a:t>R0 </a:t>
                </a:r>
                <a:r>
                  <a:rPr kumimoji="1" lang="en-US" altLang="zh-CN" sz="700" i="1" baseline="0" dirty="0">
                    <a:solidFill>
                      <a:schemeClr val="bg1"/>
                    </a:solidFill>
                    <a:latin typeface="Times"/>
                    <a:cs typeface="Times"/>
                  </a:rPr>
                  <a:t> </a:t>
                </a:r>
                <a:r>
                  <a:rPr kumimoji="1" lang="en-US" altLang="zh-CN" sz="700" i="1" dirty="0">
                    <a:solidFill>
                      <a:schemeClr val="bg1"/>
                    </a:solidFill>
                    <a:latin typeface="Times"/>
                    <a:cs typeface="Times"/>
                  </a:rPr>
                  <a:t>G180  B141</a:t>
                </a:r>
                <a:endParaRPr kumimoji="1" lang="zh-CN" altLang="en-US" sz="700" i="1" dirty="0">
                  <a:solidFill>
                    <a:schemeClr val="bg1"/>
                  </a:solidFill>
                  <a:latin typeface="Times"/>
                  <a:cs typeface="Times"/>
                </a:endParaRPr>
              </a:p>
            </p:txBody>
          </p:sp>
        </p:grpSp>
        <p:grpSp>
          <p:nvGrpSpPr>
            <p:cNvPr id="9" name="组 9"/>
            <p:cNvGrpSpPr/>
            <p:nvPr userDrawn="1"/>
          </p:nvGrpSpPr>
          <p:grpSpPr>
            <a:xfrm>
              <a:off x="9286278" y="2098975"/>
              <a:ext cx="1199362" cy="254390"/>
              <a:chOff x="9286278" y="2098975"/>
              <a:chExt cx="1199362" cy="254390"/>
            </a:xfrm>
          </p:grpSpPr>
          <p:sp>
            <p:nvSpPr>
              <p:cNvPr id="14" name="矩形 14"/>
              <p:cNvSpPr/>
              <p:nvPr userDrawn="1"/>
            </p:nvSpPr>
            <p:spPr>
              <a:xfrm>
                <a:off x="9286278" y="2098975"/>
                <a:ext cx="254390" cy="254390"/>
              </a:xfrm>
              <a:prstGeom prst="rect">
                <a:avLst/>
              </a:prstGeom>
              <a:solidFill>
                <a:srgbClr val="787F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5" name="文本框 15"/>
              <p:cNvSpPr txBox="1"/>
              <p:nvPr userDrawn="1"/>
            </p:nvSpPr>
            <p:spPr>
              <a:xfrm>
                <a:off x="9503622" y="2130085"/>
                <a:ext cx="982018" cy="200055"/>
              </a:xfrm>
              <a:prstGeom prst="rect">
                <a:avLst/>
              </a:prstGeom>
              <a:noFill/>
            </p:spPr>
            <p:txBody>
              <a:bodyPr wrap="square" rtlCol="0">
                <a:spAutoFit/>
              </a:bodyPr>
              <a:lstStyle/>
              <a:p>
                <a:pPr algn="l"/>
                <a:r>
                  <a:rPr kumimoji="1" lang="en-US" altLang="zh-CN" sz="700" i="1" dirty="0">
                    <a:solidFill>
                      <a:schemeClr val="bg1"/>
                    </a:solidFill>
                    <a:latin typeface="Times"/>
                    <a:cs typeface="Times"/>
                  </a:rPr>
                  <a:t>R120</a:t>
                </a:r>
                <a:r>
                  <a:rPr kumimoji="1" lang="en-US" altLang="zh-CN" sz="700" i="1" baseline="0" dirty="0">
                    <a:solidFill>
                      <a:schemeClr val="bg1"/>
                    </a:solidFill>
                    <a:latin typeface="Times"/>
                    <a:cs typeface="Times"/>
                  </a:rPr>
                  <a:t> </a:t>
                </a:r>
                <a:r>
                  <a:rPr kumimoji="1" lang="en-US" altLang="zh-CN" sz="700" i="1" dirty="0">
                    <a:solidFill>
                      <a:schemeClr val="bg1"/>
                    </a:solidFill>
                    <a:latin typeface="Times"/>
                    <a:cs typeface="Times"/>
                  </a:rPr>
                  <a:t>G127 B132</a:t>
                </a:r>
                <a:endParaRPr kumimoji="1" lang="zh-CN" altLang="en-US" sz="700" i="1" dirty="0">
                  <a:solidFill>
                    <a:schemeClr val="bg1"/>
                  </a:solidFill>
                  <a:latin typeface="Times"/>
                  <a:cs typeface="Times"/>
                </a:endParaRPr>
              </a:p>
            </p:txBody>
          </p:sp>
        </p:grpSp>
      </p:grpSp>
      <p:sp>
        <p:nvSpPr>
          <p:cNvPr id="23" name="Slide Number Placeholder 36"/>
          <p:cNvSpPr txBox="1">
            <a:spLocks/>
          </p:cNvSpPr>
          <p:nvPr userDrawn="1"/>
        </p:nvSpPr>
        <p:spPr>
          <a:xfrm>
            <a:off x="457200" y="4860787"/>
            <a:ext cx="262413" cy="121123"/>
          </a:xfrm>
          <a:prstGeom prst="rect">
            <a:avLst/>
          </a:prstGeom>
        </p:spPr>
        <p:txBody>
          <a:bodyPr vert="horz" lIns="0" tIns="0" rIns="0" bIns="0" rtlCol="0" anchor="ctr" anchorCtr="0"/>
          <a:lstStyle>
            <a:defPPr>
              <a:defRPr lang="en-US"/>
            </a:defPPr>
            <a:lvl1pPr marL="0" algn="l" defTabSz="457200" rtl="0" eaLnBrk="1" latinLnBrk="0" hangingPunct="1">
              <a:defRPr sz="650" b="1" kern="1200">
                <a:solidFill>
                  <a:schemeClr val="tx1"/>
                </a:solidFill>
                <a:latin typeface="Helvetica Neue for IB" pitchFamily="34" charset="0"/>
                <a:ea typeface="+mn-ea"/>
                <a:cs typeface="Helvetica Neue for IB"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8FFD63D-7F43-3B4E-8B2F-7535F503E7C1}" type="slidenum">
              <a:rPr lang="en-US" smtClean="0">
                <a:solidFill>
                  <a:srgbClr val="787F84"/>
                </a:solidFill>
              </a:rPr>
              <a:pPr/>
              <a:t>‹#›</a:t>
            </a:fld>
            <a:endParaRPr lang="en-US" dirty="0">
              <a:solidFill>
                <a:srgbClr val="787F84"/>
              </a:solidFill>
            </a:endParaRPr>
          </a:p>
        </p:txBody>
      </p:sp>
    </p:spTree>
    <p:extLst>
      <p:ext uri="{BB962C8B-B14F-4D97-AF65-F5344CB8AC3E}">
        <p14:creationId xmlns:p14="http://schemas.microsoft.com/office/powerpoint/2010/main" val="315650469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62" r:id="rId3"/>
    <p:sldLayoutId id="2147483661" r:id="rId4"/>
    <p:sldLayoutId id="2147483663" r:id="rId5"/>
    <p:sldLayoutId id="2147483655" r:id="rId6"/>
    <p:sldLayoutId id="2147483680" r:id="rId7"/>
  </p:sldLayoutIdLst>
  <p:txStyles>
    <p:titleStyle>
      <a:lvl1pPr algn="ctr" defTabSz="457200" rtl="0" eaLnBrk="1" latinLnBrk="0" hangingPunct="1">
        <a:spcBef>
          <a:spcPct val="0"/>
        </a:spcBef>
        <a:buNone/>
        <a:defRPr sz="4400" kern="1200">
          <a:solidFill>
            <a:schemeClr val="tx1"/>
          </a:solidFill>
          <a:latin typeface="Alibaba Sans" panose="020B0503020203040204" pitchFamily="34" charset="0"/>
          <a:ea typeface="阿里巴巴普惠体 L" panose="00020600040101010101"/>
          <a:cs typeface="Alibaba Sans" panose="020B0503020203040204" pitchFamily="34"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libaba Sans" panose="020B0503020203040204" pitchFamily="34" charset="0"/>
          <a:ea typeface="+mn-ea"/>
          <a:cs typeface="Alibaba Sans" panose="020B050302020304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Alibaba Sans" panose="020B0503020203040204" pitchFamily="34" charset="0"/>
          <a:ea typeface="+mn-ea"/>
          <a:cs typeface="Alibaba Sans" panose="020B0503020203040204" pitchFamily="34" charset="0"/>
        </a:defRPr>
      </a:lvl2pPr>
      <a:lvl3pPr marL="1143000" indent="-228600" algn="l" defTabSz="457200" rtl="0" eaLnBrk="1" latinLnBrk="0" hangingPunct="1">
        <a:spcBef>
          <a:spcPct val="20000"/>
        </a:spcBef>
        <a:buFont typeface="Arial"/>
        <a:buChar char="•"/>
        <a:defRPr sz="2400" kern="1200">
          <a:solidFill>
            <a:schemeClr val="tx1"/>
          </a:solidFill>
          <a:latin typeface="Alibaba Sans" panose="020B0503020203040204" pitchFamily="34" charset="0"/>
          <a:ea typeface="+mn-ea"/>
          <a:cs typeface="Alibaba Sans" panose="020B050302020304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Alibaba Sans" panose="020B0503020203040204" pitchFamily="34" charset="0"/>
          <a:ea typeface="+mn-ea"/>
          <a:cs typeface="Alibaba Sans" panose="020B0503020203040204" pitchFamily="34" charset="0"/>
        </a:defRPr>
      </a:lvl4pPr>
      <a:lvl5pPr marL="2057400" indent="-228600" algn="l" defTabSz="457200" rtl="0" eaLnBrk="1" latinLnBrk="0" hangingPunct="1">
        <a:spcBef>
          <a:spcPct val="20000"/>
        </a:spcBef>
        <a:buFont typeface="Arial"/>
        <a:buChar char="»"/>
        <a:defRPr sz="2000" kern="1200">
          <a:solidFill>
            <a:schemeClr val="tx1"/>
          </a:solidFill>
          <a:latin typeface="Alibaba Sans" panose="020B0503020203040204" pitchFamily="34" charset="0"/>
          <a:ea typeface="+mn-ea"/>
          <a:cs typeface="Alibaba Sans" panose="020B050302020304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nblogs.com/hejunlin1992/p/9395345.html" TargetMode="External"/><Relationship Id="rId2" Type="http://schemas.openxmlformats.org/officeDocument/2006/relationships/hyperlink" Target="https://tangh.github.io/articles/efficientnet-and-efficientdet/" TargetMode="External"/><Relationship Id="rId1" Type="http://schemas.openxmlformats.org/officeDocument/2006/relationships/slideLayout" Target="../slideLayouts/slideLayout6.xml"/><Relationship Id="rId4" Type="http://schemas.openxmlformats.org/officeDocument/2006/relationships/hyperlink" Target="https://blog.csdn.net/amusi1994/article/details/11151654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1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noAutofit/>
          </a:bodyPr>
          <a:lstStyle/>
          <a:p>
            <a:r>
              <a:rPr lang="en-US" altLang="zh-CN" sz="1600" dirty="0" smtClean="0"/>
              <a:t>2021-08-18  </a:t>
            </a:r>
            <a:br>
              <a:rPr lang="en-US" altLang="zh-CN" sz="1600" dirty="0" smtClean="0"/>
            </a:br>
            <a:endParaRPr lang="en-US" altLang="zh-CN" sz="1600" dirty="0" smtClean="0"/>
          </a:p>
          <a:p>
            <a:r>
              <a:rPr lang="zh-CN" altLang="en-US" sz="1600" dirty="0" smtClean="0"/>
              <a:t>马金凤</a:t>
            </a:r>
            <a:endParaRPr lang="zh-CN" altLang="en-US" sz="1600" dirty="0"/>
          </a:p>
        </p:txBody>
      </p:sp>
      <p:sp>
        <p:nvSpPr>
          <p:cNvPr id="8" name="文本占位符 4"/>
          <p:cNvSpPr>
            <a:spLocks noGrp="1"/>
          </p:cNvSpPr>
          <p:nvPr>
            <p:ph type="body" sz="quarter" idx="11"/>
          </p:nvPr>
        </p:nvSpPr>
        <p:spPr>
          <a:xfrm>
            <a:off x="983298" y="985022"/>
            <a:ext cx="5503766" cy="608648"/>
          </a:xfrm>
        </p:spPr>
        <p:txBody>
          <a:bodyPr>
            <a:noAutofit/>
          </a:bodyPr>
          <a:lstStyle/>
          <a:p>
            <a:r>
              <a:rPr lang="en-US" altLang="zh-CN" sz="1800" b="1" dirty="0"/>
              <a:t>HyperSeg: Patch-wise Hypernetwork for Real-time Semantic Segmentation</a:t>
            </a:r>
            <a:endParaRPr lang="zh-CN" altLang="en-US" sz="1800" b="1" dirty="0"/>
          </a:p>
        </p:txBody>
      </p:sp>
      <p:sp>
        <p:nvSpPr>
          <p:cNvPr name="文本框 1" id="9"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3488062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a:off x="266218" y="860268"/>
            <a:ext cx="5077075" cy="2538538"/>
          </a:xfrm>
          <a:prstGeom prst="rect">
            <a:avLst/>
          </a:prstGeom>
        </p:spPr>
      </p:pic>
      <p:sp>
        <p:nvSpPr>
          <p:cNvPr id="14" name="文本框 13"/>
          <p:cNvSpPr txBox="1"/>
          <p:nvPr/>
        </p:nvSpPr>
        <p:spPr>
          <a:xfrm>
            <a:off x="266218" y="430551"/>
            <a:ext cx="2430474" cy="369332"/>
          </a:xfrm>
          <a:prstGeom prst="rect">
            <a:avLst/>
          </a:prstGeom>
          <a:noFill/>
        </p:spPr>
        <p:txBody>
          <a:bodyPr wrap="none" rtlCol="0">
            <a:spAutoFit/>
          </a:bodyPr>
          <a:lstStyle/>
          <a:p>
            <a:r>
              <a:rPr lang="zh-CN" altLang="en-US" b="1" dirty="0" smtClean="0">
                <a:solidFill>
                  <a:srgbClr val="00B38D"/>
                </a:solidFill>
              </a:rPr>
              <a:t>实验部分</a:t>
            </a:r>
            <a:r>
              <a:rPr lang="en-US" altLang="zh-CN" b="1" dirty="0" smtClean="0">
                <a:solidFill>
                  <a:srgbClr val="00B38D"/>
                </a:solidFill>
              </a:rPr>
              <a:t>-</a:t>
            </a:r>
            <a:r>
              <a:rPr lang="en-US" altLang="zh-CN" b="1" dirty="0" err="1" smtClean="0">
                <a:solidFill>
                  <a:srgbClr val="00B38D"/>
                </a:solidFill>
              </a:rPr>
              <a:t>Citysacpes</a:t>
            </a:r>
            <a:endParaRPr lang="zh-CN" altLang="en-US" b="1" dirty="0">
              <a:solidFill>
                <a:srgbClr val="00B38D"/>
              </a:solidFill>
            </a:endParaRPr>
          </a:p>
        </p:txBody>
      </p:sp>
      <p:pic>
        <p:nvPicPr>
          <p:cNvPr id="17" name="图片 16"/>
          <p:cNvPicPr>
            <a:picLocks noChangeAspect="1"/>
          </p:cNvPicPr>
          <p:nvPr/>
        </p:nvPicPr>
        <p:blipFill>
          <a:blip r:embed="rId4"/>
          <a:stretch>
            <a:fillRect/>
          </a:stretch>
        </p:blipFill>
        <p:spPr>
          <a:xfrm>
            <a:off x="5221692" y="799883"/>
            <a:ext cx="3632503" cy="2489355"/>
          </a:xfrm>
          <a:prstGeom prst="rect">
            <a:avLst/>
          </a:prstGeom>
        </p:spPr>
      </p:pic>
      <p:pic>
        <p:nvPicPr>
          <p:cNvPr id="18" name="图片 17"/>
          <p:cNvPicPr>
            <a:picLocks noChangeAspect="1"/>
          </p:cNvPicPr>
          <p:nvPr/>
        </p:nvPicPr>
        <p:blipFill>
          <a:blip r:embed="rId5"/>
          <a:stretch>
            <a:fillRect/>
          </a:stretch>
        </p:blipFill>
        <p:spPr>
          <a:xfrm>
            <a:off x="500331" y="3459191"/>
            <a:ext cx="3004766" cy="1458926"/>
          </a:xfrm>
          <a:prstGeom prst="rect">
            <a:avLst/>
          </a:prstGeom>
        </p:spPr>
      </p:pic>
      <p:sp>
        <p:nvSpPr>
          <p:cNvPr name="文本框 14" id="19"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2524425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66218" y="430551"/>
            <a:ext cx="2111475" cy="369332"/>
          </a:xfrm>
          <a:prstGeom prst="rect">
            <a:avLst/>
          </a:prstGeom>
          <a:noFill/>
        </p:spPr>
        <p:txBody>
          <a:bodyPr wrap="none" rtlCol="0">
            <a:spAutoFit/>
          </a:bodyPr>
          <a:lstStyle/>
          <a:p>
            <a:r>
              <a:rPr lang="zh-CN" altLang="en-US" b="1" dirty="0" smtClean="0">
                <a:solidFill>
                  <a:srgbClr val="00B38D"/>
                </a:solidFill>
              </a:rPr>
              <a:t>实验部分</a:t>
            </a:r>
            <a:r>
              <a:rPr lang="en-US" altLang="zh-CN" b="1" dirty="0">
                <a:solidFill>
                  <a:srgbClr val="00B38D"/>
                </a:solidFill>
              </a:rPr>
              <a:t>-</a:t>
            </a:r>
            <a:r>
              <a:rPr lang="en-US" altLang="zh-CN" b="1" dirty="0" err="1">
                <a:solidFill>
                  <a:srgbClr val="00B38D"/>
                </a:solidFill>
              </a:rPr>
              <a:t>CamVid</a:t>
            </a:r>
            <a:endParaRPr lang="zh-CN" altLang="en-US" b="1" dirty="0">
              <a:solidFill>
                <a:srgbClr val="00B38D"/>
              </a:solidFill>
            </a:endParaRPr>
          </a:p>
        </p:txBody>
      </p:sp>
      <p:pic>
        <p:nvPicPr>
          <p:cNvPr id="2" name="图片 1"/>
          <p:cNvPicPr>
            <a:picLocks noChangeAspect="1"/>
          </p:cNvPicPr>
          <p:nvPr/>
        </p:nvPicPr>
        <p:blipFill>
          <a:blip r:embed="rId3"/>
          <a:stretch>
            <a:fillRect/>
          </a:stretch>
        </p:blipFill>
        <p:spPr>
          <a:xfrm>
            <a:off x="671332" y="886147"/>
            <a:ext cx="4942390" cy="3975637"/>
          </a:xfrm>
          <a:prstGeom prst="rect">
            <a:avLst/>
          </a:prstGeom>
        </p:spPr>
      </p:pic>
      <p:sp>
        <p:nvSpPr>
          <p:cNvPr id="3" name="文本框 2"/>
          <p:cNvSpPr txBox="1"/>
          <p:nvPr/>
        </p:nvSpPr>
        <p:spPr>
          <a:xfrm>
            <a:off x="6123009" y="1706720"/>
            <a:ext cx="1569660" cy="369332"/>
          </a:xfrm>
          <a:prstGeom prst="rect">
            <a:avLst/>
          </a:prstGeom>
          <a:noFill/>
        </p:spPr>
        <p:txBody>
          <a:bodyPr wrap="none" rtlCol="0">
            <a:spAutoFit/>
          </a:bodyPr>
          <a:lstStyle/>
          <a:p>
            <a:r>
              <a:rPr lang="zh-CN" altLang="en-US" dirty="0" smtClean="0"/>
              <a:t>其他模型表现</a:t>
            </a:r>
            <a:endParaRPr lang="zh-CN" altLang="en-US" dirty="0"/>
          </a:p>
        </p:txBody>
      </p:sp>
      <p:sp>
        <p:nvSpPr>
          <p:cNvPr id="6" name="文本框 5"/>
          <p:cNvSpPr txBox="1"/>
          <p:nvPr/>
        </p:nvSpPr>
        <p:spPr>
          <a:xfrm>
            <a:off x="6123009" y="3479576"/>
            <a:ext cx="1107996" cy="369332"/>
          </a:xfrm>
          <a:prstGeom prst="rect">
            <a:avLst/>
          </a:prstGeom>
          <a:noFill/>
        </p:spPr>
        <p:txBody>
          <a:bodyPr wrap="none" rtlCol="0">
            <a:spAutoFit/>
          </a:bodyPr>
          <a:lstStyle/>
          <a:p>
            <a:r>
              <a:rPr lang="zh-CN" altLang="en-US" dirty="0" smtClean="0"/>
              <a:t>消融实验</a:t>
            </a:r>
            <a:endParaRPr lang="zh-CN" altLang="en-US" dirty="0"/>
          </a:p>
        </p:txBody>
      </p:sp>
      <p:sp>
        <p:nvSpPr>
          <p:cNvPr id="7" name="文本框 6"/>
          <p:cNvSpPr txBox="1"/>
          <p:nvPr/>
        </p:nvSpPr>
        <p:spPr>
          <a:xfrm>
            <a:off x="6123009" y="4384331"/>
            <a:ext cx="1569660" cy="369332"/>
          </a:xfrm>
          <a:prstGeom prst="rect">
            <a:avLst/>
          </a:prstGeom>
          <a:noFill/>
        </p:spPr>
        <p:txBody>
          <a:bodyPr wrap="none" rtlCol="0">
            <a:spAutoFit/>
          </a:bodyPr>
          <a:lstStyle/>
          <a:p>
            <a:r>
              <a:rPr lang="zh-CN" altLang="en-US" dirty="0" smtClean="0"/>
              <a:t>当前模型结果</a:t>
            </a:r>
            <a:endParaRPr lang="zh-CN" altLang="en-US" dirty="0"/>
          </a:p>
        </p:txBody>
      </p:sp>
      <p:sp>
        <p:nvSpPr>
          <p:cNvPr name="文本框 14" id="15"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1179120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190DF-4C50-8747-8D7C-DC24E440D844}"/>
              </a:ext>
            </a:extLst>
          </p:cNvPr>
          <p:cNvSpPr>
            <a:spLocks noGrp="1"/>
          </p:cNvSpPr>
          <p:nvPr>
            <p:ph type="title"/>
          </p:nvPr>
        </p:nvSpPr>
        <p:spPr/>
        <p:txBody>
          <a:bodyPr/>
          <a:lstStyle/>
          <a:p>
            <a:r>
              <a:rPr kumimoji="1" lang="zh-CN" altLang="en-US" dirty="0" smtClean="0"/>
              <a:t>参考文献</a:t>
            </a:r>
            <a:endParaRPr kumimoji="1" lang="zh-CN" altLang="en-US" dirty="0"/>
          </a:p>
        </p:txBody>
      </p:sp>
      <p:sp>
        <p:nvSpPr>
          <p:cNvPr id="3" name="文本占位符 2">
            <a:extLst>
              <a:ext uri="{FF2B5EF4-FFF2-40B4-BE49-F238E27FC236}">
                <a16:creationId xmlns:a16="http://schemas.microsoft.com/office/drawing/2014/main" id="{5269D5BF-6945-884D-8A78-49EF83C9D833}"/>
              </a:ext>
            </a:extLst>
          </p:cNvPr>
          <p:cNvSpPr>
            <a:spLocks noGrp="1"/>
          </p:cNvSpPr>
          <p:nvPr>
            <p:ph type="body" sz="half" idx="2"/>
          </p:nvPr>
        </p:nvSpPr>
        <p:spPr/>
        <p:txBody>
          <a:bodyPr/>
          <a:lstStyle/>
          <a:p>
            <a:r>
              <a:rPr kumimoji="1" lang="en-US" altLang="zh-CN" dirty="0">
                <a:solidFill>
                  <a:srgbClr val="787E84"/>
                </a:solidFill>
                <a:hlinkClick r:id="rId2"/>
              </a:rPr>
              <a:t>https://tangh.github.io/articles/efficientnet-and-efficientdet</a:t>
            </a:r>
            <a:r>
              <a:rPr kumimoji="1" lang="en-US" altLang="zh-CN" dirty="0" smtClean="0">
                <a:solidFill>
                  <a:srgbClr val="787E84"/>
                </a:solidFill>
                <a:hlinkClick r:id="rId2"/>
              </a:rPr>
              <a:t>/</a:t>
            </a:r>
            <a:endParaRPr kumimoji="1" lang="en-US" altLang="zh-CN" dirty="0" smtClean="0">
              <a:solidFill>
                <a:srgbClr val="787E84"/>
              </a:solidFill>
            </a:endParaRPr>
          </a:p>
          <a:p>
            <a:r>
              <a:rPr lang="en-US" altLang="zh-CN" dirty="0">
                <a:solidFill>
                  <a:srgbClr val="787E84"/>
                </a:solidFill>
                <a:hlinkClick r:id="rId3"/>
              </a:rPr>
              <a:t>MobileNetV2: Inverted Residuals and Linear </a:t>
            </a:r>
            <a:r>
              <a:rPr lang="en-US" altLang="zh-CN" dirty="0" smtClean="0">
                <a:solidFill>
                  <a:srgbClr val="787E84"/>
                </a:solidFill>
                <a:hlinkClick r:id="rId3"/>
              </a:rPr>
              <a:t>Bottlenecks</a:t>
            </a:r>
            <a:endParaRPr lang="en-US" altLang="zh-CN" dirty="0" smtClean="0">
              <a:solidFill>
                <a:srgbClr val="787E84"/>
              </a:solidFill>
            </a:endParaRPr>
          </a:p>
          <a:p>
            <a:r>
              <a:rPr kumimoji="1" lang="en-US" altLang="zh-CN" dirty="0">
                <a:solidFill>
                  <a:srgbClr val="787E84"/>
                </a:solidFill>
                <a:hlinkClick r:id="rId4"/>
              </a:rPr>
              <a:t>https://</a:t>
            </a:r>
            <a:r>
              <a:rPr kumimoji="1" lang="en-US" altLang="zh-CN" dirty="0" smtClean="0">
                <a:solidFill>
                  <a:srgbClr val="787E84"/>
                </a:solidFill>
                <a:hlinkClick r:id="rId4"/>
              </a:rPr>
              <a:t>blog.csdn.net/amusi1994/article/details/111516541</a:t>
            </a:r>
            <a:endParaRPr kumimoji="1" lang="en-US" altLang="zh-CN" dirty="0" smtClean="0">
              <a:solidFill>
                <a:srgbClr val="787E84"/>
              </a:solidFill>
            </a:endParaRPr>
          </a:p>
          <a:p>
            <a:pPr marL="0" indent="0">
              <a:buNone/>
            </a:pPr>
            <a:r>
              <a:rPr kumimoji="1" lang="en-US" altLang="zh-CN" dirty="0" smtClean="0">
                <a:solidFill>
                  <a:srgbClr val="787E84"/>
                </a:solidFill>
              </a:rPr>
              <a:t/>
            </a:r>
            <a:br>
              <a:rPr kumimoji="1" lang="en-US" altLang="zh-CN" dirty="0" smtClean="0">
                <a:solidFill>
                  <a:srgbClr val="787E84"/>
                </a:solidFill>
              </a:rPr>
            </a:br>
            <a:r>
              <a:rPr kumimoji="1" lang="en-US" altLang="zh-CN" dirty="0" smtClean="0">
                <a:solidFill>
                  <a:srgbClr val="787E84"/>
                </a:solidFill>
              </a:rPr>
              <a:t/>
            </a:r>
            <a:br>
              <a:rPr kumimoji="1" lang="en-US" altLang="zh-CN" dirty="0" smtClean="0">
                <a:solidFill>
                  <a:srgbClr val="787E84"/>
                </a:solidFill>
              </a:rPr>
            </a:br>
            <a:endParaRPr kumimoji="1" lang="zh-CN" altLang="en-US" dirty="0">
              <a:solidFill>
                <a:srgbClr val="787E84"/>
              </a:solidFill>
            </a:endParaRPr>
          </a:p>
        </p:txBody>
      </p:sp>
      <p:sp>
        <p:nvSpPr>
          <p:cNvPr name="文本框 1" id="4"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4231368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name="文本框 1" id="2"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471489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6264" y="4691751"/>
            <a:ext cx="8255479" cy="369332"/>
          </a:xfrm>
          <a:prstGeom prst="rect">
            <a:avLst/>
          </a:prstGeom>
        </p:spPr>
        <p:txBody>
          <a:bodyPr wrap="square">
            <a:spAutoFit/>
          </a:bodyPr>
          <a:lstStyle/>
          <a:p>
            <a:r>
              <a:rPr lang="en-US" altLang="zh-CN" sz="900" i="1" dirty="0" err="1" smtClean="0">
                <a:solidFill>
                  <a:srgbClr val="787E84"/>
                </a:solidFill>
                <a:latin typeface="Times New Roman" panose="02020603050405020304" pitchFamily="18" charset="0"/>
                <a:cs typeface="Times New Roman" panose="02020603050405020304" pitchFamily="18" charset="0"/>
              </a:rPr>
              <a:t>Nirkin</a:t>
            </a:r>
            <a:r>
              <a:rPr lang="en-US" altLang="zh-CN" sz="900" i="1" dirty="0" smtClean="0">
                <a:solidFill>
                  <a:srgbClr val="787E84"/>
                </a:solidFill>
                <a:latin typeface="Times New Roman" panose="02020603050405020304" pitchFamily="18" charset="0"/>
                <a:cs typeface="Times New Roman" panose="02020603050405020304" pitchFamily="18" charset="0"/>
              </a:rPr>
              <a:t> Y, Wolf L, </a:t>
            </a:r>
            <a:r>
              <a:rPr lang="en-US" altLang="zh-CN" sz="900" i="1" dirty="0" err="1" smtClean="0">
                <a:solidFill>
                  <a:srgbClr val="787E84"/>
                </a:solidFill>
                <a:latin typeface="Times New Roman" panose="02020603050405020304" pitchFamily="18" charset="0"/>
                <a:cs typeface="Times New Roman" panose="02020603050405020304" pitchFamily="18" charset="0"/>
              </a:rPr>
              <a:t>Hassner</a:t>
            </a:r>
            <a:r>
              <a:rPr lang="en-US" altLang="zh-CN" sz="900" i="1" dirty="0" smtClean="0">
                <a:solidFill>
                  <a:srgbClr val="787E84"/>
                </a:solidFill>
                <a:latin typeface="Times New Roman" panose="02020603050405020304" pitchFamily="18" charset="0"/>
                <a:cs typeface="Times New Roman" panose="02020603050405020304" pitchFamily="18" charset="0"/>
              </a:rPr>
              <a:t> T. </a:t>
            </a:r>
            <a:r>
              <a:rPr lang="en-US" altLang="zh-CN" sz="900" i="1" dirty="0" err="1" smtClean="0">
                <a:solidFill>
                  <a:srgbClr val="787E84"/>
                </a:solidFill>
                <a:latin typeface="Times New Roman" panose="02020603050405020304" pitchFamily="18" charset="0"/>
                <a:cs typeface="Times New Roman" panose="02020603050405020304" pitchFamily="18" charset="0"/>
              </a:rPr>
              <a:t>Hyperseg</a:t>
            </a:r>
            <a:r>
              <a:rPr lang="en-US" altLang="zh-CN" sz="900" i="1" dirty="0" smtClean="0">
                <a:solidFill>
                  <a:srgbClr val="787E84"/>
                </a:solidFill>
                <a:latin typeface="Times New Roman" panose="02020603050405020304" pitchFamily="18" charset="0"/>
                <a:cs typeface="Times New Roman" panose="02020603050405020304" pitchFamily="18" charset="0"/>
              </a:rPr>
              <a:t>: Patch-wise </a:t>
            </a:r>
            <a:r>
              <a:rPr lang="en-US" altLang="zh-CN" sz="900" i="1" dirty="0" err="1" smtClean="0">
                <a:solidFill>
                  <a:srgbClr val="787E84"/>
                </a:solidFill>
                <a:latin typeface="Times New Roman" panose="02020603050405020304" pitchFamily="18" charset="0"/>
                <a:cs typeface="Times New Roman" panose="02020603050405020304" pitchFamily="18" charset="0"/>
              </a:rPr>
              <a:t>hypernetwork</a:t>
            </a:r>
            <a:r>
              <a:rPr lang="en-US" altLang="zh-CN" sz="900" i="1" dirty="0" smtClean="0">
                <a:solidFill>
                  <a:srgbClr val="787E84"/>
                </a:solidFill>
                <a:latin typeface="Times New Roman" panose="02020603050405020304" pitchFamily="18" charset="0"/>
                <a:cs typeface="Times New Roman" panose="02020603050405020304" pitchFamily="18" charset="0"/>
              </a:rPr>
              <a:t> for real-time semantic segmentation[C]//Proceedings of the IEEE/CVF Conference on Computer Vision and Pattern Recognition. 2021: </a:t>
            </a:r>
            <a:r>
              <a:rPr lang="en-US" altLang="zh-CN" sz="900" i="1" dirty="0">
                <a:solidFill>
                  <a:srgbClr val="787E84"/>
                </a:solidFill>
                <a:latin typeface="Times New Roman" panose="02020603050405020304" pitchFamily="18" charset="0"/>
                <a:cs typeface="Times New Roman" panose="02020603050405020304" pitchFamily="18" charset="0"/>
              </a:rPr>
              <a:t>4061-4070</a:t>
            </a:r>
            <a:r>
              <a:rPr lang="en-US" altLang="zh-CN" sz="900" i="1" dirty="0" smtClean="0">
                <a:solidFill>
                  <a:srgbClr val="787E84"/>
                </a:solidFill>
                <a:latin typeface="Times New Roman" panose="02020603050405020304" pitchFamily="18" charset="0"/>
                <a:cs typeface="Times New Roman" panose="02020603050405020304" pitchFamily="18" charset="0"/>
              </a:rPr>
              <a:t>.</a:t>
            </a:r>
            <a:endParaRPr lang="zh-CN" altLang="en-US" sz="900" i="1" dirty="0">
              <a:solidFill>
                <a:srgbClr val="787E84"/>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237358" y="156571"/>
            <a:ext cx="2220223" cy="369332"/>
          </a:xfrm>
          <a:prstGeom prst="rect">
            <a:avLst/>
          </a:prstGeom>
          <a:noFill/>
        </p:spPr>
        <p:txBody>
          <a:bodyPr wrap="none" rtlCol="0">
            <a:spAutoFit/>
          </a:bodyPr>
          <a:lstStyle/>
          <a:p>
            <a:r>
              <a:rPr lang="en-US" altLang="zh-CN" b="1" dirty="0" err="1" smtClean="0">
                <a:solidFill>
                  <a:srgbClr val="00B38D"/>
                </a:solidFill>
              </a:rPr>
              <a:t>Hyperseg</a:t>
            </a:r>
            <a:r>
              <a:rPr lang="zh-CN" altLang="en-US" b="1" dirty="0" smtClean="0">
                <a:solidFill>
                  <a:srgbClr val="00B38D"/>
                </a:solidFill>
              </a:rPr>
              <a:t>网络结构</a:t>
            </a:r>
            <a:endParaRPr lang="zh-CN" altLang="en-US" b="1" dirty="0">
              <a:solidFill>
                <a:srgbClr val="00B38D"/>
              </a:solidFill>
            </a:endParaRPr>
          </a:p>
        </p:txBody>
      </p:sp>
      <p:pic>
        <p:nvPicPr>
          <p:cNvPr id="5" name="图片 4"/>
          <p:cNvPicPr>
            <a:picLocks noChangeAspect="1"/>
          </p:cNvPicPr>
          <p:nvPr/>
        </p:nvPicPr>
        <p:blipFill>
          <a:blip r:embed="rId3"/>
          <a:stretch>
            <a:fillRect/>
          </a:stretch>
        </p:blipFill>
        <p:spPr>
          <a:xfrm>
            <a:off x="613655" y="624751"/>
            <a:ext cx="4963207" cy="3890514"/>
          </a:xfrm>
          <a:prstGeom prst="rect">
            <a:avLst/>
          </a:prstGeom>
        </p:spPr>
      </p:pic>
      <p:sp>
        <p:nvSpPr>
          <p:cNvPr id="13" name="文本框 12"/>
          <p:cNvSpPr txBox="1"/>
          <p:nvPr/>
        </p:nvSpPr>
        <p:spPr>
          <a:xfrm>
            <a:off x="5833744" y="1296383"/>
            <a:ext cx="2685672" cy="1200329"/>
          </a:xfrm>
          <a:prstGeom prst="rect">
            <a:avLst/>
          </a:prstGeom>
          <a:noFill/>
        </p:spPr>
        <p:txBody>
          <a:bodyPr wrap="none" rtlCol="0">
            <a:spAutoFit/>
          </a:bodyPr>
          <a:lstStyle/>
          <a:p>
            <a:r>
              <a:rPr lang="en-US" altLang="zh-CN" sz="1200" dirty="0" smtClean="0">
                <a:solidFill>
                  <a:srgbClr val="787E84"/>
                </a:solidFill>
              </a:rPr>
              <a:t>2021</a:t>
            </a:r>
            <a:br>
              <a:rPr lang="en-US" altLang="zh-CN" sz="1200" dirty="0" smtClean="0">
                <a:solidFill>
                  <a:srgbClr val="787E84"/>
                </a:solidFill>
              </a:rPr>
            </a:br>
            <a:r>
              <a:rPr lang="en-US" altLang="zh-CN" sz="1200" dirty="0">
                <a:solidFill>
                  <a:srgbClr val="787E84"/>
                </a:solidFill>
              </a:rPr>
              <a:t>Facebook AI, </a:t>
            </a:r>
            <a:r>
              <a:rPr lang="zh-CN" altLang="en-US" sz="1200" dirty="0" smtClean="0">
                <a:solidFill>
                  <a:srgbClr val="787E84"/>
                </a:solidFill>
              </a:rPr>
              <a:t>特拉维夫大学出品</a:t>
            </a:r>
            <a:r>
              <a:rPr lang="en-US" altLang="zh-CN" sz="1200" dirty="0" smtClean="0">
                <a:solidFill>
                  <a:srgbClr val="787E84"/>
                </a:solidFill>
              </a:rPr>
              <a:t/>
            </a:r>
            <a:br>
              <a:rPr lang="en-US" altLang="zh-CN" sz="1200" dirty="0" smtClean="0">
                <a:solidFill>
                  <a:srgbClr val="787E84"/>
                </a:solidFill>
              </a:rPr>
            </a:br>
            <a:endParaRPr lang="en-US" altLang="zh-CN" sz="1200" dirty="0" smtClean="0">
              <a:solidFill>
                <a:srgbClr val="787E84"/>
              </a:solidFill>
            </a:endParaRPr>
          </a:p>
          <a:p>
            <a:r>
              <a:rPr lang="zh-CN" altLang="en-US" sz="1200" dirty="0" smtClean="0">
                <a:solidFill>
                  <a:srgbClr val="787E84"/>
                </a:solidFill>
              </a:rPr>
              <a:t>代码地址：</a:t>
            </a:r>
            <a:r>
              <a:rPr lang="en-US" altLang="zh-CN" sz="1200" i="1" dirty="0">
                <a:solidFill>
                  <a:srgbClr val="787E84"/>
                </a:solidFill>
                <a:latin typeface="Times New Roman" panose="02020603050405020304" pitchFamily="18" charset="0"/>
                <a:cs typeface="Times New Roman" panose="02020603050405020304" pitchFamily="18" charset="0"/>
              </a:rPr>
              <a:t/>
            </a:r>
            <a:br>
              <a:rPr lang="en-US" altLang="zh-CN" sz="1200" i="1" dirty="0">
                <a:solidFill>
                  <a:srgbClr val="787E84"/>
                </a:solidFill>
                <a:latin typeface="Times New Roman" panose="02020603050405020304" pitchFamily="18" charset="0"/>
                <a:cs typeface="Times New Roman" panose="02020603050405020304" pitchFamily="18" charset="0"/>
              </a:rPr>
            </a:br>
            <a:r>
              <a:rPr lang="en-US" altLang="zh-CN" sz="1200" i="1" dirty="0">
                <a:solidFill>
                  <a:srgbClr val="787E84"/>
                </a:solidFill>
                <a:latin typeface="Times New Roman" panose="02020603050405020304" pitchFamily="18" charset="0"/>
                <a:cs typeface="Times New Roman" panose="02020603050405020304" pitchFamily="18" charset="0"/>
              </a:rPr>
              <a:t>https://github.com/YuvalNirkin/hyperseg</a:t>
            </a:r>
            <a:endParaRPr lang="zh-CN" altLang="en-US" sz="1200" i="1" dirty="0">
              <a:solidFill>
                <a:srgbClr val="787E84"/>
              </a:solidFill>
              <a:latin typeface="Times New Roman" panose="02020603050405020304" pitchFamily="18" charset="0"/>
              <a:cs typeface="Times New Roman" panose="02020603050405020304" pitchFamily="18" charset="0"/>
            </a:endParaRPr>
          </a:p>
          <a:p>
            <a:endParaRPr lang="zh-CN" altLang="en-US" sz="1200" dirty="0">
              <a:solidFill>
                <a:srgbClr val="787E84"/>
              </a:solidFill>
            </a:endParaRPr>
          </a:p>
        </p:txBody>
      </p:sp>
      <p:sp>
        <p:nvSpPr>
          <p:cNvPr name="文本框 13" id="14"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2942949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538" y="4868029"/>
            <a:ext cx="9144000" cy="215444"/>
          </a:xfrm>
          <a:prstGeom prst="rect">
            <a:avLst/>
          </a:prstGeom>
        </p:spPr>
        <p:txBody>
          <a:bodyPr wrap="square">
            <a:spAutoFit/>
          </a:bodyPr>
          <a:lstStyle/>
          <a:p>
            <a:r>
              <a:rPr lang="en-US" altLang="zh-CN" sz="800" i="1" dirty="0" err="1" smtClean="0">
                <a:solidFill>
                  <a:srgbClr val="787E84"/>
                </a:solidFill>
                <a:latin typeface="Times New Roman" panose="02020603050405020304" pitchFamily="18" charset="0"/>
                <a:cs typeface="Times New Roman" panose="02020603050405020304" pitchFamily="18" charset="0"/>
              </a:rPr>
              <a:t>Nirkin</a:t>
            </a:r>
            <a:r>
              <a:rPr lang="en-US" altLang="zh-CN" sz="800" i="1" dirty="0" smtClean="0">
                <a:solidFill>
                  <a:srgbClr val="787E84"/>
                </a:solidFill>
                <a:latin typeface="Times New Roman" panose="02020603050405020304" pitchFamily="18" charset="0"/>
                <a:cs typeface="Times New Roman" panose="02020603050405020304" pitchFamily="18" charset="0"/>
              </a:rPr>
              <a:t> Y, Wolf L, </a:t>
            </a:r>
            <a:r>
              <a:rPr lang="en-US" altLang="zh-CN" sz="800" i="1" dirty="0" err="1" smtClean="0">
                <a:solidFill>
                  <a:srgbClr val="787E84"/>
                </a:solidFill>
                <a:latin typeface="Times New Roman" panose="02020603050405020304" pitchFamily="18" charset="0"/>
                <a:cs typeface="Times New Roman" panose="02020603050405020304" pitchFamily="18" charset="0"/>
              </a:rPr>
              <a:t>Hassner</a:t>
            </a:r>
            <a:r>
              <a:rPr lang="en-US" altLang="zh-CN" sz="800" i="1" dirty="0" smtClean="0">
                <a:solidFill>
                  <a:srgbClr val="787E84"/>
                </a:solidFill>
                <a:latin typeface="Times New Roman" panose="02020603050405020304" pitchFamily="18" charset="0"/>
                <a:cs typeface="Times New Roman" panose="02020603050405020304" pitchFamily="18" charset="0"/>
              </a:rPr>
              <a:t> T. </a:t>
            </a:r>
            <a:r>
              <a:rPr lang="en-US" altLang="zh-CN" sz="800" i="1" dirty="0" err="1" smtClean="0">
                <a:solidFill>
                  <a:srgbClr val="787E84"/>
                </a:solidFill>
                <a:latin typeface="Times New Roman" panose="02020603050405020304" pitchFamily="18" charset="0"/>
                <a:cs typeface="Times New Roman" panose="02020603050405020304" pitchFamily="18" charset="0"/>
              </a:rPr>
              <a:t>Hyperseg</a:t>
            </a:r>
            <a:r>
              <a:rPr lang="en-US" altLang="zh-CN" sz="800" i="1" dirty="0" smtClean="0">
                <a:solidFill>
                  <a:srgbClr val="787E84"/>
                </a:solidFill>
                <a:latin typeface="Times New Roman" panose="02020603050405020304" pitchFamily="18" charset="0"/>
                <a:cs typeface="Times New Roman" panose="02020603050405020304" pitchFamily="18" charset="0"/>
              </a:rPr>
              <a:t>: Patch-wise </a:t>
            </a:r>
            <a:r>
              <a:rPr lang="en-US" altLang="zh-CN" sz="800" i="1" dirty="0" err="1" smtClean="0">
                <a:solidFill>
                  <a:srgbClr val="787E84"/>
                </a:solidFill>
                <a:latin typeface="Times New Roman" panose="02020603050405020304" pitchFamily="18" charset="0"/>
                <a:cs typeface="Times New Roman" panose="02020603050405020304" pitchFamily="18" charset="0"/>
              </a:rPr>
              <a:t>hypernetwork</a:t>
            </a:r>
            <a:r>
              <a:rPr lang="en-US" altLang="zh-CN" sz="800" i="1" dirty="0" smtClean="0">
                <a:solidFill>
                  <a:srgbClr val="787E84"/>
                </a:solidFill>
                <a:latin typeface="Times New Roman" panose="02020603050405020304" pitchFamily="18" charset="0"/>
                <a:cs typeface="Times New Roman" panose="02020603050405020304" pitchFamily="18" charset="0"/>
              </a:rPr>
              <a:t> for real-time semantic segmentation[C]//Proceedings of the IEEE/CVF Conference on Computer Vision and Pattern Recognition. 2021: 4061-4070.</a:t>
            </a:r>
            <a:endParaRPr lang="zh-CN" altLang="en-US" sz="800" i="1" dirty="0">
              <a:solidFill>
                <a:srgbClr val="787E84"/>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237358" y="156571"/>
            <a:ext cx="2220223" cy="369332"/>
          </a:xfrm>
          <a:prstGeom prst="rect">
            <a:avLst/>
          </a:prstGeom>
          <a:noFill/>
        </p:spPr>
        <p:txBody>
          <a:bodyPr wrap="none" rtlCol="0">
            <a:spAutoFit/>
          </a:bodyPr>
          <a:lstStyle/>
          <a:p>
            <a:r>
              <a:rPr lang="en-US" altLang="zh-CN" b="1" dirty="0" err="1" smtClean="0">
                <a:solidFill>
                  <a:srgbClr val="00B38D"/>
                </a:solidFill>
              </a:rPr>
              <a:t>Hyperseg</a:t>
            </a:r>
            <a:r>
              <a:rPr lang="zh-CN" altLang="en-US" b="1" dirty="0" smtClean="0">
                <a:solidFill>
                  <a:srgbClr val="00B38D"/>
                </a:solidFill>
              </a:rPr>
              <a:t>网络结构</a:t>
            </a:r>
            <a:endParaRPr lang="zh-CN" altLang="en-US" b="1" dirty="0">
              <a:solidFill>
                <a:srgbClr val="00B38D"/>
              </a:solidFill>
            </a:endParaRPr>
          </a:p>
        </p:txBody>
      </p:sp>
      <p:grpSp>
        <p:nvGrpSpPr>
          <p:cNvPr id="6" name="组合 5"/>
          <p:cNvGrpSpPr/>
          <p:nvPr/>
        </p:nvGrpSpPr>
        <p:grpSpPr>
          <a:xfrm>
            <a:off x="1094601" y="772693"/>
            <a:ext cx="6382645" cy="3848545"/>
            <a:chOff x="284374" y="755537"/>
            <a:chExt cx="6382645" cy="3848545"/>
          </a:xfrm>
        </p:grpSpPr>
        <p:grpSp>
          <p:nvGrpSpPr>
            <p:cNvPr id="8" name="组合 7"/>
            <p:cNvGrpSpPr/>
            <p:nvPr/>
          </p:nvGrpSpPr>
          <p:grpSpPr>
            <a:xfrm>
              <a:off x="284374" y="755537"/>
              <a:ext cx="5294623" cy="3848545"/>
              <a:chOff x="122327" y="536130"/>
              <a:chExt cx="5791206" cy="4419600"/>
            </a:xfrm>
          </p:grpSpPr>
          <p:pic>
            <p:nvPicPr>
              <p:cNvPr id="2" name="图片 1"/>
              <p:cNvPicPr>
                <a:picLocks noChangeAspect="1"/>
              </p:cNvPicPr>
              <p:nvPr/>
            </p:nvPicPr>
            <p:blipFill rotWithShape="1">
              <a:blip r:embed="rId3"/>
              <a:srcRect r="34412"/>
              <a:stretch/>
            </p:blipFill>
            <p:spPr>
              <a:xfrm>
                <a:off x="122327" y="536130"/>
                <a:ext cx="5791206" cy="4419600"/>
              </a:xfrm>
              <a:prstGeom prst="rect">
                <a:avLst/>
              </a:prstGeom>
            </p:spPr>
          </p:pic>
          <p:pic>
            <p:nvPicPr>
              <p:cNvPr id="7" name="图片 6"/>
              <p:cNvPicPr>
                <a:picLocks noChangeAspect="1"/>
              </p:cNvPicPr>
              <p:nvPr/>
            </p:nvPicPr>
            <p:blipFill>
              <a:blip r:embed="rId4"/>
              <a:stretch>
                <a:fillRect/>
              </a:stretch>
            </p:blipFill>
            <p:spPr>
              <a:xfrm>
                <a:off x="2399347" y="4213225"/>
                <a:ext cx="200025" cy="171450"/>
              </a:xfrm>
              <a:prstGeom prst="rect">
                <a:avLst/>
              </a:prstGeom>
            </p:spPr>
          </p:pic>
        </p:grpSp>
        <p:grpSp>
          <p:nvGrpSpPr>
            <p:cNvPr id="9" name="组合 8"/>
            <p:cNvGrpSpPr/>
            <p:nvPr/>
          </p:nvGrpSpPr>
          <p:grpSpPr>
            <a:xfrm>
              <a:off x="2366145" y="755537"/>
              <a:ext cx="4300874" cy="3351276"/>
              <a:chOff x="2399347" y="536130"/>
              <a:chExt cx="4704253" cy="3848545"/>
            </a:xfrm>
          </p:grpSpPr>
          <p:pic>
            <p:nvPicPr>
              <p:cNvPr id="10" name="图片 9"/>
              <p:cNvPicPr>
                <a:picLocks noChangeAspect="1"/>
              </p:cNvPicPr>
              <p:nvPr/>
            </p:nvPicPr>
            <p:blipFill rotWithShape="1">
              <a:blip r:embed="rId3"/>
              <a:srcRect l="65588" r="20934" b="67000"/>
              <a:stretch/>
            </p:blipFill>
            <p:spPr>
              <a:xfrm>
                <a:off x="5913534" y="536130"/>
                <a:ext cx="1190066" cy="1458483"/>
              </a:xfrm>
              <a:prstGeom prst="rect">
                <a:avLst/>
              </a:prstGeom>
            </p:spPr>
          </p:pic>
          <p:pic>
            <p:nvPicPr>
              <p:cNvPr id="11" name="图片 10"/>
              <p:cNvPicPr>
                <a:picLocks noChangeAspect="1"/>
              </p:cNvPicPr>
              <p:nvPr/>
            </p:nvPicPr>
            <p:blipFill>
              <a:blip r:embed="rId4"/>
              <a:stretch>
                <a:fillRect/>
              </a:stretch>
            </p:blipFill>
            <p:spPr>
              <a:xfrm>
                <a:off x="2399347" y="4213225"/>
                <a:ext cx="200025" cy="171450"/>
              </a:xfrm>
              <a:prstGeom prst="rect">
                <a:avLst/>
              </a:prstGeom>
            </p:spPr>
          </p:pic>
        </p:grpSp>
      </p:grpSp>
      <p:sp>
        <p:nvSpPr>
          <p:cNvPr name="文本框 4" id="12"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230167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3"/>
          <a:stretch>
            <a:fillRect/>
          </a:stretch>
        </p:blipFill>
        <p:spPr>
          <a:xfrm>
            <a:off x="343202" y="856198"/>
            <a:ext cx="7882156" cy="2493078"/>
          </a:xfrm>
          <a:prstGeom prst="rect">
            <a:avLst/>
          </a:prstGeom>
        </p:spPr>
      </p:pic>
      <p:grpSp>
        <p:nvGrpSpPr>
          <p:cNvPr id="56" name="组合 55"/>
          <p:cNvGrpSpPr/>
          <p:nvPr/>
        </p:nvGrpSpPr>
        <p:grpSpPr>
          <a:xfrm>
            <a:off x="343202" y="3475238"/>
            <a:ext cx="6605521" cy="400170"/>
            <a:chOff x="343202" y="3332423"/>
            <a:chExt cx="6605521" cy="400170"/>
          </a:xfrm>
        </p:grpSpPr>
        <p:pic>
          <p:nvPicPr>
            <p:cNvPr id="49" name="图片 48"/>
            <p:cNvPicPr>
              <a:picLocks noChangeAspect="1"/>
            </p:cNvPicPr>
            <p:nvPr/>
          </p:nvPicPr>
          <p:blipFill>
            <a:blip r:embed="rId4"/>
            <a:stretch>
              <a:fillRect/>
            </a:stretch>
          </p:blipFill>
          <p:spPr>
            <a:xfrm>
              <a:off x="343202" y="3332423"/>
              <a:ext cx="323850" cy="400050"/>
            </a:xfrm>
            <a:prstGeom prst="rect">
              <a:avLst/>
            </a:prstGeom>
          </p:spPr>
        </p:pic>
        <p:grpSp>
          <p:nvGrpSpPr>
            <p:cNvPr id="55" name="组合 54"/>
            <p:cNvGrpSpPr/>
            <p:nvPr/>
          </p:nvGrpSpPr>
          <p:grpSpPr>
            <a:xfrm>
              <a:off x="843023" y="3351473"/>
              <a:ext cx="6105700" cy="381120"/>
              <a:chOff x="843023" y="3351473"/>
              <a:chExt cx="6105700" cy="381120"/>
            </a:xfrm>
          </p:grpSpPr>
          <p:pic>
            <p:nvPicPr>
              <p:cNvPr id="52" name="图片 51"/>
              <p:cNvPicPr>
                <a:picLocks noChangeAspect="1"/>
              </p:cNvPicPr>
              <p:nvPr/>
            </p:nvPicPr>
            <p:blipFill>
              <a:blip r:embed="rId5"/>
              <a:stretch>
                <a:fillRect/>
              </a:stretch>
            </p:blipFill>
            <p:spPr>
              <a:xfrm>
                <a:off x="1323794" y="3351473"/>
                <a:ext cx="361950" cy="323850"/>
              </a:xfrm>
              <a:prstGeom prst="rect">
                <a:avLst/>
              </a:prstGeom>
            </p:spPr>
          </p:pic>
          <p:pic>
            <p:nvPicPr>
              <p:cNvPr id="53" name="图片 52"/>
              <p:cNvPicPr>
                <a:picLocks noChangeAspect="1"/>
              </p:cNvPicPr>
              <p:nvPr/>
            </p:nvPicPr>
            <p:blipFill>
              <a:blip r:embed="rId6"/>
              <a:stretch>
                <a:fillRect/>
              </a:stretch>
            </p:blipFill>
            <p:spPr>
              <a:xfrm>
                <a:off x="843023" y="3351473"/>
                <a:ext cx="304800" cy="381000"/>
              </a:xfrm>
              <a:prstGeom prst="rect">
                <a:avLst/>
              </a:prstGeom>
            </p:spPr>
          </p:pic>
          <p:sp>
            <p:nvSpPr>
              <p:cNvPr id="54" name="文本框 53"/>
              <p:cNvSpPr txBox="1"/>
              <p:nvPr/>
            </p:nvSpPr>
            <p:spPr>
              <a:xfrm>
                <a:off x="1685744" y="3363261"/>
                <a:ext cx="5262979" cy="369332"/>
              </a:xfrm>
              <a:prstGeom prst="rect">
                <a:avLst/>
              </a:prstGeom>
              <a:noFill/>
            </p:spPr>
            <p:txBody>
              <a:bodyPr wrap="none" rtlCol="0">
                <a:spAutoFit/>
              </a:bodyPr>
              <a:lstStyle/>
              <a:p>
                <a:r>
                  <a:rPr lang="zh-CN" altLang="en-US" dirty="0" smtClean="0"/>
                  <a:t>：训练过程中学出的参数，在前向推理时是固定的</a:t>
                </a:r>
                <a:endParaRPr lang="zh-CN" altLang="en-US" dirty="0"/>
              </a:p>
            </p:txBody>
          </p:sp>
        </p:grpSp>
      </p:grpSp>
      <p:grpSp>
        <p:nvGrpSpPr>
          <p:cNvPr id="59" name="组合 58"/>
          <p:cNvGrpSpPr/>
          <p:nvPr/>
        </p:nvGrpSpPr>
        <p:grpSpPr>
          <a:xfrm>
            <a:off x="298203" y="3925625"/>
            <a:ext cx="4930200" cy="447675"/>
            <a:chOff x="343202" y="4014667"/>
            <a:chExt cx="4930200" cy="447675"/>
          </a:xfrm>
        </p:grpSpPr>
        <p:pic>
          <p:nvPicPr>
            <p:cNvPr id="57" name="图片 56"/>
            <p:cNvPicPr>
              <a:picLocks noChangeAspect="1"/>
            </p:cNvPicPr>
            <p:nvPr/>
          </p:nvPicPr>
          <p:blipFill>
            <a:blip r:embed="rId7"/>
            <a:stretch>
              <a:fillRect/>
            </a:stretch>
          </p:blipFill>
          <p:spPr>
            <a:xfrm>
              <a:off x="343202" y="4014667"/>
              <a:ext cx="590550" cy="447675"/>
            </a:xfrm>
            <a:prstGeom prst="rect">
              <a:avLst/>
            </a:prstGeom>
          </p:spPr>
        </p:pic>
        <p:sp>
          <p:nvSpPr>
            <p:cNvPr id="58" name="文本框 57"/>
            <p:cNvSpPr txBox="1"/>
            <p:nvPr/>
          </p:nvSpPr>
          <p:spPr>
            <a:xfrm>
              <a:off x="933752" y="4033387"/>
              <a:ext cx="4339650" cy="369332"/>
            </a:xfrm>
            <a:prstGeom prst="rect">
              <a:avLst/>
            </a:prstGeom>
            <a:noFill/>
          </p:spPr>
          <p:txBody>
            <a:bodyPr wrap="none" rtlCol="0">
              <a:spAutoFit/>
            </a:bodyPr>
            <a:lstStyle/>
            <a:p>
              <a:r>
                <a:rPr lang="zh-CN" altLang="en-US" dirty="0" smtClean="0"/>
                <a:t>：解码元块的权重，在推理时动态预测的</a:t>
              </a:r>
              <a:endParaRPr lang="zh-CN" altLang="en-US" dirty="0"/>
            </a:p>
          </p:txBody>
        </p:sp>
      </p:grpSp>
      <p:sp>
        <p:nvSpPr>
          <p:cNvPr id="60" name="文本框 59"/>
          <p:cNvSpPr txBox="1"/>
          <p:nvPr/>
        </p:nvSpPr>
        <p:spPr>
          <a:xfrm>
            <a:off x="308131" y="328141"/>
            <a:ext cx="2031325" cy="369332"/>
          </a:xfrm>
          <a:prstGeom prst="rect">
            <a:avLst/>
          </a:prstGeom>
          <a:noFill/>
        </p:spPr>
        <p:txBody>
          <a:bodyPr wrap="none" rtlCol="0">
            <a:spAutoFit/>
          </a:bodyPr>
          <a:lstStyle/>
          <a:p>
            <a:r>
              <a:rPr lang="zh-CN" altLang="en-US" b="1" dirty="0" smtClean="0">
                <a:solidFill>
                  <a:srgbClr val="00B38D"/>
                </a:solidFill>
              </a:rPr>
              <a:t>网络的公式定义：</a:t>
            </a:r>
            <a:endParaRPr lang="zh-CN" altLang="en-US" b="1" dirty="0">
              <a:solidFill>
                <a:srgbClr val="00B38D"/>
              </a:solidFill>
            </a:endParaRPr>
          </a:p>
        </p:txBody>
      </p:sp>
      <p:grpSp>
        <p:nvGrpSpPr>
          <p:cNvPr id="66" name="组合 65"/>
          <p:cNvGrpSpPr/>
          <p:nvPr/>
        </p:nvGrpSpPr>
        <p:grpSpPr>
          <a:xfrm>
            <a:off x="308131" y="4503615"/>
            <a:ext cx="6872757" cy="369333"/>
            <a:chOff x="308131" y="4503615"/>
            <a:chExt cx="6872757" cy="369333"/>
          </a:xfrm>
        </p:grpSpPr>
        <p:pic>
          <p:nvPicPr>
            <p:cNvPr id="64" name="图片 63"/>
            <p:cNvPicPr>
              <a:picLocks noChangeAspect="1"/>
            </p:cNvPicPr>
            <p:nvPr/>
          </p:nvPicPr>
          <p:blipFill rotWithShape="1">
            <a:blip r:embed="rId8"/>
            <a:srcRect t="10404"/>
            <a:stretch/>
          </p:blipFill>
          <p:spPr>
            <a:xfrm>
              <a:off x="1970713" y="4523053"/>
              <a:ext cx="5210175" cy="349895"/>
            </a:xfrm>
            <a:prstGeom prst="rect">
              <a:avLst/>
            </a:prstGeom>
          </p:spPr>
        </p:pic>
        <p:sp>
          <p:nvSpPr>
            <p:cNvPr id="65" name="文本框 64"/>
            <p:cNvSpPr txBox="1"/>
            <p:nvPr/>
          </p:nvSpPr>
          <p:spPr>
            <a:xfrm>
              <a:off x="308131" y="4503615"/>
              <a:ext cx="1800493" cy="369332"/>
            </a:xfrm>
            <a:prstGeom prst="rect">
              <a:avLst/>
            </a:prstGeom>
            <a:noFill/>
          </p:spPr>
          <p:txBody>
            <a:bodyPr wrap="none" rtlCol="0">
              <a:spAutoFit/>
            </a:bodyPr>
            <a:lstStyle/>
            <a:p>
              <a:r>
                <a:rPr lang="zh-CN" altLang="en-US" dirty="0" smtClean="0"/>
                <a:t>位置编码公式：</a:t>
              </a:r>
              <a:endParaRPr lang="zh-CN" altLang="en-US" dirty="0"/>
            </a:p>
          </p:txBody>
        </p:sp>
      </p:grpSp>
      <p:sp>
        <p:nvSpPr>
          <p:cNvPr name="文本框 65" id="6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931761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538" y="4868029"/>
            <a:ext cx="9144000" cy="215444"/>
          </a:xfrm>
          <a:prstGeom prst="rect">
            <a:avLst/>
          </a:prstGeom>
        </p:spPr>
        <p:txBody>
          <a:bodyPr wrap="square">
            <a:spAutoFit/>
          </a:bodyPr>
          <a:lstStyle/>
          <a:p>
            <a:r>
              <a:rPr lang="en-US" altLang="zh-CN" sz="800" i="1" dirty="0">
                <a:solidFill>
                  <a:srgbClr val="787E84"/>
                </a:solidFill>
                <a:latin typeface="Times New Roman" panose="02020603050405020304" pitchFamily="18" charset="0"/>
                <a:cs typeface="Times New Roman" panose="02020603050405020304" pitchFamily="18" charset="0"/>
              </a:rPr>
              <a:t>https://zhuanlan.zhihu.com/p/34038294</a:t>
            </a:r>
            <a:endParaRPr lang="zh-CN" altLang="en-US" sz="800" i="1" dirty="0">
              <a:solidFill>
                <a:srgbClr val="787E84"/>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37358" y="156571"/>
            <a:ext cx="4013215" cy="369332"/>
          </a:xfrm>
          <a:prstGeom prst="rect">
            <a:avLst/>
          </a:prstGeom>
          <a:noFill/>
        </p:spPr>
        <p:txBody>
          <a:bodyPr wrap="none" rtlCol="0">
            <a:spAutoFit/>
          </a:bodyPr>
          <a:lstStyle/>
          <a:p>
            <a:r>
              <a:rPr lang="en-US" altLang="zh-CN" b="1" dirty="0">
                <a:solidFill>
                  <a:srgbClr val="00B38D"/>
                </a:solidFill>
              </a:rPr>
              <a:t>context </a:t>
            </a:r>
            <a:r>
              <a:rPr lang="en-US" altLang="zh-CN" b="1" dirty="0" smtClean="0">
                <a:solidFill>
                  <a:srgbClr val="00B38D"/>
                </a:solidFill>
              </a:rPr>
              <a:t>head</a:t>
            </a:r>
            <a:r>
              <a:rPr lang="zh-CN" altLang="en-US" b="1" dirty="0" smtClean="0">
                <a:solidFill>
                  <a:srgbClr val="00B38D"/>
                </a:solidFill>
              </a:rPr>
              <a:t>模块及解码部分的权重</a:t>
            </a:r>
            <a:endParaRPr lang="zh-CN" altLang="en-US" b="1" dirty="0">
              <a:solidFill>
                <a:srgbClr val="00B38D"/>
              </a:solidFill>
            </a:endParaRPr>
          </a:p>
        </p:txBody>
      </p:sp>
      <p:pic>
        <p:nvPicPr>
          <p:cNvPr id="5" name="图片 4"/>
          <p:cNvPicPr>
            <a:picLocks noChangeAspect="1"/>
          </p:cNvPicPr>
          <p:nvPr/>
        </p:nvPicPr>
        <p:blipFill rotWithShape="1">
          <a:blip r:embed="rId3"/>
          <a:srcRect t="6664"/>
          <a:stretch/>
        </p:blipFill>
        <p:spPr>
          <a:xfrm>
            <a:off x="323413" y="4207905"/>
            <a:ext cx="3784547" cy="405741"/>
          </a:xfrm>
          <a:prstGeom prst="rect">
            <a:avLst/>
          </a:prstGeom>
        </p:spPr>
      </p:pic>
      <p:pic>
        <p:nvPicPr>
          <p:cNvPr id="24" name="图片 23"/>
          <p:cNvPicPr>
            <a:picLocks noChangeAspect="1"/>
          </p:cNvPicPr>
          <p:nvPr/>
        </p:nvPicPr>
        <p:blipFill>
          <a:blip r:embed="rId4"/>
          <a:stretch>
            <a:fillRect/>
          </a:stretch>
        </p:blipFill>
        <p:spPr>
          <a:xfrm>
            <a:off x="5365271" y="1067465"/>
            <a:ext cx="3636776" cy="601037"/>
          </a:xfrm>
          <a:prstGeom prst="rect">
            <a:avLst/>
          </a:prstGeom>
        </p:spPr>
      </p:pic>
      <p:grpSp>
        <p:nvGrpSpPr>
          <p:cNvPr id="75" name="组合 74"/>
          <p:cNvGrpSpPr/>
          <p:nvPr/>
        </p:nvGrpSpPr>
        <p:grpSpPr>
          <a:xfrm>
            <a:off x="350303" y="755549"/>
            <a:ext cx="4789526" cy="3304524"/>
            <a:chOff x="373453" y="709249"/>
            <a:chExt cx="4789526" cy="3304524"/>
          </a:xfrm>
        </p:grpSpPr>
        <p:pic>
          <p:nvPicPr>
            <p:cNvPr id="2" name="图片 1"/>
            <p:cNvPicPr>
              <a:picLocks noChangeAspect="1"/>
            </p:cNvPicPr>
            <p:nvPr/>
          </p:nvPicPr>
          <p:blipFill rotWithShape="1">
            <a:blip r:embed="rId5"/>
            <a:srcRect l="65875" t="29993"/>
            <a:stretch/>
          </p:blipFill>
          <p:spPr>
            <a:xfrm>
              <a:off x="428263" y="776134"/>
              <a:ext cx="3310360" cy="3237639"/>
            </a:xfrm>
            <a:prstGeom prst="rect">
              <a:avLst/>
            </a:prstGeom>
          </p:spPr>
        </p:pic>
        <p:pic>
          <p:nvPicPr>
            <p:cNvPr id="15" name="图片 14"/>
            <p:cNvPicPr>
              <a:picLocks noChangeAspect="1"/>
            </p:cNvPicPr>
            <p:nvPr/>
          </p:nvPicPr>
          <p:blipFill>
            <a:blip r:embed="rId6"/>
            <a:stretch>
              <a:fillRect/>
            </a:stretch>
          </p:blipFill>
          <p:spPr>
            <a:xfrm>
              <a:off x="3643012" y="1150234"/>
              <a:ext cx="238125" cy="342900"/>
            </a:xfrm>
            <a:prstGeom prst="rect">
              <a:avLst/>
            </a:prstGeom>
          </p:spPr>
        </p:pic>
        <p:grpSp>
          <p:nvGrpSpPr>
            <p:cNvPr id="66" name="组合 65"/>
            <p:cNvGrpSpPr/>
            <p:nvPr/>
          </p:nvGrpSpPr>
          <p:grpSpPr>
            <a:xfrm>
              <a:off x="3350028" y="1224449"/>
              <a:ext cx="1744297" cy="463729"/>
              <a:chOff x="3350028" y="1224449"/>
              <a:chExt cx="1744297" cy="463729"/>
            </a:xfrm>
          </p:grpSpPr>
          <p:pic>
            <p:nvPicPr>
              <p:cNvPr id="27" name="图片 26"/>
              <p:cNvPicPr>
                <a:picLocks noChangeAspect="1"/>
              </p:cNvPicPr>
              <p:nvPr/>
            </p:nvPicPr>
            <p:blipFill>
              <a:blip r:embed="rId7"/>
              <a:stretch>
                <a:fillRect/>
              </a:stretch>
            </p:blipFill>
            <p:spPr>
              <a:xfrm>
                <a:off x="4105583" y="1224449"/>
                <a:ext cx="285750" cy="209550"/>
              </a:xfrm>
              <a:prstGeom prst="rect">
                <a:avLst/>
              </a:prstGeom>
            </p:spPr>
          </p:pic>
          <p:cxnSp>
            <p:nvCxnSpPr>
              <p:cNvPr id="31" name="直接箭头连接符 30"/>
              <p:cNvCxnSpPr/>
              <p:nvPr/>
            </p:nvCxnSpPr>
            <p:spPr>
              <a:xfrm flipV="1">
                <a:off x="3350028" y="1493134"/>
                <a:ext cx="1157434" cy="11576"/>
              </a:xfrm>
              <a:prstGeom prst="straightConnector1">
                <a:avLst/>
              </a:prstGeom>
              <a:ln w="9525">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61" name="组合 60"/>
              <p:cNvGrpSpPr/>
              <p:nvPr/>
            </p:nvGrpSpPr>
            <p:grpSpPr>
              <a:xfrm>
                <a:off x="4470800" y="1231592"/>
                <a:ext cx="623525" cy="456586"/>
                <a:chOff x="4492398" y="2202079"/>
                <a:chExt cx="623525" cy="456586"/>
              </a:xfrm>
            </p:grpSpPr>
            <p:grpSp>
              <p:nvGrpSpPr>
                <p:cNvPr id="62" name="组合 61"/>
                <p:cNvGrpSpPr/>
                <p:nvPr/>
              </p:nvGrpSpPr>
              <p:grpSpPr>
                <a:xfrm>
                  <a:off x="4492398" y="2202079"/>
                  <a:ext cx="623525" cy="456586"/>
                  <a:chOff x="4571458" y="2647035"/>
                  <a:chExt cx="623525" cy="456586"/>
                </a:xfrm>
              </p:grpSpPr>
              <p:sp>
                <p:nvSpPr>
                  <p:cNvPr id="64" name="平行四边形 63"/>
                  <p:cNvSpPr/>
                  <p:nvPr/>
                </p:nvSpPr>
                <p:spPr>
                  <a:xfrm>
                    <a:off x="4571458" y="2647035"/>
                    <a:ext cx="578734" cy="448454"/>
                  </a:xfrm>
                  <a:prstGeom prst="parallelogram">
                    <a:avLst/>
                  </a:prstGeom>
                  <a:solidFill>
                    <a:srgbClr val="E6801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5" name="平行四边形 64"/>
                  <p:cNvSpPr/>
                  <p:nvPr/>
                </p:nvSpPr>
                <p:spPr>
                  <a:xfrm>
                    <a:off x="4616249" y="2655167"/>
                    <a:ext cx="578734" cy="448454"/>
                  </a:xfrm>
                  <a:prstGeom prst="parallelogram">
                    <a:avLst/>
                  </a:prstGeom>
                  <a:solidFill>
                    <a:srgbClr val="E6801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63" name="矩形 62"/>
                <p:cNvSpPr/>
                <p:nvPr/>
              </p:nvSpPr>
              <p:spPr>
                <a:xfrm>
                  <a:off x="4620664" y="2279908"/>
                  <a:ext cx="437940" cy="307777"/>
                </a:xfrm>
                <a:prstGeom prst="rect">
                  <a:avLst/>
                </a:prstGeom>
              </p:spPr>
              <p:txBody>
                <a:bodyPr wrap="none">
                  <a:spAutoFit/>
                </a:bodyPr>
                <a:lstStyle/>
                <a:p>
                  <a:pPr algn="ctr"/>
                  <a:r>
                    <a:rPr lang="en-US" altLang="zh-CN" sz="1400" dirty="0" smtClean="0"/>
                    <a:t>W</a:t>
                  </a:r>
                  <a:r>
                    <a:rPr lang="en-US" altLang="zh-CN" sz="1400" baseline="-25000" dirty="0" smtClean="0"/>
                    <a:t>0</a:t>
                  </a:r>
                  <a:endParaRPr lang="zh-CN" altLang="en-US" sz="1400" baseline="-25000" dirty="0"/>
                </a:p>
              </p:txBody>
            </p:sp>
          </p:grpSp>
        </p:grpSp>
        <p:grpSp>
          <p:nvGrpSpPr>
            <p:cNvPr id="71" name="组合 70"/>
            <p:cNvGrpSpPr/>
            <p:nvPr/>
          </p:nvGrpSpPr>
          <p:grpSpPr>
            <a:xfrm>
              <a:off x="4049003" y="1501559"/>
              <a:ext cx="1113976" cy="1919008"/>
              <a:chOff x="4049003" y="1501559"/>
              <a:chExt cx="1113976" cy="1919008"/>
            </a:xfrm>
          </p:grpSpPr>
          <p:cxnSp>
            <p:nvCxnSpPr>
              <p:cNvPr id="29" name="直接连接符 28"/>
              <p:cNvCxnSpPr/>
              <p:nvPr/>
            </p:nvCxnSpPr>
            <p:spPr>
              <a:xfrm>
                <a:off x="4049003" y="1501559"/>
                <a:ext cx="0" cy="1728020"/>
              </a:xfrm>
              <a:prstGeom prst="line">
                <a:avLst/>
              </a:prstGeom>
              <a:ln w="9525">
                <a:solidFill>
                  <a:srgbClr val="787E84"/>
                </a:solidFill>
              </a:ln>
            </p:spPr>
            <p:style>
              <a:lnRef idx="2">
                <a:schemeClr val="accent1"/>
              </a:lnRef>
              <a:fillRef idx="0">
                <a:schemeClr val="accent1"/>
              </a:fillRef>
              <a:effectRef idx="1">
                <a:schemeClr val="accent1"/>
              </a:effectRef>
              <a:fontRef idx="minor">
                <a:schemeClr val="tx1"/>
              </a:fontRef>
            </p:style>
          </p:cxnSp>
          <p:grpSp>
            <p:nvGrpSpPr>
              <p:cNvPr id="67" name="组合 66"/>
              <p:cNvGrpSpPr/>
              <p:nvPr/>
            </p:nvGrpSpPr>
            <p:grpSpPr>
              <a:xfrm>
                <a:off x="4049003" y="2049915"/>
                <a:ext cx="1066920" cy="501775"/>
                <a:chOff x="4049003" y="2156890"/>
                <a:chExt cx="1066920" cy="501775"/>
              </a:xfrm>
            </p:grpSpPr>
            <p:cxnSp>
              <p:nvCxnSpPr>
                <p:cNvPr id="49" name="直接箭头连接符 48"/>
                <p:cNvCxnSpPr/>
                <p:nvPr/>
              </p:nvCxnSpPr>
              <p:spPr>
                <a:xfrm flipV="1">
                  <a:off x="4049003" y="2447880"/>
                  <a:ext cx="451198" cy="11576"/>
                </a:xfrm>
                <a:prstGeom prst="straightConnector1">
                  <a:avLst/>
                </a:prstGeom>
                <a:ln w="9525">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54" name="图片 53"/>
                <p:cNvPicPr>
                  <a:picLocks noChangeAspect="1"/>
                </p:cNvPicPr>
                <p:nvPr/>
              </p:nvPicPr>
              <p:blipFill>
                <a:blip r:embed="rId8"/>
                <a:stretch>
                  <a:fillRect/>
                </a:stretch>
              </p:blipFill>
              <p:spPr>
                <a:xfrm>
                  <a:off x="4088516" y="2156890"/>
                  <a:ext cx="324194" cy="267460"/>
                </a:xfrm>
                <a:prstGeom prst="rect">
                  <a:avLst/>
                </a:prstGeom>
              </p:spPr>
            </p:pic>
            <p:grpSp>
              <p:nvGrpSpPr>
                <p:cNvPr id="60" name="组合 59"/>
                <p:cNvGrpSpPr/>
                <p:nvPr/>
              </p:nvGrpSpPr>
              <p:grpSpPr>
                <a:xfrm>
                  <a:off x="4492398" y="2202079"/>
                  <a:ext cx="623525" cy="456586"/>
                  <a:chOff x="4492398" y="2202079"/>
                  <a:chExt cx="623525" cy="456586"/>
                </a:xfrm>
              </p:grpSpPr>
              <p:grpSp>
                <p:nvGrpSpPr>
                  <p:cNvPr id="50" name="组合 49"/>
                  <p:cNvGrpSpPr/>
                  <p:nvPr/>
                </p:nvGrpSpPr>
                <p:grpSpPr>
                  <a:xfrm>
                    <a:off x="4492398" y="2202079"/>
                    <a:ext cx="623525" cy="456586"/>
                    <a:chOff x="4571458" y="2647035"/>
                    <a:chExt cx="623525" cy="456586"/>
                  </a:xfrm>
                </p:grpSpPr>
                <p:sp>
                  <p:nvSpPr>
                    <p:cNvPr id="52" name="平行四边形 51"/>
                    <p:cNvSpPr/>
                    <p:nvPr/>
                  </p:nvSpPr>
                  <p:spPr>
                    <a:xfrm>
                      <a:off x="4571458" y="2647035"/>
                      <a:ext cx="578734" cy="448454"/>
                    </a:xfrm>
                    <a:prstGeom prst="parallelogram">
                      <a:avLst/>
                    </a:prstGeom>
                    <a:solidFill>
                      <a:srgbClr val="E6801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平行四边形 52"/>
                    <p:cNvSpPr/>
                    <p:nvPr/>
                  </p:nvSpPr>
                  <p:spPr>
                    <a:xfrm>
                      <a:off x="4616249" y="2655167"/>
                      <a:ext cx="578734" cy="448454"/>
                    </a:xfrm>
                    <a:prstGeom prst="parallelogram">
                      <a:avLst/>
                    </a:prstGeom>
                    <a:solidFill>
                      <a:srgbClr val="E6801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58" name="矩形 57"/>
                  <p:cNvSpPr/>
                  <p:nvPr/>
                </p:nvSpPr>
                <p:spPr>
                  <a:xfrm>
                    <a:off x="4614865" y="2270290"/>
                    <a:ext cx="399468" cy="307777"/>
                  </a:xfrm>
                  <a:prstGeom prst="rect">
                    <a:avLst/>
                  </a:prstGeom>
                </p:spPr>
                <p:txBody>
                  <a:bodyPr wrap="none">
                    <a:spAutoFit/>
                  </a:bodyPr>
                  <a:lstStyle/>
                  <a:p>
                    <a:pPr algn="ctr"/>
                    <a:r>
                      <a:rPr lang="en-US" altLang="zh-CN" sz="1400" dirty="0" smtClean="0"/>
                      <a:t>W</a:t>
                    </a:r>
                    <a:r>
                      <a:rPr lang="en-US" altLang="zh-CN" sz="1400" baseline="-25000" dirty="0" smtClean="0"/>
                      <a:t>i</a:t>
                    </a:r>
                    <a:endParaRPr lang="zh-CN" altLang="en-US" sz="1400" baseline="-25000" dirty="0"/>
                  </a:p>
                </p:txBody>
              </p:sp>
            </p:grpSp>
          </p:grpSp>
          <p:grpSp>
            <p:nvGrpSpPr>
              <p:cNvPr id="68" name="组合 67"/>
              <p:cNvGrpSpPr/>
              <p:nvPr/>
            </p:nvGrpSpPr>
            <p:grpSpPr>
              <a:xfrm>
                <a:off x="4049003" y="2913427"/>
                <a:ext cx="1066920" cy="507140"/>
                <a:chOff x="4049003" y="2913427"/>
                <a:chExt cx="1066920" cy="507140"/>
              </a:xfrm>
            </p:grpSpPr>
            <p:grpSp>
              <p:nvGrpSpPr>
                <p:cNvPr id="47" name="组合 46"/>
                <p:cNvGrpSpPr/>
                <p:nvPr/>
              </p:nvGrpSpPr>
              <p:grpSpPr>
                <a:xfrm>
                  <a:off x="4049003" y="2913427"/>
                  <a:ext cx="1066920" cy="507140"/>
                  <a:chOff x="4049003" y="2913427"/>
                  <a:chExt cx="1066920" cy="507140"/>
                </a:xfrm>
              </p:grpSpPr>
              <p:cxnSp>
                <p:nvCxnSpPr>
                  <p:cNvPr id="36" name="直接箭头连接符 35"/>
                  <p:cNvCxnSpPr/>
                  <p:nvPr/>
                </p:nvCxnSpPr>
                <p:spPr>
                  <a:xfrm flipV="1">
                    <a:off x="4049003" y="3209782"/>
                    <a:ext cx="451198" cy="11576"/>
                  </a:xfrm>
                  <a:prstGeom prst="straightConnector1">
                    <a:avLst/>
                  </a:prstGeom>
                  <a:ln w="9525">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4" name="组合 43"/>
                  <p:cNvGrpSpPr/>
                  <p:nvPr/>
                </p:nvGrpSpPr>
                <p:grpSpPr>
                  <a:xfrm>
                    <a:off x="4492398" y="2963981"/>
                    <a:ext cx="623525" cy="456586"/>
                    <a:chOff x="4571458" y="2647035"/>
                    <a:chExt cx="623525" cy="456586"/>
                  </a:xfrm>
                </p:grpSpPr>
                <p:sp>
                  <p:nvSpPr>
                    <p:cNvPr id="37" name="平行四边形 36"/>
                    <p:cNvSpPr/>
                    <p:nvPr/>
                  </p:nvSpPr>
                  <p:spPr>
                    <a:xfrm>
                      <a:off x="4571458" y="2647035"/>
                      <a:ext cx="578734" cy="448454"/>
                    </a:xfrm>
                    <a:prstGeom prst="parallelogram">
                      <a:avLst/>
                    </a:prstGeom>
                    <a:solidFill>
                      <a:srgbClr val="E6801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 name="平行四边形 37"/>
                    <p:cNvSpPr/>
                    <p:nvPr/>
                  </p:nvSpPr>
                  <p:spPr>
                    <a:xfrm>
                      <a:off x="4616249" y="2655167"/>
                      <a:ext cx="578734" cy="448454"/>
                    </a:xfrm>
                    <a:prstGeom prst="parallelogram">
                      <a:avLst/>
                    </a:prstGeom>
                    <a:solidFill>
                      <a:srgbClr val="E6801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pic>
                <p:nvPicPr>
                  <p:cNvPr id="46" name="图片 45"/>
                  <p:cNvPicPr>
                    <a:picLocks noChangeAspect="1"/>
                  </p:cNvPicPr>
                  <p:nvPr/>
                </p:nvPicPr>
                <p:blipFill>
                  <a:blip r:embed="rId9"/>
                  <a:stretch>
                    <a:fillRect/>
                  </a:stretch>
                </p:blipFill>
                <p:spPr>
                  <a:xfrm>
                    <a:off x="4099400" y="2913427"/>
                    <a:ext cx="310811" cy="296355"/>
                  </a:xfrm>
                  <a:prstGeom prst="rect">
                    <a:avLst/>
                  </a:prstGeom>
                </p:spPr>
              </p:pic>
            </p:grpSp>
            <p:sp>
              <p:nvSpPr>
                <p:cNvPr id="59" name="矩形 58"/>
                <p:cNvSpPr/>
                <p:nvPr/>
              </p:nvSpPr>
              <p:spPr>
                <a:xfrm>
                  <a:off x="4617916" y="3069130"/>
                  <a:ext cx="441146" cy="307777"/>
                </a:xfrm>
                <a:prstGeom prst="rect">
                  <a:avLst/>
                </a:prstGeom>
              </p:spPr>
              <p:txBody>
                <a:bodyPr wrap="none">
                  <a:spAutoFit/>
                </a:bodyPr>
                <a:lstStyle/>
                <a:p>
                  <a:pPr algn="ctr"/>
                  <a:r>
                    <a:rPr lang="en-US" altLang="zh-CN" sz="1400" dirty="0" smtClean="0"/>
                    <a:t>W</a:t>
                  </a:r>
                  <a:r>
                    <a:rPr lang="en-US" altLang="zh-CN" sz="1400" baseline="-25000" dirty="0" smtClean="0"/>
                    <a:t>n</a:t>
                  </a:r>
                  <a:endParaRPr lang="zh-CN" altLang="en-US" sz="1400" baseline="-25000" dirty="0"/>
                </a:p>
              </p:txBody>
            </p:sp>
          </p:grpSp>
          <p:sp>
            <p:nvSpPr>
              <p:cNvPr id="69" name="文本框 68"/>
              <p:cNvSpPr txBox="1"/>
              <p:nvPr/>
            </p:nvSpPr>
            <p:spPr>
              <a:xfrm>
                <a:off x="4608981" y="1733049"/>
                <a:ext cx="553998" cy="474220"/>
              </a:xfrm>
              <a:prstGeom prst="rect">
                <a:avLst/>
              </a:prstGeom>
              <a:noFill/>
            </p:spPr>
            <p:txBody>
              <a:bodyPr vert="eaVert" wrap="square" rtlCol="0">
                <a:spAutoFit/>
              </a:bodyPr>
              <a:lstStyle/>
              <a:p>
                <a:r>
                  <a:rPr lang="en-US" altLang="zh-CN" sz="2400" dirty="0" smtClean="0"/>
                  <a:t>…</a:t>
                </a:r>
                <a:endParaRPr lang="zh-CN" altLang="en-US" sz="2400" dirty="0"/>
              </a:p>
            </p:txBody>
          </p:sp>
          <p:sp>
            <p:nvSpPr>
              <p:cNvPr id="70" name="文本框 69"/>
              <p:cNvSpPr txBox="1"/>
              <p:nvPr/>
            </p:nvSpPr>
            <p:spPr>
              <a:xfrm>
                <a:off x="4608981" y="2614195"/>
                <a:ext cx="553998" cy="474220"/>
              </a:xfrm>
              <a:prstGeom prst="rect">
                <a:avLst/>
              </a:prstGeom>
              <a:noFill/>
            </p:spPr>
            <p:txBody>
              <a:bodyPr vert="eaVert" wrap="square" rtlCol="0">
                <a:spAutoFit/>
              </a:bodyPr>
              <a:lstStyle/>
              <a:p>
                <a:r>
                  <a:rPr lang="en-US" altLang="zh-CN" sz="2400" dirty="0" smtClean="0"/>
                  <a:t>…</a:t>
                </a:r>
                <a:endParaRPr lang="zh-CN" altLang="en-US" sz="2400" dirty="0"/>
              </a:p>
            </p:txBody>
          </p:sp>
        </p:grpSp>
        <p:sp>
          <p:nvSpPr>
            <p:cNvPr id="72" name="文本框 71"/>
            <p:cNvSpPr txBox="1"/>
            <p:nvPr/>
          </p:nvSpPr>
          <p:spPr>
            <a:xfrm>
              <a:off x="373453" y="709249"/>
              <a:ext cx="418704" cy="461665"/>
            </a:xfrm>
            <a:prstGeom prst="rect">
              <a:avLst/>
            </a:prstGeom>
            <a:noFill/>
          </p:spPr>
          <p:txBody>
            <a:bodyPr wrap="square" rtlCol="0">
              <a:spAutoFit/>
            </a:bodyPr>
            <a:lstStyle/>
            <a:p>
              <a:r>
                <a:rPr lang="en-US" altLang="zh-CN" sz="2400" dirty="0" smtClean="0">
                  <a:solidFill>
                    <a:srgbClr val="787E84"/>
                  </a:solidFill>
                </a:rPr>
                <a:t>f</a:t>
              </a:r>
              <a:r>
                <a:rPr lang="en-US" altLang="zh-CN" sz="2400" baseline="-25000" dirty="0" smtClean="0">
                  <a:solidFill>
                    <a:srgbClr val="787E84"/>
                  </a:solidFill>
                </a:rPr>
                <a:t>n</a:t>
              </a:r>
              <a:endParaRPr lang="zh-CN" altLang="en-US" sz="2400" baseline="-25000" dirty="0">
                <a:solidFill>
                  <a:srgbClr val="787E84"/>
                </a:solidFill>
              </a:endParaRPr>
            </a:p>
          </p:txBody>
        </p:sp>
        <p:sp>
          <p:nvSpPr>
            <p:cNvPr id="73" name="文本框 72"/>
            <p:cNvSpPr txBox="1"/>
            <p:nvPr/>
          </p:nvSpPr>
          <p:spPr>
            <a:xfrm>
              <a:off x="3185424" y="729035"/>
              <a:ext cx="373820" cy="461665"/>
            </a:xfrm>
            <a:prstGeom prst="rect">
              <a:avLst/>
            </a:prstGeom>
            <a:noFill/>
          </p:spPr>
          <p:txBody>
            <a:bodyPr wrap="none" rtlCol="0">
              <a:spAutoFit/>
            </a:bodyPr>
            <a:lstStyle/>
            <a:p>
              <a:r>
                <a:rPr lang="en-US" altLang="zh-CN" sz="2400" dirty="0">
                  <a:solidFill>
                    <a:srgbClr val="787E84"/>
                  </a:solidFill>
                </a:rPr>
                <a:t>h</a:t>
              </a:r>
              <a:endParaRPr lang="zh-CN" altLang="en-US" sz="2400" dirty="0">
                <a:solidFill>
                  <a:srgbClr val="787E84"/>
                </a:solidFill>
              </a:endParaRPr>
            </a:p>
          </p:txBody>
        </p:sp>
        <p:sp>
          <p:nvSpPr>
            <p:cNvPr id="74" name="文本框 73"/>
            <p:cNvSpPr txBox="1"/>
            <p:nvPr/>
          </p:nvSpPr>
          <p:spPr>
            <a:xfrm>
              <a:off x="4556332" y="754718"/>
              <a:ext cx="445956" cy="400110"/>
            </a:xfrm>
            <a:prstGeom prst="rect">
              <a:avLst/>
            </a:prstGeom>
            <a:noFill/>
          </p:spPr>
          <p:txBody>
            <a:bodyPr wrap="none" rtlCol="0">
              <a:spAutoFit/>
            </a:bodyPr>
            <a:lstStyle/>
            <a:p>
              <a:r>
                <a:rPr lang="en-US" altLang="zh-CN" sz="2000" dirty="0" smtClean="0">
                  <a:solidFill>
                    <a:srgbClr val="787E84"/>
                  </a:solidFill>
                </a:rPr>
                <a:t>W</a:t>
              </a:r>
              <a:endParaRPr lang="zh-CN" altLang="en-US" sz="2000" dirty="0">
                <a:solidFill>
                  <a:srgbClr val="787E84"/>
                </a:solidFill>
              </a:endParaRPr>
            </a:p>
          </p:txBody>
        </p:sp>
      </p:grpSp>
      <p:pic>
        <p:nvPicPr>
          <p:cNvPr id="77" name="图片 76"/>
          <p:cNvPicPr>
            <a:picLocks noChangeAspect="1"/>
          </p:cNvPicPr>
          <p:nvPr/>
        </p:nvPicPr>
        <p:blipFill>
          <a:blip r:embed="rId10"/>
          <a:stretch>
            <a:fillRect/>
          </a:stretch>
        </p:blipFill>
        <p:spPr>
          <a:xfrm>
            <a:off x="5338599" y="2690969"/>
            <a:ext cx="3772153" cy="1082378"/>
          </a:xfrm>
          <a:prstGeom prst="rect">
            <a:avLst/>
          </a:prstGeom>
        </p:spPr>
      </p:pic>
      <p:grpSp>
        <p:nvGrpSpPr>
          <p:cNvPr id="82" name="组合 81"/>
          <p:cNvGrpSpPr/>
          <p:nvPr/>
        </p:nvGrpSpPr>
        <p:grpSpPr>
          <a:xfrm>
            <a:off x="5536167" y="2280823"/>
            <a:ext cx="3534365" cy="317167"/>
            <a:chOff x="5185217" y="1780946"/>
            <a:chExt cx="3534365" cy="317167"/>
          </a:xfrm>
        </p:grpSpPr>
        <p:grpSp>
          <p:nvGrpSpPr>
            <p:cNvPr id="78" name="组合 77"/>
            <p:cNvGrpSpPr/>
            <p:nvPr/>
          </p:nvGrpSpPr>
          <p:grpSpPr>
            <a:xfrm>
              <a:off x="5185217" y="1780946"/>
              <a:ext cx="3534365" cy="317167"/>
              <a:chOff x="1172398" y="2247779"/>
              <a:chExt cx="3779676" cy="362966"/>
            </a:xfrm>
          </p:grpSpPr>
          <p:sp>
            <p:nvSpPr>
              <p:cNvPr id="80" name="文本框 79"/>
              <p:cNvSpPr txBox="1"/>
              <p:nvPr/>
            </p:nvSpPr>
            <p:spPr>
              <a:xfrm>
                <a:off x="1172398" y="2258525"/>
                <a:ext cx="581479" cy="352220"/>
              </a:xfrm>
              <a:prstGeom prst="rect">
                <a:avLst/>
              </a:prstGeom>
              <a:noFill/>
            </p:spPr>
            <p:txBody>
              <a:bodyPr wrap="none" rtlCol="0">
                <a:spAutoFit/>
              </a:bodyPr>
              <a:lstStyle/>
              <a:p>
                <a:r>
                  <a:rPr lang="zh-CN" altLang="en-US" sz="1400" dirty="0" smtClean="0"/>
                  <a:t>增大</a:t>
                </a:r>
                <a:endParaRPr lang="zh-CN" altLang="en-US" sz="1400" dirty="0"/>
              </a:p>
            </p:txBody>
          </p:sp>
          <p:sp>
            <p:nvSpPr>
              <p:cNvPr id="81" name="文本框 80"/>
              <p:cNvSpPr txBox="1"/>
              <p:nvPr/>
            </p:nvSpPr>
            <p:spPr>
              <a:xfrm>
                <a:off x="1963770" y="2247779"/>
                <a:ext cx="2988304" cy="352221"/>
              </a:xfrm>
              <a:prstGeom prst="rect">
                <a:avLst/>
              </a:prstGeom>
              <a:noFill/>
            </p:spPr>
            <p:txBody>
              <a:bodyPr wrap="none" rtlCol="0">
                <a:spAutoFit/>
              </a:bodyPr>
              <a:lstStyle/>
              <a:p>
                <a:r>
                  <a:rPr lang="en-US" altLang="zh-CN" sz="1400" dirty="0" smtClean="0"/>
                  <a:t>, </a:t>
                </a:r>
                <a:r>
                  <a:rPr lang="zh-CN" altLang="en-US" sz="1400" dirty="0" smtClean="0"/>
                  <a:t>直接影响训练参数量和计算量：</a:t>
                </a:r>
                <a:endParaRPr lang="zh-CN" altLang="en-US" sz="1400" dirty="0"/>
              </a:p>
            </p:txBody>
          </p:sp>
        </p:grpSp>
        <p:pic>
          <p:nvPicPr>
            <p:cNvPr id="79" name="图片 78"/>
            <p:cNvPicPr>
              <a:picLocks noChangeAspect="1"/>
            </p:cNvPicPr>
            <p:nvPr/>
          </p:nvPicPr>
          <p:blipFill>
            <a:blip r:embed="rId11"/>
            <a:stretch>
              <a:fillRect/>
            </a:stretch>
          </p:blipFill>
          <p:spPr>
            <a:xfrm>
              <a:off x="5626404" y="1836071"/>
              <a:ext cx="391899" cy="216908"/>
            </a:xfrm>
            <a:prstGeom prst="rect">
              <a:avLst/>
            </a:prstGeom>
          </p:spPr>
        </p:pic>
      </p:grpSp>
      <p:sp>
        <p:nvSpPr>
          <p:cNvPr id="8" name="矩形 7"/>
          <p:cNvSpPr/>
          <p:nvPr/>
        </p:nvSpPr>
        <p:spPr>
          <a:xfrm>
            <a:off x="6964705" y="1666885"/>
            <a:ext cx="2159566" cy="307777"/>
          </a:xfrm>
          <a:prstGeom prst="rect">
            <a:avLst/>
          </a:prstGeom>
        </p:spPr>
        <p:txBody>
          <a:bodyPr wrap="none">
            <a:spAutoFit/>
          </a:bodyPr>
          <a:lstStyle/>
          <a:p>
            <a:pPr lvl="0" defTabSz="914400" eaLnBrk="0" fontAlgn="base" hangingPunct="0">
              <a:spcBef>
                <a:spcPct val="0"/>
              </a:spcBef>
              <a:spcAft>
                <a:spcPct val="0"/>
              </a:spcAft>
            </a:pPr>
            <a:r>
              <a:rPr lang="zh-CN" altLang="en-US" sz="1400" dirty="0">
                <a:solidFill>
                  <a:srgbClr val="787E84"/>
                </a:solidFill>
                <a:latin typeface="宋体" panose="02010600030101010101" pitchFamily="2" charset="-122"/>
                <a:ea typeface="宋体" panose="02010600030101010101" pitchFamily="2" charset="-122"/>
              </a:rPr>
              <a:t>参见</a:t>
            </a:r>
            <a:r>
              <a:rPr lang="zh-CN" altLang="zh-CN" sz="1400" dirty="0" smtClean="0">
                <a:solidFill>
                  <a:srgbClr val="787E84"/>
                </a:solidFill>
                <a:latin typeface="宋体" panose="02010600030101010101" pitchFamily="2" charset="-122"/>
                <a:ea typeface="宋体" panose="02010600030101010101" pitchFamily="2" charset="-122"/>
              </a:rPr>
              <a:t>divide</a:t>
            </a:r>
            <a:r>
              <a:rPr lang="zh-CN" altLang="zh-CN" sz="1400" dirty="0">
                <a:solidFill>
                  <a:srgbClr val="787E84"/>
                </a:solidFill>
                <a:latin typeface="宋体" panose="02010600030101010101" pitchFamily="2" charset="-122"/>
                <a:ea typeface="宋体" panose="02010600030101010101" pitchFamily="2" charset="-122"/>
              </a:rPr>
              <a:t>_</a:t>
            </a:r>
            <a:r>
              <a:rPr lang="zh-CN" altLang="zh-CN" sz="1400" dirty="0" smtClean="0">
                <a:solidFill>
                  <a:srgbClr val="787E84"/>
                </a:solidFill>
                <a:latin typeface="宋体" panose="02010600030101010101" pitchFamily="2" charset="-122"/>
                <a:ea typeface="宋体" panose="02010600030101010101" pitchFamily="2" charset="-122"/>
              </a:rPr>
              <a:t>feature</a:t>
            </a:r>
            <a:r>
              <a:rPr lang="zh-CN" altLang="en-US" sz="1400" dirty="0" smtClean="0">
                <a:solidFill>
                  <a:srgbClr val="787E84"/>
                </a:solidFill>
                <a:latin typeface="宋体" panose="02010600030101010101" pitchFamily="2" charset="-122"/>
                <a:ea typeface="宋体" panose="02010600030101010101" pitchFamily="2" charset="-122"/>
              </a:rPr>
              <a:t>函数</a:t>
            </a:r>
            <a:endParaRPr lang="zh-CN" altLang="zh-CN" dirty="0">
              <a:solidFill>
                <a:srgbClr val="787E84"/>
              </a:solidFill>
              <a:latin typeface="Arial" panose="020B0604020202020204" pitchFamily="34" charset="0"/>
            </a:endParaRPr>
          </a:p>
        </p:txBody>
      </p:sp>
      <p:sp>
        <p:nvSpPr>
          <p:cNvPr name="文本框 81" id="83"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2596113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文本框 8"/>
          <p:cNvSpPr txBox="1"/>
          <p:nvPr/>
        </p:nvSpPr>
        <p:spPr>
          <a:xfrm>
            <a:off x="237358" y="156571"/>
            <a:ext cx="4013215" cy="369332"/>
          </a:xfrm>
          <a:prstGeom prst="rect">
            <a:avLst/>
          </a:prstGeom>
          <a:noFill/>
        </p:spPr>
        <p:txBody>
          <a:bodyPr wrap="none" rtlCol="0">
            <a:spAutoFit/>
          </a:bodyPr>
          <a:lstStyle/>
          <a:p>
            <a:r>
              <a:rPr lang="en-US" altLang="zh-CN" b="1" dirty="0">
                <a:solidFill>
                  <a:srgbClr val="00B38D"/>
                </a:solidFill>
              </a:rPr>
              <a:t>context </a:t>
            </a:r>
            <a:r>
              <a:rPr lang="en-US" altLang="zh-CN" b="1" dirty="0" smtClean="0">
                <a:solidFill>
                  <a:srgbClr val="00B38D"/>
                </a:solidFill>
              </a:rPr>
              <a:t>head</a:t>
            </a:r>
            <a:r>
              <a:rPr lang="zh-CN" altLang="en-US" b="1" dirty="0" smtClean="0">
                <a:solidFill>
                  <a:srgbClr val="00B38D"/>
                </a:solidFill>
              </a:rPr>
              <a:t>模块及解码部分的权重</a:t>
            </a:r>
            <a:endParaRPr lang="zh-CN" altLang="en-US" b="1" dirty="0">
              <a:solidFill>
                <a:srgbClr val="00B38D"/>
              </a:solidFill>
            </a:endParaRPr>
          </a:p>
        </p:txBody>
      </p:sp>
      <p:pic>
        <p:nvPicPr>
          <p:cNvPr id="48" name="图片 47"/>
          <p:cNvPicPr>
            <a:picLocks noChangeAspect="1"/>
          </p:cNvPicPr>
          <p:nvPr/>
        </p:nvPicPr>
        <p:blipFill>
          <a:blip r:embed="rId3"/>
          <a:stretch>
            <a:fillRect/>
          </a:stretch>
        </p:blipFill>
        <p:spPr>
          <a:xfrm>
            <a:off x="364896" y="2277908"/>
            <a:ext cx="7066664" cy="2218295"/>
          </a:xfrm>
          <a:prstGeom prst="rect">
            <a:avLst/>
          </a:prstGeom>
        </p:spPr>
      </p:pic>
      <p:pic>
        <p:nvPicPr>
          <p:cNvPr id="6" name="图片 5"/>
          <p:cNvPicPr>
            <a:picLocks noChangeAspect="1"/>
          </p:cNvPicPr>
          <p:nvPr/>
        </p:nvPicPr>
        <p:blipFill>
          <a:blip r:embed="rId4"/>
          <a:stretch>
            <a:fillRect/>
          </a:stretch>
        </p:blipFill>
        <p:spPr>
          <a:xfrm>
            <a:off x="364896" y="669731"/>
            <a:ext cx="6724507" cy="1637347"/>
          </a:xfrm>
          <a:prstGeom prst="rect">
            <a:avLst/>
          </a:prstGeom>
        </p:spPr>
      </p:pic>
      <p:sp>
        <p:nvSpPr>
          <p:cNvPr name="文本框 9" id="49"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366378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文本框 8"/>
          <p:cNvSpPr txBox="1"/>
          <p:nvPr/>
        </p:nvSpPr>
        <p:spPr>
          <a:xfrm>
            <a:off x="237358" y="156571"/>
            <a:ext cx="4013215" cy="369332"/>
          </a:xfrm>
          <a:prstGeom prst="rect">
            <a:avLst/>
          </a:prstGeom>
          <a:noFill/>
        </p:spPr>
        <p:txBody>
          <a:bodyPr wrap="none" rtlCol="0">
            <a:spAutoFit/>
          </a:bodyPr>
          <a:lstStyle/>
          <a:p>
            <a:r>
              <a:rPr lang="en-US" altLang="zh-CN" b="1" dirty="0">
                <a:solidFill>
                  <a:srgbClr val="00B38D"/>
                </a:solidFill>
              </a:rPr>
              <a:t>context </a:t>
            </a:r>
            <a:r>
              <a:rPr lang="en-US" altLang="zh-CN" b="1" dirty="0" smtClean="0">
                <a:solidFill>
                  <a:srgbClr val="00B38D"/>
                </a:solidFill>
              </a:rPr>
              <a:t>head</a:t>
            </a:r>
            <a:r>
              <a:rPr lang="zh-CN" altLang="en-US" b="1" dirty="0" smtClean="0">
                <a:solidFill>
                  <a:srgbClr val="00B38D"/>
                </a:solidFill>
              </a:rPr>
              <a:t>模块及解码部分的权重</a:t>
            </a:r>
            <a:endParaRPr lang="zh-CN" altLang="en-US" b="1" dirty="0">
              <a:solidFill>
                <a:srgbClr val="00B38D"/>
              </a:solidFill>
            </a:endParaRPr>
          </a:p>
        </p:txBody>
      </p:sp>
      <p:sp>
        <p:nvSpPr>
          <p:cNvPr id="4" name="矩形 3"/>
          <p:cNvSpPr/>
          <p:nvPr/>
        </p:nvSpPr>
        <p:spPr>
          <a:xfrm>
            <a:off x="237358" y="695036"/>
            <a:ext cx="9148207" cy="1785104"/>
          </a:xfrm>
          <a:prstGeom prst="rect">
            <a:avLst/>
          </a:prstGeom>
        </p:spPr>
        <p:txBody>
          <a:bodyPr wrap="square">
            <a:spAutoFit/>
          </a:bodyPr>
          <a:lstStyle/>
          <a:p>
            <a:pPr lvl="0" defTabSz="914400" eaLnBrk="0" fontAlgn="base" hangingPunct="0">
              <a:spcBef>
                <a:spcPct val="0"/>
              </a:spcBef>
              <a:spcAft>
                <a:spcPct val="0"/>
              </a:spcAft>
            </a:pPr>
            <a:r>
              <a:rPr lang="zh-CN" altLang="en-US" sz="1600" b="1" dirty="0" smtClean="0">
                <a:solidFill>
                  <a:srgbClr val="787E84"/>
                </a:solidFill>
                <a:latin typeface="宋体" panose="02010600030101010101" pitchFamily="2" charset="-122"/>
                <a:ea typeface="宋体" panose="02010600030101010101" pitchFamily="2" charset="-122"/>
              </a:rPr>
              <a:t>各</a:t>
            </a:r>
            <a:r>
              <a:rPr lang="en-US" altLang="zh-CN" sz="1600" b="1" dirty="0" smtClean="0">
                <a:solidFill>
                  <a:srgbClr val="787E84"/>
                </a:solidFill>
                <a:latin typeface="宋体" panose="02010600030101010101" pitchFamily="2" charset="-122"/>
                <a:ea typeface="宋体" panose="02010600030101010101" pitchFamily="2" charset="-122"/>
              </a:rPr>
              <a:t>PW</a:t>
            </a:r>
            <a:r>
              <a:rPr lang="zh-CN" altLang="en-US" sz="1600" b="1" dirty="0" smtClean="0">
                <a:solidFill>
                  <a:srgbClr val="787E84"/>
                </a:solidFill>
                <a:latin typeface="宋体" panose="02010600030101010101" pitchFamily="2" charset="-122"/>
                <a:ea typeface="宋体" panose="02010600030101010101" pitchFamily="2" charset="-122"/>
              </a:rPr>
              <a:t>的</a:t>
            </a:r>
            <a:r>
              <a:rPr lang="zh-CN" altLang="zh-CN" sz="1600" b="1" dirty="0" smtClean="0">
                <a:solidFill>
                  <a:srgbClr val="787E84"/>
                </a:solidFill>
                <a:latin typeface="宋体" panose="02010600030101010101" pitchFamily="2" charset="-122"/>
                <a:ea typeface="宋体" panose="02010600030101010101" pitchFamily="2" charset="-122"/>
              </a:rPr>
              <a:t>hyper</a:t>
            </a:r>
            <a:r>
              <a:rPr lang="zh-CN" altLang="zh-CN" sz="1600" b="1" dirty="0">
                <a:solidFill>
                  <a:srgbClr val="787E84"/>
                </a:solidFill>
                <a:latin typeface="宋体" panose="02010600030101010101" pitchFamily="2" charset="-122"/>
                <a:ea typeface="宋体" panose="02010600030101010101" pitchFamily="2" charset="-122"/>
              </a:rPr>
              <a:t>_</a:t>
            </a:r>
            <a:r>
              <a:rPr lang="zh-CN" altLang="zh-CN" sz="1600" b="1" dirty="0" smtClean="0">
                <a:solidFill>
                  <a:srgbClr val="787E84"/>
                </a:solidFill>
                <a:latin typeface="宋体" panose="02010600030101010101" pitchFamily="2" charset="-122"/>
                <a:ea typeface="宋体" panose="02010600030101010101" pitchFamily="2" charset="-122"/>
              </a:rPr>
              <a:t>params</a:t>
            </a:r>
            <a:r>
              <a:rPr lang="zh-CN" altLang="en-US" sz="1600" b="1" dirty="0" smtClean="0">
                <a:solidFill>
                  <a:srgbClr val="787E84"/>
                </a:solidFill>
                <a:latin typeface="宋体" panose="02010600030101010101" pitchFamily="2" charset="-122"/>
                <a:ea typeface="宋体" panose="02010600030101010101" pitchFamily="2" charset="-122"/>
              </a:rPr>
              <a:t>：</a:t>
            </a:r>
            <a:endParaRPr lang="en-US" altLang="zh-CN" sz="1600" b="1" dirty="0" smtClean="0">
              <a:solidFill>
                <a:srgbClr val="787E84"/>
              </a:solidFill>
              <a:latin typeface="宋体" panose="02010600030101010101" pitchFamily="2" charset="-122"/>
              <a:ea typeface="宋体" panose="02010600030101010101" pitchFamily="2" charset="-122"/>
            </a:endParaRPr>
          </a:p>
          <a:p>
            <a:pPr lvl="0" defTabSz="914400" eaLnBrk="0" fontAlgn="base" hangingPunct="0">
              <a:spcBef>
                <a:spcPct val="0"/>
              </a:spcBef>
              <a:spcAft>
                <a:spcPct val="0"/>
              </a:spcAft>
            </a:pPr>
            <a:endParaRPr lang="en-US" altLang="zh-CN" sz="1600" b="1" dirty="0" smtClean="0">
              <a:latin typeface="宋体" panose="02010600030101010101" pitchFamily="2" charset="-122"/>
              <a:ea typeface="宋体" panose="02010600030101010101" pitchFamily="2" charset="-122"/>
            </a:endParaRPr>
          </a:p>
          <a:p>
            <a:pPr marL="285750" lvl="0" indent="-285750" defTabSz="914400" eaLnBrk="0" fontAlgn="base" hangingPunct="0">
              <a:spcBef>
                <a:spcPct val="0"/>
              </a:spcBef>
              <a:spcAft>
                <a:spcPct val="0"/>
              </a:spcAft>
              <a:buClr>
                <a:srgbClr val="00B38D"/>
              </a:buClr>
              <a:buSzPct val="100000"/>
              <a:buFontTx/>
              <a:buChar char="/"/>
            </a:pPr>
            <a:r>
              <a:rPr lang="en-US" altLang="zh-CN" sz="1400" b="1" dirty="0" smtClean="0">
                <a:solidFill>
                  <a:srgbClr val="787E84"/>
                </a:solidFill>
                <a:latin typeface="宋体" panose="02010600030101010101" pitchFamily="2" charset="-122"/>
                <a:ea typeface="宋体" panose="02010600030101010101" pitchFamily="2" charset="-122"/>
              </a:rPr>
              <a:t> </a:t>
            </a:r>
            <a:r>
              <a:rPr lang="zh-CN" altLang="zh-CN" sz="1400" b="1" dirty="0">
                <a:solidFill>
                  <a:srgbClr val="787E84"/>
                </a:solidFill>
                <a:latin typeface="宋体" panose="02010600030101010101" pitchFamily="2" charset="-122"/>
                <a:ea typeface="宋体" panose="02010600030101010101" pitchFamily="2" charset="-122"/>
              </a:rPr>
              <a:t>HyperPatchNoPadding</a:t>
            </a:r>
            <a:r>
              <a:rPr lang="zh-CN" altLang="en-US" sz="1400" b="1" dirty="0" smtClean="0">
                <a:solidFill>
                  <a:srgbClr val="787E84"/>
                </a:solidFill>
                <a:latin typeface="宋体" panose="02010600030101010101" pitchFamily="2" charset="-122"/>
                <a:ea typeface="宋体" panose="02010600030101010101" pitchFamily="2" charset="-122"/>
              </a:rPr>
              <a:t>：</a:t>
            </a:r>
            <a:r>
              <a:rPr lang="en-US" altLang="zh-CN" sz="1400" b="1" dirty="0" smtClean="0">
                <a:solidFill>
                  <a:srgbClr val="00B38D"/>
                </a:solidFill>
                <a:latin typeface="宋体" panose="02010600030101010101" pitchFamily="2" charset="-122"/>
                <a:ea typeface="宋体" panose="02010600030101010101" pitchFamily="2" charset="-122"/>
              </a:rPr>
              <a:t/>
            </a:r>
            <a:br>
              <a:rPr lang="en-US" altLang="zh-CN" sz="1400" b="1" dirty="0" smtClean="0">
                <a:solidFill>
                  <a:srgbClr val="00B38D"/>
                </a:solidFill>
                <a:latin typeface="宋体" panose="02010600030101010101" pitchFamily="2" charset="-122"/>
                <a:ea typeface="宋体" panose="02010600030101010101" pitchFamily="2" charset="-122"/>
              </a:rPr>
            </a:br>
            <a:r>
              <a:rPr lang="zh-CN" altLang="zh-CN" sz="1600" dirty="0" smtClean="0">
                <a:solidFill>
                  <a:srgbClr val="787E84"/>
                </a:solidFill>
                <a:latin typeface="宋体" panose="02010600030101010101" pitchFamily="2" charset="-122"/>
                <a:ea typeface="宋体" panose="02010600030101010101" pitchFamily="2" charset="-122"/>
              </a:rPr>
              <a:t>out</a:t>
            </a:r>
            <a:r>
              <a:rPr lang="zh-CN" altLang="zh-CN" sz="1600" dirty="0">
                <a:solidFill>
                  <a:srgbClr val="787E84"/>
                </a:solidFill>
                <a:latin typeface="宋体" panose="02010600030101010101" pitchFamily="2" charset="-122"/>
                <a:ea typeface="宋体" panose="02010600030101010101" pitchFamily="2" charset="-122"/>
              </a:rPr>
              <a:t>_</a:t>
            </a:r>
            <a:r>
              <a:rPr lang="zh-CN" altLang="zh-CN" sz="1600" dirty="0" smtClean="0">
                <a:solidFill>
                  <a:srgbClr val="787E84"/>
                </a:solidFill>
                <a:latin typeface="宋体" panose="02010600030101010101" pitchFamily="2" charset="-122"/>
                <a:ea typeface="宋体" panose="02010600030101010101" pitchFamily="2" charset="-122"/>
              </a:rPr>
              <a:t>c</a:t>
            </a:r>
            <a:r>
              <a:rPr lang="en-US" altLang="zh-CN" sz="1600" dirty="0" smtClean="0">
                <a:solidFill>
                  <a:srgbClr val="787E84"/>
                </a:solidFill>
                <a:latin typeface="宋体" panose="02010600030101010101" pitchFamily="2" charset="-122"/>
                <a:ea typeface="宋体" panose="02010600030101010101" pitchFamily="2" charset="-122"/>
              </a:rPr>
              <a:t>+k[0]*(</a:t>
            </a:r>
            <a:r>
              <a:rPr lang="zh-CN" altLang="zh-CN" sz="1600" dirty="0" smtClean="0">
                <a:solidFill>
                  <a:srgbClr val="787E84"/>
                </a:solidFill>
                <a:latin typeface="宋体" panose="02010600030101010101" pitchFamily="2" charset="-122"/>
                <a:ea typeface="宋体" panose="02010600030101010101" pitchFamily="2" charset="-122"/>
              </a:rPr>
              <a:t>in</a:t>
            </a:r>
            <a:r>
              <a:rPr lang="zh-CN" altLang="zh-CN" sz="1600" dirty="0">
                <a:solidFill>
                  <a:srgbClr val="787E84"/>
                </a:solidFill>
                <a:latin typeface="宋体" panose="02010600030101010101" pitchFamily="2" charset="-122"/>
                <a:ea typeface="宋体" panose="02010600030101010101" pitchFamily="2" charset="-122"/>
              </a:rPr>
              <a:t>_</a:t>
            </a:r>
            <a:r>
              <a:rPr lang="zh-CN" altLang="zh-CN" sz="1600" dirty="0" smtClean="0">
                <a:solidFill>
                  <a:srgbClr val="787E84"/>
                </a:solidFill>
                <a:latin typeface="宋体" panose="02010600030101010101" pitchFamily="2" charset="-122"/>
                <a:ea typeface="宋体" panose="02010600030101010101" pitchFamily="2" charset="-122"/>
              </a:rPr>
              <a:t>c// groups</a:t>
            </a:r>
            <a:r>
              <a:rPr lang="en-US" altLang="zh-CN" sz="1600" dirty="0" smtClean="0">
                <a:solidFill>
                  <a:srgbClr val="787E84"/>
                </a:solidFill>
                <a:latin typeface="宋体" panose="02010600030101010101" pitchFamily="2" charset="-122"/>
                <a:ea typeface="宋体" panose="02010600030101010101" pitchFamily="2" charset="-122"/>
              </a:rPr>
              <a:t>+k[1])</a:t>
            </a:r>
          </a:p>
          <a:p>
            <a:pPr marL="285750" lvl="0" indent="-285750" defTabSz="914400" eaLnBrk="0" fontAlgn="base" hangingPunct="0">
              <a:spcBef>
                <a:spcPct val="0"/>
              </a:spcBef>
              <a:spcAft>
                <a:spcPct val="0"/>
              </a:spcAft>
              <a:buClr>
                <a:srgbClr val="00B38D"/>
              </a:buClr>
              <a:buSzPct val="100000"/>
              <a:buFontTx/>
              <a:buChar char="/"/>
            </a:pPr>
            <a:endParaRPr lang="zh-CN" altLang="zh-CN" sz="1600" dirty="0">
              <a:latin typeface="宋体" panose="02010600030101010101" pitchFamily="2" charset="-122"/>
              <a:ea typeface="宋体" panose="02010600030101010101" pitchFamily="2" charset="-122"/>
            </a:endParaRPr>
          </a:p>
          <a:p>
            <a:pPr marL="285750" indent="-285750" defTabSz="914400" eaLnBrk="0" fontAlgn="base" hangingPunct="0">
              <a:spcBef>
                <a:spcPct val="0"/>
              </a:spcBef>
              <a:spcAft>
                <a:spcPct val="0"/>
              </a:spcAft>
              <a:buClr>
                <a:srgbClr val="00B38D"/>
              </a:buClr>
              <a:buFont typeface="宋体" panose="02010600030101010101" pitchFamily="2" charset="-122"/>
              <a:buChar char="/"/>
            </a:pPr>
            <a:r>
              <a:rPr lang="zh-CN" altLang="zh-CN" sz="1600" b="1" dirty="0" smtClean="0">
                <a:solidFill>
                  <a:srgbClr val="787E84"/>
                </a:solidFill>
                <a:latin typeface="宋体" panose="02010600030101010101" pitchFamily="2" charset="-122"/>
                <a:ea typeface="宋体" panose="02010600030101010101" pitchFamily="2" charset="-122"/>
              </a:rPr>
              <a:t>HyperPatchInvertedResidual</a:t>
            </a:r>
            <a:r>
              <a:rPr lang="zh-CN" altLang="en-US" sz="1600" b="1" dirty="0" smtClean="0">
                <a:solidFill>
                  <a:srgbClr val="787E84"/>
                </a:solidFill>
                <a:latin typeface="宋体" panose="02010600030101010101" pitchFamily="2" charset="-122"/>
                <a:ea typeface="宋体" panose="02010600030101010101" pitchFamily="2" charset="-122"/>
              </a:rPr>
              <a:t>：</a:t>
            </a:r>
            <a:r>
              <a:rPr lang="en-US" altLang="zh-CN" sz="1600" dirty="0" smtClean="0">
                <a:solidFill>
                  <a:srgbClr val="00B38D"/>
                </a:solidFill>
                <a:latin typeface="宋体" panose="02010600030101010101" pitchFamily="2" charset="-122"/>
                <a:ea typeface="宋体" panose="02010600030101010101" pitchFamily="2" charset="-122"/>
              </a:rPr>
              <a:t/>
            </a:r>
            <a:br>
              <a:rPr lang="en-US" altLang="zh-CN" sz="1600" dirty="0" smtClean="0">
                <a:solidFill>
                  <a:srgbClr val="00B38D"/>
                </a:solidFill>
                <a:latin typeface="宋体" panose="02010600030101010101" pitchFamily="2" charset="-122"/>
                <a:ea typeface="宋体" panose="02010600030101010101" pitchFamily="2" charset="-122"/>
              </a:rPr>
            </a:br>
            <a:endParaRPr lang="zh-CN" altLang="zh-CN" sz="1600" dirty="0">
              <a:latin typeface="宋体" panose="02010600030101010101" pitchFamily="2" charset="-122"/>
              <a:ea typeface="宋体" panose="02010600030101010101" pitchFamily="2" charset="-122"/>
            </a:endParaRPr>
          </a:p>
        </p:txBody>
      </p:sp>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1683806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r="45963"/>
          <a:stretch/>
        </p:blipFill>
        <p:spPr>
          <a:xfrm>
            <a:off x="145762" y="939501"/>
            <a:ext cx="3782225" cy="2613927"/>
          </a:xfrm>
          <a:prstGeom prst="rect">
            <a:avLst/>
          </a:prstGeom>
        </p:spPr>
      </p:pic>
      <p:pic>
        <p:nvPicPr>
          <p:cNvPr id="2" name="图片 1"/>
          <p:cNvPicPr>
            <a:picLocks noChangeAspect="1"/>
          </p:cNvPicPr>
          <p:nvPr/>
        </p:nvPicPr>
        <p:blipFill>
          <a:blip r:embed="rId3"/>
          <a:stretch>
            <a:fillRect/>
          </a:stretch>
        </p:blipFill>
        <p:spPr>
          <a:xfrm>
            <a:off x="4429437" y="3326924"/>
            <a:ext cx="3870652" cy="324888"/>
          </a:xfrm>
          <a:prstGeom prst="rect">
            <a:avLst/>
          </a:prstGeom>
        </p:spPr>
      </p:pic>
      <p:sp>
        <p:nvSpPr>
          <p:cNvPr id="10" name="文本框 9"/>
          <p:cNvSpPr txBox="1"/>
          <p:nvPr/>
        </p:nvSpPr>
        <p:spPr>
          <a:xfrm>
            <a:off x="243068" y="352680"/>
            <a:ext cx="2247731" cy="369332"/>
          </a:xfrm>
          <a:prstGeom prst="rect">
            <a:avLst/>
          </a:prstGeom>
          <a:noFill/>
        </p:spPr>
        <p:txBody>
          <a:bodyPr wrap="none" rtlCol="0">
            <a:spAutoFit/>
          </a:bodyPr>
          <a:lstStyle/>
          <a:p>
            <a:r>
              <a:rPr lang="en-US" altLang="zh-CN" b="1" dirty="0" smtClean="0">
                <a:solidFill>
                  <a:srgbClr val="00B38D"/>
                </a:solidFill>
              </a:rPr>
              <a:t>Meta block </a:t>
            </a:r>
            <a:r>
              <a:rPr lang="zh-CN" altLang="en-US" b="1" dirty="0" smtClean="0">
                <a:solidFill>
                  <a:srgbClr val="00B38D"/>
                </a:solidFill>
              </a:rPr>
              <a:t>模块：</a:t>
            </a:r>
            <a:endParaRPr lang="zh-CN" altLang="en-US" b="1" dirty="0">
              <a:solidFill>
                <a:srgbClr val="00B38D"/>
              </a:solidFill>
            </a:endParaRPr>
          </a:p>
        </p:txBody>
      </p:sp>
      <p:pic>
        <p:nvPicPr>
          <p:cNvPr id="16" name="图片 15"/>
          <p:cNvPicPr>
            <a:picLocks noChangeAspect="1"/>
          </p:cNvPicPr>
          <p:nvPr/>
        </p:nvPicPr>
        <p:blipFill rotWithShape="1">
          <a:blip r:embed="rId2"/>
          <a:srcRect l="52981"/>
          <a:stretch/>
        </p:blipFill>
        <p:spPr>
          <a:xfrm>
            <a:off x="4334478" y="939500"/>
            <a:ext cx="2963119" cy="2353457"/>
          </a:xfrm>
          <a:prstGeom prst="rect">
            <a:avLst/>
          </a:prstGeom>
        </p:spPr>
      </p:pic>
      <p:pic>
        <p:nvPicPr>
          <p:cNvPr id="17" name="图片 16"/>
          <p:cNvPicPr>
            <a:picLocks noChangeAspect="1"/>
          </p:cNvPicPr>
          <p:nvPr/>
        </p:nvPicPr>
        <p:blipFill>
          <a:blip r:embed="rId4"/>
          <a:stretch>
            <a:fillRect/>
          </a:stretch>
        </p:blipFill>
        <p:spPr>
          <a:xfrm>
            <a:off x="4334478" y="3670866"/>
            <a:ext cx="3790950" cy="485775"/>
          </a:xfrm>
          <a:prstGeom prst="rect">
            <a:avLst/>
          </a:prstGeom>
        </p:spPr>
      </p:pic>
      <p:grpSp>
        <p:nvGrpSpPr>
          <p:cNvPr id="18" name="组合 17"/>
          <p:cNvGrpSpPr/>
          <p:nvPr/>
        </p:nvGrpSpPr>
        <p:grpSpPr>
          <a:xfrm>
            <a:off x="4429437" y="4277874"/>
            <a:ext cx="3900668" cy="374053"/>
            <a:chOff x="4037989" y="1829487"/>
            <a:chExt cx="4307359" cy="416188"/>
          </a:xfrm>
        </p:grpSpPr>
        <p:pic>
          <p:nvPicPr>
            <p:cNvPr id="19" name="图片 18"/>
            <p:cNvPicPr>
              <a:picLocks noChangeAspect="1"/>
            </p:cNvPicPr>
            <p:nvPr/>
          </p:nvPicPr>
          <p:blipFill rotWithShape="1">
            <a:blip r:embed="rId5"/>
            <a:srcRect t="20709"/>
            <a:stretch/>
          </p:blipFill>
          <p:spPr>
            <a:xfrm>
              <a:off x="4710512" y="1829487"/>
              <a:ext cx="3634836" cy="416188"/>
            </a:xfrm>
            <a:prstGeom prst="rect">
              <a:avLst/>
            </a:prstGeom>
          </p:spPr>
        </p:pic>
        <p:pic>
          <p:nvPicPr>
            <p:cNvPr id="20" name="图片 19"/>
            <p:cNvPicPr>
              <a:picLocks noChangeAspect="1"/>
            </p:cNvPicPr>
            <p:nvPr/>
          </p:nvPicPr>
          <p:blipFill>
            <a:blip r:embed="rId6"/>
            <a:stretch>
              <a:fillRect/>
            </a:stretch>
          </p:blipFill>
          <p:spPr>
            <a:xfrm>
              <a:off x="4037989" y="1871621"/>
              <a:ext cx="765967" cy="331919"/>
            </a:xfrm>
            <a:prstGeom prst="rect">
              <a:avLst/>
            </a:prstGeom>
          </p:spPr>
        </p:pic>
      </p:grpSp>
      <p:sp>
        <p:nvSpPr>
          <p:cNvPr id="4" name="矩形 3"/>
          <p:cNvSpPr/>
          <p:nvPr/>
        </p:nvSpPr>
        <p:spPr>
          <a:xfrm>
            <a:off x="17851" y="3364679"/>
            <a:ext cx="4504722" cy="1477328"/>
          </a:xfrm>
          <a:prstGeom prst="rect">
            <a:avLst/>
          </a:prstGeom>
        </p:spPr>
        <p:txBody>
          <a:bodyPr wrap="square">
            <a:spAutoFit/>
          </a:bodyPr>
          <a:lstStyle/>
          <a:p>
            <a:pPr marL="285750" indent="-285750" defTabSz="914400" eaLnBrk="0" fontAlgn="base" hangingPunct="0">
              <a:spcBef>
                <a:spcPct val="0"/>
              </a:spcBef>
              <a:spcAft>
                <a:spcPct val="0"/>
              </a:spcAft>
              <a:buClr>
                <a:srgbClr val="00B38D"/>
              </a:buClr>
              <a:buFont typeface="宋体" panose="02010600030101010101" pitchFamily="2" charset="-122"/>
              <a:buChar char="/"/>
            </a:pPr>
            <a:r>
              <a:rPr lang="zh-CN" altLang="zh-CN" dirty="0">
                <a:solidFill>
                  <a:srgbClr val="787E84"/>
                </a:solidFill>
                <a:latin typeface="宋体" panose="02010600030101010101" pitchFamily="2" charset="-122"/>
                <a:ea typeface="宋体" panose="02010600030101010101" pitchFamily="2" charset="-122"/>
              </a:rPr>
              <a:t>in_c</a:t>
            </a:r>
            <a:r>
              <a:rPr lang="zh-CN" altLang="en-US" dirty="0">
                <a:solidFill>
                  <a:srgbClr val="787E84"/>
                </a:solidFill>
                <a:latin typeface="宋体" panose="02010600030101010101" pitchFamily="2" charset="-122"/>
                <a:ea typeface="宋体" panose="02010600030101010101" pitchFamily="2" charset="-122"/>
              </a:rPr>
              <a:t>*</a:t>
            </a:r>
            <a:r>
              <a:rPr lang="en-US" altLang="zh-CN" dirty="0">
                <a:solidFill>
                  <a:srgbClr val="787E84"/>
                </a:solidFill>
                <a:latin typeface="宋体" panose="02010600030101010101" pitchFamily="2" charset="-122"/>
                <a:ea typeface="宋体" panose="02010600030101010101" pitchFamily="2" charset="-122"/>
              </a:rPr>
              <a:t>(</a:t>
            </a:r>
            <a:r>
              <a:rPr lang="zh-CN" altLang="zh-CN" dirty="0">
                <a:solidFill>
                  <a:srgbClr val="787E84"/>
                </a:solidFill>
                <a:latin typeface="宋体" panose="02010600030101010101" pitchFamily="2" charset="-122"/>
                <a:ea typeface="宋体" panose="02010600030101010101" pitchFamily="2" charset="-122"/>
              </a:rPr>
              <a:t>in_c</a:t>
            </a:r>
            <a:r>
              <a:rPr lang="zh-CN" altLang="en-US" dirty="0">
                <a:solidFill>
                  <a:srgbClr val="787E84"/>
                </a:solidFill>
                <a:latin typeface="宋体" panose="02010600030101010101" pitchFamily="2" charset="-122"/>
                <a:ea typeface="宋体" panose="02010600030101010101" pitchFamily="2" charset="-122"/>
              </a:rPr>
              <a:t>*</a:t>
            </a:r>
            <a:r>
              <a:rPr lang="en-US" altLang="zh-CN" dirty="0">
                <a:solidFill>
                  <a:srgbClr val="787E84"/>
                </a:solidFill>
                <a:latin typeface="宋体" panose="02010600030101010101" pitchFamily="2" charset="-122"/>
                <a:ea typeface="宋体" panose="02010600030101010101" pitchFamily="2" charset="-122"/>
              </a:rPr>
              <a:t>2)+(</a:t>
            </a:r>
            <a:r>
              <a:rPr lang="zh-CN" altLang="zh-CN" dirty="0">
                <a:solidFill>
                  <a:srgbClr val="787E84"/>
                </a:solidFill>
                <a:latin typeface="宋体" panose="02010600030101010101" pitchFamily="2" charset="-122"/>
                <a:ea typeface="宋体" panose="02010600030101010101" pitchFamily="2" charset="-122"/>
              </a:rPr>
              <a:t>in_c</a:t>
            </a:r>
            <a:r>
              <a:rPr lang="zh-CN" altLang="en-US" dirty="0">
                <a:solidFill>
                  <a:srgbClr val="787E84"/>
                </a:solidFill>
                <a:latin typeface="宋体" panose="02010600030101010101" pitchFamily="2" charset="-122"/>
                <a:ea typeface="宋体" panose="02010600030101010101" pitchFamily="2" charset="-122"/>
              </a:rPr>
              <a:t>*</a:t>
            </a:r>
            <a:r>
              <a:rPr lang="en-US" altLang="zh-CN" dirty="0">
                <a:solidFill>
                  <a:srgbClr val="787E84"/>
                </a:solidFill>
                <a:latin typeface="宋体" panose="02010600030101010101" pitchFamily="2" charset="-122"/>
                <a:ea typeface="宋体" panose="02010600030101010101" pitchFamily="2" charset="-122"/>
              </a:rPr>
              <a:t>2)</a:t>
            </a:r>
            <a:r>
              <a:rPr lang="zh-CN" altLang="en-US" dirty="0" smtClean="0">
                <a:solidFill>
                  <a:srgbClr val="787E84"/>
                </a:solidFill>
                <a:latin typeface="宋体" panose="02010600030101010101" pitchFamily="2" charset="-122"/>
                <a:ea typeface="宋体" panose="02010600030101010101" pitchFamily="2" charset="-122"/>
              </a:rPr>
              <a:t>*</a:t>
            </a:r>
            <a:r>
              <a:rPr lang="en-US" altLang="zh-CN" dirty="0" smtClean="0">
                <a:solidFill>
                  <a:srgbClr val="787E84"/>
                </a:solidFill>
                <a:latin typeface="宋体" panose="02010600030101010101" pitchFamily="2" charset="-122"/>
                <a:ea typeface="宋体" panose="02010600030101010101" pitchFamily="2" charset="-122"/>
              </a:rPr>
              <a:t> (</a:t>
            </a:r>
            <a:r>
              <a:rPr lang="zh-CN" altLang="zh-CN" dirty="0">
                <a:solidFill>
                  <a:srgbClr val="787E84"/>
                </a:solidFill>
                <a:latin typeface="宋体" panose="02010600030101010101" pitchFamily="2" charset="-122"/>
                <a:ea typeface="宋体" panose="02010600030101010101" pitchFamily="2" charset="-122"/>
              </a:rPr>
              <a:t>in_c</a:t>
            </a:r>
            <a:r>
              <a:rPr lang="zh-CN" altLang="en-US" dirty="0">
                <a:solidFill>
                  <a:srgbClr val="787E84"/>
                </a:solidFill>
                <a:latin typeface="宋体" panose="02010600030101010101" pitchFamily="2" charset="-122"/>
                <a:ea typeface="宋体" panose="02010600030101010101" pitchFamily="2" charset="-122"/>
              </a:rPr>
              <a:t>*</a:t>
            </a:r>
            <a:r>
              <a:rPr lang="en-US" altLang="zh-CN" dirty="0">
                <a:solidFill>
                  <a:srgbClr val="787E84"/>
                </a:solidFill>
                <a:latin typeface="宋体" panose="02010600030101010101" pitchFamily="2" charset="-122"/>
                <a:ea typeface="宋体" panose="02010600030101010101" pitchFamily="2" charset="-122"/>
              </a:rPr>
              <a:t>2) </a:t>
            </a:r>
            <a:r>
              <a:rPr lang="en-US" altLang="zh-CN" smtClean="0">
                <a:solidFill>
                  <a:srgbClr val="787E84"/>
                </a:solidFill>
                <a:latin typeface="宋体" panose="02010600030101010101" pitchFamily="2" charset="-122"/>
                <a:ea typeface="宋体" panose="02010600030101010101" pitchFamily="2" charset="-122"/>
              </a:rPr>
              <a:t>*k[0])+(</a:t>
            </a:r>
            <a:r>
              <a:rPr lang="zh-CN" altLang="zh-CN" dirty="0">
                <a:solidFill>
                  <a:srgbClr val="787E84"/>
                </a:solidFill>
                <a:latin typeface="宋体" panose="02010600030101010101" pitchFamily="2" charset="-122"/>
                <a:ea typeface="宋体" panose="02010600030101010101" pitchFamily="2" charset="-122"/>
              </a:rPr>
              <a:t>in_c</a:t>
            </a:r>
            <a:r>
              <a:rPr lang="zh-CN" altLang="en-US" dirty="0">
                <a:solidFill>
                  <a:srgbClr val="787E84"/>
                </a:solidFill>
                <a:latin typeface="宋体" panose="02010600030101010101" pitchFamily="2" charset="-122"/>
                <a:ea typeface="宋体" panose="02010600030101010101" pitchFamily="2" charset="-122"/>
              </a:rPr>
              <a:t>*</a:t>
            </a:r>
            <a:r>
              <a:rPr lang="en-US" altLang="zh-CN" dirty="0">
                <a:solidFill>
                  <a:srgbClr val="787E84"/>
                </a:solidFill>
                <a:latin typeface="宋体" panose="02010600030101010101" pitchFamily="2" charset="-122"/>
                <a:ea typeface="宋体" panose="02010600030101010101" pitchFamily="2" charset="-122"/>
              </a:rPr>
              <a:t>2)</a:t>
            </a:r>
            <a:r>
              <a:rPr lang="zh-CN" altLang="en-US" dirty="0">
                <a:solidFill>
                  <a:srgbClr val="787E84"/>
                </a:solidFill>
                <a:latin typeface="宋体" panose="02010600030101010101" pitchFamily="2" charset="-122"/>
                <a:ea typeface="宋体" panose="02010600030101010101" pitchFamily="2" charset="-122"/>
              </a:rPr>
              <a:t>*</a:t>
            </a:r>
            <a:r>
              <a:rPr lang="en-US" altLang="zh-CN" dirty="0" err="1">
                <a:solidFill>
                  <a:srgbClr val="787E84"/>
                </a:solidFill>
                <a:latin typeface="宋体" panose="02010600030101010101" pitchFamily="2" charset="-122"/>
                <a:ea typeface="宋体" panose="02010600030101010101" pitchFamily="2" charset="-122"/>
              </a:rPr>
              <a:t>out_c</a:t>
            </a: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r>
            <a:br>
              <a:rPr lang="en-US" altLang="zh-CN" dirty="0" smtClean="0">
                <a:latin typeface="宋体" panose="02010600030101010101" pitchFamily="2" charset="-122"/>
                <a:ea typeface="宋体" panose="02010600030101010101" pitchFamily="2" charset="-122"/>
              </a:rPr>
            </a:br>
            <a:endParaRPr lang="en-US" altLang="zh-CN" dirty="0" smtClean="0">
              <a:latin typeface="宋体" panose="02010600030101010101" pitchFamily="2" charset="-122"/>
              <a:ea typeface="宋体" panose="02010600030101010101" pitchFamily="2" charset="-122"/>
            </a:endParaRPr>
          </a:p>
          <a:p>
            <a:pPr marL="285750" indent="-285750" defTabSz="914400" eaLnBrk="0" fontAlgn="base" hangingPunct="0">
              <a:spcBef>
                <a:spcPct val="0"/>
              </a:spcBef>
              <a:spcAft>
                <a:spcPct val="0"/>
              </a:spcAft>
              <a:buClr>
                <a:srgbClr val="00B38D"/>
              </a:buClr>
              <a:buFont typeface="宋体" panose="02010600030101010101" pitchFamily="2" charset="-122"/>
              <a:buChar char="/"/>
            </a:pPr>
            <a:r>
              <a:rPr lang="en-US" altLang="zh-CN" dirty="0" smtClean="0">
                <a:solidFill>
                  <a:srgbClr val="787E84"/>
                </a:solidFill>
                <a:latin typeface="宋体" panose="02010600030101010101" pitchFamily="2" charset="-122"/>
                <a:ea typeface="宋体" panose="02010600030101010101" pitchFamily="2" charset="-122"/>
              </a:rPr>
              <a:t>(</a:t>
            </a:r>
            <a:r>
              <a:rPr lang="zh-CN" altLang="zh-CN" dirty="0">
                <a:solidFill>
                  <a:srgbClr val="787E84"/>
                </a:solidFill>
                <a:latin typeface="宋体" panose="02010600030101010101" pitchFamily="2" charset="-122"/>
                <a:ea typeface="宋体" panose="02010600030101010101" pitchFamily="2" charset="-122"/>
              </a:rPr>
              <a:t>in_c</a:t>
            </a:r>
            <a:r>
              <a:rPr lang="zh-CN" altLang="en-US" dirty="0">
                <a:solidFill>
                  <a:srgbClr val="787E84"/>
                </a:solidFill>
                <a:latin typeface="宋体" panose="02010600030101010101" pitchFamily="2" charset="-122"/>
                <a:ea typeface="宋体" panose="02010600030101010101" pitchFamily="2" charset="-122"/>
              </a:rPr>
              <a:t>*</a:t>
            </a:r>
            <a:r>
              <a:rPr lang="en-US" altLang="zh-CN" dirty="0">
                <a:solidFill>
                  <a:srgbClr val="787E84"/>
                </a:solidFill>
                <a:latin typeface="宋体" panose="02010600030101010101" pitchFamily="2" charset="-122"/>
                <a:ea typeface="宋体" panose="02010600030101010101" pitchFamily="2" charset="-122"/>
              </a:rPr>
              <a:t>2)*(</a:t>
            </a:r>
            <a:r>
              <a:rPr lang="zh-CN" altLang="zh-CN" dirty="0">
                <a:solidFill>
                  <a:srgbClr val="787E84"/>
                </a:solidFill>
                <a:latin typeface="宋体" panose="02010600030101010101" pitchFamily="2" charset="-122"/>
                <a:ea typeface="宋体" panose="02010600030101010101" pitchFamily="2" charset="-122"/>
              </a:rPr>
              <a:t>in_c</a:t>
            </a:r>
            <a:r>
              <a:rPr lang="en-US" altLang="zh-CN" dirty="0">
                <a:solidFill>
                  <a:srgbClr val="787E84"/>
                </a:solidFill>
                <a:latin typeface="宋体" panose="02010600030101010101" pitchFamily="2" charset="-122"/>
                <a:ea typeface="宋体" panose="02010600030101010101" pitchFamily="2" charset="-122"/>
              </a:rPr>
              <a:t>+k[0]*k[1]+ </a:t>
            </a:r>
            <a:r>
              <a:rPr lang="en-US" altLang="zh-CN" dirty="0" err="1">
                <a:solidFill>
                  <a:srgbClr val="787E84"/>
                </a:solidFill>
                <a:latin typeface="宋体" panose="02010600030101010101" pitchFamily="2" charset="-122"/>
                <a:ea typeface="宋体" panose="02010600030101010101" pitchFamily="2" charset="-122"/>
              </a:rPr>
              <a:t>out_c</a:t>
            </a:r>
            <a:r>
              <a:rPr lang="en-US" altLang="zh-CN" dirty="0">
                <a:solidFill>
                  <a:srgbClr val="787E84"/>
                </a:solidFill>
                <a:latin typeface="宋体" panose="02010600030101010101" pitchFamily="2" charset="-122"/>
                <a:ea typeface="宋体" panose="02010600030101010101" pitchFamily="2" charset="-122"/>
              </a:rPr>
              <a:t>)</a:t>
            </a:r>
          </a:p>
          <a:p>
            <a:pPr marL="285750" indent="-285750" defTabSz="914400" eaLnBrk="0" fontAlgn="base" hangingPunct="0">
              <a:spcBef>
                <a:spcPct val="0"/>
              </a:spcBef>
              <a:spcAft>
                <a:spcPct val="0"/>
              </a:spcAft>
              <a:buClr>
                <a:srgbClr val="00B38D"/>
              </a:buClr>
              <a:buFont typeface="宋体" panose="02010600030101010101" pitchFamily="2" charset="-122"/>
              <a:buChar char="/"/>
            </a:pPr>
            <a:endParaRPr lang="en-US" altLang="zh-CN" dirty="0">
              <a:latin typeface="宋体" panose="02010600030101010101" pitchFamily="2" charset="-122"/>
              <a:ea typeface="宋体" panose="02010600030101010101" pitchFamily="2" charset="-122"/>
            </a:endParaRPr>
          </a:p>
        </p:txBody>
      </p:sp>
      <p:sp>
        <p:nvSpPr>
          <p:cNvPr name="文本框 10" id="21"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219750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47306" y="430551"/>
            <a:ext cx="2824812" cy="369332"/>
          </a:xfrm>
          <a:prstGeom prst="rect">
            <a:avLst/>
          </a:prstGeom>
          <a:noFill/>
        </p:spPr>
        <p:txBody>
          <a:bodyPr wrap="none" rtlCol="0">
            <a:spAutoFit/>
          </a:bodyPr>
          <a:lstStyle/>
          <a:p>
            <a:r>
              <a:rPr lang="zh-CN" altLang="en-US" b="1" dirty="0" smtClean="0">
                <a:solidFill>
                  <a:srgbClr val="00B38D"/>
                </a:solidFill>
              </a:rPr>
              <a:t>实验部分</a:t>
            </a:r>
            <a:r>
              <a:rPr lang="en-US" altLang="zh-CN" b="1" dirty="0" smtClean="0">
                <a:solidFill>
                  <a:srgbClr val="00B38D"/>
                </a:solidFill>
              </a:rPr>
              <a:t>-</a:t>
            </a:r>
            <a:r>
              <a:rPr lang="zh-CN" altLang="en-US" b="1" dirty="0" smtClean="0">
                <a:solidFill>
                  <a:srgbClr val="00B38D"/>
                </a:solidFill>
              </a:rPr>
              <a:t>不同数据集超参</a:t>
            </a:r>
            <a:endParaRPr lang="zh-CN" altLang="en-US" b="1" dirty="0">
              <a:solidFill>
                <a:srgbClr val="00B38D"/>
              </a:solidFill>
            </a:endParaRPr>
          </a:p>
        </p:txBody>
      </p:sp>
      <p:pic>
        <p:nvPicPr>
          <p:cNvPr id="10" name="图片 9"/>
          <p:cNvPicPr>
            <a:picLocks noChangeAspect="1"/>
          </p:cNvPicPr>
          <p:nvPr/>
        </p:nvPicPr>
        <p:blipFill>
          <a:blip r:embed="rId3"/>
          <a:stretch>
            <a:fillRect/>
          </a:stretch>
        </p:blipFill>
        <p:spPr>
          <a:xfrm>
            <a:off x="1099595" y="761662"/>
            <a:ext cx="4600575" cy="1676400"/>
          </a:xfrm>
          <a:prstGeom prst="rect">
            <a:avLst/>
          </a:prstGeom>
        </p:spPr>
      </p:pic>
      <p:pic>
        <p:nvPicPr>
          <p:cNvPr id="11" name="图片 10"/>
          <p:cNvPicPr>
            <a:picLocks noChangeAspect="1"/>
          </p:cNvPicPr>
          <p:nvPr/>
        </p:nvPicPr>
        <p:blipFill>
          <a:blip r:embed="rId4"/>
          <a:stretch>
            <a:fillRect/>
          </a:stretch>
        </p:blipFill>
        <p:spPr>
          <a:xfrm>
            <a:off x="651380" y="2858946"/>
            <a:ext cx="4410075" cy="2276475"/>
          </a:xfrm>
          <a:prstGeom prst="rect">
            <a:avLst/>
          </a:prstGeom>
        </p:spPr>
      </p:pic>
      <p:sp>
        <p:nvSpPr>
          <p:cNvPr id="14" name="文本框 13"/>
          <p:cNvSpPr txBox="1"/>
          <p:nvPr/>
        </p:nvSpPr>
        <p:spPr>
          <a:xfrm>
            <a:off x="247306" y="2584507"/>
            <a:ext cx="2760949" cy="369332"/>
          </a:xfrm>
          <a:prstGeom prst="rect">
            <a:avLst/>
          </a:prstGeom>
          <a:noFill/>
        </p:spPr>
        <p:txBody>
          <a:bodyPr wrap="none" rtlCol="0">
            <a:spAutoFit/>
          </a:bodyPr>
          <a:lstStyle/>
          <a:p>
            <a:r>
              <a:rPr lang="zh-CN" altLang="en-US" b="1" dirty="0" smtClean="0">
                <a:solidFill>
                  <a:srgbClr val="00B38D"/>
                </a:solidFill>
              </a:rPr>
              <a:t>实验部分</a:t>
            </a:r>
            <a:r>
              <a:rPr lang="en-US" altLang="zh-CN" b="1" dirty="0" smtClean="0">
                <a:solidFill>
                  <a:srgbClr val="00B38D"/>
                </a:solidFill>
              </a:rPr>
              <a:t>- PASCAL VOC</a:t>
            </a:r>
            <a:endParaRPr lang="zh-CN" altLang="en-US" b="1" dirty="0">
              <a:solidFill>
                <a:srgbClr val="00B38D"/>
              </a:solidFill>
            </a:endParaRPr>
          </a:p>
        </p:txBody>
      </p:sp>
      <p:grpSp>
        <p:nvGrpSpPr>
          <p:cNvPr id="17" name="组合 16"/>
          <p:cNvGrpSpPr/>
          <p:nvPr/>
        </p:nvGrpSpPr>
        <p:grpSpPr>
          <a:xfrm>
            <a:off x="5143253" y="3029018"/>
            <a:ext cx="3446553" cy="1665277"/>
            <a:chOff x="5143253" y="3115282"/>
            <a:chExt cx="3446553" cy="1665277"/>
          </a:xfrm>
        </p:grpSpPr>
        <p:pic>
          <p:nvPicPr>
            <p:cNvPr id="15" name="图片 14"/>
            <p:cNvPicPr>
              <a:picLocks noChangeAspect="1"/>
            </p:cNvPicPr>
            <p:nvPr/>
          </p:nvPicPr>
          <p:blipFill>
            <a:blip r:embed="rId5"/>
            <a:stretch>
              <a:fillRect/>
            </a:stretch>
          </p:blipFill>
          <p:spPr>
            <a:xfrm>
              <a:off x="5143253" y="3115282"/>
              <a:ext cx="3446553" cy="1249778"/>
            </a:xfrm>
            <a:prstGeom prst="rect">
              <a:avLst/>
            </a:prstGeom>
          </p:spPr>
        </p:pic>
        <p:sp>
          <p:nvSpPr>
            <p:cNvPr id="16" name="文本框 15"/>
            <p:cNvSpPr txBox="1"/>
            <p:nvPr/>
          </p:nvSpPr>
          <p:spPr>
            <a:xfrm>
              <a:off x="5229766" y="4503560"/>
              <a:ext cx="2031325" cy="276999"/>
            </a:xfrm>
            <a:prstGeom prst="rect">
              <a:avLst/>
            </a:prstGeom>
            <a:noFill/>
          </p:spPr>
          <p:txBody>
            <a:bodyPr wrap="none" rtlCol="0">
              <a:spAutoFit/>
            </a:bodyPr>
            <a:lstStyle/>
            <a:p>
              <a:r>
                <a:rPr lang="zh-CN" altLang="en-US" sz="1200" dirty="0" smtClean="0">
                  <a:latin typeface="宋体" panose="02010600030101010101" pitchFamily="2" charset="-122"/>
                  <a:ea typeface="宋体" panose="02010600030101010101" pitchFamily="2" charset="-122"/>
                </a:rPr>
                <a:t>用位置编码信息的消融实验</a:t>
              </a:r>
              <a:endParaRPr lang="zh-CN" altLang="en-US" sz="1200" dirty="0">
                <a:latin typeface="宋体" panose="02010600030101010101" pitchFamily="2" charset="-122"/>
                <a:ea typeface="宋体" panose="02010600030101010101" pitchFamily="2" charset="-122"/>
              </a:endParaRPr>
            </a:p>
          </p:txBody>
        </p:sp>
      </p:grpSp>
      <p:sp>
        <p:nvSpPr>
          <p:cNvPr name="文本框 16" id="18"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BBAAD9C20180234D78A0072836F0BBF0F2B9B20419E9FB20A6D98A35B1642BD58B4DBD38D16C3B0A22592508C84633EB85F9217A11D07B811BBFC22F79BE2BD124FCBCAD1F21964784072F176F624A574AC0E4BC7DD22F2F58B6C197E8105C48DA862A95FE3</a:t>
            </a:r>
          </a:p>
        </p:txBody>
      </p:sp>
    </p:spTree>
    <p:extLst>
      <p:ext uri="{BB962C8B-B14F-4D97-AF65-F5344CB8AC3E}">
        <p14:creationId xmlns:p14="http://schemas.microsoft.com/office/powerpoint/2010/main" val="2459287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14466</TotalTime>
  <Words>549</Words>
  <Application>Microsoft Office PowerPoint</Application>
  <PresentationFormat>全屏显示(16:9)</PresentationFormat>
  <Paragraphs>70</Paragraphs>
  <Slides>13</Slides>
  <Notes>9</Notes>
  <HiddenSlides>2</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Alibaba PuHuiTi</vt:lpstr>
      <vt:lpstr>Alibaba Sans</vt:lpstr>
      <vt:lpstr>Heiti SC Light</vt:lpstr>
      <vt:lpstr>Helvetica Neue for IB</vt:lpstr>
      <vt:lpstr>阿里巴巴普惠体 L</vt:lpstr>
      <vt:lpstr>宋体</vt:lpstr>
      <vt:lpstr>Microsoft YaHei</vt:lpstr>
      <vt:lpstr>Microsoft YaHei</vt:lpstr>
      <vt:lpstr>Arial</vt:lpstr>
      <vt:lpstr>Calibri</vt:lpstr>
      <vt:lpstr>Courier New</vt:lpstr>
      <vt:lpstr>Times</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Eden Wei</dc:creator>
  <cp:lastModifiedBy>banma-1291</cp:lastModifiedBy>
  <cp:revision>1032</cp:revision>
  <dcterms:created xsi:type="dcterms:W3CDTF">2016-12-02T04:03:52Z</dcterms:created>
  <dcterms:modified xsi:type="dcterms:W3CDTF">2021-08-18T11:41:25Z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perty1">
    <vt:lpwstr>BBAAD9C20180234D78A0072836F0BBF0F2B9B20419E9FB20A6D98A35B1642BD58B4DBD38D16C3B0A22592508C84633EB85F9217A11D07B811BBFC22F79BE2BD124FCBCAD1F21964784072F176F624A574AC0E4BC7DD22F2F58B6C197E8105C48DA862A95FE3</vt:lpwstr>
  </property>
</Properties>
</file>