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7" r:id="rId3"/>
    <p:sldId id="376" r:id="rId4"/>
    <p:sldId id="410" r:id="rId5"/>
    <p:sldId id="378" r:id="rId6"/>
    <p:sldId id="411" r:id="rId7"/>
    <p:sldId id="412" r:id="rId8"/>
    <p:sldId id="403" r:id="rId9"/>
    <p:sldId id="413" r:id="rId10"/>
    <p:sldId id="414" r:id="rId11"/>
    <p:sldId id="415" r:id="rId12"/>
    <p:sldId id="416" r:id="rId13"/>
    <p:sldId id="301" r:id="rId14"/>
  </p:sldIdLst>
  <p:sldSz cx="9144000" cy="5143500" type="screen16x9"/>
  <p:notesSz cx="6858000" cy="9144000"/>
  <p:custDataLst>
    <p:tags r:id="rId16"/>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312" userDrawn="1">
          <p15:clr>
            <a:srgbClr val="A4A3A4"/>
          </p15:clr>
        </p15:guide>
        <p15:guide id="2" pos="5443" userDrawn="1">
          <p15:clr>
            <a:srgbClr val="A4A3A4"/>
          </p15:clr>
        </p15:guide>
        <p15:guide id="3" orient="horz" pos="486" userDrawn="1">
          <p15:clr>
            <a:srgbClr val="A4A3A4"/>
          </p15:clr>
        </p15:guide>
        <p15:guide id="4" orient="horz" pos="528" userDrawn="1">
          <p15:clr>
            <a:srgbClr val="A4A3A4"/>
          </p15:clr>
        </p15:guide>
        <p15:guide id="6" orient="horz" pos="29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P"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48D"/>
    <a:srgbClr val="787F84"/>
    <a:srgbClr val="00B050"/>
    <a:srgbClr val="00B5C6"/>
    <a:srgbClr val="0EB48D"/>
    <a:srgbClr val="0D845C"/>
    <a:srgbClr val="29437B"/>
    <a:srgbClr val="FFFFFF"/>
    <a:srgbClr val="A0CFDE"/>
    <a:srgbClr val="6686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79671" autoAdjust="0"/>
  </p:normalViewPr>
  <p:slideViewPr>
    <p:cSldViewPr snapToGrid="0">
      <p:cViewPr varScale="1">
        <p:scale>
          <a:sx n="120" d="100"/>
          <a:sy n="120" d="100"/>
        </p:scale>
        <p:origin x="1380" y="96"/>
      </p:cViewPr>
      <p:guideLst>
        <p:guide pos="312"/>
        <p:guide pos="5443"/>
        <p:guide orient="horz" pos="486"/>
        <p:guide orient="horz" pos="528"/>
        <p:guide orient="horz"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73104-24A7-4886-9310-A5F5A8EF22E4}" type="datetimeFigureOut">
              <a:rPr lang="zh-CN" altLang="en-US" smtClean="0"/>
              <a:t>2021/8/19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14072-1D88-4304-854E-150CC5FAEC81}" type="slidenum">
              <a:rPr lang="zh-CN" altLang="en-US" smtClean="0"/>
              <a:t>‹#›</a:t>
            </a:fld>
            <a:endParaRPr lang="zh-CN" altLang="en-US"/>
          </a:p>
        </p:txBody>
      </p:sp>
    </p:spTree>
    <p:extLst>
      <p:ext uri="{BB962C8B-B14F-4D97-AF65-F5344CB8AC3E}">
        <p14:creationId xmlns:p14="http://schemas.microsoft.com/office/powerpoint/2010/main" val="253601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a:t>
            </a:fld>
            <a:endParaRPr lang="zh-CN" altLang="en-US"/>
          </a:p>
        </p:txBody>
      </p:sp>
    </p:spTree>
    <p:extLst>
      <p:ext uri="{BB962C8B-B14F-4D97-AF65-F5344CB8AC3E}">
        <p14:creationId xmlns:p14="http://schemas.microsoft.com/office/powerpoint/2010/main" val="425931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10</a:t>
            </a:fld>
            <a:endParaRPr lang="zh-CN" altLang="en-US"/>
          </a:p>
        </p:txBody>
      </p:sp>
    </p:spTree>
    <p:extLst>
      <p:ext uri="{BB962C8B-B14F-4D97-AF65-F5344CB8AC3E}">
        <p14:creationId xmlns:p14="http://schemas.microsoft.com/office/powerpoint/2010/main" val="4099724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11</a:t>
            </a:fld>
            <a:endParaRPr lang="zh-CN" altLang="en-US"/>
          </a:p>
        </p:txBody>
      </p:sp>
    </p:spTree>
    <p:extLst>
      <p:ext uri="{BB962C8B-B14F-4D97-AF65-F5344CB8AC3E}">
        <p14:creationId xmlns:p14="http://schemas.microsoft.com/office/powerpoint/2010/main" val="300329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12</a:t>
            </a:fld>
            <a:endParaRPr lang="zh-CN" altLang="en-US"/>
          </a:p>
        </p:txBody>
      </p:sp>
    </p:spTree>
    <p:extLst>
      <p:ext uri="{BB962C8B-B14F-4D97-AF65-F5344CB8AC3E}">
        <p14:creationId xmlns:p14="http://schemas.microsoft.com/office/powerpoint/2010/main" val="3884307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14072-1D88-4304-854E-150CC5FAEC81}" type="slidenum">
              <a:rPr lang="zh-CN" altLang="en-US" smtClean="0"/>
              <a:t>13</a:t>
            </a:fld>
            <a:endParaRPr lang="zh-CN" altLang="en-US"/>
          </a:p>
        </p:txBody>
      </p:sp>
    </p:spTree>
    <p:extLst>
      <p:ext uri="{BB962C8B-B14F-4D97-AF65-F5344CB8AC3E}">
        <p14:creationId xmlns:p14="http://schemas.microsoft.com/office/powerpoint/2010/main" val="213632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2</a:t>
            </a:fld>
            <a:endParaRPr lang="zh-CN" altLang="en-US"/>
          </a:p>
        </p:txBody>
      </p:sp>
    </p:spTree>
    <p:extLst>
      <p:ext uri="{BB962C8B-B14F-4D97-AF65-F5344CB8AC3E}">
        <p14:creationId xmlns:p14="http://schemas.microsoft.com/office/powerpoint/2010/main" val="5865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a:t>注意力模块：让网络聚焦于更重要的通道或空间区域。</a:t>
            </a:r>
            <a:r>
              <a:rPr lang="en-US" altLang="zh-CN" sz="1200" b="0" i="0" kern="1200" dirty="0">
                <a:solidFill>
                  <a:schemeClr val="tx1"/>
                </a:solidFill>
                <a:effectLst/>
                <a:latin typeface="+mn-lt"/>
                <a:ea typeface="+mn-ea"/>
                <a:cs typeface="+mn-cs"/>
              </a:rPr>
              <a:t>SE</a:t>
            </a:r>
            <a:r>
              <a:rPr lang="zh-CN" altLang="en-US" sz="1200" b="0" i="0" kern="1200" dirty="0">
                <a:solidFill>
                  <a:schemeClr val="tx1"/>
                </a:solidFill>
                <a:effectLst/>
                <a:latin typeface="+mn-lt"/>
                <a:ea typeface="+mn-ea"/>
                <a:cs typeface="+mn-cs"/>
              </a:rPr>
              <a:t>是为了解决在卷积池化过程中特征图的不同通道所占的重要性不同带来的损失问题，</a:t>
            </a:r>
            <a:r>
              <a:rPr lang="en-US" altLang="zh-CN" sz="1200" b="0" i="0" kern="1200" dirty="0">
                <a:solidFill>
                  <a:schemeClr val="tx1"/>
                </a:solidFill>
                <a:effectLst/>
                <a:latin typeface="+mn-lt"/>
                <a:ea typeface="+mn-ea"/>
                <a:cs typeface="+mn-cs"/>
              </a:rPr>
              <a:t>CBAM</a:t>
            </a:r>
            <a:r>
              <a:rPr lang="zh-CN" altLang="en-US" sz="1200" b="0" i="0" kern="1200" dirty="0">
                <a:solidFill>
                  <a:schemeClr val="tx1"/>
                </a:solidFill>
                <a:effectLst/>
                <a:latin typeface="+mn-lt"/>
                <a:ea typeface="+mn-ea"/>
                <a:cs typeface="+mn-cs"/>
              </a:rPr>
              <a:t>将空域注意力与通道注意力进行串行组合。然而，在神经科学中，人脑的两种注意力是协同工作</a:t>
            </a: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3</a:t>
            </a:fld>
            <a:endParaRPr lang="zh-CN" altLang="en-US"/>
          </a:p>
        </p:txBody>
      </p:sp>
    </p:spTree>
    <p:extLst>
      <p:ext uri="{BB962C8B-B14F-4D97-AF65-F5344CB8AC3E}">
        <p14:creationId xmlns:p14="http://schemas.microsoft.com/office/powerpoint/2010/main" val="1876344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a:t>注意力模块：让网络聚焦于更重要的通道或空间区域</a:t>
            </a:r>
          </a:p>
        </p:txBody>
      </p:sp>
      <p:sp>
        <p:nvSpPr>
          <p:cNvPr id="4" name="灯片编号占位符 3"/>
          <p:cNvSpPr>
            <a:spLocks noGrp="1"/>
          </p:cNvSpPr>
          <p:nvPr>
            <p:ph type="sldNum" sz="quarter" idx="10"/>
          </p:nvPr>
        </p:nvSpPr>
        <p:spPr/>
        <p:txBody>
          <a:bodyPr/>
          <a:lstStyle/>
          <a:p>
            <a:fld id="{0B714072-1D88-4304-854E-150CC5FAEC81}" type="slidenum">
              <a:rPr lang="zh-CN" altLang="en-US" smtClean="0"/>
              <a:t>4</a:t>
            </a:fld>
            <a:endParaRPr lang="zh-CN" altLang="en-US"/>
          </a:p>
        </p:txBody>
      </p:sp>
    </p:spTree>
    <p:extLst>
      <p:ext uri="{BB962C8B-B14F-4D97-AF65-F5344CB8AC3E}">
        <p14:creationId xmlns:p14="http://schemas.microsoft.com/office/powerpoint/2010/main" val="73945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5</a:t>
            </a:fld>
            <a:endParaRPr lang="zh-CN" altLang="en-US"/>
          </a:p>
        </p:txBody>
      </p:sp>
    </p:spTree>
    <p:extLst>
      <p:ext uri="{BB962C8B-B14F-4D97-AF65-F5344CB8AC3E}">
        <p14:creationId xmlns:p14="http://schemas.microsoft.com/office/powerpoint/2010/main" val="365137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6</a:t>
            </a:fld>
            <a:endParaRPr lang="zh-CN" altLang="en-US"/>
          </a:p>
        </p:txBody>
      </p:sp>
    </p:spTree>
    <p:extLst>
      <p:ext uri="{BB962C8B-B14F-4D97-AF65-F5344CB8AC3E}">
        <p14:creationId xmlns:p14="http://schemas.microsoft.com/office/powerpoint/2010/main" val="189800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7</a:t>
            </a:fld>
            <a:endParaRPr lang="zh-CN" altLang="en-US"/>
          </a:p>
        </p:txBody>
      </p:sp>
    </p:spTree>
    <p:extLst>
      <p:ext uri="{BB962C8B-B14F-4D97-AF65-F5344CB8AC3E}">
        <p14:creationId xmlns:p14="http://schemas.microsoft.com/office/powerpoint/2010/main" val="1683095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8</a:t>
            </a:fld>
            <a:endParaRPr lang="zh-CN" altLang="en-US"/>
          </a:p>
        </p:txBody>
      </p:sp>
    </p:spTree>
    <p:extLst>
      <p:ext uri="{BB962C8B-B14F-4D97-AF65-F5344CB8AC3E}">
        <p14:creationId xmlns:p14="http://schemas.microsoft.com/office/powerpoint/2010/main" val="4109602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0B714072-1D88-4304-854E-150CC5FAEC81}" type="slidenum">
              <a:rPr lang="zh-CN" altLang="en-US" smtClean="0"/>
              <a:t>9</a:t>
            </a:fld>
            <a:endParaRPr lang="zh-CN" altLang="en-US"/>
          </a:p>
        </p:txBody>
      </p:sp>
    </p:spTree>
    <p:extLst>
      <p:ext uri="{BB962C8B-B14F-4D97-AF65-F5344CB8AC3E}">
        <p14:creationId xmlns:p14="http://schemas.microsoft.com/office/powerpoint/2010/main" val="809445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263" y="239599"/>
            <a:ext cx="8333265" cy="857250"/>
          </a:xfrm>
        </p:spPr>
        <p:txBody>
          <a:bodyPr anchor="t">
            <a:noAutofit/>
          </a:bodyPr>
          <a:lstStyle>
            <a:lvl1pPr algn="l">
              <a:defRPr sz="3000" b="0" i="0">
                <a:solidFill>
                  <a:srgbClr val="2DAA8B"/>
                </a:solidFill>
                <a:latin typeface="微软雅黑" pitchFamily="34" charset="-122"/>
                <a:ea typeface="微软雅黑" pitchFamily="34" charset="-122"/>
                <a:cs typeface="微软雅黑" pitchFamily="34" charset="-122"/>
              </a:defRPr>
            </a:lvl1pPr>
          </a:lstStyle>
          <a:p>
            <a:r>
              <a:rPr lang="zh-CN" altLang="en-US" dirty="0"/>
              <a:t>标题</a:t>
            </a:r>
            <a:r>
              <a:rPr lang="en-US" altLang="zh-CN" dirty="0"/>
              <a:t>28-30pt</a:t>
            </a:r>
            <a:endParaRPr lang="en-US" dirty="0"/>
          </a:p>
        </p:txBody>
      </p:sp>
      <p:sp>
        <p:nvSpPr>
          <p:cNvPr id="14" name="Text Placeholder 3"/>
          <p:cNvSpPr>
            <a:spLocks noGrp="1"/>
          </p:cNvSpPr>
          <p:nvPr>
            <p:ph type="body" sz="half" idx="2" hasCustomPrompt="1"/>
          </p:nvPr>
        </p:nvSpPr>
        <p:spPr>
          <a:xfrm>
            <a:off x="339264" y="1257015"/>
            <a:ext cx="2510365" cy="3399350"/>
          </a:xfrm>
        </p:spPr>
        <p:txBody>
          <a:bodyPr anchor="t">
            <a:normAutofit/>
          </a:bodyPr>
          <a:lstStyle>
            <a:lvl1pPr marL="0" indent="0">
              <a:buNone/>
              <a:defRPr sz="1800" b="0" i="0">
                <a:solidFill>
                  <a:schemeClr val="tx1">
                    <a:lumMod val="65000"/>
                    <a:lumOff val="35000"/>
                  </a:schemeClr>
                </a:solidFill>
                <a:latin typeface="微软雅黑" pitchFamily="34" charset="-122"/>
                <a:ea typeface="微软雅黑" pitchFamily="34" charset="-122"/>
                <a:cs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内文</a:t>
            </a:r>
            <a:r>
              <a:rPr lang="en-US" altLang="zh-CN" dirty="0"/>
              <a:t> 16-18pt</a:t>
            </a:r>
            <a:endParaRPr lang="en-US" dirty="0"/>
          </a:p>
        </p:txBody>
      </p:sp>
      <p:pic>
        <p:nvPicPr>
          <p:cNvPr id="5" name="Picture 4" descr="161130banma-PPT应用-2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8745" y="3822084"/>
            <a:ext cx="1675255" cy="1321416"/>
          </a:xfrm>
          <a:prstGeom prst="rect">
            <a:avLst/>
          </a:prstGeom>
        </p:spPr>
      </p:pic>
      <p:sp>
        <p:nvSpPr>
          <p:cNvPr id="7" name="Text Placeholder 3"/>
          <p:cNvSpPr>
            <a:spLocks noGrp="1"/>
          </p:cNvSpPr>
          <p:nvPr>
            <p:ph type="body" sz="half" idx="10" hasCustomPrompt="1"/>
          </p:nvPr>
        </p:nvSpPr>
        <p:spPr>
          <a:xfrm>
            <a:off x="3249938" y="1257015"/>
            <a:ext cx="2510365" cy="3399350"/>
          </a:xfrm>
        </p:spPr>
        <p:txBody>
          <a:bodyPr anchor="t">
            <a:normAutofit/>
          </a:bodyPr>
          <a:lstStyle>
            <a:lvl1pPr marL="0" indent="0">
              <a:buNone/>
              <a:defRPr sz="1800" b="0" i="0">
                <a:solidFill>
                  <a:schemeClr val="tx1">
                    <a:lumMod val="65000"/>
                    <a:lumOff val="35000"/>
                  </a:schemeClr>
                </a:solidFill>
                <a:latin typeface="微软雅黑" pitchFamily="34" charset="-122"/>
                <a:ea typeface="微软雅黑" pitchFamily="34" charset="-122"/>
                <a:cs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内文</a:t>
            </a:r>
            <a:r>
              <a:rPr lang="en-US" altLang="zh-CN" dirty="0"/>
              <a:t> 16-18pt</a:t>
            </a:r>
            <a:endParaRPr lang="en-US" dirty="0"/>
          </a:p>
        </p:txBody>
      </p:sp>
      <p:sp>
        <p:nvSpPr>
          <p:cNvPr id="8" name="Text Placeholder 3"/>
          <p:cNvSpPr>
            <a:spLocks noGrp="1"/>
          </p:cNvSpPr>
          <p:nvPr>
            <p:ph type="body" sz="half" idx="11" hasCustomPrompt="1"/>
          </p:nvPr>
        </p:nvSpPr>
        <p:spPr>
          <a:xfrm>
            <a:off x="6162163" y="1257015"/>
            <a:ext cx="2510365" cy="3399350"/>
          </a:xfrm>
        </p:spPr>
        <p:txBody>
          <a:bodyPr anchor="t">
            <a:normAutofit/>
          </a:bodyPr>
          <a:lstStyle>
            <a:lvl1pPr marL="0" indent="0">
              <a:buNone/>
              <a:defRPr sz="1800" b="0" i="0">
                <a:solidFill>
                  <a:schemeClr val="tx1">
                    <a:lumMod val="65000"/>
                    <a:lumOff val="35000"/>
                  </a:schemeClr>
                </a:solidFill>
                <a:latin typeface="微软雅黑" pitchFamily="34" charset="-122"/>
                <a:ea typeface="微软雅黑" pitchFamily="34" charset="-122"/>
                <a:cs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内文</a:t>
            </a:r>
            <a:r>
              <a:rPr lang="en-US" altLang="zh-CN" dirty="0"/>
              <a:t> 16-18pt</a:t>
            </a:r>
            <a:endParaRPr lang="en-US" dirty="0"/>
          </a:p>
        </p:txBody>
      </p:sp>
    </p:spTree>
    <p:extLst>
      <p:ext uri="{BB962C8B-B14F-4D97-AF65-F5344CB8AC3E}">
        <p14:creationId xmlns:p14="http://schemas.microsoft.com/office/powerpoint/2010/main" val="8060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bg>
      <p:bgRef idx="1001">
        <a:schemeClr val="bg1"/>
      </p:bgRef>
    </p:bg>
    <p:spTree>
      <p:nvGrpSpPr>
        <p:cNvPr id="1" name=""/>
        <p:cNvGrpSpPr/>
        <p:nvPr/>
      </p:nvGrpSpPr>
      <p:grpSpPr>
        <a:xfrm>
          <a:off x="0" y="0"/>
          <a:ext cx="0" cy="0"/>
          <a:chOff x="0" y="0"/>
          <a:chExt cx="0" cy="0"/>
        </a:xfrm>
      </p:grpSpPr>
      <p:pic>
        <p:nvPicPr>
          <p:cNvPr id="4" name="Picture 3" descr="161130banma-PPT应用-20.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96"/>
            <a:ext cx="9144000" cy="5142204"/>
          </a:xfrm>
          <a:prstGeom prst="rect">
            <a:avLst/>
          </a:prstGeom>
        </p:spPr>
      </p:pic>
      <p:pic>
        <p:nvPicPr>
          <p:cNvPr id="6" name="图片 5"/>
          <p:cNvPicPr>
            <a:picLocks noChangeAspect="1"/>
          </p:cNvPicPr>
          <p:nvPr userDrawn="1"/>
        </p:nvPicPr>
        <p:blipFill rotWithShape="1">
          <a:blip r:embed="rId3">
            <a:extLst>
              <a:ext uri="{28A0092B-C50C-407E-A947-70E740481C1C}">
                <a14:useLocalDpi xmlns:a14="http://schemas.microsoft.com/office/drawing/2010/main" val="0"/>
              </a:ext>
            </a:extLst>
          </a:blip>
          <a:srcRect l="856" t="-27387" r="-856" b="27387"/>
          <a:stretch>
            <a:fillRect/>
          </a:stretch>
        </p:blipFill>
        <p:spPr>
          <a:xfrm>
            <a:off x="6710289" y="-482840"/>
            <a:ext cx="1795652" cy="1795652"/>
          </a:xfrm>
          <a:prstGeom prst="rect">
            <a:avLst/>
          </a:prstGeom>
        </p:spPr>
      </p:pic>
      <p:sp>
        <p:nvSpPr>
          <p:cNvPr id="2" name="Title 1"/>
          <p:cNvSpPr>
            <a:spLocks noGrp="1"/>
          </p:cNvSpPr>
          <p:nvPr>
            <p:ph type="ctrTitle" hasCustomPrompt="1"/>
          </p:nvPr>
        </p:nvSpPr>
        <p:spPr>
          <a:xfrm>
            <a:off x="255957" y="1049044"/>
            <a:ext cx="6113852" cy="527539"/>
          </a:xfrm>
        </p:spPr>
        <p:txBody>
          <a:bodyPr>
            <a:noAutofit/>
          </a:bodyPr>
          <a:lstStyle>
            <a:lvl1pPr algn="l">
              <a:defRPr sz="3499" b="0" i="0">
                <a:solidFill>
                  <a:srgbClr val="00B48D"/>
                </a:solidFill>
                <a:latin typeface="微软雅黑" pitchFamily="34" charset="-122"/>
                <a:ea typeface="微软雅黑" pitchFamily="34" charset="-122"/>
                <a:cs typeface="微软雅黑" pitchFamily="34" charset="-122"/>
              </a:defRPr>
            </a:lvl1pPr>
          </a:lstStyle>
          <a:p>
            <a:r>
              <a:rPr lang="zh-CN" altLang="en-US" dirty="0"/>
              <a:t>主标题</a:t>
            </a:r>
            <a:r>
              <a:rPr lang="en-US" altLang="zh-CN" dirty="0"/>
              <a:t> 33-35pt</a:t>
            </a:r>
            <a:endParaRPr lang="en-US" dirty="0"/>
          </a:p>
        </p:txBody>
      </p:sp>
      <p:sp>
        <p:nvSpPr>
          <p:cNvPr id="3" name="Subtitle 2"/>
          <p:cNvSpPr>
            <a:spLocks noGrp="1"/>
          </p:cNvSpPr>
          <p:nvPr>
            <p:ph type="subTitle" idx="1" hasCustomPrompt="1"/>
          </p:nvPr>
        </p:nvSpPr>
        <p:spPr>
          <a:xfrm>
            <a:off x="255956" y="1582534"/>
            <a:ext cx="6154167" cy="433538"/>
          </a:xfrm>
        </p:spPr>
        <p:txBody>
          <a:bodyPr>
            <a:noAutofit/>
          </a:bodyPr>
          <a:lstStyle>
            <a:lvl1pPr marL="0" indent="0" algn="l">
              <a:buNone/>
              <a:defRPr sz="1999" b="0" i="0">
                <a:solidFill>
                  <a:schemeClr val="tx1">
                    <a:tint val="75000"/>
                  </a:schemeClr>
                </a:solidFill>
                <a:latin typeface="微软雅黑" pitchFamily="34" charset="-122"/>
                <a:ea typeface="微软雅黑" pitchFamily="34" charset="-122"/>
                <a:cs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副标题</a:t>
            </a:r>
            <a:r>
              <a:rPr lang="en-US" altLang="zh-CN" dirty="0"/>
              <a:t> 18-20pt</a:t>
            </a:r>
            <a:endParaRPr lang="en-US" dirty="0"/>
          </a:p>
        </p:txBody>
      </p:sp>
      <p:sp>
        <p:nvSpPr>
          <p:cNvPr id="14" name="Text Placeholder 3"/>
          <p:cNvSpPr>
            <a:spLocks noGrp="1"/>
          </p:cNvSpPr>
          <p:nvPr>
            <p:ph type="body" sz="half" idx="2" hasCustomPrompt="1"/>
          </p:nvPr>
        </p:nvSpPr>
        <p:spPr>
          <a:xfrm>
            <a:off x="255956" y="2175331"/>
            <a:ext cx="5408335" cy="768132"/>
          </a:xfrm>
        </p:spPr>
        <p:txBody>
          <a:bodyPr>
            <a:normAutofit/>
          </a:bodyPr>
          <a:lstStyle>
            <a:lvl1pPr marL="0" indent="0">
              <a:buNone/>
              <a:defRPr lang="en-US" sz="1099" b="0" i="0" kern="1200" dirty="0" smtClean="0">
                <a:solidFill>
                  <a:schemeClr val="tx1">
                    <a:tint val="75000"/>
                  </a:schemeClr>
                </a:solidFill>
                <a:latin typeface="微软雅黑" pitchFamily="34" charset="-122"/>
                <a:ea typeface="微软雅黑" pitchFamily="34" charset="-122"/>
                <a:cs typeface="微软雅黑" pitchFamily="34" charset="-122"/>
              </a:defRPr>
            </a:lvl1pPr>
            <a:lvl2pPr marL="457200" indent="0">
              <a:buNone/>
              <a:defRPr sz="1200"/>
            </a:lvl2pPr>
            <a:lvl3pPr marL="914400" indent="0">
              <a:buNone/>
              <a:defRPr sz="1001"/>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演讲人</a:t>
            </a:r>
            <a:r>
              <a:rPr lang="zh-CN" altLang="zh-CN" dirty="0"/>
              <a:t>／</a:t>
            </a:r>
            <a:r>
              <a:rPr lang="zh-CN" altLang="en-US" dirty="0"/>
              <a:t>时间</a:t>
            </a:r>
            <a:r>
              <a:rPr lang="en-US" altLang="zh-CN" dirty="0"/>
              <a:t> 11-14pt</a:t>
            </a:r>
            <a:endParaRPr lang="en-US" dirty="0"/>
          </a:p>
        </p:txBody>
      </p:sp>
    </p:spTree>
    <p:extLst>
      <p:ext uri="{BB962C8B-B14F-4D97-AF65-F5344CB8AC3E}">
        <p14:creationId xmlns:p14="http://schemas.microsoft.com/office/powerpoint/2010/main" val="180875475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8" name="Picture 7" descr="目录页.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hasCustomPrompt="1"/>
          </p:nvPr>
        </p:nvSpPr>
        <p:spPr>
          <a:xfrm>
            <a:off x="339263" y="239599"/>
            <a:ext cx="7965465" cy="857250"/>
          </a:xfrm>
        </p:spPr>
        <p:txBody>
          <a:bodyPr anchor="t">
            <a:normAutofit/>
          </a:bodyPr>
          <a:lstStyle>
            <a:lvl1pPr algn="l">
              <a:defRPr sz="3000" b="0" i="0">
                <a:solidFill>
                  <a:srgbClr val="2DAA8B"/>
                </a:solidFill>
                <a:latin typeface="微软雅黑" pitchFamily="34" charset="-122"/>
                <a:ea typeface="微软雅黑" pitchFamily="34" charset="-122"/>
                <a:cs typeface="微软雅黑" pitchFamily="34" charset="-122"/>
              </a:defRPr>
            </a:lvl1pPr>
          </a:lstStyle>
          <a:p>
            <a:r>
              <a:rPr lang="zh-CN" altLang="en-US" dirty="0"/>
              <a:t>目录</a:t>
            </a:r>
            <a:r>
              <a:rPr lang="en-US" altLang="zh-CN" dirty="0"/>
              <a:t> 28-30pt</a:t>
            </a:r>
            <a:endParaRPr lang="en-US" dirty="0"/>
          </a:p>
        </p:txBody>
      </p:sp>
      <p:sp>
        <p:nvSpPr>
          <p:cNvPr id="12" name="Text Placeholder 3"/>
          <p:cNvSpPr>
            <a:spLocks noGrp="1"/>
          </p:cNvSpPr>
          <p:nvPr>
            <p:ph type="body" sz="half" idx="2" hasCustomPrompt="1"/>
          </p:nvPr>
        </p:nvSpPr>
        <p:spPr>
          <a:xfrm>
            <a:off x="390579" y="1318565"/>
            <a:ext cx="7965465" cy="3399350"/>
          </a:xfrm>
        </p:spPr>
        <p:txBody>
          <a:bodyPr anchor="t">
            <a:normAutofit/>
          </a:bodyPr>
          <a:lstStyle>
            <a:lvl1pPr marL="285750" indent="-285750">
              <a:buSzPct val="120000"/>
              <a:buFontTx/>
              <a:buBlip>
                <a:blip r:embed="rId3"/>
              </a:buBlip>
              <a:defRPr sz="1800" b="0" i="0">
                <a:solidFill>
                  <a:srgbClr val="404040"/>
                </a:solidFill>
                <a:latin typeface="微软雅黑" pitchFamily="34" charset="-122"/>
                <a:ea typeface="微软雅黑" pitchFamily="34" charset="-122"/>
                <a:cs typeface="微软雅黑" pitchFamily="34" charset="-122"/>
              </a:defRPr>
            </a:lvl1pPr>
            <a:lvl2pPr marL="628650" indent="-171450">
              <a:buFont typeface="Arial"/>
              <a:buChar char="•"/>
              <a:defRPr sz="1600">
                <a:solidFill>
                  <a:srgbClr val="404040"/>
                </a:solidFill>
                <a:latin typeface="微软雅黑" pitchFamily="34" charset="-122"/>
                <a:ea typeface="微软雅黑" pitchFamily="34" charset="-122"/>
                <a:cs typeface="微软雅黑" pitchFamily="34" charset="-122"/>
              </a:defRPr>
            </a:lvl2pPr>
            <a:lvl3pPr marL="1085850" indent="-171450">
              <a:buFont typeface="Wingdings" charset="2"/>
              <a:buChar char="§"/>
              <a:defRPr sz="1400">
                <a:solidFill>
                  <a:srgbClr val="404040"/>
                </a:solidFill>
                <a:latin typeface="微软雅黑" pitchFamily="34" charset="-122"/>
                <a:ea typeface="微软雅黑" pitchFamily="34" charset="-122"/>
                <a:cs typeface="微软雅黑" pitchFamily="34" charset="-122"/>
              </a:defRPr>
            </a:lvl3pPr>
            <a:lvl4pPr marL="1543050" indent="-171450">
              <a:buFont typeface="Courier New"/>
              <a:buChar char="o"/>
              <a:defRPr sz="1200">
                <a:solidFill>
                  <a:srgbClr val="404040"/>
                </a:solidFill>
                <a:latin typeface="微软雅黑" pitchFamily="34" charset="-122"/>
                <a:ea typeface="微软雅黑" pitchFamily="34" charset="-122"/>
                <a:cs typeface="微软雅黑" pitchFamily="34" charset="-122"/>
              </a:defRPr>
            </a:lvl4pPr>
            <a:lvl5pPr marL="2000250" indent="-171450">
              <a:buFont typeface="Wingdings" charset="2"/>
              <a:buChar char="²"/>
              <a:defRPr sz="1050">
                <a:solidFill>
                  <a:srgbClr val="404040"/>
                </a:solidFill>
                <a:latin typeface="微软雅黑" pitchFamily="34" charset="-122"/>
                <a:ea typeface="微软雅黑" pitchFamily="34" charset="-122"/>
                <a:cs typeface="微软雅黑" pitchFamily="34" charset="-122"/>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01 </a:t>
            </a: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cxnSp>
        <p:nvCxnSpPr>
          <p:cNvPr id="5" name="Straight Connector 4"/>
          <p:cNvCxnSpPr/>
          <p:nvPr userDrawn="1"/>
        </p:nvCxnSpPr>
        <p:spPr>
          <a:xfrm flipV="1">
            <a:off x="408709" y="907475"/>
            <a:ext cx="6303818" cy="1"/>
          </a:xfrm>
          <a:prstGeom prst="line">
            <a:avLst/>
          </a:prstGeom>
          <a:ln>
            <a:solidFill>
              <a:srgbClr val="2DAA8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38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3" name="Picture 2" descr="161130banma-PPT应用-2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7685" cy="5143499"/>
          </a:xfrm>
          <a:prstGeom prst="rect">
            <a:avLst/>
          </a:prstGeom>
        </p:spPr>
      </p:pic>
      <p:sp>
        <p:nvSpPr>
          <p:cNvPr id="2" name="Title 1"/>
          <p:cNvSpPr>
            <a:spLocks noGrp="1"/>
          </p:cNvSpPr>
          <p:nvPr>
            <p:ph type="title" hasCustomPrompt="1"/>
          </p:nvPr>
        </p:nvSpPr>
        <p:spPr>
          <a:xfrm>
            <a:off x="306800" y="289331"/>
            <a:ext cx="8391387" cy="1044645"/>
          </a:xfrm>
        </p:spPr>
        <p:txBody>
          <a:bodyPr anchor="t">
            <a:noAutofit/>
          </a:bodyPr>
          <a:lstStyle>
            <a:lvl1pPr algn="l">
              <a:defRPr sz="2100" b="0" i="0">
                <a:solidFill>
                  <a:schemeClr val="bg1"/>
                </a:solidFill>
                <a:latin typeface="微软雅黑" pitchFamily="34" charset="-122"/>
                <a:ea typeface="微软雅黑" pitchFamily="34" charset="-122"/>
                <a:cs typeface="微软雅黑" pitchFamily="34" charset="-122"/>
              </a:defRPr>
            </a:lvl1pPr>
          </a:lstStyle>
          <a:p>
            <a:r>
              <a:rPr lang="en-US" dirty="0"/>
              <a:t>Thank you！</a:t>
            </a:r>
            <a:br>
              <a:rPr lang="en-US" dirty="0"/>
            </a:br>
            <a:r>
              <a:rPr lang="zh-TW" altLang="en-US" dirty="0"/>
              <a:t>谢谢</a:t>
            </a:r>
            <a:endParaRPr lang="en-US" dirty="0"/>
          </a:p>
        </p:txBody>
      </p:sp>
      <p:sp>
        <p:nvSpPr>
          <p:cNvPr id="8" name="Date Placeholder 3"/>
          <p:cNvSpPr txBox="1">
            <a:spLocks/>
          </p:cNvSpPr>
          <p:nvPr userDrawn="1"/>
        </p:nvSpPr>
        <p:spPr>
          <a:xfrm>
            <a:off x="316961" y="4847863"/>
            <a:ext cx="1253701" cy="151975"/>
          </a:xfrm>
          <a:prstGeom prst="rect">
            <a:avLst/>
          </a:prstGeom>
        </p:spPr>
        <p:txBody>
          <a:bodyPr vert="horz" lIns="68580" tIns="34290" rIns="68580" bIns="3429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525" b="0" i="0" dirty="0" err="1">
                <a:solidFill>
                  <a:schemeClr val="bg1"/>
                </a:solidFill>
                <a:latin typeface="Arial"/>
                <a:ea typeface="Heiti SC Light"/>
                <a:cs typeface="Arial"/>
              </a:rPr>
              <a:t>www.hellobanma.com</a:t>
            </a:r>
            <a:endParaRPr lang="en-US" sz="525" b="0" i="0" dirty="0">
              <a:solidFill>
                <a:schemeClr val="bg1"/>
              </a:solidFill>
              <a:latin typeface="Arial"/>
              <a:ea typeface="Heiti SC Light"/>
              <a:cs typeface="Arial"/>
            </a:endParaRPr>
          </a:p>
        </p:txBody>
      </p:sp>
    </p:spTree>
    <p:extLst>
      <p:ext uri="{BB962C8B-B14F-4D97-AF65-F5344CB8AC3E}">
        <p14:creationId xmlns:p14="http://schemas.microsoft.com/office/powerpoint/2010/main" val="29323658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组 5"/>
          <p:cNvGrpSpPr/>
          <p:nvPr userDrawn="1"/>
        </p:nvGrpSpPr>
        <p:grpSpPr>
          <a:xfrm>
            <a:off x="9450321" y="3172812"/>
            <a:ext cx="1199362" cy="627850"/>
            <a:chOff x="9286278" y="1725515"/>
            <a:chExt cx="1199362" cy="627850"/>
          </a:xfrm>
        </p:grpSpPr>
        <p:grpSp>
          <p:nvGrpSpPr>
            <p:cNvPr id="8" name="组 6"/>
            <p:cNvGrpSpPr/>
            <p:nvPr userDrawn="1"/>
          </p:nvGrpSpPr>
          <p:grpSpPr>
            <a:xfrm>
              <a:off x="9286278" y="1725515"/>
              <a:ext cx="1199362" cy="254390"/>
              <a:chOff x="9286278" y="1725515"/>
              <a:chExt cx="1199362" cy="254390"/>
            </a:xfrm>
          </p:grpSpPr>
          <p:sp>
            <p:nvSpPr>
              <p:cNvPr id="18" name="矩形 18"/>
              <p:cNvSpPr/>
              <p:nvPr userDrawn="1"/>
            </p:nvSpPr>
            <p:spPr>
              <a:xfrm>
                <a:off x="9286278" y="1725515"/>
                <a:ext cx="254390" cy="254390"/>
              </a:xfrm>
              <a:prstGeom prst="rect">
                <a:avLst/>
              </a:prstGeom>
              <a:solidFill>
                <a:srgbClr val="00B4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9" name="文本框 19"/>
              <p:cNvSpPr txBox="1"/>
              <p:nvPr userDrawn="1"/>
            </p:nvSpPr>
            <p:spPr>
              <a:xfrm>
                <a:off x="9503622" y="1756625"/>
                <a:ext cx="982018" cy="200055"/>
              </a:xfrm>
              <a:prstGeom prst="rect">
                <a:avLst/>
              </a:prstGeom>
              <a:noFill/>
            </p:spPr>
            <p:txBody>
              <a:bodyPr wrap="square" rtlCol="0">
                <a:spAutoFit/>
              </a:bodyPr>
              <a:lstStyle/>
              <a:p>
                <a:pPr algn="l"/>
                <a:r>
                  <a:rPr kumimoji="1" lang="en-US" altLang="zh-CN" sz="700" i="1" dirty="0">
                    <a:solidFill>
                      <a:schemeClr val="bg1"/>
                    </a:solidFill>
                    <a:latin typeface="Times"/>
                    <a:cs typeface="Times"/>
                  </a:rPr>
                  <a:t>R0 </a:t>
                </a:r>
                <a:r>
                  <a:rPr kumimoji="1" lang="en-US" altLang="zh-CN" sz="700" i="1" baseline="0" dirty="0">
                    <a:solidFill>
                      <a:schemeClr val="bg1"/>
                    </a:solidFill>
                    <a:latin typeface="Times"/>
                    <a:cs typeface="Times"/>
                  </a:rPr>
                  <a:t> </a:t>
                </a:r>
                <a:r>
                  <a:rPr kumimoji="1" lang="en-US" altLang="zh-CN" sz="700" i="1" dirty="0">
                    <a:solidFill>
                      <a:schemeClr val="bg1"/>
                    </a:solidFill>
                    <a:latin typeface="Times"/>
                    <a:cs typeface="Times"/>
                  </a:rPr>
                  <a:t>G180  B141</a:t>
                </a:r>
                <a:endParaRPr kumimoji="1" lang="zh-CN" altLang="en-US" sz="700" i="1" dirty="0">
                  <a:solidFill>
                    <a:schemeClr val="bg1"/>
                  </a:solidFill>
                  <a:latin typeface="Times"/>
                  <a:cs typeface="Times"/>
                </a:endParaRPr>
              </a:p>
            </p:txBody>
          </p:sp>
        </p:grpSp>
        <p:grpSp>
          <p:nvGrpSpPr>
            <p:cNvPr id="9" name="组 9"/>
            <p:cNvGrpSpPr/>
            <p:nvPr userDrawn="1"/>
          </p:nvGrpSpPr>
          <p:grpSpPr>
            <a:xfrm>
              <a:off x="9286278" y="2098975"/>
              <a:ext cx="1199362" cy="254390"/>
              <a:chOff x="9286278" y="2098975"/>
              <a:chExt cx="1199362" cy="254390"/>
            </a:xfrm>
          </p:grpSpPr>
          <p:sp>
            <p:nvSpPr>
              <p:cNvPr id="14" name="矩形 14"/>
              <p:cNvSpPr/>
              <p:nvPr userDrawn="1"/>
            </p:nvSpPr>
            <p:spPr>
              <a:xfrm>
                <a:off x="9286278" y="2098975"/>
                <a:ext cx="254390" cy="254390"/>
              </a:xfrm>
              <a:prstGeom prst="rect">
                <a:avLst/>
              </a:prstGeom>
              <a:solidFill>
                <a:srgbClr val="787F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5" name="文本框 15"/>
              <p:cNvSpPr txBox="1"/>
              <p:nvPr userDrawn="1"/>
            </p:nvSpPr>
            <p:spPr>
              <a:xfrm>
                <a:off x="9503622" y="2130085"/>
                <a:ext cx="982018" cy="200055"/>
              </a:xfrm>
              <a:prstGeom prst="rect">
                <a:avLst/>
              </a:prstGeom>
              <a:noFill/>
            </p:spPr>
            <p:txBody>
              <a:bodyPr wrap="square" rtlCol="0">
                <a:spAutoFit/>
              </a:bodyPr>
              <a:lstStyle/>
              <a:p>
                <a:pPr algn="l"/>
                <a:r>
                  <a:rPr kumimoji="1" lang="en-US" altLang="zh-CN" sz="700" i="1" dirty="0">
                    <a:solidFill>
                      <a:schemeClr val="bg1"/>
                    </a:solidFill>
                    <a:latin typeface="Times"/>
                    <a:cs typeface="Times"/>
                  </a:rPr>
                  <a:t>R120</a:t>
                </a:r>
                <a:r>
                  <a:rPr kumimoji="1" lang="en-US" altLang="zh-CN" sz="700" i="1" baseline="0" dirty="0">
                    <a:solidFill>
                      <a:schemeClr val="bg1"/>
                    </a:solidFill>
                    <a:latin typeface="Times"/>
                    <a:cs typeface="Times"/>
                  </a:rPr>
                  <a:t> </a:t>
                </a:r>
                <a:r>
                  <a:rPr kumimoji="1" lang="en-US" altLang="zh-CN" sz="700" i="1" dirty="0">
                    <a:solidFill>
                      <a:schemeClr val="bg1"/>
                    </a:solidFill>
                    <a:latin typeface="Times"/>
                    <a:cs typeface="Times"/>
                  </a:rPr>
                  <a:t>G127 B132</a:t>
                </a:r>
                <a:endParaRPr kumimoji="1" lang="zh-CN" altLang="en-US" sz="700" i="1" dirty="0">
                  <a:solidFill>
                    <a:schemeClr val="bg1"/>
                  </a:solidFill>
                  <a:latin typeface="Times"/>
                  <a:cs typeface="Times"/>
                </a:endParaRPr>
              </a:p>
            </p:txBody>
          </p:sp>
        </p:grpSp>
      </p:grpSp>
      <p:sp>
        <p:nvSpPr>
          <p:cNvPr id="23" name="Slide Number Placeholder 36"/>
          <p:cNvSpPr txBox="1">
            <a:spLocks/>
          </p:cNvSpPr>
          <p:nvPr userDrawn="1"/>
        </p:nvSpPr>
        <p:spPr>
          <a:xfrm>
            <a:off x="457200" y="4860787"/>
            <a:ext cx="262413" cy="121123"/>
          </a:xfrm>
          <a:prstGeom prst="rect">
            <a:avLst/>
          </a:prstGeom>
        </p:spPr>
        <p:txBody>
          <a:bodyPr vert="horz" lIns="0" tIns="0" rIns="0" bIns="0" rtlCol="0" anchor="ctr" anchorCtr="0"/>
          <a:lstStyle>
            <a:defPPr>
              <a:defRPr lang="en-US"/>
            </a:defPPr>
            <a:lvl1pPr marL="0" algn="l" defTabSz="457200" rtl="0" eaLnBrk="1" latinLnBrk="0" hangingPunct="1">
              <a:defRPr sz="650" b="1" kern="1200">
                <a:solidFill>
                  <a:schemeClr val="tx1"/>
                </a:solidFill>
                <a:latin typeface="Helvetica Neue for IB" pitchFamily="34" charset="0"/>
                <a:ea typeface="+mn-ea"/>
                <a:cs typeface="Helvetica Neue for IB"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FFD63D-7F43-3B4E-8B2F-7535F503E7C1}" type="slidenum">
              <a:rPr lang="en-US" smtClean="0">
                <a:solidFill>
                  <a:srgbClr val="787F84"/>
                </a:solidFill>
              </a:rPr>
              <a:pPr/>
              <a:t>‹#›</a:t>
            </a:fld>
            <a:endParaRPr lang="en-US" dirty="0">
              <a:solidFill>
                <a:srgbClr val="787F84"/>
              </a:solidFill>
            </a:endParaRP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DF713E1-72DF-43DB-BBB8-FE62B12E9934}" type="datetimeFigureOut">
              <a:rPr lang="zh-CN" altLang="en-US" smtClean="0"/>
              <a:t>2021/8/19</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B731AA2-C62C-4909-AD98-7866AA57C369}" type="slidenum">
              <a:rPr lang="zh-CN" altLang="en-US" smtClean="0"/>
              <a:t>‹#›</a:t>
            </a:fld>
            <a:endParaRPr lang="zh-CN" altLang="en-US"/>
          </a:p>
        </p:txBody>
      </p:sp>
    </p:spTree>
    <p:extLst>
      <p:ext uri="{BB962C8B-B14F-4D97-AF65-F5344CB8AC3E}">
        <p14:creationId xmlns:p14="http://schemas.microsoft.com/office/powerpoint/2010/main" val="8060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userDrawn="1">
          <p15:clr>
            <a:srgbClr val="F26B43"/>
          </p15:clr>
        </p15:guide>
        <p15:guide id="2" pos="5440" userDrawn="1">
          <p15:clr>
            <a:srgbClr val="F26B43"/>
          </p15:clr>
        </p15:guide>
        <p15:guide id="3" orient="horz" pos="480" userDrawn="1">
          <p15:clr>
            <a:srgbClr val="F26B43"/>
          </p15:clr>
        </p15:guide>
        <p15:guide id="4" orient="horz" pos="528" userDrawn="1">
          <p15:clr>
            <a:srgbClr val="F26B43"/>
          </p15:clr>
        </p15:guide>
        <p15:guide id="5" orient="horz" pos="2944" userDrawn="1">
          <p15:clr>
            <a:srgbClr val="F26B43"/>
          </p15:clr>
        </p15:guide>
        <p15:guide id="6" orient="horz" pos="28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Visio___.vsdx"/><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2857" y="1007642"/>
            <a:ext cx="8418286" cy="2231744"/>
          </a:xfrm>
        </p:spPr>
        <p:txBody>
          <a:bodyPr/>
          <a:lstStyle/>
          <a:p>
            <a:r>
              <a:rPr lang="en-US" altLang="zh-CN" sz="2800" dirty="0" err="1"/>
              <a:t>SimAM</a:t>
            </a:r>
            <a:r>
              <a:rPr lang="en-US" altLang="zh-CN" sz="2800" dirty="0"/>
              <a:t>: A Simple, Parameter-Free Attention Module for</a:t>
            </a:r>
            <a:br>
              <a:rPr lang="en-US" altLang="zh-CN" sz="2800" dirty="0"/>
            </a:br>
            <a:r>
              <a:rPr lang="en-US" altLang="zh-CN" sz="2800" dirty="0"/>
              <a:t>Convolutional Neural Networks </a:t>
            </a:r>
            <a:endParaRPr lang="zh-CN" altLang="en-US" sz="2800" i="1" dirty="0">
              <a:solidFill>
                <a:schemeClr val="tx1"/>
              </a:solidFill>
              <a:latin typeface="Times New Roman" panose="02020603050405020304" pitchFamily="18" charset="0"/>
              <a:cs typeface="+mn-ea"/>
              <a:sym typeface="Times New Roman" panose="02020603050405020304" pitchFamily="18" charset="0"/>
            </a:endParaRPr>
          </a:p>
        </p:txBody>
      </p:sp>
      <p:sp>
        <p:nvSpPr>
          <p:cNvPr id="4" name="文本占位符 3"/>
          <p:cNvSpPr>
            <a:spLocks noGrp="1"/>
          </p:cNvSpPr>
          <p:nvPr>
            <p:ph type="body" sz="half" idx="2"/>
          </p:nvPr>
        </p:nvSpPr>
        <p:spPr>
          <a:xfrm>
            <a:off x="362857" y="3742165"/>
            <a:ext cx="2541665" cy="659477"/>
          </a:xfrm>
        </p:spPr>
        <p:txBody>
          <a:bodyPr>
            <a:noAutofit/>
          </a:bodyPr>
          <a:lstStyle/>
          <a:p>
            <a:pPr>
              <a:lnSpc>
                <a:spcPct val="150000"/>
              </a:lnSpc>
              <a:spcBef>
                <a:spcPct val="0"/>
              </a:spcBef>
            </a:pPr>
            <a:r>
              <a:rPr lang="en-US" altLang="zh-CN" sz="1400" i="1" dirty="0">
                <a:latin typeface="Times New Roman" panose="02020603050405020304" pitchFamily="18" charset="0"/>
                <a:cs typeface="+mn-ea"/>
                <a:sym typeface="Times New Roman" panose="02020603050405020304" pitchFamily="18" charset="0"/>
              </a:rPr>
              <a:t>Hong Peng</a:t>
            </a:r>
            <a:br>
              <a:rPr lang="en-US" altLang="zh-CN" sz="1400" i="1" dirty="0">
                <a:latin typeface="Times New Roman" panose="02020603050405020304" pitchFamily="18" charset="0"/>
                <a:cs typeface="+mn-ea"/>
                <a:sym typeface="Times New Roman" panose="02020603050405020304" pitchFamily="18" charset="0"/>
              </a:rPr>
            </a:br>
            <a:r>
              <a:rPr lang="en-US" altLang="zh-CN" sz="1400" i="1" dirty="0">
                <a:solidFill>
                  <a:schemeClr val="tx1"/>
                </a:solidFill>
                <a:latin typeface="Times New Roman" panose="02020603050405020304" pitchFamily="18" charset="0"/>
                <a:cs typeface="+mn-ea"/>
                <a:sym typeface="Times New Roman" panose="02020603050405020304" pitchFamily="18" charset="0"/>
              </a:rPr>
              <a:t>2021-08-25</a:t>
            </a:r>
            <a:endParaRPr lang="zh-CN" altLang="en-US" sz="2400" i="1" dirty="0">
              <a:solidFill>
                <a:schemeClr val="tx1"/>
              </a:solidFill>
              <a:latin typeface="Times New Roman" panose="02020603050405020304" pitchFamily="18" charset="0"/>
              <a:cs typeface="+mn-ea"/>
              <a:sym typeface="Times New Roman" panose="02020603050405020304" pitchFamily="18" charset="0"/>
            </a:endParaRPr>
          </a:p>
        </p:txBody>
      </p:sp>
      <p:sp>
        <p:nvSpPr>
          <p:cNvPr name="文本框 1" id="5"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221750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其他技术细节</a:t>
            </a:r>
            <a:endParaRPr lang="en-US" altLang="zh-CN" sz="2000" b="1" dirty="0">
              <a:sym typeface="Times New Roman" panose="02020603050405020304" pitchFamily="18" charset="0"/>
            </a:endParaRPr>
          </a:p>
        </p:txBody>
      </p:sp>
      <p:sp>
        <p:nvSpPr>
          <p:cNvPr id="6" name="文本框 5">
            <a:extLst>
              <a:ext uri="{FF2B5EF4-FFF2-40B4-BE49-F238E27FC236}">
                <a16:creationId xmlns:a16="http://schemas.microsoft.com/office/drawing/2014/main" id="{3DDCE416-E990-40DA-999F-08CCB3D77465}"/>
              </a:ext>
            </a:extLst>
          </p:cNvPr>
          <p:cNvSpPr txBox="1"/>
          <p:nvPr/>
        </p:nvSpPr>
        <p:spPr>
          <a:xfrm>
            <a:off x="214726" y="719825"/>
            <a:ext cx="8714547" cy="678263"/>
          </a:xfrm>
          <a:prstGeom prst="rect">
            <a:avLst/>
          </a:prstGeom>
          <a:noFill/>
        </p:spPr>
        <p:txBody>
          <a:bodyPr wrap="square" rtlCol="0">
            <a:spAutoFit/>
          </a:bodyPr>
          <a:lstStyle/>
          <a:p>
            <a:pPr>
              <a:lnSpc>
                <a:spcPct val="150000"/>
              </a:lnSpc>
            </a:pPr>
            <a:r>
              <a:rPr lang="zh-CN" altLang="en-US" dirty="0"/>
              <a:t>（</a:t>
            </a:r>
            <a:r>
              <a:rPr lang="en-US" altLang="zh-CN" dirty="0"/>
              <a:t>3</a:t>
            </a:r>
            <a:r>
              <a:rPr lang="zh-CN" altLang="en-US" dirty="0"/>
              <a:t>）模块在</a:t>
            </a:r>
            <a:r>
              <a:rPr lang="en-US" altLang="zh-CN" dirty="0"/>
              <a:t>ImageNet</a:t>
            </a:r>
            <a:r>
              <a:rPr lang="zh-CN" altLang="en-US" dirty="0"/>
              <a:t>上的增强实验</a:t>
            </a:r>
            <a:endParaRPr lang="en-US" altLang="zh-CN" dirty="0"/>
          </a:p>
          <a:p>
            <a:pPr>
              <a:lnSpc>
                <a:spcPct val="150000"/>
              </a:lnSpc>
            </a:pPr>
            <a:r>
              <a:rPr lang="zh-CN" altLang="en-US" dirty="0"/>
              <a:t>与其他注意力模块相当，但无额外参数</a:t>
            </a:r>
            <a:endParaRPr lang="en-US" altLang="zh-CN" dirty="0"/>
          </a:p>
        </p:txBody>
      </p:sp>
      <p:pic>
        <p:nvPicPr>
          <p:cNvPr id="2" name="图片 1">
            <a:extLst>
              <a:ext uri="{FF2B5EF4-FFF2-40B4-BE49-F238E27FC236}">
                <a16:creationId xmlns:a16="http://schemas.microsoft.com/office/drawing/2014/main" id="{4F42202F-218D-43B0-964D-9C310FE8FAE7}"/>
              </a:ext>
            </a:extLst>
          </p:cNvPr>
          <p:cNvPicPr>
            <a:picLocks noChangeAspect="1"/>
          </p:cNvPicPr>
          <p:nvPr/>
        </p:nvPicPr>
        <p:blipFill>
          <a:blip r:embed="rId3"/>
          <a:stretch>
            <a:fillRect/>
          </a:stretch>
        </p:blipFill>
        <p:spPr>
          <a:xfrm>
            <a:off x="3852407" y="0"/>
            <a:ext cx="5291593" cy="5143500"/>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122623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其他技术细节</a:t>
            </a:r>
            <a:endParaRPr lang="en-US" altLang="zh-CN" sz="2000" b="1" dirty="0">
              <a:sym typeface="Times New Roman" panose="02020603050405020304" pitchFamily="18" charset="0"/>
            </a:endParaRPr>
          </a:p>
        </p:txBody>
      </p:sp>
      <p:sp>
        <p:nvSpPr>
          <p:cNvPr id="6" name="文本框 5">
            <a:extLst>
              <a:ext uri="{FF2B5EF4-FFF2-40B4-BE49-F238E27FC236}">
                <a16:creationId xmlns:a16="http://schemas.microsoft.com/office/drawing/2014/main" id="{3DDCE416-E990-40DA-999F-08CCB3D77465}"/>
              </a:ext>
            </a:extLst>
          </p:cNvPr>
          <p:cNvSpPr txBox="1"/>
          <p:nvPr/>
        </p:nvSpPr>
        <p:spPr>
          <a:xfrm>
            <a:off x="214726" y="719825"/>
            <a:ext cx="8714547" cy="367152"/>
          </a:xfrm>
          <a:prstGeom prst="rect">
            <a:avLst/>
          </a:prstGeom>
          <a:noFill/>
        </p:spPr>
        <p:txBody>
          <a:bodyPr wrap="square" rtlCol="0">
            <a:spAutoFit/>
          </a:bodyPr>
          <a:lstStyle/>
          <a:p>
            <a:pPr>
              <a:lnSpc>
                <a:spcPct val="150000"/>
              </a:lnSpc>
            </a:pPr>
            <a:r>
              <a:rPr lang="zh-CN" altLang="en-US" dirty="0"/>
              <a:t>（</a:t>
            </a:r>
            <a:r>
              <a:rPr lang="en-US" altLang="zh-CN" dirty="0"/>
              <a:t>3</a:t>
            </a:r>
            <a:r>
              <a:rPr lang="zh-CN" altLang="en-US" dirty="0"/>
              <a:t>）模块在</a:t>
            </a:r>
            <a:r>
              <a:rPr lang="en-US" altLang="zh-CN" dirty="0"/>
              <a:t>ImageNet</a:t>
            </a:r>
            <a:r>
              <a:rPr lang="zh-CN" altLang="en-US" dirty="0"/>
              <a:t>上的增强实验</a:t>
            </a:r>
            <a:endParaRPr lang="en-US" altLang="zh-CN" dirty="0"/>
          </a:p>
        </p:txBody>
      </p:sp>
      <p:pic>
        <p:nvPicPr>
          <p:cNvPr id="4" name="图片 3">
            <a:extLst>
              <a:ext uri="{FF2B5EF4-FFF2-40B4-BE49-F238E27FC236}">
                <a16:creationId xmlns:a16="http://schemas.microsoft.com/office/drawing/2014/main" id="{3101A90B-86AE-4E20-A3B4-816025B3217F}"/>
              </a:ext>
            </a:extLst>
          </p:cNvPr>
          <p:cNvPicPr>
            <a:picLocks noChangeAspect="1"/>
          </p:cNvPicPr>
          <p:nvPr/>
        </p:nvPicPr>
        <p:blipFill>
          <a:blip r:embed="rId3"/>
          <a:stretch>
            <a:fillRect/>
          </a:stretch>
        </p:blipFill>
        <p:spPr>
          <a:xfrm>
            <a:off x="672842" y="1207831"/>
            <a:ext cx="7798316" cy="3398349"/>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125981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其他技术细节</a:t>
            </a:r>
            <a:endParaRPr lang="en-US" altLang="zh-CN" sz="2000" b="1" dirty="0">
              <a:sym typeface="Times New Roman" panose="02020603050405020304" pitchFamily="18" charset="0"/>
            </a:endParaRPr>
          </a:p>
        </p:txBody>
      </p:sp>
      <p:sp>
        <p:nvSpPr>
          <p:cNvPr id="6" name="文本框 5">
            <a:extLst>
              <a:ext uri="{FF2B5EF4-FFF2-40B4-BE49-F238E27FC236}">
                <a16:creationId xmlns:a16="http://schemas.microsoft.com/office/drawing/2014/main" id="{3DDCE416-E990-40DA-999F-08CCB3D77465}"/>
              </a:ext>
            </a:extLst>
          </p:cNvPr>
          <p:cNvSpPr txBox="1"/>
          <p:nvPr/>
        </p:nvSpPr>
        <p:spPr>
          <a:xfrm>
            <a:off x="214726" y="719825"/>
            <a:ext cx="8714547" cy="678263"/>
          </a:xfrm>
          <a:prstGeom prst="rect">
            <a:avLst/>
          </a:prstGeom>
          <a:noFill/>
        </p:spPr>
        <p:txBody>
          <a:bodyPr wrap="square" rtlCol="0">
            <a:spAutoFit/>
          </a:bodyPr>
          <a:lstStyle/>
          <a:p>
            <a:pPr>
              <a:lnSpc>
                <a:spcPct val="150000"/>
              </a:lnSpc>
            </a:pPr>
            <a:r>
              <a:rPr lang="zh-CN" altLang="en-US" dirty="0"/>
              <a:t>（</a:t>
            </a:r>
            <a:r>
              <a:rPr lang="en-US" altLang="zh-CN" dirty="0"/>
              <a:t>4</a:t>
            </a:r>
            <a:r>
              <a:rPr lang="zh-CN" altLang="en-US" dirty="0"/>
              <a:t>）模块在目标检测和实例分割网络上的增强实验</a:t>
            </a:r>
            <a:endParaRPr lang="en-US" altLang="zh-CN" dirty="0"/>
          </a:p>
          <a:p>
            <a:pPr>
              <a:lnSpc>
                <a:spcPct val="150000"/>
              </a:lnSpc>
            </a:pPr>
            <a:r>
              <a:rPr lang="zh-CN" altLang="en-US" dirty="0"/>
              <a:t>与</a:t>
            </a:r>
            <a:r>
              <a:rPr lang="en-US" altLang="zh-CN" dirty="0"/>
              <a:t>SE</a:t>
            </a:r>
            <a:r>
              <a:rPr lang="zh-CN" altLang="en-US" dirty="0"/>
              <a:t>相当，无额外参数</a:t>
            </a:r>
            <a:endParaRPr lang="en-US" altLang="zh-CN" dirty="0"/>
          </a:p>
        </p:txBody>
      </p:sp>
      <p:pic>
        <p:nvPicPr>
          <p:cNvPr id="2" name="图片 1">
            <a:extLst>
              <a:ext uri="{FF2B5EF4-FFF2-40B4-BE49-F238E27FC236}">
                <a16:creationId xmlns:a16="http://schemas.microsoft.com/office/drawing/2014/main" id="{1A5B0D08-5759-401B-BFA8-5BF0DC42EED6}"/>
              </a:ext>
            </a:extLst>
          </p:cNvPr>
          <p:cNvPicPr>
            <a:picLocks noChangeAspect="1"/>
          </p:cNvPicPr>
          <p:nvPr/>
        </p:nvPicPr>
        <p:blipFill>
          <a:blip r:embed="rId3"/>
          <a:stretch>
            <a:fillRect/>
          </a:stretch>
        </p:blipFill>
        <p:spPr>
          <a:xfrm>
            <a:off x="5685870" y="0"/>
            <a:ext cx="3458130" cy="5143500"/>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273877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806504" y="2436173"/>
            <a:ext cx="2781174" cy="1044645"/>
          </a:xfrm>
        </p:spPr>
        <p:txBody>
          <a:bodyPr/>
          <a:lstStyle/>
          <a:p>
            <a:r>
              <a:rPr lang="en-US" i="1" dirty="0">
                <a:latin typeface="Times New Roman" panose="02020603050405020304" pitchFamily="18" charset="0"/>
                <a:cs typeface="Times New Roman" panose="02020603050405020304" pitchFamily="18" charset="0"/>
              </a:rPr>
              <a:t>Thank you!</a:t>
            </a:r>
          </a:p>
        </p:txBody>
      </p:sp>
      <p:sp>
        <p:nvSpPr>
          <p:cNvPr name="文本框 1" id="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383441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488" y="239599"/>
            <a:ext cx="8507025" cy="631258"/>
          </a:xfrm>
        </p:spPr>
        <p:txBody>
          <a:bodyPr>
            <a:normAutofit fontScale="90000"/>
          </a:bodyPr>
          <a:lstStyle/>
          <a:p>
            <a:pPr>
              <a:lnSpc>
                <a:spcPct val="150000"/>
              </a:lnSpc>
            </a:pPr>
            <a:r>
              <a:rPr lang="zh-CN" altLang="en-US" dirty="0">
                <a:effectLst>
                  <a:outerShdw blurRad="38100" dist="38100" dir="2700000" algn="tl">
                    <a:srgbClr val="000000">
                      <a:alpha val="43137"/>
                    </a:srgbClr>
                  </a:outerShdw>
                </a:effectLst>
                <a:latin typeface="Times New Roman" panose="02020603050405020304" pitchFamily="18" charset="0"/>
                <a:cs typeface="+mn-ea"/>
                <a:sym typeface="Times New Roman" panose="02020603050405020304" pitchFamily="18" charset="0"/>
              </a:rPr>
              <a:t>主要内容</a:t>
            </a:r>
          </a:p>
        </p:txBody>
      </p:sp>
      <p:sp>
        <p:nvSpPr>
          <p:cNvPr id="3" name="文本占位符 2"/>
          <p:cNvSpPr>
            <a:spLocks noGrp="1"/>
          </p:cNvSpPr>
          <p:nvPr>
            <p:ph type="body" sz="half" idx="2"/>
          </p:nvPr>
        </p:nvSpPr>
        <p:spPr>
          <a:xfrm>
            <a:off x="318488" y="1043040"/>
            <a:ext cx="8507025" cy="3982615"/>
          </a:xfrm>
        </p:spPr>
        <p:txBody>
          <a:bodyPr>
            <a:normAutofit/>
          </a:bodyPr>
          <a:lstStyle/>
          <a:p>
            <a:pPr>
              <a:lnSpc>
                <a:spcPct val="170000"/>
              </a:lnSpc>
              <a:spcBef>
                <a:spcPct val="0"/>
              </a:spcBef>
            </a:pPr>
            <a:r>
              <a:rPr lang="zh-CN" altLang="en-US" sz="2000" b="1" dirty="0">
                <a:cs typeface="+mn-ea"/>
              </a:rPr>
              <a:t>概要</a:t>
            </a:r>
            <a:endParaRPr lang="en-US" altLang="zh-CN" sz="2000" b="1" dirty="0">
              <a:cs typeface="+mn-ea"/>
            </a:endParaRPr>
          </a:p>
          <a:p>
            <a:pPr>
              <a:lnSpc>
                <a:spcPct val="170000"/>
              </a:lnSpc>
              <a:spcBef>
                <a:spcPct val="0"/>
              </a:spcBef>
            </a:pPr>
            <a:r>
              <a:rPr lang="zh-CN" altLang="en-US" sz="2000" b="1" dirty="0">
                <a:cs typeface="+mn-ea"/>
              </a:rPr>
              <a:t>模型</a:t>
            </a:r>
            <a:endParaRPr lang="en-US" altLang="zh-CN" sz="2000" b="1" dirty="0">
              <a:cs typeface="+mn-ea"/>
            </a:endParaRPr>
          </a:p>
          <a:p>
            <a:pPr>
              <a:lnSpc>
                <a:spcPct val="170000"/>
              </a:lnSpc>
              <a:spcBef>
                <a:spcPct val="0"/>
              </a:spcBef>
            </a:pPr>
            <a:r>
              <a:rPr lang="zh-CN" altLang="en-US" sz="2000" b="1" dirty="0">
                <a:latin typeface="+mn-lt"/>
                <a:cs typeface="+mn-ea"/>
              </a:rPr>
              <a:t>创新点</a:t>
            </a:r>
            <a:endParaRPr lang="en-US" altLang="zh-CN" sz="2000" b="1" dirty="0">
              <a:latin typeface="+mn-lt"/>
              <a:cs typeface="+mn-ea"/>
            </a:endParaRPr>
          </a:p>
          <a:p>
            <a:pPr>
              <a:lnSpc>
                <a:spcPct val="170000"/>
              </a:lnSpc>
              <a:spcBef>
                <a:spcPct val="0"/>
              </a:spcBef>
            </a:pPr>
            <a:r>
              <a:rPr lang="zh-CN" altLang="en-US" sz="2000" b="1" dirty="0">
                <a:latin typeface="+mn-lt"/>
                <a:cs typeface="+mn-ea"/>
              </a:rPr>
              <a:t>其他</a:t>
            </a:r>
            <a:endParaRPr lang="en-US" altLang="zh-CN" sz="2000" b="1" dirty="0">
              <a:latin typeface="+mn-lt"/>
              <a:cs typeface="+mn-ea"/>
            </a:endParaRPr>
          </a:p>
        </p:txBody>
      </p:sp>
      <p:sp>
        <p:nvSpPr>
          <p:cNvPr name="文本框 1" id="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278886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cs typeface="+mn-ea"/>
                <a:sym typeface="Times New Roman" panose="02020603050405020304" pitchFamily="18" charset="0"/>
              </a:rPr>
              <a:t>概要</a:t>
            </a:r>
            <a:endParaRPr lang="en-US" altLang="zh-CN" sz="2000" b="1" dirty="0">
              <a:cs typeface="+mn-ea"/>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4995138" cy="2860142"/>
          </a:xfrm>
          <a:prstGeom prst="rect">
            <a:avLst/>
          </a:prstGeom>
          <a:noFill/>
        </p:spPr>
        <p:txBody>
          <a:bodyPr wrap="square" rtlCol="0">
            <a:spAutoFit/>
          </a:bodyPr>
          <a:lstStyle/>
          <a:p>
            <a:pPr marL="342900" indent="-342900">
              <a:lnSpc>
                <a:spcPct val="150000"/>
              </a:lnSpc>
              <a:buFont typeface="+mj-lt"/>
              <a:buAutoNum type="arabicPeriod"/>
            </a:pPr>
            <a:r>
              <a:rPr lang="zh-CN" altLang="en-US" dirty="0"/>
              <a:t>中山大学、上海交通大学和香港理工大学合作，</a:t>
            </a:r>
            <a:r>
              <a:rPr lang="en-US" altLang="zh-CN" dirty="0"/>
              <a:t>IMCL2021</a:t>
            </a:r>
          </a:p>
          <a:p>
            <a:pPr marL="342900" indent="-342900">
              <a:lnSpc>
                <a:spcPct val="150000"/>
              </a:lnSpc>
              <a:buFont typeface="+mj-lt"/>
              <a:buAutoNum type="arabicPeriod"/>
            </a:pPr>
            <a:r>
              <a:rPr lang="zh-CN" altLang="en-US" dirty="0"/>
              <a:t>现有注意力模块的权值生成方法往往需要额外的子网络生成注意力权值</a:t>
            </a:r>
            <a:endParaRPr lang="en-US" altLang="zh-CN" dirty="0"/>
          </a:p>
          <a:p>
            <a:pPr marL="628650" lvl="1" indent="-285750" latinLnBrk="1">
              <a:lnSpc>
                <a:spcPct val="150000"/>
              </a:lnSpc>
              <a:buFont typeface="Arial" panose="020B0604020202020204" pitchFamily="34" charset="0"/>
              <a:buChar char="•"/>
            </a:pPr>
            <a:r>
              <a:rPr lang="zh-CN" altLang="en-US" dirty="0"/>
              <a:t>通道注意力：</a:t>
            </a:r>
            <a:r>
              <a:rPr lang="en-US" altLang="zh-CN" dirty="0"/>
              <a:t>1D</a:t>
            </a:r>
            <a:r>
              <a:rPr lang="zh-CN" altLang="en-US" dirty="0"/>
              <a:t>注意力，它对不同通道区别对待，对所有位置同等对待，如</a:t>
            </a:r>
            <a:r>
              <a:rPr lang="en-US" altLang="zh-CN" dirty="0"/>
              <a:t>SE</a:t>
            </a:r>
          </a:p>
          <a:p>
            <a:pPr marL="628650" lvl="1" indent="-285750" latinLnBrk="1">
              <a:lnSpc>
                <a:spcPct val="150000"/>
              </a:lnSpc>
              <a:buFont typeface="Arial" panose="020B0604020202020204" pitchFamily="34" charset="0"/>
              <a:buChar char="•"/>
            </a:pPr>
            <a:r>
              <a:rPr lang="zh-CN" altLang="en-US" dirty="0"/>
              <a:t>空域注意力：</a:t>
            </a:r>
            <a:r>
              <a:rPr lang="en-US" altLang="zh-CN" dirty="0"/>
              <a:t>2D</a:t>
            </a:r>
            <a:r>
              <a:rPr lang="zh-CN" altLang="en-US" dirty="0"/>
              <a:t>注意力，它对不同位置区别对待，对所有通道同等对待</a:t>
            </a:r>
            <a:endParaRPr lang="en-US" altLang="zh-CN" dirty="0"/>
          </a:p>
          <a:p>
            <a:pPr marL="342900" indent="-342900">
              <a:lnSpc>
                <a:spcPct val="150000"/>
              </a:lnSpc>
              <a:buFont typeface="+mj-lt"/>
              <a:buAutoNum type="arabicPeriod"/>
            </a:pPr>
            <a:r>
              <a:rPr lang="zh-CN" altLang="en-US" dirty="0"/>
              <a:t>注意力机制的实现应当通过神经科学中的某些统一原则引导设计</a:t>
            </a:r>
            <a:endParaRPr lang="en-US" altLang="zh-CN" dirty="0"/>
          </a:p>
        </p:txBody>
      </p:sp>
      <p:pic>
        <p:nvPicPr>
          <p:cNvPr id="11" name="图片 10">
            <a:extLst>
              <a:ext uri="{FF2B5EF4-FFF2-40B4-BE49-F238E27FC236}">
                <a16:creationId xmlns:a16="http://schemas.microsoft.com/office/drawing/2014/main" id="{77CD2FB1-7B6F-4EF6-BE92-2CE8013BE7D7}"/>
              </a:ext>
            </a:extLst>
          </p:cNvPr>
          <p:cNvPicPr>
            <a:picLocks noChangeAspect="1"/>
          </p:cNvPicPr>
          <p:nvPr/>
        </p:nvPicPr>
        <p:blipFill>
          <a:blip r:embed="rId4"/>
          <a:stretch>
            <a:fillRect/>
          </a:stretch>
        </p:blipFill>
        <p:spPr>
          <a:xfrm>
            <a:off x="5209864" y="3232279"/>
            <a:ext cx="3934136" cy="1911221"/>
          </a:xfrm>
          <a:prstGeom prst="rect">
            <a:avLst/>
          </a:prstGeom>
        </p:spPr>
      </p:pic>
      <p:sp>
        <p:nvSpPr>
          <p:cNvPr id="5" name="AutoShape 8" descr="在这里插入图片描述">
            <a:extLst>
              <a:ext uri="{FF2B5EF4-FFF2-40B4-BE49-F238E27FC236}">
                <a16:creationId xmlns:a16="http://schemas.microsoft.com/office/drawing/2014/main" id="{78187713-F3A1-4314-9BCD-BBE48AF7F6D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A4593301-4AF6-4685-B87D-4188DF926446}"/>
              </a:ext>
            </a:extLst>
          </p:cNvPr>
          <p:cNvPicPr>
            <a:picLocks noChangeAspect="1"/>
          </p:cNvPicPr>
          <p:nvPr/>
        </p:nvPicPr>
        <p:blipFill>
          <a:blip r:embed="rId5"/>
          <a:stretch>
            <a:fillRect/>
          </a:stretch>
        </p:blipFill>
        <p:spPr>
          <a:xfrm>
            <a:off x="263645" y="3591104"/>
            <a:ext cx="4897300" cy="1544401"/>
          </a:xfrm>
          <a:prstGeom prst="rect">
            <a:avLst/>
          </a:prstGeom>
        </p:spPr>
      </p:pic>
      <p:graphicFrame>
        <p:nvGraphicFramePr>
          <p:cNvPr id="13" name="对象 12">
            <a:extLst>
              <a:ext uri="{FF2B5EF4-FFF2-40B4-BE49-F238E27FC236}">
                <a16:creationId xmlns:a16="http://schemas.microsoft.com/office/drawing/2014/main" id="{F8141A6D-683C-42F5-97CC-ECEF88068E85}"/>
              </a:ext>
            </a:extLst>
          </p:cNvPr>
          <p:cNvGraphicFramePr>
            <a:graphicFrameLocks noChangeAspect="1"/>
          </p:cNvGraphicFramePr>
          <p:nvPr>
            <p:extLst>
              <p:ext uri="{D42A27DB-BD31-4B8C-83A1-F6EECF244321}">
                <p14:modId xmlns:p14="http://schemas.microsoft.com/office/powerpoint/2010/main" val="2702966158"/>
              </p:ext>
            </p:extLst>
          </p:nvPr>
        </p:nvGraphicFramePr>
        <p:xfrm>
          <a:off x="5431625" y="1430244"/>
          <a:ext cx="3490614" cy="1011937"/>
        </p:xfrm>
        <a:graphic>
          <a:graphicData uri="http://schemas.openxmlformats.org/presentationml/2006/ole">
            <mc:AlternateContent xmlns:mc="http://schemas.openxmlformats.org/markup-compatibility/2006">
              <mc:Choice xmlns:v="urn:schemas-microsoft-com:vml" Requires="v">
                <p:oleObj spid="_x0000_s1064" name="Visio" r:id="rId6" imgW="2924345" imgH="847635" progId="Visio.Drawing.15">
                  <p:embed/>
                </p:oleObj>
              </mc:Choice>
              <mc:Fallback>
                <p:oleObj name="Visio" r:id="rId6" imgW="2924345" imgH="847635" progId="Visio.Drawing.15">
                  <p:embed/>
                  <p:pic>
                    <p:nvPicPr>
                      <p:cNvPr id="0" name=""/>
                      <p:cNvPicPr/>
                      <p:nvPr/>
                    </p:nvPicPr>
                    <p:blipFill>
                      <a:blip r:embed="rId7"/>
                      <a:stretch>
                        <a:fillRect/>
                      </a:stretch>
                    </p:blipFill>
                    <p:spPr>
                      <a:xfrm>
                        <a:off x="5431625" y="1430244"/>
                        <a:ext cx="3490614" cy="1011937"/>
                      </a:xfrm>
                      <a:prstGeom prst="rect">
                        <a:avLst/>
                      </a:prstGeom>
                    </p:spPr>
                  </p:pic>
                </p:oleObj>
              </mc:Fallback>
            </mc:AlternateContent>
          </a:graphicData>
        </a:graphic>
      </p:graphicFrame>
      <p:sp>
        <p:nvSpPr>
          <p:cNvPr name="文本框 9" id="1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197832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cs typeface="+mn-ea"/>
                <a:sym typeface="Times New Roman" panose="02020603050405020304" pitchFamily="18" charset="0"/>
              </a:rPr>
              <a:t>概要</a:t>
            </a:r>
            <a:endParaRPr lang="en-US" altLang="zh-CN" sz="2000" b="1" dirty="0">
              <a:cs typeface="+mn-ea"/>
              <a:sym typeface="Times New Roman" panose="02020603050405020304" pitchFamily="18" charset="0"/>
            </a:endParaRPr>
          </a:p>
        </p:txBody>
      </p:sp>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4897963" cy="2236894"/>
          </a:xfrm>
          <a:prstGeom prst="rect">
            <a:avLst/>
          </a:prstGeom>
          <a:noFill/>
        </p:spPr>
        <p:txBody>
          <a:bodyPr wrap="square" rtlCol="0">
            <a:spAutoFit/>
          </a:bodyPr>
          <a:lstStyle/>
          <a:p>
            <a:pPr marL="342900" indent="-342900">
              <a:lnSpc>
                <a:spcPct val="150000"/>
              </a:lnSpc>
              <a:buFont typeface="+mj-lt"/>
              <a:buAutoNum type="arabicPeriod" startAt="3"/>
            </a:pPr>
            <a:r>
              <a:rPr lang="zh-CN" altLang="en-US" dirty="0"/>
              <a:t>受人脑注意力机制启发，作者提出一种</a:t>
            </a:r>
            <a:r>
              <a:rPr lang="en-US" altLang="zh-CN" dirty="0"/>
              <a:t>3D</a:t>
            </a:r>
            <a:r>
              <a:rPr lang="zh-CN" altLang="en-US" dirty="0"/>
              <a:t>注意力模块</a:t>
            </a:r>
            <a:r>
              <a:rPr lang="en-US" altLang="zh-CN" dirty="0"/>
              <a:t>SIMAM </a:t>
            </a:r>
            <a:r>
              <a:rPr lang="zh-CN" altLang="en-US" dirty="0"/>
              <a:t>，并设计了一种能量函数用于计算注意力权值</a:t>
            </a:r>
            <a:endParaRPr lang="en-US" altLang="zh-CN" dirty="0"/>
          </a:p>
          <a:p>
            <a:pPr marL="342900" indent="-342900">
              <a:lnSpc>
                <a:spcPct val="150000"/>
              </a:lnSpc>
              <a:buFont typeface="+mj-lt"/>
              <a:buAutoNum type="arabicPeriod" startAt="3"/>
            </a:pPr>
            <a:r>
              <a:rPr lang="zh-CN" altLang="en-US" dirty="0"/>
              <a:t>推导出能量函数的解析解，加速注意力权值的计算，无需额外参数，即插即用</a:t>
            </a:r>
            <a:endParaRPr lang="en-US" altLang="zh-CN" dirty="0"/>
          </a:p>
          <a:p>
            <a:pPr marL="342900" indent="-342900">
              <a:lnSpc>
                <a:spcPct val="150000"/>
              </a:lnSpc>
              <a:buFont typeface="+mj-lt"/>
              <a:buAutoNum type="arabicPeriod" startAt="3"/>
            </a:pPr>
            <a:r>
              <a:rPr lang="zh-CN" altLang="en-US" dirty="0"/>
              <a:t>右图给出了一些网络的特征图可视化结果，这些网络基于</a:t>
            </a:r>
            <a:r>
              <a:rPr lang="en-US" altLang="zh-CN" dirty="0"/>
              <a:t>ImageNet</a:t>
            </a:r>
            <a:r>
              <a:rPr lang="zh-CN" altLang="en-US" dirty="0"/>
              <a:t>数据集训练，从左到右分别是钢结构桥梁、登山帐篷、灰鲸、口红</a:t>
            </a:r>
            <a:endParaRPr lang="en-US" altLang="zh-CN" dirty="0"/>
          </a:p>
        </p:txBody>
      </p:sp>
      <p:pic>
        <p:nvPicPr>
          <p:cNvPr id="10" name="图片 9">
            <a:extLst>
              <a:ext uri="{FF2B5EF4-FFF2-40B4-BE49-F238E27FC236}">
                <a16:creationId xmlns:a16="http://schemas.microsoft.com/office/drawing/2014/main" id="{01104224-6E5E-4AEB-BB91-4F56F28AEF02}"/>
              </a:ext>
            </a:extLst>
          </p:cNvPr>
          <p:cNvPicPr>
            <a:picLocks noChangeAspect="1"/>
          </p:cNvPicPr>
          <p:nvPr/>
        </p:nvPicPr>
        <p:blipFill>
          <a:blip r:embed="rId3"/>
          <a:stretch>
            <a:fillRect/>
          </a:stretch>
        </p:blipFill>
        <p:spPr>
          <a:xfrm>
            <a:off x="5323256" y="1213431"/>
            <a:ext cx="3606018" cy="3628913"/>
          </a:xfrm>
          <a:prstGeom prst="rect">
            <a:avLst/>
          </a:prstGeom>
        </p:spPr>
      </p:pic>
      <p:sp>
        <p:nvSpPr>
          <p:cNvPr name="文本框 9" id="11"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229997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创新点</a:t>
            </a:r>
            <a:r>
              <a:rPr lang="en-US" altLang="zh-CN" sz="2000" b="1" dirty="0"/>
              <a:t>1</a:t>
            </a:r>
            <a:r>
              <a:rPr lang="zh-CN" altLang="en-US" sz="2000" b="1" dirty="0"/>
              <a:t>：能量函数</a:t>
            </a:r>
            <a:endParaRPr lang="en-US" altLang="zh-CN" sz="2000" b="1" dirty="0">
              <a:sym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4084901"/>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如何评估每个神经元的重要性？</a:t>
                </a:r>
                <a:endParaRPr lang="en-US" altLang="zh-CN" dirty="0">
                  <a:ea typeface="Cambria Math" panose="02040503050406030204" pitchFamily="18" charset="0"/>
                </a:endParaRPr>
              </a:p>
              <a:p>
                <a:pPr marL="685800" lvl="1" indent="-342900">
                  <a:lnSpc>
                    <a:spcPct val="150000"/>
                  </a:lnSpc>
                  <a:buFont typeface="+mj-lt"/>
                  <a:buAutoNum type="arabicPeriod"/>
                </a:pPr>
                <a:r>
                  <a:rPr lang="zh-CN" altLang="en-US" dirty="0"/>
                  <a:t>信息丰富的神经元通常表现出与周围神经元不同的放电模式</a:t>
                </a:r>
                <a:endParaRPr lang="en-US" altLang="zh-CN" dirty="0"/>
              </a:p>
              <a:p>
                <a:pPr marL="685800" lvl="1" indent="-342900">
                  <a:lnSpc>
                    <a:spcPct val="150000"/>
                  </a:lnSpc>
                  <a:buFont typeface="+mj-lt"/>
                  <a:buAutoNum type="arabicPeriod"/>
                </a:pPr>
                <a:r>
                  <a:rPr lang="zh-CN" altLang="en-US" dirty="0"/>
                  <a:t>激活神经元通常会抑制周围神经元，即空域抑制（注意：非通道域抑制）</a:t>
                </a:r>
                <a:endParaRPr lang="en-US" altLang="zh-CN" dirty="0"/>
              </a:p>
              <a:p>
                <a:pPr marL="685800" lvl="1" indent="-342900">
                  <a:lnSpc>
                    <a:spcPct val="150000"/>
                  </a:lnSpc>
                  <a:buFont typeface="+mj-lt"/>
                  <a:buAutoNum type="arabicPeriod"/>
                </a:pPr>
                <a:r>
                  <a:rPr lang="zh-CN" altLang="en-US" dirty="0"/>
                  <a:t>具有空域抑制效应的神经元应当赋予更高的重要性</a:t>
                </a:r>
                <a:endParaRPr lang="en-US" altLang="zh-CN" dirty="0"/>
              </a:p>
              <a:p>
                <a:pPr marL="285750" indent="-285750">
                  <a:lnSpc>
                    <a:spcPct val="150000"/>
                  </a:lnSpc>
                  <a:buFont typeface="Wingdings" panose="05000000000000000000" pitchFamily="2" charset="2"/>
                  <a:buChar char="p"/>
                </a:pPr>
                <a:r>
                  <a:rPr lang="zh-CN" altLang="en-US" dirty="0"/>
                  <a:t>如何找到具有空域抑制效应的神经元？</a:t>
                </a:r>
                <a:endParaRPr lang="en-US" altLang="zh-CN" dirty="0"/>
              </a:p>
              <a:p>
                <a:pPr>
                  <a:lnSpc>
                    <a:spcPct val="150000"/>
                  </a:lnSpc>
                </a:pPr>
                <a:r>
                  <a:rPr lang="en-US" altLang="zh-CN" dirty="0"/>
                  <a:t>       </a:t>
                </a:r>
                <a:r>
                  <a:rPr lang="zh-CN" altLang="en-US" dirty="0"/>
                  <a:t>答案是</a:t>
                </a:r>
                <a:r>
                  <a:rPr lang="en-US" altLang="zh-CN" dirty="0"/>
                  <a:t>——</a:t>
                </a:r>
                <a:r>
                  <a:rPr lang="zh-CN" altLang="en-US" dirty="0"/>
                  <a:t>度量神经元之间的线性可分性（简单粗暴引出）</a:t>
                </a:r>
                <a:endParaRPr lang="en-US" altLang="zh-CN" dirty="0"/>
              </a:p>
              <a:p>
                <a:pPr>
                  <a:lnSpc>
                    <a:spcPct val="150000"/>
                  </a:lnSpc>
                </a:pPr>
                <a:r>
                  <a:rPr lang="en-US" altLang="zh-CN" dirty="0"/>
                  <a:t>       </a:t>
                </a:r>
                <a:r>
                  <a:rPr lang="zh-CN" altLang="en-US" dirty="0"/>
                  <a:t>我们把大小为</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r>
                  <a:rPr lang="zh-CN" altLang="en-US" dirty="0"/>
                  <a:t>的特征张量中每一个特征想象成神经元。以某一通道上的神经元为考察范围，设计一个线性变换</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i="1">
                            <a:latin typeface="Cambria Math" panose="02040503050406030204" pitchFamily="18" charset="0"/>
                          </a:rPr>
                          <m:t>𝑡</m:t>
                        </m:r>
                      </m:sub>
                    </m:s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i="1">
                            <a:latin typeface="Cambria Math" panose="02040503050406030204" pitchFamily="18" charset="0"/>
                          </a:rPr>
                          <m:t>𝑡</m:t>
                        </m:r>
                      </m:sub>
                    </m:sSub>
                    <m:r>
                      <a:rPr lang="en-US" altLang="zh-CN" i="1">
                        <a:latin typeface="Cambria Math" panose="02040503050406030204" pitchFamily="18" charset="0"/>
                      </a:rPr>
                      <m:t> </m:t>
                    </m:r>
                  </m:oMath>
                </a14:m>
                <a:r>
                  <a:rPr lang="zh-CN" altLang="en-US" dirty="0"/>
                  <a:t>，使得具有空域抑制效应的神经元</a:t>
                </a:r>
                <a14:m>
                  <m:oMath xmlns:m="http://schemas.openxmlformats.org/officeDocument/2006/math">
                    <m:r>
                      <a:rPr lang="en-US" altLang="zh-CN" i="1">
                        <a:latin typeface="Cambria Math" panose="02040503050406030204" pitchFamily="18" charset="0"/>
                      </a:rPr>
                      <m:t>𝑡</m:t>
                    </m:r>
                  </m:oMath>
                </a14:m>
                <a:r>
                  <a:rPr lang="zh-CN" altLang="en-US" dirty="0"/>
                  <a:t>经过线性变换后（</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𝑡</m:t>
                        </m:r>
                      </m:e>
                    </m:acc>
                    <m:r>
                      <a:rPr lang="en-US" altLang="zh-CN" i="1">
                        <a:latin typeface="Cambria Math" panose="02040503050406030204" pitchFamily="18" charset="0"/>
                      </a:rPr>
                      <m:t> </m:t>
                    </m:r>
                  </m:oMath>
                </a14:m>
                <a:r>
                  <a:rPr lang="zh-CN" altLang="en-US" dirty="0"/>
                  <a:t>）更接近激活状态</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r>
                      <a:rPr lang="en-US" altLang="zh-CN" i="1">
                        <a:latin typeface="Cambria Math" panose="02040503050406030204" pitchFamily="18" charset="0"/>
                      </a:rPr>
                      <m:t> </m:t>
                    </m:r>
                  </m:oMath>
                </a14:m>
                <a:r>
                  <a:rPr lang="zh-CN" altLang="en-US" dirty="0"/>
                  <a:t>，而该通道上的其他神经元</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变换后（</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i="1">
                        <a:latin typeface="Cambria Math" panose="02040503050406030204" pitchFamily="18" charset="0"/>
                      </a:rPr>
                      <m:t> </m:t>
                    </m:r>
                  </m:oMath>
                </a14:m>
                <a:r>
                  <a:rPr lang="zh-CN" altLang="en-US" dirty="0"/>
                  <a:t>）更接近抑制状态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1 </m:t>
                    </m:r>
                  </m:oMath>
                </a14:m>
                <a:r>
                  <a:rPr lang="zh-CN" altLang="en-US" dirty="0"/>
                  <a:t>。作者给出计算这种线性变换的能量函数，最小化能量函数等价于训练同一通道内神经元</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 </m:t>
                    </m:r>
                  </m:oMath>
                </a14:m>
                <a:r>
                  <a:rPr lang="zh-CN" altLang="en-US" dirty="0"/>
                  <a:t>与其他神经元之间的线性可分性。</a:t>
                </a:r>
                <a:endParaRPr lang="en-US" altLang="zh-CN" dirty="0"/>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𝑡</m:t>
                                  </m:r>
                                </m:e>
                              </m:acc>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𝑀</m:t>
                          </m:r>
                          <m:r>
                            <a:rPr lang="en-US" altLang="zh-CN" b="0" i="1" smtClean="0">
                              <a:latin typeface="Cambria Math" panose="02040503050406030204" pitchFamily="18" charset="0"/>
                            </a:rPr>
                            <m:t>−1</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m:rPr>
                                  <m:nor/>
                                </m:rPr>
                                <a:rPr lang="en-US" altLang="zh-CN" dirty="0"/>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oMath>
                  </m:oMathPara>
                </a14:m>
                <a:endParaRPr lang="en-US" altLang="zh-CN" dirty="0"/>
              </a:p>
            </p:txBody>
          </p:sp>
        </mc:Choice>
        <mc:Fallback>
          <p:sp>
            <p:nvSpPr>
              <p:cNvPr id="2" name="文本框 1">
                <a:extLst>
                  <a:ext uri="{FF2B5EF4-FFF2-40B4-BE49-F238E27FC236}">
                    <a16:creationId xmlns:a16="http://schemas.microsoft.com/office/drawing/2014/main" id="{17CC7EC8-5659-464B-9D7C-A21E885F6E4E}"/>
                  </a:ext>
                </a:extLst>
              </p:cNvPr>
              <p:cNvSpPr txBox="1">
                <a:spLocks noRot="1" noChangeAspect="1" noMove="1" noResize="1" noEditPoints="1" noAdjustHandles="1" noChangeArrowheads="1" noChangeShapeType="1" noTextEdit="1"/>
              </p:cNvSpPr>
              <p:nvPr/>
            </p:nvSpPr>
            <p:spPr>
              <a:xfrm>
                <a:off x="214726" y="712737"/>
                <a:ext cx="8714547" cy="4084901"/>
              </a:xfrm>
              <a:prstGeom prst="rect">
                <a:avLst/>
              </a:prstGeom>
              <a:blipFill>
                <a:blip r:embed="rId3"/>
                <a:stretch>
                  <a:fillRect l="-140"/>
                </a:stretch>
              </a:blipFill>
            </p:spPr>
            <p:txBody>
              <a:bodyPr/>
              <a:lstStyle/>
              <a:p>
                <a:r>
                  <a:rPr lang="zh-CN" altLang="en-US">
                    <a:noFill/>
                  </a:rPr>
                  <a:t> </a:t>
                </a:r>
              </a:p>
            </p:txBody>
          </p:sp>
        </mc:Fallback>
      </mc:AlternateContent>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411865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创新点</a:t>
            </a:r>
            <a:r>
              <a:rPr lang="en-US" altLang="zh-CN" sz="2000" b="1" dirty="0"/>
              <a:t>2</a:t>
            </a:r>
            <a:r>
              <a:rPr lang="zh-CN" altLang="en-US" sz="2000" b="1" dirty="0"/>
              <a:t>：解析解</a:t>
            </a:r>
            <a:endParaRPr lang="en-US" altLang="zh-CN" sz="2000" b="1" dirty="0">
              <a:sym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4108112"/>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计算能量函数的解析解</a:t>
                </a:r>
                <a:endParaRPr lang="en-US" altLang="zh-CN" dirty="0"/>
              </a:p>
              <a:p>
                <a:pPr>
                  <a:lnSpc>
                    <a:spcPct val="150000"/>
                  </a:lnSpc>
                </a:pPr>
                <a:r>
                  <a:rPr lang="zh-CN" altLang="en-US" dirty="0"/>
                  <a:t>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r>
                      <a:rPr lang="en-US" altLang="zh-CN" i="1">
                        <a:latin typeface="Cambria Math" panose="02040503050406030204" pitchFamily="18" charset="0"/>
                      </a:rPr>
                      <m:t>=1</m:t>
                    </m:r>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𝑜</m:t>
                        </m:r>
                      </m:sub>
                    </m:sSub>
                    <m:r>
                      <a:rPr lang="en-US" altLang="zh-CN" i="1">
                        <a:latin typeface="Cambria Math" panose="02040503050406030204" pitchFamily="18" charset="0"/>
                      </a:rPr>
                      <m:t>=−1</m:t>
                    </m:r>
                  </m:oMath>
                </a14:m>
                <a:r>
                  <a:rPr lang="zh-CN" altLang="en-US" dirty="0"/>
                  <a: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𝑀</m:t>
                        </m:r>
                        <m:r>
                          <a:rPr lang="en-US" altLang="zh-CN" i="1">
                            <a:latin typeface="Cambria Math" panose="02040503050406030204" pitchFamily="18" charset="0"/>
                          </a:rPr>
                          <m:t>−1</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r>
                          <a:rPr lang="en-US" altLang="zh-CN" i="1">
                            <a:latin typeface="Cambria Math" panose="02040503050406030204" pitchFamily="18" charset="0"/>
                          </a:rPr>
                          <m:t>−1</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𝑡</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𝑡</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e>
                    </m:nary>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𝑡</m:t>
                                </m:r>
                              </m:sub>
                            </m:sSub>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𝜔</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2</m:t>
                        </m:r>
                      </m:sup>
                    </m:sSubSup>
                  </m:oMath>
                </a14:m>
                <a:endParaRPr lang="en-US" altLang="zh-CN" dirty="0"/>
              </a:p>
              <a:p>
                <a:pPr>
                  <a:lnSpc>
                    <a:spcPct val="150000"/>
                  </a:lnSpc>
                </a:pPr>
                <a:r>
                  <a:rPr lang="zh-CN" altLang="en-US" dirty="0"/>
                  <a:t>每个通道有</a:t>
                </a:r>
                <a14:m>
                  <m:oMath xmlns:m="http://schemas.openxmlformats.org/officeDocument/2006/math">
                    <m:r>
                      <a:rPr lang="en-US" altLang="zh-CN" i="1">
                        <a:latin typeface="Cambria Math" panose="02040503050406030204" pitchFamily="18" charset="0"/>
                        <a:ea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𝐻</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𝑊</m:t>
                    </m:r>
                  </m:oMath>
                </a14:m>
                <a:r>
                  <a:rPr lang="zh-CN" altLang="en-US" dirty="0"/>
                  <a:t>个能量函数，幸运的是，上述公式有如下解析解：</a:t>
                </a:r>
                <a:endParaRPr lang="en-US" altLang="zh-CN"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𝑡</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+2</m:t>
                          </m:r>
                          <m:r>
                            <a:rPr lang="zh-CN" altLang="en-US" b="0" i="1" smtClean="0">
                              <a:latin typeface="Cambria Math" panose="02040503050406030204" pitchFamily="18" charset="0"/>
                            </a:rPr>
                            <m:t>𝜆</m:t>
                          </m:r>
                        </m:den>
                      </m:f>
                    </m:oMath>
                  </m:oMathPara>
                </a14:m>
                <a:endParaRPr lang="en-US" altLang="zh-CN"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𝑡</m:t>
                              </m:r>
                            </m:sub>
                          </m:sSub>
                        </m:num>
                        <m:den>
                          <m:r>
                            <a:rPr lang="en-US" altLang="zh-CN" i="1">
                              <a:latin typeface="Cambria Math" panose="02040503050406030204" pitchFamily="18" charset="0"/>
                            </a:rPr>
                            <m:t>2</m:t>
                          </m:r>
                        </m:den>
                      </m:f>
                    </m:oMath>
                  </m:oMathPara>
                </a14:m>
                <a:endParaRPr lang="en-US" altLang="zh-CN" dirty="0"/>
              </a:p>
              <a:p>
                <a:pPr>
                  <a:lnSpc>
                    <a:spcPct val="150000"/>
                  </a:lnSpc>
                </a:pPr>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𝑡</m:t>
                        </m:r>
                      </m:sub>
                    </m:sSub>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𝑀</m:t>
                        </m:r>
                        <m:r>
                          <a:rPr lang="en-US" altLang="zh-CN" b="0" i="1" smtClean="0">
                            <a:latin typeface="Cambria Math" panose="02040503050406030204" pitchFamily="18" charset="0"/>
                          </a:rPr>
                          <m:t>−1</m:t>
                        </m:r>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𝑀</m:t>
                        </m:r>
                        <m:r>
                          <a:rPr lang="en-US" altLang="zh-CN" b="0" i="1" smtClean="0">
                            <a:latin typeface="Cambria Math" panose="02040503050406030204" pitchFamily="18" charset="0"/>
                          </a:rPr>
                          <m:t>−1</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oMath>
                </a14:m>
                <a:r>
                  <a:rPr lang="zh-CN" altLang="en-US" dirty="0"/>
                  <a:t>，</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𝑡</m:t>
                        </m:r>
                      </m:sub>
                      <m:sup>
                        <m:r>
                          <a:rPr lang="en-US" altLang="zh-CN" i="1">
                            <a:latin typeface="Cambria Math" panose="02040503050406030204" pitchFamily="18" charset="0"/>
                          </a:rPr>
                          <m:t>2</m:t>
                        </m:r>
                      </m:sup>
                    </m:sSubSup>
                    <m:r>
                      <a:rPr lang="en-US" altLang="zh-CN" b="0" i="1" smtClean="0">
                        <a:latin typeface="Cambria Math" panose="02040503050406030204" pitchFamily="18" charset="0"/>
                      </a:rPr>
                      <m:t>=</m:t>
                    </m:r>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𝑀</m:t>
                        </m:r>
                        <m:r>
                          <a:rPr lang="en-US" altLang="zh-CN" i="1">
                            <a:latin typeface="Cambria Math" panose="02040503050406030204" pitchFamily="18" charset="0"/>
                          </a:rPr>
                          <m:t>−1</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𝑀</m:t>
                        </m:r>
                        <m:r>
                          <a:rPr lang="en-US" altLang="zh-CN" i="1">
                            <a:latin typeface="Cambria Math" panose="02040503050406030204" pitchFamily="18" charset="0"/>
                          </a:rPr>
                          <m:t>−1</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𝑡</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r>
                  <a:rPr lang="zh-CN" altLang="en-US" dirty="0"/>
                  <a:t>，于是最小能量可通过如下公式得到：</a:t>
                </a:r>
                <a:endParaRPr lang="en-US" altLang="zh-CN" dirty="0"/>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acc>
                            <m:accPr>
                              <m:chr m:val="̂"/>
                              <m:ctrlPr>
                                <a:rPr lang="en-US" altLang="zh-CN" b="0" i="1" smtClean="0">
                                  <a:latin typeface="Cambria Math" panose="02040503050406030204" pitchFamily="18" charset="0"/>
                                </a:rPr>
                              </m:ctrlPr>
                            </m:accPr>
                            <m:e>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2</m:t>
                                  </m:r>
                                </m:sup>
                              </m:sSup>
                            </m:e>
                          </m:acc>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i="1">
                                      <a:latin typeface="Cambria Math" panose="02040503050406030204" pitchFamily="18" charset="0"/>
                                    </a:rPr>
                                    <m:t>𝜇</m:t>
                                  </m:r>
                                </m:e>
                              </m:acc>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acc>
                            <m:accPr>
                              <m:chr m:val="̂"/>
                              <m:ctrlPr>
                                <a:rPr lang="en-US" altLang="zh-CN" i="1">
                                  <a:latin typeface="Cambria Math" panose="02040503050406030204" pitchFamily="18" charset="0"/>
                                </a:rPr>
                              </m:ctrlPr>
                            </m:accPr>
                            <m:e>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e>
                          </m:acc>
                          <m:r>
                            <a:rPr lang="en-US" altLang="zh-CN" b="0" i="1" smtClean="0">
                              <a:latin typeface="Cambria Math" panose="02040503050406030204" pitchFamily="18" charset="0"/>
                            </a:rPr>
                            <m:t>+2</m:t>
                          </m:r>
                          <m:r>
                            <a:rPr lang="zh-CN" altLang="en-US" b="0" i="1" smtClean="0">
                              <a:latin typeface="Cambria Math" panose="02040503050406030204" pitchFamily="18" charset="0"/>
                            </a:rPr>
                            <m:t>𝜆</m:t>
                          </m:r>
                        </m:den>
                      </m:f>
                    </m:oMath>
                  </m:oMathPara>
                </a14:m>
                <a:endParaRPr lang="en-US" altLang="zh-CN" dirty="0"/>
              </a:p>
              <a:p>
                <a:pPr>
                  <a:lnSpc>
                    <a:spcPct val="150000"/>
                  </a:lnSpc>
                </a:pPr>
                <a:r>
                  <a:rPr lang="zh-CN" altLang="en-US" dirty="0"/>
                  <a:t>能量越低，神经元</a:t>
                </a:r>
                <a14:m>
                  <m:oMath xmlns:m="http://schemas.openxmlformats.org/officeDocument/2006/math">
                    <m:r>
                      <a:rPr lang="en-US" altLang="zh-CN" i="1">
                        <a:latin typeface="Cambria Math" panose="02040503050406030204" pitchFamily="18" charset="0"/>
                      </a:rPr>
                      <m:t>𝑡</m:t>
                    </m:r>
                  </m:oMath>
                </a14:m>
                <a:r>
                  <a:rPr lang="zh-CN" altLang="en-US" dirty="0"/>
                  <a:t>与周围神经元的区别越大，重要性越高，重要性可以设置成</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𝑒</m:t>
                            </m:r>
                          </m:e>
                          <m:sub>
                            <m:r>
                              <a:rPr lang="en-US" altLang="zh-CN" i="1">
                                <a:latin typeface="Cambria Math" panose="02040503050406030204" pitchFamily="18" charset="0"/>
                              </a:rPr>
                              <m:t>𝑡</m:t>
                            </m:r>
                          </m:sub>
                          <m:sup>
                            <m:r>
                              <a:rPr lang="en-US" altLang="zh-CN" i="1">
                                <a:latin typeface="Cambria Math" panose="02040503050406030204" pitchFamily="18" charset="0"/>
                              </a:rPr>
                              <m:t>∗</m:t>
                            </m:r>
                          </m:sup>
                        </m:sSubSup>
                      </m:den>
                    </m:f>
                  </m:oMath>
                </a14:m>
                <a:endParaRPr lang="en-US" altLang="zh-CN" dirty="0"/>
              </a:p>
            </p:txBody>
          </p:sp>
        </mc:Choice>
        <mc:Fallback>
          <p:sp>
            <p:nvSpPr>
              <p:cNvPr id="2" name="文本框 1">
                <a:extLst>
                  <a:ext uri="{FF2B5EF4-FFF2-40B4-BE49-F238E27FC236}">
                    <a16:creationId xmlns:a16="http://schemas.microsoft.com/office/drawing/2014/main" id="{17CC7EC8-5659-464B-9D7C-A21E885F6E4E}"/>
                  </a:ext>
                </a:extLst>
              </p:cNvPr>
              <p:cNvSpPr txBox="1">
                <a:spLocks noRot="1" noChangeAspect="1" noMove="1" noResize="1" noEditPoints="1" noAdjustHandles="1" noChangeArrowheads="1" noChangeShapeType="1" noTextEdit="1"/>
              </p:cNvSpPr>
              <p:nvPr/>
            </p:nvSpPr>
            <p:spPr>
              <a:xfrm>
                <a:off x="214726" y="712737"/>
                <a:ext cx="8714547" cy="4108112"/>
              </a:xfrm>
              <a:prstGeom prst="rect">
                <a:avLst/>
              </a:prstGeom>
              <a:blipFill>
                <a:blip r:embed="rId3"/>
                <a:stretch>
                  <a:fillRect l="-140"/>
                </a:stretch>
              </a:blipFill>
            </p:spPr>
            <p:txBody>
              <a:bodyPr/>
              <a:lstStyle/>
              <a:p>
                <a:r>
                  <a:rPr lang="zh-CN" altLang="en-US">
                    <a:noFill/>
                  </a:rPr>
                  <a:t> </a:t>
                </a:r>
              </a:p>
            </p:txBody>
          </p:sp>
        </mc:Fallback>
      </mc:AlternateContent>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313118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创新点</a:t>
            </a:r>
            <a:r>
              <a:rPr lang="en-US" altLang="zh-CN" sz="2000" b="1" dirty="0"/>
              <a:t>3</a:t>
            </a:r>
            <a:r>
              <a:rPr lang="zh-CN" altLang="en-US" sz="2000" b="1" dirty="0"/>
              <a:t>：</a:t>
            </a:r>
            <a:r>
              <a:rPr lang="en-US" altLang="zh-CN" sz="2000" b="1" dirty="0"/>
              <a:t>SIMAM</a:t>
            </a:r>
            <a:r>
              <a:rPr lang="zh-CN" altLang="en-US" sz="2000" b="1" dirty="0"/>
              <a:t>模块</a:t>
            </a:r>
            <a:endParaRPr lang="en-US" altLang="zh-CN" sz="2000" b="1" dirty="0">
              <a:sym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7CC7EC8-5659-464B-9D7C-A21E885F6E4E}"/>
                  </a:ext>
                </a:extLst>
              </p:cNvPr>
              <p:cNvSpPr txBox="1"/>
              <p:nvPr/>
            </p:nvSpPr>
            <p:spPr>
              <a:xfrm>
                <a:off x="214726" y="712737"/>
                <a:ext cx="8714547" cy="205998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作者所设计的</a:t>
                </a:r>
                <a:r>
                  <a:rPr lang="en-US" altLang="zh-CN" dirty="0"/>
                  <a:t>SIMAM</a:t>
                </a:r>
                <a:r>
                  <a:rPr lang="zh-CN" altLang="en-US" dirty="0"/>
                  <a:t>模块</a:t>
                </a:r>
                <a:endParaRPr lang="en-US" altLang="zh-CN" dirty="0"/>
              </a:p>
              <a:p>
                <a:pPr>
                  <a:lnSpc>
                    <a:spcPct val="150000"/>
                  </a:lnSpc>
                </a:pPr>
                <a:r>
                  <a:rPr lang="zh-CN" altLang="en-US" dirty="0"/>
                  <a:t>设输入特征图尺寸为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oMath>
                </a14:m>
                <a:r>
                  <a:rPr lang="zh-CN" altLang="en-US" dirty="0"/>
                  <a:t>，</a:t>
                </a:r>
                <a:r>
                  <a:rPr lang="en-US" altLang="zh-CN" dirty="0"/>
                  <a:t> SIMAM</a:t>
                </a:r>
                <a:r>
                  <a:rPr lang="zh-CN" altLang="en-US" dirty="0"/>
                  <a:t>模块为每个</a:t>
                </a:r>
                <a:r>
                  <a:rPr lang="en-US" altLang="zh-CN" dirty="0"/>
                  <a:t>batch</a:t>
                </a:r>
                <a:r>
                  <a:rPr lang="zh-CN" altLang="en-US" dirty="0"/>
                  <a:t>、每个</a:t>
                </a:r>
                <a:r>
                  <a:rPr lang="en-US" altLang="zh-CN" dirty="0"/>
                  <a:t>channel</a:t>
                </a:r>
                <a:r>
                  <a:rPr lang="zh-CN" altLang="en-US" dirty="0"/>
                  <a:t>、每行、每列的每个特征计算特征的重要性，构成与输入特征图同尺寸的权值张量，对这个权值张量做</a:t>
                </a:r>
                <a:r>
                  <a:rPr lang="en-US" altLang="zh-CN" dirty="0"/>
                  <a:t>sigmoid</a:t>
                </a:r>
                <a:r>
                  <a:rPr lang="zh-CN" altLang="en-US" dirty="0"/>
                  <a:t>以防出现过大的权值，再将输入特征图与权值张量对应位置相乘即完成对特征的增强处理</a:t>
                </a:r>
                <a:endParaRPr lang="en-US" altLang="zh-CN"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𝑠𝑖𝑔𝑚𝑜𝑖𝑑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den>
                      </m:f>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oMath>
                  </m:oMathPara>
                </a14:m>
                <a:endParaRPr lang="en-US" altLang="zh-CN" dirty="0"/>
              </a:p>
            </p:txBody>
          </p:sp>
        </mc:Choice>
        <mc:Fallback>
          <p:sp>
            <p:nvSpPr>
              <p:cNvPr id="2" name="文本框 1">
                <a:extLst>
                  <a:ext uri="{FF2B5EF4-FFF2-40B4-BE49-F238E27FC236}">
                    <a16:creationId xmlns:a16="http://schemas.microsoft.com/office/drawing/2014/main" id="{17CC7EC8-5659-464B-9D7C-A21E885F6E4E}"/>
                  </a:ext>
                </a:extLst>
              </p:cNvPr>
              <p:cNvSpPr txBox="1">
                <a:spLocks noRot="1" noChangeAspect="1" noMove="1" noResize="1" noEditPoints="1" noAdjustHandles="1" noChangeArrowheads="1" noChangeShapeType="1" noTextEdit="1"/>
              </p:cNvSpPr>
              <p:nvPr/>
            </p:nvSpPr>
            <p:spPr>
              <a:xfrm>
                <a:off x="214726" y="712737"/>
                <a:ext cx="8714547" cy="2059988"/>
              </a:xfrm>
              <a:prstGeom prst="rect">
                <a:avLst/>
              </a:prstGeom>
              <a:blipFill>
                <a:blip r:embed="rId3"/>
                <a:stretch>
                  <a:fillRect l="-14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9E13E05-AFA6-40E3-84A7-8F9A538CFA01}"/>
              </a:ext>
            </a:extLst>
          </p:cNvPr>
          <p:cNvPicPr>
            <a:picLocks noChangeAspect="1"/>
          </p:cNvPicPr>
          <p:nvPr/>
        </p:nvPicPr>
        <p:blipFill>
          <a:blip r:embed="rId4"/>
          <a:stretch>
            <a:fillRect/>
          </a:stretch>
        </p:blipFill>
        <p:spPr>
          <a:xfrm>
            <a:off x="2586057" y="2675652"/>
            <a:ext cx="3971884" cy="2467848"/>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370278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其他技术细节</a:t>
            </a:r>
            <a:endParaRPr lang="en-US" altLang="zh-CN" sz="2000" b="1" dirty="0">
              <a:sym typeface="Times New Roman" panose="02020603050405020304" pitchFamily="18" charset="0"/>
            </a:endParaRPr>
          </a:p>
        </p:txBody>
      </p:sp>
      <p:sp>
        <p:nvSpPr>
          <p:cNvPr id="6" name="文本框 5">
            <a:extLst>
              <a:ext uri="{FF2B5EF4-FFF2-40B4-BE49-F238E27FC236}">
                <a16:creationId xmlns:a16="http://schemas.microsoft.com/office/drawing/2014/main" id="{3DDCE416-E990-40DA-999F-08CCB3D77465}"/>
              </a:ext>
            </a:extLst>
          </p:cNvPr>
          <p:cNvSpPr txBox="1"/>
          <p:nvPr/>
        </p:nvSpPr>
        <p:spPr>
          <a:xfrm>
            <a:off x="214726" y="719825"/>
            <a:ext cx="8714547" cy="367152"/>
          </a:xfrm>
          <a:prstGeom prst="rect">
            <a:avLst/>
          </a:prstGeom>
          <a:noFill/>
        </p:spPr>
        <p:txBody>
          <a:bodyPr wrap="square" rtlCol="0">
            <a:spAutoFit/>
          </a:bodyPr>
          <a:lstStyle/>
          <a:p>
            <a:pPr>
              <a:lnSpc>
                <a:spcPct val="150000"/>
              </a:lnSpc>
            </a:pPr>
            <a:r>
              <a:rPr lang="zh-CN" altLang="en-US" dirty="0"/>
              <a:t>（</a:t>
            </a:r>
            <a:r>
              <a:rPr lang="en-US" altLang="zh-CN" dirty="0"/>
              <a:t>1</a:t>
            </a:r>
            <a:r>
              <a:rPr lang="zh-CN" altLang="en-US" dirty="0"/>
              <a:t>）模块在</a:t>
            </a:r>
            <a:r>
              <a:rPr lang="en-US" altLang="zh-CN" dirty="0"/>
              <a:t>CIFAR</a:t>
            </a:r>
            <a:r>
              <a:rPr lang="zh-CN" altLang="en-US" dirty="0"/>
              <a:t>上的增强实验</a:t>
            </a:r>
            <a:endParaRPr lang="en-US" altLang="zh-CN" dirty="0"/>
          </a:p>
        </p:txBody>
      </p:sp>
      <p:pic>
        <p:nvPicPr>
          <p:cNvPr id="2" name="图片 1">
            <a:extLst>
              <a:ext uri="{FF2B5EF4-FFF2-40B4-BE49-F238E27FC236}">
                <a16:creationId xmlns:a16="http://schemas.microsoft.com/office/drawing/2014/main" id="{02ADD894-790B-4DB3-A427-22E4A4129483}"/>
              </a:ext>
            </a:extLst>
          </p:cNvPr>
          <p:cNvPicPr>
            <a:picLocks noChangeAspect="1"/>
          </p:cNvPicPr>
          <p:nvPr/>
        </p:nvPicPr>
        <p:blipFill>
          <a:blip r:embed="rId3"/>
          <a:stretch>
            <a:fillRect/>
          </a:stretch>
        </p:blipFill>
        <p:spPr>
          <a:xfrm>
            <a:off x="1390031" y="1086977"/>
            <a:ext cx="6363935" cy="4001712"/>
          </a:xfrm>
          <a:prstGeom prst="rect">
            <a:avLst/>
          </a:prstGeom>
        </p:spPr>
      </p:pic>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83781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14726" y="617283"/>
            <a:ext cx="8714548"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zh-CN" altLang="en-US" i="1">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9" name="文本框 8"/>
          <p:cNvSpPr txBox="1"/>
          <p:nvPr/>
        </p:nvSpPr>
        <p:spPr>
          <a:xfrm>
            <a:off x="214726" y="72454"/>
            <a:ext cx="8714548" cy="544829"/>
          </a:xfrm>
          <a:prstGeom prst="rect">
            <a:avLst/>
          </a:prstGeom>
          <a:noFill/>
        </p:spPr>
        <p:txBody>
          <a:bodyPr wrap="square" rtlCol="0">
            <a:spAutoFit/>
          </a:bodyPr>
          <a:lstStyle/>
          <a:p>
            <a:pPr>
              <a:lnSpc>
                <a:spcPct val="170000"/>
              </a:lnSpc>
              <a:spcBef>
                <a:spcPct val="0"/>
              </a:spcBef>
            </a:pPr>
            <a:r>
              <a:rPr lang="zh-CN" altLang="en-US" sz="2000" b="1" dirty="0"/>
              <a:t>其他技术细节</a:t>
            </a:r>
            <a:endParaRPr lang="en-US" altLang="zh-CN" sz="2000" b="1" dirty="0">
              <a:sym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DDCE416-E990-40DA-999F-08CCB3D77465}"/>
                  </a:ext>
                </a:extLst>
              </p:cNvPr>
              <p:cNvSpPr txBox="1"/>
              <p:nvPr/>
            </p:nvSpPr>
            <p:spPr>
              <a:xfrm>
                <a:off x="214726" y="719825"/>
                <a:ext cx="8714547" cy="367152"/>
              </a:xfrm>
              <a:prstGeom prst="rect">
                <a:avLst/>
              </a:prstGeom>
              <a:noFill/>
            </p:spPr>
            <p:txBody>
              <a:bodyPr wrap="square" rtlCol="0">
                <a:spAutoFit/>
              </a:bodyPr>
              <a:lstStyle/>
              <a:p>
                <a:pPr>
                  <a:lnSpc>
                    <a:spcPct val="150000"/>
                  </a:lnSpc>
                </a:pPr>
                <a:r>
                  <a:rPr lang="zh-CN" altLang="en-US" dirty="0"/>
                  <a:t>（</a:t>
                </a:r>
                <a:r>
                  <a:rPr lang="en-US" altLang="zh-CN" dirty="0"/>
                  <a:t>2</a:t>
                </a:r>
                <a:r>
                  <a:rPr lang="zh-CN" altLang="en-US" dirty="0"/>
                  <a:t>）模块在</a:t>
                </a:r>
                <a:r>
                  <a:rPr lang="en-US" altLang="zh-CN" dirty="0"/>
                  <a:t>CIFAR</a:t>
                </a:r>
                <a:r>
                  <a:rPr lang="zh-CN" altLang="en-US" dirty="0"/>
                  <a:t>上的</a:t>
                </a:r>
                <a14:m>
                  <m:oMath xmlns:m="http://schemas.openxmlformats.org/officeDocument/2006/math">
                    <m:r>
                      <a:rPr lang="zh-CN" altLang="en-US" i="1" smtClean="0">
                        <a:latin typeface="Cambria Math" panose="02040503050406030204" pitchFamily="18" charset="0"/>
                      </a:rPr>
                      <m:t>𝜆</m:t>
                    </m:r>
                    <m:r>
                      <a:rPr lang="zh-CN" altLang="en-US" i="1">
                        <a:latin typeface="Cambria Math" panose="02040503050406030204" pitchFamily="18" charset="0"/>
                      </a:rPr>
                      <m:t>实验</m:t>
                    </m:r>
                  </m:oMath>
                </a14:m>
                <a:endParaRPr lang="en-US" altLang="zh-CN" dirty="0"/>
              </a:p>
            </p:txBody>
          </p:sp>
        </mc:Choice>
        <mc:Fallback>
          <p:sp>
            <p:nvSpPr>
              <p:cNvPr id="6" name="文本框 5">
                <a:extLst>
                  <a:ext uri="{FF2B5EF4-FFF2-40B4-BE49-F238E27FC236}">
                    <a16:creationId xmlns:a16="http://schemas.microsoft.com/office/drawing/2014/main" id="{3DDCE416-E990-40DA-999F-08CCB3D77465}"/>
                  </a:ext>
                </a:extLst>
              </p:cNvPr>
              <p:cNvSpPr txBox="1">
                <a:spLocks noRot="1" noChangeAspect="1" noMove="1" noResize="1" noEditPoints="1" noAdjustHandles="1" noChangeArrowheads="1" noChangeShapeType="1" noTextEdit="1"/>
              </p:cNvSpPr>
              <p:nvPr/>
            </p:nvSpPr>
            <p:spPr>
              <a:xfrm>
                <a:off x="214726" y="719825"/>
                <a:ext cx="8714547" cy="367152"/>
              </a:xfrm>
              <a:prstGeom prst="rect">
                <a:avLst/>
              </a:prstGeom>
              <a:blipFill>
                <a:blip r:embed="rId3"/>
                <a:stretch>
                  <a:fillRect l="-140" b="-1666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EE18E23-CD7A-4520-A2E8-11A8A12F2929}"/>
              </a:ext>
            </a:extLst>
          </p:cNvPr>
          <p:cNvPicPr>
            <a:picLocks noChangeAspect="1"/>
          </p:cNvPicPr>
          <p:nvPr/>
        </p:nvPicPr>
        <p:blipFill>
          <a:blip r:embed="rId4"/>
          <a:stretch>
            <a:fillRect/>
          </a:stretch>
        </p:blipFill>
        <p:spPr>
          <a:xfrm>
            <a:off x="2121252" y="1296063"/>
            <a:ext cx="4901495" cy="3358432"/>
          </a:xfrm>
          <a:prstGeom prst="rect">
            <a:avLst/>
          </a:prstGeom>
        </p:spPr>
      </p:pic>
      <p:sp>
        <p:nvSpPr>
          <p:cNvPr id="4" name="笑脸 3">
            <a:extLst>
              <a:ext uri="{FF2B5EF4-FFF2-40B4-BE49-F238E27FC236}">
                <a16:creationId xmlns:a16="http://schemas.microsoft.com/office/drawing/2014/main" id="{718E6E7D-639E-4F67-8689-1D669A7C6661}"/>
              </a:ext>
            </a:extLst>
          </p:cNvPr>
          <p:cNvSpPr/>
          <p:nvPr/>
        </p:nvSpPr>
        <p:spPr>
          <a:xfrm>
            <a:off x="4937801" y="1892410"/>
            <a:ext cx="389573" cy="367152"/>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name="文本框 9" id="10"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BBAAD9C20180234D78A0072836F0BB40B2B9B2041CC96B20A5D98C35B11D2BA5FB49BD38D16E3B0622E92508C84687EB90F921DA11D03BA11BBFC23A7C2E2BDC24FC46ADC12DD64784A92FA76F024A424600ECB5725B6F25F8E6C1977016AC48D8862698FE3</a:t>
            </a:r>
          </a:p>
        </p:txBody>
      </p:sp>
    </p:spTree>
    <p:extLst>
      <p:ext uri="{BB962C8B-B14F-4D97-AF65-F5344CB8AC3E}">
        <p14:creationId xmlns:p14="http://schemas.microsoft.com/office/powerpoint/2010/main" val="8356902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BD374A"/>
      </a:accent1>
      <a:accent2>
        <a:srgbClr val="6A868F"/>
      </a:accent2>
      <a:accent3>
        <a:srgbClr val="31778E"/>
      </a:accent3>
      <a:accent4>
        <a:srgbClr val="D6C88B"/>
      </a:accent4>
      <a:accent5>
        <a:srgbClr val="D66E49"/>
      </a:accent5>
      <a:accent6>
        <a:srgbClr val="649EB2"/>
      </a:accent6>
      <a:hlink>
        <a:srgbClr val="BD374A"/>
      </a:hlink>
      <a:folHlink>
        <a:srgbClr val="BFBFBF"/>
      </a:folHlink>
    </a:clrScheme>
    <a:fontScheme name="tqakwaqc">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BD374A"/>
    </a:accent1>
    <a:accent2>
      <a:srgbClr val="6A868F"/>
    </a:accent2>
    <a:accent3>
      <a:srgbClr val="31778E"/>
    </a:accent3>
    <a:accent4>
      <a:srgbClr val="D6C88B"/>
    </a:accent4>
    <a:accent5>
      <a:srgbClr val="D66E49"/>
    </a:accent5>
    <a:accent6>
      <a:srgbClr val="649EB2"/>
    </a:accent6>
    <a:hlink>
      <a:srgbClr val="BD374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BD374A"/>
    </a:accent1>
    <a:accent2>
      <a:srgbClr val="6A868F"/>
    </a:accent2>
    <a:accent3>
      <a:srgbClr val="31778E"/>
    </a:accent3>
    <a:accent4>
      <a:srgbClr val="D6C88B"/>
    </a:accent4>
    <a:accent5>
      <a:srgbClr val="D66E49"/>
    </a:accent5>
    <a:accent6>
      <a:srgbClr val="649EB2"/>
    </a:accent6>
    <a:hlink>
      <a:srgbClr val="BD374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164646</TotalTime>
  <Words>791</Words>
  <Application>Microsoft Office PowerPoint</Application>
  <PresentationFormat>全屏显示(16:9)</PresentationFormat>
  <Paragraphs>67</Paragraphs>
  <Slides>13</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5" baseType="lpstr">
      <vt:lpstr>Heiti SC Light</vt:lpstr>
      <vt:lpstr>Helvetica Neue for IB</vt:lpstr>
      <vt:lpstr>等线</vt:lpstr>
      <vt:lpstr>微软雅黑</vt:lpstr>
      <vt:lpstr>Arial</vt:lpstr>
      <vt:lpstr>Cambria Math</vt:lpstr>
      <vt:lpstr>Courier New</vt:lpstr>
      <vt:lpstr>Times</vt:lpstr>
      <vt:lpstr>Times New Roman</vt:lpstr>
      <vt:lpstr>Wingdings</vt:lpstr>
      <vt:lpstr>Office Theme</vt:lpstr>
      <vt:lpstr>Microsoft Visio 绘图</vt:lpstr>
      <vt:lpstr>SimAM: A Simple, Parameter-Free Attention Module for Convolutional Neural Networks </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TEVS车流量系统</dc:title>
  <dc:creator>Eden Wei</dc:creator>
  <dc:description/>
  <cp:lastModifiedBy>HP</cp:lastModifiedBy>
  <cp:revision>1774</cp:revision>
  <dcterms:created xsi:type="dcterms:W3CDTF">2016-12-02T04:03:52Z</dcterms:created>
  <dcterms:modified xsi:type="dcterms:W3CDTF">2021-08-25T08:58:25Z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TEVS车流量系统</vt:lpwstr>
  </property>
  <property fmtid="{D5CDD505-2E9C-101B-9397-08002B2CF9AE}" pid="3" name="SlideDescription">
    <vt:lpwstr/>
  </property>
  <property fmtid="{D5CDD505-2E9C-101B-9397-08002B2CF9AE}" pid="4" name="property1">
    <vt:lpwstr>BBAAD9C20180234D78A0072836F0BB40B2B9B2041CC96B20A5D98C35B11D2BA5FB49BD38D16E3B0622E92508C84687EB90F921DA11D03BA11BBFC23A7C2E2BDC24FC46ADC12DD64784A92FA76F024A424600ECB5725B6F25F8E6C1977016AC48D8862698FE3</vt:lpwstr>
  </property>
</Properties>
</file>