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7" r:id="rId3"/>
    <p:sldId id="376" r:id="rId4"/>
    <p:sldId id="391" r:id="rId5"/>
    <p:sldId id="378" r:id="rId6"/>
    <p:sldId id="392" r:id="rId7"/>
    <p:sldId id="393" r:id="rId8"/>
    <p:sldId id="394" r:id="rId9"/>
    <p:sldId id="398" r:id="rId10"/>
    <p:sldId id="399" r:id="rId11"/>
    <p:sldId id="396" r:id="rId12"/>
    <p:sldId id="397" r:id="rId13"/>
    <p:sldId id="400" r:id="rId14"/>
    <p:sldId id="401" r:id="rId15"/>
    <p:sldId id="402" r:id="rId16"/>
    <p:sldId id="404" r:id="rId17"/>
    <p:sldId id="408" r:id="rId18"/>
    <p:sldId id="403" r:id="rId19"/>
    <p:sldId id="405" r:id="rId20"/>
    <p:sldId id="406" r:id="rId21"/>
    <p:sldId id="407" r:id="rId22"/>
    <p:sldId id="301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5443" userDrawn="1">
          <p15:clr>
            <a:srgbClr val="A4A3A4"/>
          </p15:clr>
        </p15:guide>
        <p15:guide id="3" orient="horz" pos="486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6" orient="horz" pos="29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P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8D"/>
    <a:srgbClr val="787F84"/>
    <a:srgbClr val="00B050"/>
    <a:srgbClr val="00B5C6"/>
    <a:srgbClr val="0EB48D"/>
    <a:srgbClr val="0D845C"/>
    <a:srgbClr val="29437B"/>
    <a:srgbClr val="FFFFFF"/>
    <a:srgbClr val="A0CFDE"/>
    <a:srgbClr val="6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89659" autoAdjust="0"/>
  </p:normalViewPr>
  <p:slideViewPr>
    <p:cSldViewPr snapToGrid="0">
      <p:cViewPr varScale="1">
        <p:scale>
          <a:sx n="135" d="100"/>
          <a:sy n="135" d="100"/>
        </p:scale>
        <p:origin x="552" y="114"/>
      </p:cViewPr>
      <p:guideLst>
        <p:guide pos="312"/>
        <p:guide pos="5443"/>
        <p:guide orient="horz" pos="486"/>
        <p:guide orient="horz" pos="528"/>
        <p:guide orient="horz"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3104-24A7-4886-9310-A5F5A8EF22E4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14072-1D88-4304-854E-150CC5FA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1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3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4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9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1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8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8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0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02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4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5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53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03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2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4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7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4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4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9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4072-1D88-4304-854E-150CC5FAEC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2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4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162163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-27387" r="-856" b="27387"/>
          <a:stretch>
            <a:fillRect/>
          </a:stretch>
        </p:blipFill>
        <p:spPr>
          <a:xfrm>
            <a:off x="6710289" y="-482840"/>
            <a:ext cx="1795652" cy="1795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7" y="1049044"/>
            <a:ext cx="6113852" cy="527539"/>
          </a:xfrm>
        </p:spPr>
        <p:txBody>
          <a:bodyPr>
            <a:noAutofit/>
          </a:bodyPr>
          <a:lstStyle>
            <a:lvl1pPr algn="l">
              <a:defRPr sz="3499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6" y="1582534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1999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6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099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5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目录页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7965465" cy="857250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目录</a:t>
            </a:r>
            <a:r>
              <a:rPr lang="en-US" altLang="zh-CN" dirty="0"/>
              <a:t> 28-30pt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0579" y="1318565"/>
            <a:ext cx="7965465" cy="3399350"/>
          </a:xfrm>
        </p:spPr>
        <p:txBody>
          <a:bodyPr anchor="t">
            <a:normAutofit/>
          </a:bodyPr>
          <a:lstStyle>
            <a:lvl1pPr marL="285750" indent="-285750">
              <a:buSzPct val="120000"/>
              <a:buFontTx/>
              <a:buBlip>
                <a:blip r:embed="rId3"/>
              </a:buBlip>
              <a:defRPr sz="1800" b="0" i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8650" indent="-171450">
              <a:buFont typeface="Arial"/>
              <a:buChar char="•"/>
              <a:defRPr sz="1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085850" indent="-171450">
              <a:buFont typeface="Wingdings" charset="2"/>
              <a:buChar char="§"/>
              <a:defRPr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1543050" indent="-171450">
              <a:buFont typeface="Courier New"/>
              <a:buChar char="o"/>
              <a:defRPr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2000250" indent="-171450">
              <a:buFont typeface="Wingdings" charset="2"/>
              <a:buChar char="²"/>
              <a:defRPr sz="105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01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08709" y="907475"/>
            <a:ext cx="6303818" cy="1"/>
          </a:xfrm>
          <a:prstGeom prst="line">
            <a:avLst/>
          </a:prstGeom>
          <a:ln>
            <a:solidFill>
              <a:srgbClr val="2DAA8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8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1130banma-PPT应用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147685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800" y="289331"/>
            <a:ext cx="8391387" cy="1044645"/>
          </a:xfrm>
        </p:spPr>
        <p:txBody>
          <a:bodyPr anchor="t">
            <a:noAutofit/>
          </a:bodyPr>
          <a:lstStyle>
            <a:lvl1pPr algn="l">
              <a:defRPr sz="2100" b="0" i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/>
              <a:t>Thank you！</a:t>
            </a:r>
            <a:br>
              <a:rPr lang="en-US" dirty="0"/>
            </a:br>
            <a:r>
              <a:rPr lang="zh-TW" altLang="en-US" dirty="0"/>
              <a:t>谢谢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316961" y="4847863"/>
            <a:ext cx="1253701" cy="1519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25" b="0" i="0" dirty="0" err="1">
                <a:solidFill>
                  <a:schemeClr val="bg1"/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525" b="0" i="0" dirty="0">
              <a:solidFill>
                <a:schemeClr val="bg1"/>
              </a:solidFill>
              <a:latin typeface="Arial"/>
              <a:ea typeface="Heiti SC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3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组 5"/>
          <p:cNvGrpSpPr/>
          <p:nvPr userDrawn="1"/>
        </p:nvGrpSpPr>
        <p:grpSpPr>
          <a:xfrm>
            <a:off x="9450321" y="3172812"/>
            <a:ext cx="1199362" cy="627850"/>
            <a:chOff x="9286278" y="1725515"/>
            <a:chExt cx="1199362" cy="627850"/>
          </a:xfrm>
        </p:grpSpPr>
        <p:grpSp>
          <p:nvGrpSpPr>
            <p:cNvPr id="8" name="组 6"/>
            <p:cNvGrpSpPr/>
            <p:nvPr userDrawn="1"/>
          </p:nvGrpSpPr>
          <p:grpSpPr>
            <a:xfrm>
              <a:off x="9286278" y="1725515"/>
              <a:ext cx="1199362" cy="254390"/>
              <a:chOff x="9286278" y="1725515"/>
              <a:chExt cx="1199362" cy="254390"/>
            </a:xfrm>
          </p:grpSpPr>
          <p:sp>
            <p:nvSpPr>
              <p:cNvPr id="18" name="矩形 18"/>
              <p:cNvSpPr/>
              <p:nvPr userDrawn="1"/>
            </p:nvSpPr>
            <p:spPr>
              <a:xfrm>
                <a:off x="9286278" y="1725515"/>
                <a:ext cx="254390" cy="254390"/>
              </a:xfrm>
              <a:prstGeom prst="rect">
                <a:avLst/>
              </a:prstGeom>
              <a:solidFill>
                <a:srgbClr val="00B48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文本框 19"/>
              <p:cNvSpPr txBox="1"/>
              <p:nvPr userDrawn="1"/>
            </p:nvSpPr>
            <p:spPr>
              <a:xfrm>
                <a:off x="9503622" y="1756625"/>
                <a:ext cx="9820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R0 </a:t>
                </a:r>
                <a:r>
                  <a:rPr kumimoji="1" lang="en-US" altLang="zh-CN" sz="700" i="1" baseline="0" dirty="0">
                    <a:solidFill>
                      <a:schemeClr val="bg1"/>
                    </a:solidFill>
                    <a:latin typeface="Times"/>
                    <a:cs typeface="Times"/>
                  </a:rPr>
                  <a:t> </a:t>
                </a:r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G180  B141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9" name="组 9"/>
            <p:cNvGrpSpPr/>
            <p:nvPr userDrawn="1"/>
          </p:nvGrpSpPr>
          <p:grpSpPr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4" name="矩形 14"/>
              <p:cNvSpPr/>
              <p:nvPr userDrawn="1"/>
            </p:nvSpPr>
            <p:spPr>
              <a:xfrm>
                <a:off x="9286278" y="2098975"/>
                <a:ext cx="254390" cy="254390"/>
              </a:xfrm>
              <a:prstGeom prst="rect">
                <a:avLst/>
              </a:prstGeom>
              <a:solidFill>
                <a:srgbClr val="787F8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文本框 15"/>
              <p:cNvSpPr txBox="1"/>
              <p:nvPr userDrawn="1"/>
            </p:nvSpPr>
            <p:spPr>
              <a:xfrm>
                <a:off x="9503622" y="2130085"/>
                <a:ext cx="9820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R120</a:t>
                </a:r>
                <a:r>
                  <a:rPr kumimoji="1" lang="en-US" altLang="zh-CN" sz="700" i="1" baseline="0" dirty="0">
                    <a:solidFill>
                      <a:schemeClr val="bg1"/>
                    </a:solidFill>
                    <a:latin typeface="Times"/>
                    <a:cs typeface="Times"/>
                  </a:rPr>
                  <a:t> </a:t>
                </a:r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G127 B132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</p:grpSp>
      <p:sp>
        <p:nvSpPr>
          <p:cNvPr id="23" name="Slide Number Placeholder 36"/>
          <p:cNvSpPr txBox="1">
            <a:spLocks/>
          </p:cNvSpPr>
          <p:nvPr userDrawn="1"/>
        </p:nvSpPr>
        <p:spPr>
          <a:xfrm>
            <a:off x="457200" y="4860787"/>
            <a:ext cx="262413" cy="12112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650" b="1" kern="1200">
                <a:solidFill>
                  <a:schemeClr val="tx1"/>
                </a:solidFill>
                <a:latin typeface="Helvetica Neue for IB" pitchFamily="34" charset="0"/>
                <a:ea typeface="+mn-ea"/>
                <a:cs typeface="Helvetica Neue for IB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FFD63D-7F43-3B4E-8B2F-7535F503E7C1}" type="slidenum">
              <a:rPr lang="en-US" smtClean="0">
                <a:solidFill>
                  <a:srgbClr val="787F84"/>
                </a:solidFill>
              </a:rPr>
              <a:pPr/>
              <a:t>‹#›</a:t>
            </a:fld>
            <a:endParaRPr lang="en-US" dirty="0">
              <a:solidFill>
                <a:srgbClr val="787F8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13E1-72DF-43DB-BBB8-FE62B12E9934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1AA2-C62C-4909-AD98-7866AA57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5440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28" userDrawn="1">
          <p15:clr>
            <a:srgbClr val="F26B43"/>
          </p15:clr>
        </p15:guide>
        <p15:guide id="5" orient="horz" pos="2944" userDrawn="1">
          <p15:clr>
            <a:srgbClr val="F26B43"/>
          </p15:clr>
        </p15:guide>
        <p15:guide id="6" orient="horz" pos="2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857" y="1156498"/>
            <a:ext cx="8418286" cy="2231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Learning Statistical Texture for Semantic Segmentation 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2857" y="3742165"/>
            <a:ext cx="2541665" cy="6594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i="1" dirty="0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Hong Peng</a:t>
            </a:r>
            <a:br>
              <a:rPr lang="en-US" altLang="zh-CN" sz="1400" i="1" dirty="0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</a:br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2021-08-02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name="文本框 1" id="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21750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7" y="712737"/>
                <a:ext cx="8714547" cy="3446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若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0,                                                                            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2,1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2,2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𝐻𝑊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𝐻𝑊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𝐻𝑊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，稀疏矩阵，每一行只有一个非零值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B48D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6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）将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B48D"/>
                    </a:solidFill>
                  </a:rPr>
                  <a:t>reshape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×1×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无此操作）</a:t>
                </a:r>
                <a:endParaRPr lang="en-US" altLang="zh-CN" dirty="0">
                  <a:solidFill>
                    <a:srgbClr val="00B48D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B48D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7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）计算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的共生量化矩阵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00B48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无此操作）</a:t>
                </a:r>
                <a:endParaRPr lang="en-US" altLang="zh-CN" dirty="0">
                  <a:solidFill>
                    <a:srgbClr val="00B48D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:,:,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48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B48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:,0</m:t>
                          </m:r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rgbClr val="00B48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:,0,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48D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B48D"/>
                    </a:solidFill>
                  </a:rPr>
                  <a:t>我们知道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:,0,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是一个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的向量且只在某一个元素位置上非零，当输入特征图点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分别被量化到第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个等分点时，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有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B48D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7" y="712737"/>
                <a:ext cx="8714547" cy="3446072"/>
              </a:xfrm>
              <a:prstGeom prst="rect">
                <a:avLst/>
              </a:prstGeom>
              <a:blipFill>
                <a:blip r:embed="rId3"/>
                <a:stretch>
                  <a:fillRect l="-140" b="-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11675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2737"/>
                <a:ext cx="8714547" cy="366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zh-CN" altLang="en-US" dirty="0"/>
                  <a:t>统计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输入：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共生量化矩阵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m:rPr>
                        <m:nor/>
                      </m:rPr>
                      <a:rPr lang="en-US" altLang="zh-CN" dirty="0">
                        <a:solidFill>
                          <a:srgbClr val="00B48D"/>
                        </a:solidFill>
                      </a:rPr>
                      <m:t> </m:t>
                    </m:r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/>
                  <a:t>、等分点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序列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共生量化统计图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 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过程：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:,:,0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b="0" i="1" dirty="0">
                    <a:solidFill>
                      <a:srgbClr val="00B48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endParaRPr lang="en-US" altLang="zh-CN" dirty="0">
                  <a:solidFill>
                    <a:srgbClr val="00B48D"/>
                  </a:solidFill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:,: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:,:,0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𝑒𝑥𝑝𝑎𝑛𝑑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b="0" dirty="0">
                    <a:solidFill>
                      <a:srgbClr val="00B48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，可以理解成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00B48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的排列组合</a:t>
                </a:r>
                <a:endParaRPr lang="en-US" altLang="zh-CN" b="0" dirty="0">
                  <a:solidFill>
                    <a:srgbClr val="00B48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48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rgbClr val="00B48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(:,:,2)=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48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en-US" altLang="zh-CN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solidFill>
                                    <a:srgbClr val="00B48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48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CN" i="1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CN" i="1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B48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B48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B48D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(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00B48D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zh-CN" altLang="en-US" dirty="0"/>
                  <a:t>统计特征编码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输入：全局平均池化特征图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×1×1</m:t>
                        </m:r>
                      </m:sup>
                    </m:sSup>
                  </m:oMath>
                </a14:m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共生量化统计图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共生统计特征图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）</a:t>
                </a:r>
                <a:endParaRPr lang="en-US" altLang="zh-CN" dirty="0">
                  <a:solidFill>
                    <a:srgbClr val="00B48D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2737"/>
                <a:ext cx="8714547" cy="3660489"/>
              </a:xfrm>
              <a:prstGeom prst="rect">
                <a:avLst/>
              </a:prstGeom>
              <a:blipFill>
                <a:blip r:embed="rId3"/>
                <a:stretch>
                  <a:fillRect l="-140" b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127246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2737"/>
                <a:ext cx="8714547" cy="1934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×1×1</m:t>
                        </m:r>
                      </m:sup>
                    </m:sSup>
                  </m:oMath>
                </a14:m>
                <a:r>
                  <a:rPr lang="zh-CN" altLang="en-US" dirty="0"/>
                  <a:t>上采样得到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r>
                  <a:rPr lang="zh-CN" altLang="en-US" dirty="0"/>
                  <a:t>使用多层感知机将第三维度扩充为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通道数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）拼接两个张量得到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总结一下：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二维</a:t>
                </a:r>
                <a:r>
                  <a:rPr lang="en-US" altLang="zh-CN" dirty="0"/>
                  <a:t>QCO</a:t>
                </a:r>
                <a:r>
                  <a:rPr lang="zh-CN" altLang="en-US" dirty="0"/>
                  <a:t>的输入是特征图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输出是共生统计特征图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2737"/>
                <a:ext cx="8714547" cy="1934889"/>
              </a:xfrm>
              <a:prstGeom prst="rect">
                <a:avLst/>
              </a:prstGeom>
              <a:blipFill>
                <a:blip r:embed="rId3"/>
                <a:stretch>
                  <a:fillRect l="-140" b="-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60182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TEM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9825"/>
                <a:ext cx="8714547" cy="425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灰度直方图横轴是灰度级，纵轴是相应灰度级的像素个数，分别设为向量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，直方图均衡是指根据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重构灰度级向量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，使得向量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上的分布在向量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上呈现均匀分布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−1)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TEM</a:t>
                </a:r>
                <a:r>
                  <a:rPr lang="zh-CN" altLang="en-US" dirty="0"/>
                  <a:t>受直方图均衡启发：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）将浅层特征图经过一个一维</a:t>
                </a:r>
                <a:r>
                  <a:rPr lang="en-US" altLang="zh-CN" dirty="0"/>
                  <a:t>QCO</a:t>
                </a:r>
                <a:r>
                  <a:rPr lang="zh-CN" altLang="en-US" dirty="0"/>
                  <a:t>，得到量化编码特征图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r>
                  <a:rPr lang="zh-CN" altLang="en-US" dirty="0"/>
                  <a:t>、统计信息特征图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相当于灰度直方图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）类似上面直方图均衡的式子，根据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重构灰度级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，每一个新的灰度级需要保留整幅图的统计信息，因此可以将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看做图像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分别是不同的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/>
                  <a:t>的卷积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）用量化编码特征图和上面得到的新的灰度级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对浅层特征图做均衡化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𝑟𝑒𝑠h𝑎𝑝𝑒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9825"/>
                <a:ext cx="8714547" cy="4254754"/>
              </a:xfrm>
              <a:prstGeom prst="rect">
                <a:avLst/>
              </a:prstGeom>
              <a:blipFill>
                <a:blip r:embed="rId3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6050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TEM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C470D-2967-4C72-832E-3093B0E4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9" y="708721"/>
            <a:ext cx="2984064" cy="4434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2E129F-9A5A-4A6D-95F8-3CD8995D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90587"/>
            <a:ext cx="3971925" cy="3362325"/>
          </a:xfrm>
          <a:prstGeom prst="rect">
            <a:avLst/>
          </a:prstGeom>
        </p:spPr>
      </p:pic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10030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PTFEM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CC7EC8-5659-464B-9D7C-A21E885F6E4E}"/>
              </a:ext>
            </a:extLst>
          </p:cNvPr>
          <p:cNvSpPr txBox="1"/>
          <p:nvPr/>
        </p:nvSpPr>
        <p:spPr>
          <a:xfrm>
            <a:off x="214726" y="719825"/>
            <a:ext cx="8714547" cy="67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目的：提取特征图上的多尺度纹理信息，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灰度共生矩阵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F06F90-9D71-4046-8A20-4AB4094E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76" y="1398601"/>
            <a:ext cx="7930845" cy="2797714"/>
          </a:xfrm>
          <a:prstGeom prst="rect">
            <a:avLst/>
          </a:prstGeom>
        </p:spPr>
      </p:pic>
      <p:pic>
        <p:nvPicPr>
          <p:cNvPr id="1026" name="Picture 2" descr="https://img-blog.csdn.net/20140517230816562?watermark/2/text/aHR0cDovL2Jsb2cuY3Nkbi5uZXQvbGlnaHRfbGo=/font/5a6L5L2T/fontsize/400/fill/I0JBQkFCMA==/dissolve/70/gravity/Center">
            <a:extLst>
              <a:ext uri="{FF2B5EF4-FFF2-40B4-BE49-F238E27FC236}">
                <a16:creationId xmlns:a16="http://schemas.microsoft.com/office/drawing/2014/main" id="{B31ADBE6-6D63-4B05-B651-E39362CA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04" y="3948978"/>
            <a:ext cx="1354356" cy="112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40517231029796?watermark/2/text/aHR0cDovL2Jsb2cuY3Nkbi5uZXQvbGlnaHRfbGo=/font/5a6L5L2T/fontsize/400/fill/I0JBQkFCMA==/dissolve/70/gravity/Center">
            <a:extLst>
              <a:ext uri="{FF2B5EF4-FFF2-40B4-BE49-F238E27FC236}">
                <a16:creationId xmlns:a16="http://schemas.microsoft.com/office/drawing/2014/main" id="{CFF076AE-108B-4F4C-B2CC-EBDCC54A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60" y="3948978"/>
            <a:ext cx="3131480" cy="112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name="文本框 9" id="102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53093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PTFEM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9825"/>
                <a:ext cx="8714547" cy="392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）纹理特征提取单元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输入特征图先经过二维</a:t>
                </a:r>
                <a:r>
                  <a:rPr lang="en-US" altLang="zh-CN" dirty="0"/>
                  <a:t>QCO</a:t>
                </a:r>
                <a:r>
                  <a:rPr lang="zh-CN" altLang="en-US" dirty="0"/>
                  <a:t>得到共生统计特征图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多层感知机提取纹理特征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）金字塔结构，将特征图分发到四个不同尺度</a:t>
                </a:r>
                <a:r>
                  <a:rPr lang="en-US" altLang="zh-CN" dirty="0"/>
                  <a:t>[1,2,3,6]</a:t>
                </a:r>
                <a:r>
                  <a:rPr lang="zh-CN" altLang="en-US" dirty="0"/>
                  <a:t>的分支，每个分支经过纹理特征提取单元得到纹理特征图，上采样后</a:t>
                </a:r>
                <a:r>
                  <a:rPr lang="en-US" altLang="zh-CN" dirty="0" err="1"/>
                  <a:t>concat</a:t>
                </a:r>
                <a:r>
                  <a:rPr lang="zh-CN" altLang="en-US" dirty="0"/>
                  <a:t>输出。注意这里的尺度影响了全局平均池化结果尺寸、纹理特征提取单元的输出结果尺寸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9825"/>
                <a:ext cx="8714547" cy="3923959"/>
              </a:xfrm>
              <a:prstGeom prst="rect">
                <a:avLst/>
              </a:prstGeom>
              <a:blipFill>
                <a:blip r:embed="rId3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79390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PTFEM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DC572A-C7C3-4FDA-88FD-91EA40B7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6" y="818351"/>
            <a:ext cx="3335366" cy="43251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32D568-92BF-43C9-8CC3-69BE8D37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92" y="818350"/>
            <a:ext cx="3266241" cy="2796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75B5F-626E-4B59-B7AB-8527DB42F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634" y="3421938"/>
            <a:ext cx="3335366" cy="1721562"/>
          </a:xfrm>
          <a:prstGeom prst="rect">
            <a:avLst/>
          </a:prstGeom>
        </p:spPr>
      </p:pic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341725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其他技术细节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DCE416-E990-40DA-999F-08CCB3D77465}"/>
                  </a:ext>
                </a:extLst>
              </p:cNvPr>
              <p:cNvSpPr txBox="1"/>
              <p:nvPr/>
            </p:nvSpPr>
            <p:spPr>
              <a:xfrm>
                <a:off x="214726" y="719825"/>
                <a:ext cx="8714547" cy="135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）在</a:t>
                </a:r>
                <a:r>
                  <a:rPr lang="en-US" altLang="zh-CN" dirty="0" err="1"/>
                  <a:t>resnet</a:t>
                </a:r>
                <a:r>
                  <a:rPr lang="zh-CN" altLang="en-US" dirty="0"/>
                  <a:t>第三层后使用常用的交叉熵辅助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监督训练，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是最终预测的、采用</a:t>
                </a:r>
                <a:r>
                  <a:rPr lang="en-US" altLang="zh-CN" dirty="0"/>
                  <a:t>OHEM</a:t>
                </a:r>
                <a:r>
                  <a:rPr lang="zh-CN" altLang="en-US" dirty="0"/>
                  <a:t>损失，旨在解决类别不均衡的问题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 err="1"/>
                  <a:t>STLNet</a:t>
                </a:r>
                <a:r>
                  <a:rPr lang="zh-CN" altLang="en-US" dirty="0"/>
                  <a:t>结构的消融实验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DCE416-E990-40DA-999F-08CCB3D7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9825"/>
                <a:ext cx="8714547" cy="1351396"/>
              </a:xfrm>
              <a:prstGeom prst="rect">
                <a:avLst/>
              </a:prstGeom>
              <a:blipFill>
                <a:blip r:embed="rId3"/>
                <a:stretch>
                  <a:fillRect l="-140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B5B6F8E-A2BE-4A8A-B853-062C88CC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4" y="2071221"/>
            <a:ext cx="3257549" cy="2271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B4BE95-5012-432A-8FC4-F36604822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865" y="2571750"/>
            <a:ext cx="2036955" cy="208110"/>
          </a:xfrm>
          <a:prstGeom prst="rect">
            <a:avLst/>
          </a:prstGeom>
        </p:spPr>
      </p:pic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83781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其他技术细节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DCE416-E990-40DA-999F-08CCB3D77465}"/>
              </a:ext>
            </a:extLst>
          </p:cNvPr>
          <p:cNvSpPr txBox="1"/>
          <p:nvPr/>
        </p:nvSpPr>
        <p:spPr>
          <a:xfrm>
            <a:off x="214726" y="719825"/>
            <a:ext cx="8714547" cy="36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）量化级数的消融实验（一维</a:t>
            </a:r>
            <a:r>
              <a:rPr lang="en-US" altLang="zh-CN" dirty="0"/>
              <a:t>QCO=128</a:t>
            </a:r>
            <a:r>
              <a:rPr lang="zh-CN" altLang="en-US" dirty="0"/>
              <a:t>，二维</a:t>
            </a:r>
            <a:r>
              <a:rPr lang="en-US" altLang="zh-CN" dirty="0"/>
              <a:t>QCO=8</a:t>
            </a:r>
            <a:r>
              <a:rPr lang="zh-CN" altLang="en-US" dirty="0"/>
              <a:t>）（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TEM</a:t>
            </a:r>
            <a:r>
              <a:rPr lang="zh-CN" altLang="en-US" dirty="0"/>
              <a:t>（第二行表示去掉</a:t>
            </a:r>
            <a:r>
              <a:rPr lang="en-US" altLang="zh-CN" dirty="0"/>
              <a:t>TEM</a:t>
            </a:r>
            <a:r>
              <a:rPr lang="zh-CN" altLang="en-US" dirty="0"/>
              <a:t>第二行重构灰度级）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5C37B3-CD02-4D8E-B1F7-5B7AD829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5" y="1292298"/>
            <a:ext cx="4251105" cy="29008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03D881-45F2-4384-BF5D-A766370AF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38" y="1383911"/>
            <a:ext cx="4272254" cy="1380554"/>
          </a:xfrm>
          <a:prstGeom prst="rect">
            <a:avLst/>
          </a:prstGeom>
        </p:spPr>
      </p:pic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3132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88" y="239599"/>
            <a:ext cx="8507025" cy="6312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18488" y="1043040"/>
            <a:ext cx="8507025" cy="398261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>
                <a:cs typeface="+mn-ea"/>
              </a:rPr>
              <a:t>概要</a:t>
            </a:r>
            <a:endParaRPr lang="en-US" altLang="zh-CN" sz="2000" b="1" dirty="0">
              <a:cs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>
                <a:cs typeface="+mn-ea"/>
              </a:rPr>
              <a:t>模型</a:t>
            </a:r>
            <a:endParaRPr lang="en-US" altLang="zh-CN" sz="2000" b="1" dirty="0">
              <a:cs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>
                <a:latin typeface="+mn-lt"/>
                <a:cs typeface="+mn-ea"/>
              </a:rPr>
              <a:t>创新点</a:t>
            </a:r>
            <a:endParaRPr lang="en-US" altLang="zh-CN" sz="2000" b="1" dirty="0">
              <a:latin typeface="+mn-lt"/>
              <a:cs typeface="+mn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>
                <a:latin typeface="+mn-lt"/>
                <a:cs typeface="+mn-ea"/>
              </a:rPr>
              <a:t>其他</a:t>
            </a:r>
            <a:endParaRPr lang="en-US" altLang="zh-CN" sz="2000" b="1" dirty="0">
              <a:latin typeface="+mn-lt"/>
              <a:cs typeface="+mn-ea"/>
            </a:endParaRPr>
          </a:p>
        </p:txBody>
      </p:sp>
      <p:sp>
        <p:nvSpPr>
          <p:cNvPr name="文本框 1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7888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其他技术细节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DCE416-E990-40DA-999F-08CCB3D77465}"/>
              </a:ext>
            </a:extLst>
          </p:cNvPr>
          <p:cNvSpPr txBox="1"/>
          <p:nvPr/>
        </p:nvSpPr>
        <p:spPr>
          <a:xfrm>
            <a:off x="214726" y="719825"/>
            <a:ext cx="8714547" cy="254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）金字塔尺度的消融实验</a:t>
            </a:r>
            <a:r>
              <a:rPr lang="en-US" altLang="zh-CN" dirty="0"/>
              <a:t>				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）训练策略（</a:t>
            </a:r>
            <a:r>
              <a:rPr lang="en-US" altLang="zh-CN" dirty="0"/>
              <a:t>MS</a:t>
            </a:r>
            <a:r>
              <a:rPr lang="zh-CN" altLang="en-US" dirty="0"/>
              <a:t>，多尺度）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）参数量和算力</a:t>
            </a:r>
            <a:r>
              <a:rPr lang="en-US" altLang="zh-CN" dirty="0"/>
              <a:t>					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TEM</a:t>
            </a:r>
            <a:r>
              <a:rPr lang="zh-CN" altLang="en-US" dirty="0"/>
              <a:t>的有效性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EAA11-6A1F-4BB0-9F8A-B3DB5AB5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6" y="1092050"/>
            <a:ext cx="4048415" cy="177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7CB8E2-1AE3-4003-90E5-31F079F6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71" y="1029492"/>
            <a:ext cx="3083871" cy="14820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3C67BF-FFBA-4A53-8EA9-F9E3613E7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91" y="3268343"/>
            <a:ext cx="2936593" cy="14949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F4A563-635C-486F-BA7C-9EE456EB5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840" y="3212342"/>
            <a:ext cx="3128732" cy="1803332"/>
          </a:xfrm>
          <a:prstGeom prst="rect">
            <a:avLst/>
          </a:prstGeom>
        </p:spPr>
      </p:pic>
      <p:sp>
        <p:nvSpPr>
          <p:cNvPr name="文本框 9" id="1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72910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其他技术细节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DCE416-E990-40DA-999F-08CCB3D77465}"/>
              </a:ext>
            </a:extLst>
          </p:cNvPr>
          <p:cNvSpPr txBox="1"/>
          <p:nvPr/>
        </p:nvSpPr>
        <p:spPr>
          <a:xfrm>
            <a:off x="214726" y="719825"/>
            <a:ext cx="8714547" cy="36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）与其他模型对比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0B4E65-DFD2-431B-8AB3-0E85376F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6" y="1528781"/>
            <a:ext cx="2687956" cy="20859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C370CB-2471-4F96-8682-785E7D19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932" y="1207831"/>
            <a:ext cx="3284134" cy="3158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0350E2-2442-4268-B6A6-9E7C285DC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362" y="1528781"/>
            <a:ext cx="2838911" cy="2085938"/>
          </a:xfrm>
          <a:prstGeom prst="rect">
            <a:avLst/>
          </a:prstGeom>
        </p:spPr>
      </p:pic>
      <p:sp>
        <p:nvSpPr>
          <p:cNvPr name="文本框 9" id="1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396521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06504" y="2436173"/>
            <a:ext cx="2781174" cy="1044645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name="文本框 1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38344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>
                <a:cs typeface="+mn-ea"/>
                <a:sym typeface="Times New Roman" panose="02020603050405020304" pitchFamily="18" charset="0"/>
              </a:rPr>
              <a:t>概要</a:t>
            </a:r>
            <a:endParaRPr lang="en-US" altLang="zh-CN" sz="2000" b="1" dirty="0"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CC7EC8-5659-464B-9D7C-A21E885F6E4E}"/>
              </a:ext>
            </a:extLst>
          </p:cNvPr>
          <p:cNvSpPr txBox="1"/>
          <p:nvPr/>
        </p:nvSpPr>
        <p:spPr>
          <a:xfrm>
            <a:off x="214726" y="712737"/>
            <a:ext cx="5978457" cy="379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北航与商汤合作提出，</a:t>
            </a:r>
            <a:r>
              <a:rPr lang="en-US" altLang="zh-CN" dirty="0"/>
              <a:t>CVPR2021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通用做法：浅层特征图提取结构性纹理特征，深层特征图提取上下文的语义特征，在预测</a:t>
            </a:r>
            <a:r>
              <a:rPr lang="en-US" altLang="zh-CN" dirty="0"/>
              <a:t>head</a:t>
            </a:r>
            <a:r>
              <a:rPr lang="zh-CN" altLang="en-US" dirty="0"/>
              <a:t>之前融合浅层和深层特征；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图像纹理包括局部的结构性纹理特征，如边界、平滑度、粗糙度等；还包括全局的统计性纹理特征，比如灰度直方图等；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现有</a:t>
            </a:r>
            <a:r>
              <a:rPr lang="en-US" altLang="zh-CN" dirty="0"/>
              <a:t>CNN</a:t>
            </a:r>
            <a:r>
              <a:rPr lang="zh-CN" altLang="en-US" dirty="0"/>
              <a:t>模型中没有提取和利用全局的统计性纹理特征的方法和机制；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本文针对第</a:t>
            </a:r>
            <a:r>
              <a:rPr lang="en-US" altLang="zh-CN" dirty="0"/>
              <a:t>4</a:t>
            </a:r>
            <a:r>
              <a:rPr lang="zh-CN" altLang="en-US" dirty="0"/>
              <a:t>点提出了</a:t>
            </a:r>
            <a:r>
              <a:rPr lang="en-US" altLang="zh-CN" dirty="0" err="1"/>
              <a:t>STLNet</a:t>
            </a:r>
            <a:r>
              <a:rPr lang="zh-CN" altLang="en-US" dirty="0"/>
              <a:t>网络，将浅层特征图经过支线处理后与深层特征融合实线像素级语义分割；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设计了一种量化统计算子（</a:t>
            </a:r>
            <a:r>
              <a:rPr lang="en-US" altLang="zh-CN" dirty="0"/>
              <a:t>QCO</a:t>
            </a:r>
            <a:r>
              <a:rPr lang="zh-CN" altLang="en-US" dirty="0"/>
              <a:t>），并以此为基础构建了两个模块</a:t>
            </a:r>
            <a:r>
              <a:rPr lang="en-US" altLang="zh-CN" dirty="0"/>
              <a:t>——</a:t>
            </a:r>
            <a:r>
              <a:rPr lang="zh-CN" altLang="en-US" dirty="0"/>
              <a:t>纹理增强模块（</a:t>
            </a:r>
            <a:r>
              <a:rPr lang="en-US" altLang="zh-CN" dirty="0"/>
              <a:t>TEM</a:t>
            </a:r>
            <a:r>
              <a:rPr lang="zh-CN" altLang="en-US" dirty="0"/>
              <a:t>）和金字塔纹理特征提取模块（</a:t>
            </a:r>
            <a:r>
              <a:rPr lang="en-US" altLang="zh-CN" dirty="0"/>
              <a:t>PTFEM</a:t>
            </a:r>
            <a:r>
              <a:rPr lang="zh-CN" altLang="en-US" dirty="0"/>
              <a:t>），前一模块增强浅层特征图的纹理细节，后一模块从多个尺度中提取纹理信息；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即插即用，在</a:t>
            </a:r>
            <a:r>
              <a:rPr lang="en-US" altLang="zh-CN" dirty="0"/>
              <a:t>Cityscapes</a:t>
            </a:r>
            <a:r>
              <a:rPr lang="zh-CN" altLang="en-US" dirty="0"/>
              <a:t>、</a:t>
            </a:r>
            <a:r>
              <a:rPr lang="en-US" altLang="zh-CN" dirty="0"/>
              <a:t>PASCAL Context</a:t>
            </a:r>
            <a:r>
              <a:rPr lang="zh-CN" altLang="en-US" dirty="0"/>
              <a:t>和</a:t>
            </a:r>
            <a:r>
              <a:rPr lang="en-US" altLang="zh-CN" dirty="0"/>
              <a:t>ADE20K</a:t>
            </a:r>
            <a:r>
              <a:rPr lang="zh-CN" altLang="en-US" dirty="0"/>
              <a:t>上</a:t>
            </a:r>
            <a:r>
              <a:rPr lang="en-US" altLang="zh-CN" dirty="0"/>
              <a:t>SOTA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BD744C-43B1-45F0-B559-2F762B0D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83" y="712737"/>
            <a:ext cx="2736091" cy="2708454"/>
          </a:xfrm>
          <a:prstGeom prst="rect">
            <a:avLst/>
          </a:prstGeom>
        </p:spPr>
      </p:pic>
      <p:sp>
        <p:nvSpPr>
          <p:cNvPr name="文本框 9" id="1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197832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>
                <a:cs typeface="+mn-ea"/>
                <a:sym typeface="Times New Roman" panose="02020603050405020304" pitchFamily="18" charset="0"/>
              </a:rPr>
              <a:t>模型</a:t>
            </a:r>
            <a:endParaRPr lang="en-US" altLang="zh-CN" sz="2000" b="1" dirty="0"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CC7EC8-5659-464B-9D7C-A21E885F6E4E}"/>
              </a:ext>
            </a:extLst>
          </p:cNvPr>
          <p:cNvSpPr txBox="1"/>
          <p:nvPr/>
        </p:nvSpPr>
        <p:spPr>
          <a:xfrm>
            <a:off x="214726" y="712737"/>
            <a:ext cx="8714548" cy="98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主干网络：</a:t>
            </a:r>
            <a:r>
              <a:rPr lang="en-US" altLang="zh-CN" dirty="0"/>
              <a:t>dilated Resnet101+ASPP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纹理提取分支：</a:t>
            </a:r>
            <a:r>
              <a:rPr lang="en-US" altLang="zh-CN" dirty="0"/>
              <a:t>SLF+TEM+PTFEM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主干结果与分支结果</a:t>
            </a:r>
            <a:r>
              <a:rPr lang="en-US" altLang="zh-CN" dirty="0" err="1"/>
              <a:t>concat+conv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DE3CAF-569A-4F13-BAEC-0C2CF33A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062938"/>
            <a:ext cx="7867650" cy="2066925"/>
          </a:xfrm>
          <a:prstGeom prst="rect">
            <a:avLst/>
          </a:prstGeom>
        </p:spPr>
      </p:pic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46032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2737"/>
                <a:ext cx="8714547" cy="398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一种自适应的特征编码方法，将特征编码成一个可学习的直方图，可量化多通道特征图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三个步骤：量化、统计、统计特征编码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TEM</a:t>
                </a:r>
                <a:r>
                  <a:rPr lang="zh-CN" altLang="en-US" dirty="0"/>
                  <a:t>用了一维</a:t>
                </a:r>
                <a:r>
                  <a:rPr lang="en-US" altLang="zh-CN" dirty="0"/>
                  <a:t>QCO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PTFEM</a:t>
                </a:r>
                <a:r>
                  <a:rPr lang="zh-CN" altLang="en-US" dirty="0"/>
                  <a:t>用了二维</a:t>
                </a:r>
                <a:r>
                  <a:rPr lang="en-US" altLang="zh-CN" dirty="0"/>
                  <a:t>QCO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一维</a:t>
                </a:r>
                <a:r>
                  <a:rPr lang="en-US" altLang="zh-CN" dirty="0"/>
                  <a:t>QCO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量化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输入：特征图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输出：量化矩阵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过程：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）全局平均池化得到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）计算相似度矩阵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(:,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:,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拉伸成一维向量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2737"/>
                <a:ext cx="8714547" cy="3988977"/>
              </a:xfrm>
              <a:prstGeom prst="rect">
                <a:avLst/>
              </a:prstGeom>
              <a:blipFill>
                <a:blip r:embed="rId3"/>
                <a:stretch>
                  <a:fillRect l="-140" b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411865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7" y="712737"/>
                <a:ext cx="8714547" cy="4095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）根据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的最大最小值，取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等分点构成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序列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r>
                  <a:rPr lang="zh-CN" altLang="en-US" dirty="0"/>
                  <a:t>中的每个元素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量化成一个量化向量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构成量化矩阵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若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0,                                                                            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2,1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2,2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𝐻𝑊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𝐻𝑊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</m:mr>
                            </m: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𝐻𝑊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，稀疏矩阵，每一行只有一个非零值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zh-CN" altLang="en-US" dirty="0"/>
                  <a:t>统计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输入：量化矩阵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r>
                  <a:rPr lang="zh-CN" altLang="en-US" dirty="0"/>
                  <a:t>、等分点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序列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输出：量化统计图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𝐻𝑊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7" y="712737"/>
                <a:ext cx="8714547" cy="4095417"/>
              </a:xfrm>
              <a:prstGeom prst="rect">
                <a:avLst/>
              </a:prstGeom>
              <a:blipFill>
                <a:blip r:embed="rId3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13121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2737"/>
                <a:ext cx="8714547" cy="319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zh-CN" altLang="en-US" dirty="0"/>
                  <a:t>统计特征编码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类似于输入特征图的统计直方图，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相当于各个通道的均值，它们都属于全局统计性特征，如何打包和编码？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输入：全局平均池化特征图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×1×1</m:t>
                        </m:r>
                      </m:sup>
                    </m:sSup>
                  </m:oMath>
                </a14:m>
                <a:r>
                  <a:rPr lang="zh-CN" altLang="en-US" dirty="0"/>
                  <a:t>、量化统计图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输出：统计特征图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×1×1</m:t>
                        </m:r>
                      </m:sup>
                    </m:sSup>
                  </m:oMath>
                </a14:m>
                <a:r>
                  <a:rPr lang="zh-CN" altLang="en-US" dirty="0"/>
                  <a:t>上采样得到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𝐶h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）对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zh-CN" altLang="en-US" dirty="0"/>
                  <a:t>使用多层感知机将第二维度扩充为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𝐶h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）拼接两个统计张量得到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总结一下：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一维</a:t>
                </a:r>
                <a:r>
                  <a:rPr lang="en-US" altLang="zh-CN" dirty="0"/>
                  <a:t>QCO</a:t>
                </a:r>
                <a:r>
                  <a:rPr lang="zh-CN" altLang="en-US" dirty="0"/>
                  <a:t>的输入是特征图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/>
                  <a:t>，输出是量化矩阵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r>
                  <a:rPr lang="zh-CN" altLang="en-US" dirty="0"/>
                  <a:t>、统计特征图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2737"/>
                <a:ext cx="8714547" cy="3192797"/>
              </a:xfrm>
              <a:prstGeom prst="rect">
                <a:avLst/>
              </a:prstGeom>
              <a:blipFill>
                <a:blip r:embed="rId3"/>
                <a:stretch>
                  <a:fillRect l="-140" b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56767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D90059-4AB3-450E-88D7-74D314BB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663002"/>
            <a:ext cx="8401050" cy="4124325"/>
          </a:xfrm>
          <a:prstGeom prst="rect">
            <a:avLst/>
          </a:prstGeom>
        </p:spPr>
      </p:pic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25633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4726" y="617283"/>
            <a:ext cx="8714548" cy="4571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i="1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726" y="72454"/>
            <a:ext cx="8714548" cy="54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000" b="1" dirty="0"/>
              <a:t>创新点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QCO</a:t>
            </a:r>
            <a:r>
              <a:rPr lang="zh-CN" altLang="en-US" sz="2000" b="1" dirty="0"/>
              <a:t>量化统计算子</a:t>
            </a:r>
            <a:endParaRPr lang="en-US" altLang="zh-CN" sz="2000" b="1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/>
              <p:nvPr/>
            </p:nvSpPr>
            <p:spPr>
              <a:xfrm>
                <a:off x="214726" y="712737"/>
                <a:ext cx="8714547" cy="351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二维</a:t>
                </a:r>
                <a:r>
                  <a:rPr lang="en-US" altLang="zh-CN" dirty="0"/>
                  <a:t>QCO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量化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输入：特征图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输出：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共生量化矩阵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00B48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）</a:t>
                </a:r>
                <a:endParaRPr lang="en-US" altLang="zh-CN" dirty="0">
                  <a:solidFill>
                    <a:srgbClr val="00B48D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过程：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）全局平均池化得到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再</m:t>
                    </m:r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上采样成得到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solidFill>
                          <a:srgbClr val="00B4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无此操作）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）计算相似度矩阵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00B48D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(:,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(:,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B48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  <m:t>(:,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i="1" dirty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solidFill>
                                      <a:srgbClr val="00B48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rgbClr val="00B48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00B48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:,</m:t>
                                    </m:r>
                                    <m:r>
                                      <a:rPr lang="en-US" altLang="zh-CN" i="1" dirty="0">
                                        <a:solidFill>
                                          <a:srgbClr val="00B48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solidFill>
                                          <a:srgbClr val="00B48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dirty="0">
                                        <a:solidFill>
                                          <a:srgbClr val="00B48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 dirty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B48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rgbClr val="00B48D"/>
                    </a:solidFill>
                  </a:rPr>
                  <a:t>（一维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QCO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是</a:t>
                </a:r>
                <a:r>
                  <a:rPr lang="en-US" altLang="zh-CN" dirty="0">
                    <a:solidFill>
                      <a:srgbClr val="00B48D"/>
                    </a:solidFill>
                  </a:rPr>
                  <a:t>G</a:t>
                </a:r>
                <a:r>
                  <a:rPr lang="zh-CN" altLang="en-US" dirty="0">
                    <a:solidFill>
                      <a:srgbClr val="00B48D"/>
                    </a:solidFill>
                  </a:rPr>
                  <a:t>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拉伸成一维向量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）根据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的最大最小值，取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等分点构成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序列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+1)+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r>
                  <a:rPr lang="zh-CN" altLang="en-US" dirty="0"/>
                  <a:t>中的每个元素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量化成一个量化向量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构成量化矩阵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CC7EC8-5659-464B-9D7C-A21E885F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712737"/>
                <a:ext cx="8714547" cy="3518912"/>
              </a:xfrm>
              <a:prstGeom prst="rect">
                <a:avLst/>
              </a:prstGeom>
              <a:blipFill>
                <a:blip r:embed="rId3"/>
                <a:stretch>
                  <a:fillRect l="-140" b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name="文本框 9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BBAAD9C20180234D78A0072836F0BB30C2B9B20415493B20A5D98C35B1B82BD56B4EBD38D16D3B0622192508C84673EBAAF921AA11D0FBE11BBFC21B741E2BD524FC92AD332CF64784EB2FE76F524A854790E6BC72A62F21F80631974F1D2C48DC862F91FE3</a:t>
            </a:r>
          </a:p>
        </p:txBody>
      </p:sp>
    </p:spTree>
    <p:extLst>
      <p:ext uri="{BB962C8B-B14F-4D97-AF65-F5344CB8AC3E}">
        <p14:creationId xmlns:p14="http://schemas.microsoft.com/office/powerpoint/2010/main" val="3403530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tqakwaqc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155828</TotalTime>
  <Words>1651</Words>
  <Application>Microsoft Office PowerPoint</Application>
  <PresentationFormat>全屏显示(16:9)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Heiti SC Light</vt:lpstr>
      <vt:lpstr>Helvetica Neue for IB</vt:lpstr>
      <vt:lpstr>等线</vt:lpstr>
      <vt:lpstr>微软雅黑</vt:lpstr>
      <vt:lpstr>Arial</vt:lpstr>
      <vt:lpstr>Cambria Math</vt:lpstr>
      <vt:lpstr>Courier New</vt:lpstr>
      <vt:lpstr>Times</vt:lpstr>
      <vt:lpstr>Times New Roman</vt:lpstr>
      <vt:lpstr>Wingdings</vt:lpstr>
      <vt:lpstr>Office Theme</vt:lpstr>
      <vt:lpstr>Learning Statistical Texture for Semantic Segmentation 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TEVS车流量系统</dc:title>
  <dc:creator>Eden Wei</dc:creator>
  <dc:description/>
  <cp:lastModifiedBy>HP</cp:lastModifiedBy>
  <cp:revision>1717</cp:revision>
  <dcterms:created xsi:type="dcterms:W3CDTF">2016-12-02T04:03:52Z</dcterms:created>
  <dcterms:modified xsi:type="dcterms:W3CDTF">2021-08-04T10:55:55Z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TEVS车流量系统</vt:lpwstr>
  </property>
  <property fmtid="{D5CDD505-2E9C-101B-9397-08002B2CF9AE}" pid="3" name="SlideDescription">
    <vt:lpwstr/>
  </property>
  <property fmtid="{D5CDD505-2E9C-101B-9397-08002B2CF9AE}" pid="4" name="property1">
    <vt:lpwstr>BBAAD9C20180234D78A0072836F0BB30C2B9B20415493B20A5D98C35B1B82BD56B4EBD38D16D3B0622192508C84673EBAAF921AA11D0FBE11BBFC21B741E2BD524FC92AD332CF64784EB2FE76F524A854790E6BC72A62F21F80631974F1D2C48DC862F91FE3</vt:lpwstr>
  </property>
</Properties>
</file>