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7" r:id="rId3"/>
    <p:sldId id="376" r:id="rId4"/>
    <p:sldId id="381" r:id="rId5"/>
    <p:sldId id="378" r:id="rId6"/>
    <p:sldId id="382" r:id="rId7"/>
    <p:sldId id="383" r:id="rId8"/>
    <p:sldId id="384" r:id="rId9"/>
    <p:sldId id="385" r:id="rId10"/>
    <p:sldId id="390" r:id="rId11"/>
    <p:sldId id="388" r:id="rId12"/>
    <p:sldId id="389" r:id="rId13"/>
    <p:sldId id="386" r:id="rId14"/>
    <p:sldId id="387" r:id="rId15"/>
    <p:sldId id="301" r:id="rId16"/>
  </p:sldIdLst>
  <p:sldSz cx="9144000" cy="5143500" type="screen16x9"/>
  <p:notesSz cx="6858000" cy="9144000"/>
  <p:custDataLst>
    <p:tags r:id="rId1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312" userDrawn="1">
          <p15:clr>
            <a:srgbClr val="A4A3A4"/>
          </p15:clr>
        </p15:guide>
        <p15:guide id="2" pos="5443" userDrawn="1">
          <p15:clr>
            <a:srgbClr val="A4A3A4"/>
          </p15:clr>
        </p15:guide>
        <p15:guide id="3" orient="horz" pos="486" userDrawn="1">
          <p15:clr>
            <a:srgbClr val="A4A3A4"/>
          </p15:clr>
        </p15:guide>
        <p15:guide id="4" orient="horz" pos="528" userDrawn="1">
          <p15:clr>
            <a:srgbClr val="A4A3A4"/>
          </p15:clr>
        </p15:guide>
        <p15:guide id="6" orient="horz" pos="29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P"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48D"/>
    <a:srgbClr val="787F84"/>
    <a:srgbClr val="00B050"/>
    <a:srgbClr val="00B5C6"/>
    <a:srgbClr val="0EB48D"/>
    <a:srgbClr val="0D845C"/>
    <a:srgbClr val="29437B"/>
    <a:srgbClr val="FFFFFF"/>
    <a:srgbClr val="A0CFDE"/>
    <a:srgbClr val="6686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89659" autoAdjust="0"/>
  </p:normalViewPr>
  <p:slideViewPr>
    <p:cSldViewPr snapToGrid="0">
      <p:cViewPr varScale="1">
        <p:scale>
          <a:sx n="135" d="100"/>
          <a:sy n="135" d="100"/>
        </p:scale>
        <p:origin x="552" y="114"/>
      </p:cViewPr>
      <p:guideLst>
        <p:guide pos="312"/>
        <p:guide pos="5443"/>
        <p:guide orient="horz" pos="486"/>
        <p:guide orient="horz" pos="528"/>
        <p:guide orient="horz"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73104-24A7-4886-9310-A5F5A8EF22E4}" type="datetimeFigureOut">
              <a:rPr lang="zh-CN" altLang="en-US" smtClean="0"/>
              <a:t>2021/5/26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14072-1D88-4304-854E-150CC5FAEC81}" type="slidenum">
              <a:rPr lang="zh-CN" altLang="en-US" smtClean="0"/>
              <a:t>‹#›</a:t>
            </a:fld>
            <a:endParaRPr lang="zh-CN" altLang="en-US"/>
          </a:p>
        </p:txBody>
      </p:sp>
    </p:spTree>
    <p:extLst>
      <p:ext uri="{BB962C8B-B14F-4D97-AF65-F5344CB8AC3E}">
        <p14:creationId xmlns:p14="http://schemas.microsoft.com/office/powerpoint/2010/main" val="253601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a:t>
            </a:fld>
            <a:endParaRPr lang="zh-CN" altLang="en-US"/>
          </a:p>
        </p:txBody>
      </p:sp>
    </p:spTree>
    <p:extLst>
      <p:ext uri="{BB962C8B-B14F-4D97-AF65-F5344CB8AC3E}">
        <p14:creationId xmlns:p14="http://schemas.microsoft.com/office/powerpoint/2010/main" val="425931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10</a:t>
            </a:fld>
            <a:endParaRPr lang="zh-CN" altLang="en-US"/>
          </a:p>
        </p:txBody>
      </p:sp>
    </p:spTree>
    <p:extLst>
      <p:ext uri="{BB962C8B-B14F-4D97-AF65-F5344CB8AC3E}">
        <p14:creationId xmlns:p14="http://schemas.microsoft.com/office/powerpoint/2010/main" val="19788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11</a:t>
            </a:fld>
            <a:endParaRPr lang="zh-CN" altLang="en-US"/>
          </a:p>
        </p:txBody>
      </p:sp>
    </p:spTree>
    <p:extLst>
      <p:ext uri="{BB962C8B-B14F-4D97-AF65-F5344CB8AC3E}">
        <p14:creationId xmlns:p14="http://schemas.microsoft.com/office/powerpoint/2010/main" val="2774471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12</a:t>
            </a:fld>
            <a:endParaRPr lang="zh-CN" altLang="en-US"/>
          </a:p>
        </p:txBody>
      </p:sp>
    </p:spTree>
    <p:extLst>
      <p:ext uri="{BB962C8B-B14F-4D97-AF65-F5344CB8AC3E}">
        <p14:creationId xmlns:p14="http://schemas.microsoft.com/office/powerpoint/2010/main" val="685854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13</a:t>
            </a:fld>
            <a:endParaRPr lang="zh-CN" altLang="en-US"/>
          </a:p>
        </p:txBody>
      </p:sp>
    </p:spTree>
    <p:extLst>
      <p:ext uri="{BB962C8B-B14F-4D97-AF65-F5344CB8AC3E}">
        <p14:creationId xmlns:p14="http://schemas.microsoft.com/office/powerpoint/2010/main" val="1496686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14</a:t>
            </a:fld>
            <a:endParaRPr lang="zh-CN" altLang="en-US"/>
          </a:p>
        </p:txBody>
      </p:sp>
    </p:spTree>
    <p:extLst>
      <p:ext uri="{BB962C8B-B14F-4D97-AF65-F5344CB8AC3E}">
        <p14:creationId xmlns:p14="http://schemas.microsoft.com/office/powerpoint/2010/main" val="4043249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14072-1D88-4304-854E-150CC5FAEC81}" type="slidenum">
              <a:rPr lang="zh-CN" altLang="en-US" smtClean="0"/>
              <a:t>15</a:t>
            </a:fld>
            <a:endParaRPr lang="zh-CN" altLang="en-US"/>
          </a:p>
        </p:txBody>
      </p:sp>
    </p:spTree>
    <p:extLst>
      <p:ext uri="{BB962C8B-B14F-4D97-AF65-F5344CB8AC3E}">
        <p14:creationId xmlns:p14="http://schemas.microsoft.com/office/powerpoint/2010/main" val="213632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2</a:t>
            </a:fld>
            <a:endParaRPr lang="zh-CN" altLang="en-US"/>
          </a:p>
        </p:txBody>
      </p:sp>
    </p:spTree>
    <p:extLst>
      <p:ext uri="{BB962C8B-B14F-4D97-AF65-F5344CB8AC3E}">
        <p14:creationId xmlns:p14="http://schemas.microsoft.com/office/powerpoint/2010/main" val="5865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3</a:t>
            </a:fld>
            <a:endParaRPr lang="zh-CN" altLang="en-US"/>
          </a:p>
        </p:txBody>
      </p:sp>
    </p:spTree>
    <p:extLst>
      <p:ext uri="{BB962C8B-B14F-4D97-AF65-F5344CB8AC3E}">
        <p14:creationId xmlns:p14="http://schemas.microsoft.com/office/powerpoint/2010/main" val="187634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4</a:t>
            </a:fld>
            <a:endParaRPr lang="zh-CN" altLang="en-US"/>
          </a:p>
        </p:txBody>
      </p:sp>
    </p:spTree>
    <p:extLst>
      <p:ext uri="{BB962C8B-B14F-4D97-AF65-F5344CB8AC3E}">
        <p14:creationId xmlns:p14="http://schemas.microsoft.com/office/powerpoint/2010/main" val="42267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5</a:t>
            </a:fld>
            <a:endParaRPr lang="zh-CN" altLang="en-US"/>
          </a:p>
        </p:txBody>
      </p:sp>
    </p:spTree>
    <p:extLst>
      <p:ext uri="{BB962C8B-B14F-4D97-AF65-F5344CB8AC3E}">
        <p14:creationId xmlns:p14="http://schemas.microsoft.com/office/powerpoint/2010/main" val="365137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6</a:t>
            </a:fld>
            <a:endParaRPr lang="zh-CN" altLang="en-US"/>
          </a:p>
        </p:txBody>
      </p:sp>
    </p:spTree>
    <p:extLst>
      <p:ext uri="{BB962C8B-B14F-4D97-AF65-F5344CB8AC3E}">
        <p14:creationId xmlns:p14="http://schemas.microsoft.com/office/powerpoint/2010/main" val="79716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7</a:t>
            </a:fld>
            <a:endParaRPr lang="zh-CN" altLang="en-US"/>
          </a:p>
        </p:txBody>
      </p:sp>
    </p:spTree>
    <p:extLst>
      <p:ext uri="{BB962C8B-B14F-4D97-AF65-F5344CB8AC3E}">
        <p14:creationId xmlns:p14="http://schemas.microsoft.com/office/powerpoint/2010/main" val="856575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8</a:t>
            </a:fld>
            <a:endParaRPr lang="zh-CN" altLang="en-US"/>
          </a:p>
        </p:txBody>
      </p:sp>
    </p:spTree>
    <p:extLst>
      <p:ext uri="{BB962C8B-B14F-4D97-AF65-F5344CB8AC3E}">
        <p14:creationId xmlns:p14="http://schemas.microsoft.com/office/powerpoint/2010/main" val="2797454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9</a:t>
            </a:fld>
            <a:endParaRPr lang="zh-CN" altLang="en-US"/>
          </a:p>
        </p:txBody>
      </p:sp>
    </p:spTree>
    <p:extLst>
      <p:ext uri="{BB962C8B-B14F-4D97-AF65-F5344CB8AC3E}">
        <p14:creationId xmlns:p14="http://schemas.microsoft.com/office/powerpoint/2010/main" val="2421557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263" y="239599"/>
            <a:ext cx="8333265" cy="857250"/>
          </a:xfrm>
        </p:spPr>
        <p:txBody>
          <a:bodyPr anchor="t">
            <a:noAutofit/>
          </a:bodyPr>
          <a:lstStyle>
            <a:lvl1pPr algn="l">
              <a:defRPr sz="3000" b="0" i="0">
                <a:solidFill>
                  <a:srgbClr val="2DAA8B"/>
                </a:solidFill>
                <a:latin typeface="微软雅黑" pitchFamily="34" charset="-122"/>
                <a:ea typeface="微软雅黑" pitchFamily="34" charset="-122"/>
                <a:cs typeface="微软雅黑" pitchFamily="34" charset="-122"/>
              </a:defRPr>
            </a:lvl1pPr>
          </a:lstStyle>
          <a:p>
            <a:r>
              <a:rPr lang="zh-CN" altLang="en-US" dirty="0"/>
              <a:t>标题</a:t>
            </a:r>
            <a:r>
              <a:rPr lang="en-US" altLang="zh-CN" dirty="0"/>
              <a:t>28-30pt</a:t>
            </a:r>
            <a:endParaRPr lang="en-US" dirty="0"/>
          </a:p>
        </p:txBody>
      </p:sp>
      <p:sp>
        <p:nvSpPr>
          <p:cNvPr id="9" name="Date Placeholder 3"/>
          <p:cNvSpPr txBox="1">
            <a:spLocks/>
          </p:cNvSpPr>
          <p:nvPr userDrawn="1"/>
        </p:nvSpPr>
        <p:spPr>
          <a:xfrm>
            <a:off x="6715146" y="4847862"/>
            <a:ext cx="1253701" cy="15197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i="0" dirty="0" err="1">
                <a:solidFill>
                  <a:schemeClr val="bg1">
                    <a:lumMod val="65000"/>
                  </a:schemeClr>
                </a:solidFill>
                <a:latin typeface="Arial"/>
                <a:ea typeface="Heiti SC Light"/>
                <a:cs typeface="Arial"/>
              </a:rPr>
              <a:t>www.hellobanma.com</a:t>
            </a:r>
            <a:endParaRPr lang="en-US" sz="700" b="0" i="0" dirty="0">
              <a:solidFill>
                <a:schemeClr val="bg1">
                  <a:lumMod val="65000"/>
                </a:schemeClr>
              </a:solidFill>
              <a:latin typeface="Arial"/>
              <a:ea typeface="Heiti SC Light"/>
              <a:cs typeface="Arial"/>
            </a:endParaRPr>
          </a:p>
        </p:txBody>
      </p:sp>
      <p:sp>
        <p:nvSpPr>
          <p:cNvPr id="14" name="Text Placeholder 3"/>
          <p:cNvSpPr>
            <a:spLocks noGrp="1"/>
          </p:cNvSpPr>
          <p:nvPr>
            <p:ph type="body" sz="half" idx="2" hasCustomPrompt="1"/>
          </p:nvPr>
        </p:nvSpPr>
        <p:spPr>
          <a:xfrm>
            <a:off x="339264" y="1257015"/>
            <a:ext cx="2510365" cy="3399350"/>
          </a:xfrm>
        </p:spPr>
        <p:txBody>
          <a:bodyPr anchor="t">
            <a:normAutofit/>
          </a:bodyPr>
          <a:lstStyle>
            <a:lvl1pPr marL="0" indent="0">
              <a:buNone/>
              <a:defRPr sz="1800" b="0" i="0">
                <a:solidFill>
                  <a:schemeClr val="tx1">
                    <a:lumMod val="65000"/>
                    <a:lumOff val="35000"/>
                  </a:schemeClr>
                </a:solidFill>
                <a:latin typeface="微软雅黑" pitchFamily="34" charset="-122"/>
                <a:ea typeface="微软雅黑" pitchFamily="34" charset="-122"/>
                <a:cs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内文</a:t>
            </a:r>
            <a:r>
              <a:rPr lang="en-US" altLang="zh-CN" dirty="0"/>
              <a:t> 16-18pt</a:t>
            </a:r>
            <a:endParaRPr lang="en-US" dirty="0"/>
          </a:p>
        </p:txBody>
      </p:sp>
      <p:pic>
        <p:nvPicPr>
          <p:cNvPr id="5" name="Picture 4" descr="161130banma-PPT应用-2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8745" y="3822084"/>
            <a:ext cx="1675255" cy="1321416"/>
          </a:xfrm>
          <a:prstGeom prst="rect">
            <a:avLst/>
          </a:prstGeom>
        </p:spPr>
      </p:pic>
      <p:sp>
        <p:nvSpPr>
          <p:cNvPr id="7" name="Text Placeholder 3"/>
          <p:cNvSpPr>
            <a:spLocks noGrp="1"/>
          </p:cNvSpPr>
          <p:nvPr>
            <p:ph type="body" sz="half" idx="10" hasCustomPrompt="1"/>
          </p:nvPr>
        </p:nvSpPr>
        <p:spPr>
          <a:xfrm>
            <a:off x="3249938" y="1257015"/>
            <a:ext cx="2510365" cy="3399350"/>
          </a:xfrm>
        </p:spPr>
        <p:txBody>
          <a:bodyPr anchor="t">
            <a:normAutofit/>
          </a:bodyPr>
          <a:lstStyle>
            <a:lvl1pPr marL="0" indent="0">
              <a:buNone/>
              <a:defRPr sz="1800" b="0" i="0">
                <a:solidFill>
                  <a:schemeClr val="tx1">
                    <a:lumMod val="65000"/>
                    <a:lumOff val="35000"/>
                  </a:schemeClr>
                </a:solidFill>
                <a:latin typeface="微软雅黑" pitchFamily="34" charset="-122"/>
                <a:ea typeface="微软雅黑" pitchFamily="34" charset="-122"/>
                <a:cs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内文</a:t>
            </a:r>
            <a:r>
              <a:rPr lang="en-US" altLang="zh-CN" dirty="0"/>
              <a:t> 16-18pt</a:t>
            </a:r>
            <a:endParaRPr lang="en-US" dirty="0"/>
          </a:p>
        </p:txBody>
      </p:sp>
      <p:sp>
        <p:nvSpPr>
          <p:cNvPr id="8" name="Text Placeholder 3"/>
          <p:cNvSpPr>
            <a:spLocks noGrp="1"/>
          </p:cNvSpPr>
          <p:nvPr>
            <p:ph type="body" sz="half" idx="11" hasCustomPrompt="1"/>
          </p:nvPr>
        </p:nvSpPr>
        <p:spPr>
          <a:xfrm>
            <a:off x="6162163" y="1257015"/>
            <a:ext cx="2510365" cy="3399350"/>
          </a:xfrm>
        </p:spPr>
        <p:txBody>
          <a:bodyPr anchor="t">
            <a:normAutofit/>
          </a:bodyPr>
          <a:lstStyle>
            <a:lvl1pPr marL="0" indent="0">
              <a:buNone/>
              <a:defRPr sz="1800" b="0" i="0">
                <a:solidFill>
                  <a:schemeClr val="tx1">
                    <a:lumMod val="65000"/>
                    <a:lumOff val="35000"/>
                  </a:schemeClr>
                </a:solidFill>
                <a:latin typeface="微软雅黑" pitchFamily="34" charset="-122"/>
                <a:ea typeface="微软雅黑" pitchFamily="34" charset="-122"/>
                <a:cs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内文</a:t>
            </a:r>
            <a:r>
              <a:rPr lang="en-US" altLang="zh-CN" dirty="0"/>
              <a:t> 16-18pt</a:t>
            </a:r>
            <a:endParaRPr lang="en-US" dirty="0"/>
          </a:p>
        </p:txBody>
      </p:sp>
    </p:spTree>
    <p:extLst>
      <p:ext uri="{BB962C8B-B14F-4D97-AF65-F5344CB8AC3E}">
        <p14:creationId xmlns:p14="http://schemas.microsoft.com/office/powerpoint/2010/main" val="8060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Ref idx="1001">
        <a:schemeClr val="bg1"/>
      </p:bgRef>
    </p:bg>
    <p:spTree>
      <p:nvGrpSpPr>
        <p:cNvPr id="1" name=""/>
        <p:cNvGrpSpPr/>
        <p:nvPr/>
      </p:nvGrpSpPr>
      <p:grpSpPr>
        <a:xfrm>
          <a:off x="0" y="0"/>
          <a:ext cx="0" cy="0"/>
          <a:chOff x="0" y="0"/>
          <a:chExt cx="0" cy="0"/>
        </a:xfrm>
      </p:grpSpPr>
      <p:pic>
        <p:nvPicPr>
          <p:cNvPr id="4" name="Picture 3" descr="161130banma-PPT应用-2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96"/>
            <a:ext cx="9144000" cy="5142204"/>
          </a:xfrm>
          <a:prstGeom prst="rect">
            <a:avLst/>
          </a:prstGeom>
        </p:spPr>
      </p:pic>
      <p:pic>
        <p:nvPicPr>
          <p:cNvPr id="6" name="图片 5"/>
          <p:cNvPicPr>
            <a:picLocks noChangeAspect="1"/>
          </p:cNvPicPr>
          <p:nvPr userDrawn="1"/>
        </p:nvPicPr>
        <p:blipFill rotWithShape="1">
          <a:blip r:embed="rId3">
            <a:extLst>
              <a:ext uri="{28A0092B-C50C-407E-A947-70E740481C1C}">
                <a14:useLocalDpi xmlns:a14="http://schemas.microsoft.com/office/drawing/2010/main" val="0"/>
              </a:ext>
            </a:extLst>
          </a:blip>
          <a:srcRect l="856" t="-27387" r="-856" b="27387"/>
          <a:stretch>
            <a:fillRect/>
          </a:stretch>
        </p:blipFill>
        <p:spPr>
          <a:xfrm>
            <a:off x="6710289" y="-482840"/>
            <a:ext cx="1795652" cy="1795652"/>
          </a:xfrm>
          <a:prstGeom prst="rect">
            <a:avLst/>
          </a:prstGeom>
        </p:spPr>
      </p:pic>
      <p:sp>
        <p:nvSpPr>
          <p:cNvPr id="2" name="Title 1"/>
          <p:cNvSpPr>
            <a:spLocks noGrp="1"/>
          </p:cNvSpPr>
          <p:nvPr>
            <p:ph type="ctrTitle" hasCustomPrompt="1"/>
          </p:nvPr>
        </p:nvSpPr>
        <p:spPr>
          <a:xfrm>
            <a:off x="255957" y="1049044"/>
            <a:ext cx="6113852" cy="527539"/>
          </a:xfrm>
        </p:spPr>
        <p:txBody>
          <a:bodyPr>
            <a:noAutofit/>
          </a:bodyPr>
          <a:lstStyle>
            <a:lvl1pPr algn="l">
              <a:defRPr sz="3499" b="0" i="0">
                <a:solidFill>
                  <a:srgbClr val="00B48D"/>
                </a:solidFill>
                <a:latin typeface="微软雅黑" pitchFamily="34" charset="-122"/>
                <a:ea typeface="微软雅黑" pitchFamily="34" charset="-122"/>
                <a:cs typeface="微软雅黑" pitchFamily="34" charset="-122"/>
              </a:defRPr>
            </a:lvl1pPr>
          </a:lstStyle>
          <a:p>
            <a:r>
              <a:rPr lang="zh-CN" altLang="en-US" dirty="0"/>
              <a:t>主标题</a:t>
            </a:r>
            <a:r>
              <a:rPr lang="en-US" altLang="zh-CN" dirty="0"/>
              <a:t> 33-35pt</a:t>
            </a:r>
            <a:endParaRPr lang="en-US" dirty="0"/>
          </a:p>
        </p:txBody>
      </p:sp>
      <p:sp>
        <p:nvSpPr>
          <p:cNvPr id="3" name="Subtitle 2"/>
          <p:cNvSpPr>
            <a:spLocks noGrp="1"/>
          </p:cNvSpPr>
          <p:nvPr>
            <p:ph type="subTitle" idx="1" hasCustomPrompt="1"/>
          </p:nvPr>
        </p:nvSpPr>
        <p:spPr>
          <a:xfrm>
            <a:off x="255956" y="1582534"/>
            <a:ext cx="6154167" cy="433538"/>
          </a:xfrm>
        </p:spPr>
        <p:txBody>
          <a:bodyPr>
            <a:noAutofit/>
          </a:bodyPr>
          <a:lstStyle>
            <a:lvl1pPr marL="0" indent="0" algn="l">
              <a:buNone/>
              <a:defRPr sz="1999" b="0" i="0">
                <a:solidFill>
                  <a:schemeClr val="tx1">
                    <a:tint val="75000"/>
                  </a:schemeClr>
                </a:solidFill>
                <a:latin typeface="微软雅黑" pitchFamily="34" charset="-122"/>
                <a:ea typeface="微软雅黑" pitchFamily="34" charset="-122"/>
                <a:cs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副标题</a:t>
            </a:r>
            <a:r>
              <a:rPr lang="en-US" altLang="zh-CN" dirty="0"/>
              <a:t> 18-20pt</a:t>
            </a:r>
            <a:endParaRPr lang="en-US" dirty="0"/>
          </a:p>
        </p:txBody>
      </p:sp>
      <p:sp>
        <p:nvSpPr>
          <p:cNvPr id="14" name="Text Placeholder 3"/>
          <p:cNvSpPr>
            <a:spLocks noGrp="1"/>
          </p:cNvSpPr>
          <p:nvPr>
            <p:ph type="body" sz="half" idx="2" hasCustomPrompt="1"/>
          </p:nvPr>
        </p:nvSpPr>
        <p:spPr>
          <a:xfrm>
            <a:off x="255956" y="2175331"/>
            <a:ext cx="5408335" cy="768132"/>
          </a:xfrm>
        </p:spPr>
        <p:txBody>
          <a:bodyPr>
            <a:normAutofit/>
          </a:bodyPr>
          <a:lstStyle>
            <a:lvl1pPr marL="0" indent="0">
              <a:buNone/>
              <a:defRPr lang="en-US" sz="1099" b="0" i="0" kern="1200" dirty="0" smtClean="0">
                <a:solidFill>
                  <a:schemeClr val="tx1">
                    <a:tint val="75000"/>
                  </a:schemeClr>
                </a:solidFill>
                <a:latin typeface="微软雅黑" pitchFamily="34" charset="-122"/>
                <a:ea typeface="微软雅黑" pitchFamily="34" charset="-122"/>
                <a:cs typeface="微软雅黑" pitchFamily="34" charset="-122"/>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演讲人</a:t>
            </a:r>
            <a:r>
              <a:rPr lang="zh-CN" altLang="zh-CN" dirty="0"/>
              <a:t>／</a:t>
            </a:r>
            <a:r>
              <a:rPr lang="zh-CN" altLang="en-US" dirty="0"/>
              <a:t>时间</a:t>
            </a:r>
            <a:r>
              <a:rPr lang="en-US" altLang="zh-CN" dirty="0"/>
              <a:t> 11-14pt</a:t>
            </a:r>
            <a:endParaRPr lang="en-US" dirty="0"/>
          </a:p>
        </p:txBody>
      </p:sp>
    </p:spTree>
    <p:extLst>
      <p:ext uri="{BB962C8B-B14F-4D97-AF65-F5344CB8AC3E}">
        <p14:creationId xmlns:p14="http://schemas.microsoft.com/office/powerpoint/2010/main" val="180875475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8" name="Picture 7" descr="目录页.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hasCustomPrompt="1"/>
          </p:nvPr>
        </p:nvSpPr>
        <p:spPr>
          <a:xfrm>
            <a:off x="339263" y="239599"/>
            <a:ext cx="7965465" cy="857250"/>
          </a:xfrm>
        </p:spPr>
        <p:txBody>
          <a:bodyPr anchor="t">
            <a:normAutofit/>
          </a:bodyPr>
          <a:lstStyle>
            <a:lvl1pPr algn="l">
              <a:defRPr sz="3000" b="0" i="0">
                <a:solidFill>
                  <a:srgbClr val="2DAA8B"/>
                </a:solidFill>
                <a:latin typeface="微软雅黑" pitchFamily="34" charset="-122"/>
                <a:ea typeface="微软雅黑" pitchFamily="34" charset="-122"/>
                <a:cs typeface="微软雅黑" pitchFamily="34" charset="-122"/>
              </a:defRPr>
            </a:lvl1pPr>
          </a:lstStyle>
          <a:p>
            <a:r>
              <a:rPr lang="zh-CN" altLang="en-US" dirty="0"/>
              <a:t>目录</a:t>
            </a:r>
            <a:r>
              <a:rPr lang="en-US" altLang="zh-CN" dirty="0"/>
              <a:t> 28-30pt</a:t>
            </a:r>
            <a:endParaRPr lang="en-US" dirty="0"/>
          </a:p>
        </p:txBody>
      </p:sp>
      <p:sp>
        <p:nvSpPr>
          <p:cNvPr id="12" name="Text Placeholder 3"/>
          <p:cNvSpPr>
            <a:spLocks noGrp="1"/>
          </p:cNvSpPr>
          <p:nvPr>
            <p:ph type="body" sz="half" idx="2" hasCustomPrompt="1"/>
          </p:nvPr>
        </p:nvSpPr>
        <p:spPr>
          <a:xfrm>
            <a:off x="390579" y="1318565"/>
            <a:ext cx="7965465" cy="3399350"/>
          </a:xfrm>
        </p:spPr>
        <p:txBody>
          <a:bodyPr anchor="t">
            <a:normAutofit/>
          </a:bodyPr>
          <a:lstStyle>
            <a:lvl1pPr marL="285750" indent="-285750">
              <a:buSzPct val="120000"/>
              <a:buFontTx/>
              <a:buBlip>
                <a:blip r:embed="rId3"/>
              </a:buBlip>
              <a:defRPr sz="1800" b="0" i="0">
                <a:solidFill>
                  <a:srgbClr val="404040"/>
                </a:solidFill>
                <a:latin typeface="微软雅黑" pitchFamily="34" charset="-122"/>
                <a:ea typeface="微软雅黑" pitchFamily="34" charset="-122"/>
                <a:cs typeface="微软雅黑" pitchFamily="34" charset="-122"/>
              </a:defRPr>
            </a:lvl1pPr>
            <a:lvl2pPr marL="628650" indent="-171450">
              <a:buFont typeface="Arial"/>
              <a:buChar char="•"/>
              <a:defRPr sz="1600">
                <a:solidFill>
                  <a:srgbClr val="404040"/>
                </a:solidFill>
                <a:latin typeface="微软雅黑" pitchFamily="34" charset="-122"/>
                <a:ea typeface="微软雅黑" pitchFamily="34" charset="-122"/>
                <a:cs typeface="微软雅黑" pitchFamily="34" charset="-122"/>
              </a:defRPr>
            </a:lvl2pPr>
            <a:lvl3pPr marL="1085850" indent="-171450">
              <a:buFont typeface="Wingdings" charset="2"/>
              <a:buChar char="§"/>
              <a:defRPr sz="1400">
                <a:solidFill>
                  <a:srgbClr val="404040"/>
                </a:solidFill>
                <a:latin typeface="微软雅黑" pitchFamily="34" charset="-122"/>
                <a:ea typeface="微软雅黑" pitchFamily="34" charset="-122"/>
                <a:cs typeface="微软雅黑" pitchFamily="34" charset="-122"/>
              </a:defRPr>
            </a:lvl3pPr>
            <a:lvl4pPr marL="1543050" indent="-171450">
              <a:buFont typeface="Courier New"/>
              <a:buChar char="o"/>
              <a:defRPr sz="1200">
                <a:solidFill>
                  <a:srgbClr val="404040"/>
                </a:solidFill>
                <a:latin typeface="微软雅黑" pitchFamily="34" charset="-122"/>
                <a:ea typeface="微软雅黑" pitchFamily="34" charset="-122"/>
                <a:cs typeface="微软雅黑" pitchFamily="34" charset="-122"/>
              </a:defRPr>
            </a:lvl4pPr>
            <a:lvl5pPr marL="2000250" indent="-171450">
              <a:buFont typeface="Wingdings" charset="2"/>
              <a:buChar char="²"/>
              <a:defRPr sz="1050">
                <a:solidFill>
                  <a:srgbClr val="404040"/>
                </a:solidFill>
                <a:latin typeface="微软雅黑" pitchFamily="34" charset="-122"/>
                <a:ea typeface="微软雅黑" pitchFamily="34" charset="-122"/>
                <a:cs typeface="微软雅黑" pitchFamily="34" charset="-122"/>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01 </a:t>
            </a: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cxnSp>
        <p:nvCxnSpPr>
          <p:cNvPr id="5" name="Straight Connector 4"/>
          <p:cNvCxnSpPr/>
          <p:nvPr userDrawn="1"/>
        </p:nvCxnSpPr>
        <p:spPr>
          <a:xfrm flipV="1">
            <a:off x="408709" y="907475"/>
            <a:ext cx="6303818" cy="1"/>
          </a:xfrm>
          <a:prstGeom prst="line">
            <a:avLst/>
          </a:prstGeom>
          <a:ln>
            <a:solidFill>
              <a:srgbClr val="2DAA8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38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3" name="Picture 2" descr="161130banma-PPT应用-2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7685" cy="5143499"/>
          </a:xfrm>
          <a:prstGeom prst="rect">
            <a:avLst/>
          </a:prstGeom>
        </p:spPr>
      </p:pic>
      <p:sp>
        <p:nvSpPr>
          <p:cNvPr id="2" name="Title 1"/>
          <p:cNvSpPr>
            <a:spLocks noGrp="1"/>
          </p:cNvSpPr>
          <p:nvPr>
            <p:ph type="title" hasCustomPrompt="1"/>
          </p:nvPr>
        </p:nvSpPr>
        <p:spPr>
          <a:xfrm>
            <a:off x="306800" y="289331"/>
            <a:ext cx="8391387" cy="1044645"/>
          </a:xfrm>
        </p:spPr>
        <p:txBody>
          <a:bodyPr anchor="t">
            <a:noAutofit/>
          </a:bodyPr>
          <a:lstStyle>
            <a:lvl1pPr algn="l">
              <a:defRPr sz="2100" b="0" i="0">
                <a:solidFill>
                  <a:schemeClr val="bg1"/>
                </a:solidFill>
                <a:latin typeface="微软雅黑" pitchFamily="34" charset="-122"/>
                <a:ea typeface="微软雅黑" pitchFamily="34" charset="-122"/>
                <a:cs typeface="微软雅黑" pitchFamily="34" charset="-122"/>
              </a:defRPr>
            </a:lvl1pPr>
          </a:lstStyle>
          <a:p>
            <a:r>
              <a:rPr lang="en-US" dirty="0"/>
              <a:t>Thank you！</a:t>
            </a:r>
            <a:br>
              <a:rPr lang="en-US" dirty="0"/>
            </a:br>
            <a:r>
              <a:rPr lang="zh-TW" altLang="en-US" dirty="0"/>
              <a:t>谢谢</a:t>
            </a:r>
            <a:endParaRPr lang="en-US" dirty="0"/>
          </a:p>
        </p:txBody>
      </p:sp>
      <p:sp>
        <p:nvSpPr>
          <p:cNvPr id="8" name="Date Placeholder 3"/>
          <p:cNvSpPr txBox="1">
            <a:spLocks/>
          </p:cNvSpPr>
          <p:nvPr userDrawn="1"/>
        </p:nvSpPr>
        <p:spPr>
          <a:xfrm>
            <a:off x="316961" y="4847863"/>
            <a:ext cx="1253701" cy="151975"/>
          </a:xfrm>
          <a:prstGeom prst="rect">
            <a:avLst/>
          </a:prstGeom>
        </p:spPr>
        <p:txBody>
          <a:bodyPr vert="horz" lIns="68580" tIns="34290" rIns="68580" bIns="3429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525" b="0" i="0" dirty="0" err="1">
                <a:solidFill>
                  <a:schemeClr val="bg1"/>
                </a:solidFill>
                <a:latin typeface="Arial"/>
                <a:ea typeface="Heiti SC Light"/>
                <a:cs typeface="Arial"/>
              </a:rPr>
              <a:t>www.hellobanma.com</a:t>
            </a:r>
            <a:endParaRPr lang="en-US" sz="525" b="0" i="0" dirty="0">
              <a:solidFill>
                <a:schemeClr val="bg1"/>
              </a:solidFill>
              <a:latin typeface="Arial"/>
              <a:ea typeface="Heiti SC Light"/>
              <a:cs typeface="Arial"/>
            </a:endParaRPr>
          </a:p>
        </p:txBody>
      </p:sp>
    </p:spTree>
    <p:extLst>
      <p:ext uri="{BB962C8B-B14F-4D97-AF65-F5344CB8AC3E}">
        <p14:creationId xmlns:p14="http://schemas.microsoft.com/office/powerpoint/2010/main" val="29323658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组 5"/>
          <p:cNvGrpSpPr/>
          <p:nvPr userDrawn="1"/>
        </p:nvGrpSpPr>
        <p:grpSpPr>
          <a:xfrm>
            <a:off x="9450321" y="3172812"/>
            <a:ext cx="1199362" cy="627850"/>
            <a:chOff x="9286278" y="1725515"/>
            <a:chExt cx="1199362" cy="627850"/>
          </a:xfrm>
        </p:grpSpPr>
        <p:grpSp>
          <p:nvGrpSpPr>
            <p:cNvPr id="8" name="组 6"/>
            <p:cNvGrpSpPr/>
            <p:nvPr userDrawn="1"/>
          </p:nvGrpSpPr>
          <p:grpSpPr>
            <a:xfrm>
              <a:off x="9286278" y="1725515"/>
              <a:ext cx="1199362" cy="254390"/>
              <a:chOff x="9286278" y="1725515"/>
              <a:chExt cx="1199362" cy="254390"/>
            </a:xfrm>
          </p:grpSpPr>
          <p:sp>
            <p:nvSpPr>
              <p:cNvPr id="18" name="矩形 18"/>
              <p:cNvSpPr/>
              <p:nvPr userDrawn="1"/>
            </p:nvSpPr>
            <p:spPr>
              <a:xfrm>
                <a:off x="9286278" y="1725515"/>
                <a:ext cx="254390" cy="254390"/>
              </a:xfrm>
              <a:prstGeom prst="rect">
                <a:avLst/>
              </a:prstGeom>
              <a:solidFill>
                <a:srgbClr val="00B4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9" name="文本框 19"/>
              <p:cNvSpPr txBox="1"/>
              <p:nvPr userDrawn="1"/>
            </p:nvSpPr>
            <p:spPr>
              <a:xfrm>
                <a:off x="9503622" y="1756625"/>
                <a:ext cx="982018" cy="200055"/>
              </a:xfrm>
              <a:prstGeom prst="rect">
                <a:avLst/>
              </a:prstGeom>
              <a:noFill/>
            </p:spPr>
            <p:txBody>
              <a:bodyPr wrap="square" rtlCol="0">
                <a:spAutoFit/>
              </a:bodyPr>
              <a:lstStyle/>
              <a:p>
                <a:pPr algn="l"/>
                <a:r>
                  <a:rPr kumimoji="1" lang="en-US" altLang="zh-CN" sz="700" i="1" dirty="0">
                    <a:solidFill>
                      <a:schemeClr val="bg1"/>
                    </a:solidFill>
                    <a:latin typeface="Times"/>
                    <a:cs typeface="Times"/>
                  </a:rPr>
                  <a:t>R0 </a:t>
                </a:r>
                <a:r>
                  <a:rPr kumimoji="1" lang="en-US" altLang="zh-CN" sz="700" i="1" baseline="0" dirty="0">
                    <a:solidFill>
                      <a:schemeClr val="bg1"/>
                    </a:solidFill>
                    <a:latin typeface="Times"/>
                    <a:cs typeface="Times"/>
                  </a:rPr>
                  <a:t> </a:t>
                </a:r>
                <a:r>
                  <a:rPr kumimoji="1" lang="en-US" altLang="zh-CN" sz="700" i="1" dirty="0">
                    <a:solidFill>
                      <a:schemeClr val="bg1"/>
                    </a:solidFill>
                    <a:latin typeface="Times"/>
                    <a:cs typeface="Times"/>
                  </a:rPr>
                  <a:t>G180  B141</a:t>
                </a:r>
                <a:endParaRPr kumimoji="1" lang="zh-CN" altLang="en-US" sz="700" i="1" dirty="0">
                  <a:solidFill>
                    <a:schemeClr val="bg1"/>
                  </a:solidFill>
                  <a:latin typeface="Times"/>
                  <a:cs typeface="Times"/>
                </a:endParaRPr>
              </a:p>
            </p:txBody>
          </p:sp>
        </p:grpSp>
        <p:grpSp>
          <p:nvGrpSpPr>
            <p:cNvPr id="9" name="组 9"/>
            <p:cNvGrpSpPr/>
            <p:nvPr userDrawn="1"/>
          </p:nvGrpSpPr>
          <p:grpSpPr>
            <a:xfrm>
              <a:off x="9286278" y="2098975"/>
              <a:ext cx="1199362" cy="254390"/>
              <a:chOff x="9286278" y="2098975"/>
              <a:chExt cx="1199362" cy="254390"/>
            </a:xfrm>
          </p:grpSpPr>
          <p:sp>
            <p:nvSpPr>
              <p:cNvPr id="14" name="矩形 14"/>
              <p:cNvSpPr/>
              <p:nvPr userDrawn="1"/>
            </p:nvSpPr>
            <p:spPr>
              <a:xfrm>
                <a:off x="9286278" y="2098975"/>
                <a:ext cx="254390" cy="254390"/>
              </a:xfrm>
              <a:prstGeom prst="rect">
                <a:avLst/>
              </a:prstGeom>
              <a:solidFill>
                <a:srgbClr val="787F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5" name="文本框 15"/>
              <p:cNvSpPr txBox="1"/>
              <p:nvPr userDrawn="1"/>
            </p:nvSpPr>
            <p:spPr>
              <a:xfrm>
                <a:off x="9503622" y="2130085"/>
                <a:ext cx="982018" cy="200055"/>
              </a:xfrm>
              <a:prstGeom prst="rect">
                <a:avLst/>
              </a:prstGeom>
              <a:noFill/>
            </p:spPr>
            <p:txBody>
              <a:bodyPr wrap="square" rtlCol="0">
                <a:spAutoFit/>
              </a:bodyPr>
              <a:lstStyle/>
              <a:p>
                <a:pPr algn="l"/>
                <a:r>
                  <a:rPr kumimoji="1" lang="en-US" altLang="zh-CN" sz="700" i="1" dirty="0">
                    <a:solidFill>
                      <a:schemeClr val="bg1"/>
                    </a:solidFill>
                    <a:latin typeface="Times"/>
                    <a:cs typeface="Times"/>
                  </a:rPr>
                  <a:t>R120</a:t>
                </a:r>
                <a:r>
                  <a:rPr kumimoji="1" lang="en-US" altLang="zh-CN" sz="700" i="1" baseline="0" dirty="0">
                    <a:solidFill>
                      <a:schemeClr val="bg1"/>
                    </a:solidFill>
                    <a:latin typeface="Times"/>
                    <a:cs typeface="Times"/>
                  </a:rPr>
                  <a:t> </a:t>
                </a:r>
                <a:r>
                  <a:rPr kumimoji="1" lang="en-US" altLang="zh-CN" sz="700" i="1" dirty="0">
                    <a:solidFill>
                      <a:schemeClr val="bg1"/>
                    </a:solidFill>
                    <a:latin typeface="Times"/>
                    <a:cs typeface="Times"/>
                  </a:rPr>
                  <a:t>G127 B132</a:t>
                </a:r>
                <a:endParaRPr kumimoji="1" lang="zh-CN" altLang="en-US" sz="700" i="1" dirty="0">
                  <a:solidFill>
                    <a:schemeClr val="bg1"/>
                  </a:solidFill>
                  <a:latin typeface="Times"/>
                  <a:cs typeface="Times"/>
                </a:endParaRPr>
              </a:p>
            </p:txBody>
          </p:sp>
        </p:grpSp>
      </p:grpSp>
      <p:sp>
        <p:nvSpPr>
          <p:cNvPr id="23" name="Slide Number Placeholder 36"/>
          <p:cNvSpPr txBox="1">
            <a:spLocks/>
          </p:cNvSpPr>
          <p:nvPr userDrawn="1"/>
        </p:nvSpPr>
        <p:spPr>
          <a:xfrm>
            <a:off x="457200" y="4860787"/>
            <a:ext cx="262413" cy="121123"/>
          </a:xfrm>
          <a:prstGeom prst="rect">
            <a:avLst/>
          </a:prstGeom>
        </p:spPr>
        <p:txBody>
          <a:bodyPr vert="horz" lIns="0" tIns="0" rIns="0" bIns="0" rtlCol="0" anchor="ctr" anchorCtr="0"/>
          <a:lstStyle>
            <a:defPPr>
              <a:defRPr lang="en-US"/>
            </a:defPPr>
            <a:lvl1pPr marL="0" algn="l" defTabSz="457200" rtl="0" eaLnBrk="1" latinLnBrk="0" hangingPunct="1">
              <a:defRPr sz="650" b="1" kern="1200">
                <a:solidFill>
                  <a:schemeClr val="tx1"/>
                </a:solidFill>
                <a:latin typeface="Helvetica Neue for IB" pitchFamily="34" charset="0"/>
                <a:ea typeface="+mn-ea"/>
                <a:cs typeface="Helvetica Neue for IB"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FFD63D-7F43-3B4E-8B2F-7535F503E7C1}" type="slidenum">
              <a:rPr lang="en-US" smtClean="0">
                <a:solidFill>
                  <a:srgbClr val="787F84"/>
                </a:solidFill>
              </a:rPr>
              <a:pPr/>
              <a:t>‹#›</a:t>
            </a:fld>
            <a:endParaRPr lang="en-US" dirty="0">
              <a:solidFill>
                <a:srgbClr val="787F84"/>
              </a:solidFill>
            </a:endParaRP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DF713E1-72DF-43DB-BBB8-FE62B12E9934}" type="datetimeFigureOut">
              <a:rPr lang="zh-CN" altLang="en-US" smtClean="0"/>
              <a:t>2021/5/26</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B731AA2-C62C-4909-AD98-7866AA57C369}" type="slidenum">
              <a:rPr lang="zh-CN" altLang="en-US" smtClean="0"/>
              <a:t>‹#›</a:t>
            </a:fld>
            <a:endParaRPr lang="zh-CN" altLang="en-US"/>
          </a:p>
        </p:txBody>
      </p:sp>
    </p:spTree>
    <p:extLst>
      <p:ext uri="{BB962C8B-B14F-4D97-AF65-F5344CB8AC3E}">
        <p14:creationId xmlns:p14="http://schemas.microsoft.com/office/powerpoint/2010/main" val="8060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userDrawn="1">
          <p15:clr>
            <a:srgbClr val="F26B43"/>
          </p15:clr>
        </p15:guide>
        <p15:guide id="2" pos="5440" userDrawn="1">
          <p15:clr>
            <a:srgbClr val="F26B43"/>
          </p15:clr>
        </p15:guide>
        <p15:guide id="3" orient="horz" pos="480" userDrawn="1">
          <p15:clr>
            <a:srgbClr val="F26B43"/>
          </p15:clr>
        </p15:guide>
        <p15:guide id="4" orient="horz" pos="528" userDrawn="1">
          <p15:clr>
            <a:srgbClr val="F26B43"/>
          </p15:clr>
        </p15:guide>
        <p15:guide id="5" orient="horz" pos="2944" userDrawn="1">
          <p15:clr>
            <a:srgbClr val="F26B43"/>
          </p15:clr>
        </p15:guide>
        <p15:guide id="6" orient="horz" pos="28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arxiv.org/abs/2006.04388" TargetMode="External"/><Relationship Id="rId4" Type="http://schemas.openxmlformats.org/officeDocument/2006/relationships/hyperlink" Target="https://arxiv.org/pdf/2005.12872.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1244" y="1447121"/>
            <a:ext cx="8418286" cy="659477"/>
          </a:xfrm>
        </p:spPr>
        <p:txBody>
          <a:bodyPr/>
          <a:lstStyle/>
          <a:p>
            <a:pPr>
              <a:lnSpc>
                <a:spcPct val="150000"/>
              </a:lnSpc>
            </a:pPr>
            <a:r>
              <a:rPr lang="en-US" altLang="zh-CN" dirty="0"/>
              <a:t>You Only Look One-level Feature </a:t>
            </a:r>
            <a:endParaRPr lang="zh-CN" altLang="en-US" i="1" dirty="0">
              <a:solidFill>
                <a:schemeClr val="tx1"/>
              </a:solidFill>
              <a:latin typeface="Times New Roman" panose="02020603050405020304" pitchFamily="18" charset="0"/>
              <a:cs typeface="+mn-ea"/>
              <a:sym typeface="Times New Roman" panose="02020603050405020304" pitchFamily="18" charset="0"/>
            </a:endParaRPr>
          </a:p>
        </p:txBody>
      </p:sp>
      <p:sp>
        <p:nvSpPr>
          <p:cNvPr id="4" name="文本占位符 3"/>
          <p:cNvSpPr>
            <a:spLocks noGrp="1"/>
          </p:cNvSpPr>
          <p:nvPr>
            <p:ph type="body" sz="half" idx="2"/>
          </p:nvPr>
        </p:nvSpPr>
        <p:spPr>
          <a:xfrm>
            <a:off x="734208" y="3536603"/>
            <a:ext cx="2541665" cy="659477"/>
          </a:xfrm>
        </p:spPr>
        <p:txBody>
          <a:bodyPr>
            <a:noAutofit/>
          </a:bodyPr>
          <a:lstStyle/>
          <a:p>
            <a:pPr>
              <a:lnSpc>
                <a:spcPct val="150000"/>
              </a:lnSpc>
              <a:spcBef>
                <a:spcPct val="0"/>
              </a:spcBef>
            </a:pPr>
            <a:r>
              <a:rPr lang="en-US" altLang="zh-CN" sz="1400" i="1" dirty="0">
                <a:latin typeface="Times New Roman" panose="02020603050405020304" pitchFamily="18" charset="0"/>
                <a:cs typeface="+mn-ea"/>
                <a:sym typeface="Times New Roman" panose="02020603050405020304" pitchFamily="18" charset="0"/>
              </a:rPr>
              <a:t>Hong Peng</a:t>
            </a:r>
            <a:br>
              <a:rPr lang="en-US" altLang="zh-CN" sz="1400" i="1" dirty="0">
                <a:latin typeface="Times New Roman" panose="02020603050405020304" pitchFamily="18" charset="0"/>
                <a:cs typeface="+mn-ea"/>
                <a:sym typeface="Times New Roman" panose="02020603050405020304" pitchFamily="18" charset="0"/>
              </a:rPr>
            </a:br>
            <a:r>
              <a:rPr lang="en-US" altLang="zh-CN" sz="1400" i="1" dirty="0">
                <a:solidFill>
                  <a:schemeClr val="tx1"/>
                </a:solidFill>
                <a:latin typeface="Times New Roman" panose="02020603050405020304" pitchFamily="18" charset="0"/>
                <a:cs typeface="+mn-ea"/>
                <a:sym typeface="Times New Roman" panose="02020603050405020304" pitchFamily="18" charset="0"/>
              </a:rPr>
              <a:t>2021-04-26</a:t>
            </a:r>
            <a:endParaRPr lang="zh-CN" altLang="en-US" sz="2400" i="1" dirty="0">
              <a:solidFill>
                <a:schemeClr val="tx1"/>
              </a:solidFill>
              <a:latin typeface="Times New Roman" panose="02020603050405020304" pitchFamily="18" charset="0"/>
              <a:cs typeface="+mn-ea"/>
              <a:sym typeface="Times New Roman" panose="02020603050405020304" pitchFamily="18" charset="0"/>
            </a:endParaRPr>
          </a:p>
        </p:txBody>
      </p:sp>
      <p:sp>
        <p:nvSpPr>
          <p:cNvPr name="文本框 1" id="5"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221750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3</a:t>
            </a:r>
            <a:r>
              <a:rPr lang="zh-CN" altLang="en-US" sz="2000" b="1" dirty="0"/>
              <a:t>：均衡匹配策略（</a:t>
            </a:r>
            <a:r>
              <a:rPr lang="en-US" altLang="zh-CN" sz="2000" b="1" dirty="0"/>
              <a:t>Uniform Matching</a:t>
            </a:r>
            <a:r>
              <a:rPr lang="zh-CN" altLang="en-US" sz="2000" b="1" dirty="0"/>
              <a:t>）</a:t>
            </a:r>
            <a:endParaRPr lang="en-US" altLang="zh-CN" sz="2000" b="1" dirty="0">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2246769"/>
          </a:xfrm>
          <a:prstGeom prst="rect">
            <a:avLst/>
          </a:prstGeom>
          <a:noFill/>
        </p:spPr>
        <p:txBody>
          <a:bodyPr wrap="square" rtlCol="0">
            <a:spAutoFit/>
          </a:bodyPr>
          <a:lstStyle/>
          <a:p>
            <a:pPr algn="just">
              <a:spcAft>
                <a:spcPts val="0"/>
              </a:spcAft>
            </a:pPr>
            <a:r>
              <a:rPr lang="en-US" altLang="zh-CN" dirty="0"/>
              <a:t>1</a:t>
            </a:r>
            <a:r>
              <a:rPr lang="zh-CN" altLang="en-US" dirty="0"/>
              <a:t>、</a:t>
            </a:r>
            <a:r>
              <a:rPr lang="zh-CN" altLang="zh-CN" dirty="0"/>
              <a:t>这里有一个问题，如果有一个</a:t>
            </a:r>
            <a:r>
              <a:rPr lang="en-US" altLang="zh-CN" dirty="0"/>
              <a:t>anchor</a:t>
            </a:r>
            <a:r>
              <a:rPr lang="zh-CN" altLang="zh-CN" dirty="0"/>
              <a:t>与两个</a:t>
            </a:r>
            <a:r>
              <a:rPr lang="en-US" altLang="zh-CN" dirty="0" err="1"/>
              <a:t>gt</a:t>
            </a:r>
            <a:r>
              <a:rPr lang="zh-CN" altLang="zh-CN" dirty="0"/>
              <a:t>都很接近且都满足</a:t>
            </a:r>
            <a:r>
              <a:rPr lang="en-US" altLang="zh-CN" dirty="0"/>
              <a:t>IOU</a:t>
            </a:r>
            <a:r>
              <a:rPr lang="zh-CN" altLang="zh-CN" dirty="0"/>
              <a:t>大于指定阈值，最后该</a:t>
            </a:r>
            <a:r>
              <a:rPr lang="en-US" altLang="zh-CN" dirty="0"/>
              <a:t>anchor</a:t>
            </a:r>
            <a:r>
              <a:rPr lang="zh-CN" altLang="zh-CN" dirty="0"/>
              <a:t>该与哪个</a:t>
            </a:r>
            <a:r>
              <a:rPr lang="en-US" altLang="zh-CN" dirty="0" err="1"/>
              <a:t>gt</a:t>
            </a:r>
            <a:r>
              <a:rPr lang="zh-CN" altLang="zh-CN" dirty="0"/>
              <a:t>匹配呢？</a:t>
            </a:r>
          </a:p>
          <a:p>
            <a:r>
              <a:rPr lang="zh-CN" altLang="zh-CN" dirty="0"/>
              <a:t>答：这个</a:t>
            </a:r>
            <a:r>
              <a:rPr lang="en-US" altLang="zh-CN" dirty="0"/>
              <a:t>anchor</a:t>
            </a:r>
            <a:r>
              <a:rPr lang="zh-CN" altLang="zh-CN" dirty="0"/>
              <a:t>在序列中最后一次出现时对应的</a:t>
            </a:r>
            <a:r>
              <a:rPr lang="en-US" altLang="zh-CN" dirty="0" err="1"/>
              <a:t>gt</a:t>
            </a:r>
            <a:r>
              <a:rPr lang="zh-CN" altLang="zh-CN" dirty="0"/>
              <a:t>，没有算法上的考虑，仅因</a:t>
            </a:r>
            <a:r>
              <a:rPr lang="en-US" altLang="zh-CN" dirty="0"/>
              <a:t>tensor</a:t>
            </a:r>
            <a:r>
              <a:rPr lang="zh-CN" altLang="zh-CN" dirty="0"/>
              <a:t>赋值的使然，赋值语句</a:t>
            </a:r>
            <a:r>
              <a:rPr lang="en-US" altLang="zh-CN" dirty="0" err="1"/>
              <a:t>assigned_gt_inds</a:t>
            </a:r>
            <a:r>
              <a:rPr lang="en-US" altLang="zh-CN" dirty="0"/>
              <a:t>[indexes] = </a:t>
            </a:r>
            <a:r>
              <a:rPr lang="en-US" altLang="zh-CN" dirty="0" err="1"/>
              <a:t>gt_indexes</a:t>
            </a:r>
            <a:endParaRPr lang="en-US" altLang="zh-CN" dirty="0"/>
          </a:p>
          <a:p>
            <a:pPr lvl="0" defTabSz="914400" eaLnBrk="0" fontAlgn="base" hangingPunct="0">
              <a:spcBef>
                <a:spcPct val="0"/>
              </a:spcBef>
              <a:spcAft>
                <a:spcPct val="0"/>
              </a:spcAft>
            </a:pPr>
            <a:r>
              <a:rPr lang="en-US" altLang="zh-CN" dirty="0"/>
              <a:t>2</a:t>
            </a:r>
            <a:r>
              <a:rPr lang="zh-CN" altLang="en-US" dirty="0"/>
              <a:t>、所有的正</a:t>
            </a:r>
            <a:r>
              <a:rPr lang="en-US" altLang="zh-CN" dirty="0"/>
              <a:t>anchor</a:t>
            </a:r>
            <a:r>
              <a:rPr lang="zh-CN" altLang="en-US" dirty="0"/>
              <a:t>被用来计算回归损失且权重都为</a:t>
            </a:r>
            <a:r>
              <a:rPr lang="en-US" altLang="zh-CN" dirty="0"/>
              <a:t>1</a:t>
            </a:r>
            <a:r>
              <a:rPr lang="zh-CN" altLang="en-US" dirty="0"/>
              <a:t>，所有的正负</a:t>
            </a:r>
            <a:r>
              <a:rPr lang="en-US" altLang="zh-CN" dirty="0"/>
              <a:t>anchor</a:t>
            </a:r>
            <a:r>
              <a:rPr lang="zh-CN" altLang="en-US" dirty="0"/>
              <a:t>都被用来计算分类损失且权重都为</a:t>
            </a:r>
            <a:r>
              <a:rPr lang="en-US" altLang="zh-CN" dirty="0"/>
              <a:t>1</a:t>
            </a:r>
          </a:p>
          <a:p>
            <a:pPr lvl="0" defTabSz="914400" eaLnBrk="0" fontAlgn="base" hangingPunct="0">
              <a:spcBef>
                <a:spcPct val="0"/>
              </a:spcBef>
              <a:spcAft>
                <a:spcPct val="0"/>
              </a:spcAft>
            </a:pPr>
            <a:r>
              <a:rPr lang="en-US" altLang="zh-CN" dirty="0"/>
              <a:t>3</a:t>
            </a:r>
            <a:r>
              <a:rPr lang="zh-CN" altLang="en-US" dirty="0"/>
              <a:t>、可以看到，基本上每个</a:t>
            </a:r>
            <a:r>
              <a:rPr lang="en-US" altLang="zh-CN" dirty="0" err="1"/>
              <a:t>gt</a:t>
            </a:r>
            <a:r>
              <a:rPr lang="zh-CN" altLang="en-US" dirty="0"/>
              <a:t>都能产生</a:t>
            </a:r>
            <a:r>
              <a:rPr lang="en-US" altLang="zh-CN" dirty="0"/>
              <a:t>k</a:t>
            </a:r>
            <a:r>
              <a:rPr lang="zh-CN" altLang="zh-CN" dirty="0"/>
              <a:t>个正样本</a:t>
            </a:r>
            <a:r>
              <a:rPr lang="en-US" altLang="zh-CN" dirty="0"/>
              <a:t>anchor</a:t>
            </a:r>
            <a:r>
              <a:rPr lang="zh-CN" altLang="en-US" dirty="0"/>
              <a:t>，但会有一个</a:t>
            </a:r>
            <a:r>
              <a:rPr lang="en-US" altLang="zh-CN" dirty="0"/>
              <a:t>anchor</a:t>
            </a:r>
            <a:r>
              <a:rPr lang="zh-CN" altLang="en-US" dirty="0"/>
              <a:t>对应多个</a:t>
            </a:r>
            <a:r>
              <a:rPr lang="en-US" altLang="zh-CN" dirty="0" err="1"/>
              <a:t>gt</a:t>
            </a:r>
            <a:r>
              <a:rPr lang="zh-CN" altLang="en-US" dirty="0"/>
              <a:t>的情况（对于重叠的</a:t>
            </a:r>
            <a:r>
              <a:rPr lang="en-US" altLang="zh-CN" dirty="0" err="1"/>
              <a:t>gt</a:t>
            </a:r>
            <a:r>
              <a:rPr lang="zh-CN" altLang="en-US" dirty="0"/>
              <a:t>？）。比如一幅图像上有</a:t>
            </a:r>
            <a:r>
              <a:rPr lang="en-US" altLang="zh-CN" dirty="0"/>
              <a:t>33</a:t>
            </a:r>
            <a:r>
              <a:rPr lang="zh-CN" altLang="en-US" dirty="0"/>
              <a:t>个</a:t>
            </a:r>
            <a:r>
              <a:rPr lang="en-US" altLang="zh-CN" dirty="0"/>
              <a:t>anchor</a:t>
            </a:r>
            <a:r>
              <a:rPr lang="zh-CN" altLang="en-US" dirty="0"/>
              <a:t>被设置成正样本，它们分别对应的</a:t>
            </a:r>
            <a:r>
              <a:rPr lang="en-US" altLang="zh-CN" dirty="0" err="1"/>
              <a:t>gt</a:t>
            </a:r>
            <a:r>
              <a:rPr lang="zh-CN" altLang="en-US" dirty="0"/>
              <a:t>的</a:t>
            </a:r>
            <a:r>
              <a:rPr lang="en-US" altLang="zh-CN" dirty="0"/>
              <a:t>id</a:t>
            </a:r>
            <a:r>
              <a:rPr lang="zh-CN" altLang="en-US" dirty="0"/>
              <a:t>如下，仍不能完全保证每个</a:t>
            </a:r>
            <a:r>
              <a:rPr lang="en-US" altLang="zh-CN" dirty="0" err="1"/>
              <a:t>gt</a:t>
            </a:r>
            <a:r>
              <a:rPr lang="zh-CN" altLang="en-US" dirty="0"/>
              <a:t>都有足够多的正样本</a:t>
            </a:r>
            <a:r>
              <a:rPr lang="en-US" altLang="zh-CN" dirty="0"/>
              <a:t>anchor</a:t>
            </a:r>
            <a:r>
              <a:rPr lang="zh-CN" altLang="en-US" dirty="0"/>
              <a:t>。</a:t>
            </a:r>
          </a:p>
          <a:p>
            <a:pPr lvl="0" defTabSz="914400" eaLnBrk="0" fontAlgn="base" hangingPunct="0">
              <a:spcBef>
                <a:spcPct val="0"/>
              </a:spcBef>
              <a:spcAft>
                <a:spcPct val="0"/>
              </a:spcAft>
            </a:pPr>
            <a:r>
              <a:rPr lang="en-US" altLang="zh-CN" dirty="0"/>
              <a:t>0, 0, 0, 0, 0, 0, 0, 0, 3, 3, 3, 1, 2, 2, 2, 5, 5, 3, 3, 3, 1, 1, 2, 2, 2, 5, 7, 1, 1, 4, 6, 6, 6</a:t>
            </a:r>
          </a:p>
          <a:p>
            <a:endParaRPr lang="zh-CN" altLang="en-US" sz="1400" dirty="0"/>
          </a:p>
        </p:txBody>
      </p:sp>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8609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A799C68-2C65-4A4F-AD50-9F36B4411640}"/>
              </a:ext>
            </a:extLst>
          </p:cNvPr>
          <p:cNvPicPr>
            <a:picLocks noChangeAspect="1"/>
          </p:cNvPicPr>
          <p:nvPr/>
        </p:nvPicPr>
        <p:blipFill>
          <a:blip r:embed="rId3"/>
          <a:stretch>
            <a:fillRect/>
          </a:stretch>
        </p:blipFill>
        <p:spPr>
          <a:xfrm>
            <a:off x="244947" y="712737"/>
            <a:ext cx="8654104" cy="4430763"/>
          </a:xfrm>
          <a:prstGeom prst="rect">
            <a:avLst/>
          </a:prstGeom>
        </p:spPr>
      </p:pic>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1068049"/>
          </a:xfrm>
          <a:prstGeom prst="rect">
            <a:avLst/>
          </a:prstGeom>
          <a:noFill/>
        </p:spPr>
        <p:txBody>
          <a:bodyPr wrap="square" rtlCol="0">
            <a:spAutoFit/>
          </a:bodyPr>
          <a:lstStyle/>
          <a:p>
            <a:pPr>
              <a:lnSpc>
                <a:spcPct val="170000"/>
              </a:lnSpc>
              <a:spcBef>
                <a:spcPct val="0"/>
              </a:spcBef>
            </a:pPr>
            <a:r>
              <a:rPr lang="en-US" altLang="zh-CN" sz="2000" b="1" dirty="0"/>
              <a:t>YOLOF</a:t>
            </a:r>
            <a:r>
              <a:rPr lang="zh-CN" altLang="en-US" sz="2000" b="1" dirty="0"/>
              <a:t>超参数对比</a:t>
            </a:r>
            <a:endParaRPr lang="en-US" altLang="zh-CN" sz="2000" b="1" dirty="0"/>
          </a:p>
          <a:p>
            <a:pPr>
              <a:lnSpc>
                <a:spcPct val="170000"/>
              </a:lnSpc>
              <a:spcBef>
                <a:spcPct val="0"/>
              </a:spcBef>
            </a:pPr>
            <a:endParaRPr lang="en-US" altLang="zh-CN" sz="2000" b="1" dirty="0">
              <a:sym typeface="Times New Roman" panose="02020603050405020304" pitchFamily="18" charset="0"/>
            </a:endParaRPr>
          </a:p>
        </p:txBody>
      </p:sp>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19618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1068049"/>
          </a:xfrm>
          <a:prstGeom prst="rect">
            <a:avLst/>
          </a:prstGeom>
          <a:noFill/>
        </p:spPr>
        <p:txBody>
          <a:bodyPr wrap="square" rtlCol="0">
            <a:spAutoFit/>
          </a:bodyPr>
          <a:lstStyle/>
          <a:p>
            <a:pPr>
              <a:lnSpc>
                <a:spcPct val="170000"/>
              </a:lnSpc>
              <a:spcBef>
                <a:spcPct val="0"/>
              </a:spcBef>
            </a:pPr>
            <a:r>
              <a:rPr lang="en-US" altLang="zh-CN" sz="2000" b="1" dirty="0"/>
              <a:t>YOLOF</a:t>
            </a:r>
            <a:r>
              <a:rPr lang="zh-CN" altLang="en-US" sz="2000" b="1" dirty="0"/>
              <a:t>超参数对比</a:t>
            </a:r>
            <a:endParaRPr lang="en-US" altLang="zh-CN" sz="2000" b="1" dirty="0"/>
          </a:p>
          <a:p>
            <a:pPr>
              <a:lnSpc>
                <a:spcPct val="170000"/>
              </a:lnSpc>
              <a:spcBef>
                <a:spcPct val="0"/>
              </a:spcBef>
            </a:pPr>
            <a:endParaRPr lang="en-US" altLang="zh-CN" sz="2000" b="1" dirty="0">
              <a:sym typeface="Times New Roman" panose="02020603050405020304" pitchFamily="18" charset="0"/>
            </a:endParaRPr>
          </a:p>
        </p:txBody>
      </p:sp>
      <p:pic>
        <p:nvPicPr>
          <p:cNvPr id="2" name="图片 1">
            <a:extLst>
              <a:ext uri="{FF2B5EF4-FFF2-40B4-BE49-F238E27FC236}">
                <a16:creationId xmlns:a16="http://schemas.microsoft.com/office/drawing/2014/main" id="{8B5EC1BF-598C-4BED-97D1-0BC1FC82D1E1}"/>
              </a:ext>
            </a:extLst>
          </p:cNvPr>
          <p:cNvPicPr>
            <a:picLocks noChangeAspect="1"/>
          </p:cNvPicPr>
          <p:nvPr/>
        </p:nvPicPr>
        <p:blipFill>
          <a:blip r:embed="rId3"/>
          <a:stretch>
            <a:fillRect/>
          </a:stretch>
        </p:blipFill>
        <p:spPr>
          <a:xfrm>
            <a:off x="2542014" y="845135"/>
            <a:ext cx="4059972" cy="4225911"/>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419714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sym typeface="Times New Roman" panose="02020603050405020304" pitchFamily="18" charset="0"/>
              </a:rPr>
              <a:t>一些实验参数</a:t>
            </a:r>
            <a:endParaRPr lang="en-US" altLang="zh-CN" sz="2000" b="1" dirty="0">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678776"/>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p"/>
            </a:pPr>
            <a:r>
              <a:rPr lang="en-US" altLang="zh-CN" dirty="0"/>
              <a:t>YOLOF</a:t>
            </a:r>
            <a:r>
              <a:rPr lang="zh-CN" altLang="en-US" dirty="0"/>
              <a:t>与</a:t>
            </a:r>
            <a:r>
              <a:rPr lang="en-US" altLang="zh-CN" dirty="0" err="1"/>
              <a:t>RetinaNet</a:t>
            </a:r>
            <a:r>
              <a:rPr lang="zh-CN" altLang="en-US" dirty="0"/>
              <a:t>的对比数据（第一个框是原始</a:t>
            </a:r>
            <a:r>
              <a:rPr lang="en-US" altLang="zh-CN" dirty="0" err="1"/>
              <a:t>RetinaNet</a:t>
            </a:r>
            <a:r>
              <a:rPr lang="zh-CN" altLang="en-US" dirty="0"/>
              <a:t>；第二个框是加入</a:t>
            </a:r>
            <a:r>
              <a:rPr lang="en-US" altLang="zh-CN" dirty="0"/>
              <a:t>GIOU</a:t>
            </a:r>
            <a:r>
              <a:rPr lang="zh-CN" altLang="en-US" dirty="0"/>
              <a:t>、</a:t>
            </a:r>
            <a:r>
              <a:rPr lang="en-US" altLang="zh-CN" dirty="0"/>
              <a:t>GN</a:t>
            </a:r>
            <a:r>
              <a:rPr lang="zh-CN" altLang="en-US" dirty="0"/>
              <a:t>和</a:t>
            </a:r>
            <a:r>
              <a:rPr lang="en-US" altLang="zh-CN" dirty="0" err="1"/>
              <a:t>objectness</a:t>
            </a:r>
            <a:r>
              <a:rPr lang="zh-CN" altLang="en-US" dirty="0"/>
              <a:t>等</a:t>
            </a:r>
            <a:r>
              <a:rPr lang="en-US" altLang="zh-CN" dirty="0"/>
              <a:t>tricks</a:t>
            </a:r>
            <a:r>
              <a:rPr lang="zh-CN" altLang="en-US" dirty="0"/>
              <a:t>之后的</a:t>
            </a:r>
            <a:r>
              <a:rPr lang="en-US" altLang="zh-CN" dirty="0" err="1"/>
              <a:t>RetinaNet</a:t>
            </a:r>
            <a:r>
              <a:rPr lang="en-US" altLang="zh-CN" dirty="0"/>
              <a:t> </a:t>
            </a:r>
            <a:r>
              <a:rPr lang="zh-CN" altLang="en-US" dirty="0"/>
              <a:t>；第三个是</a:t>
            </a:r>
            <a:r>
              <a:rPr lang="en-US" altLang="zh-CN" dirty="0"/>
              <a:t>YOLOF</a:t>
            </a:r>
            <a:r>
              <a:rPr lang="zh-CN" altLang="en-US" dirty="0"/>
              <a:t>，</a:t>
            </a:r>
            <a:r>
              <a:rPr lang="en-US" altLang="zh-CN" dirty="0"/>
              <a:t> X101</a:t>
            </a:r>
            <a:r>
              <a:rPr lang="zh-CN" altLang="en-US" dirty="0"/>
              <a:t>表示</a:t>
            </a:r>
            <a:r>
              <a:rPr lang="en-US" altLang="zh-CN" dirty="0" err="1"/>
              <a:t>RetNeXt</a:t>
            </a:r>
            <a:r>
              <a:rPr lang="zh-CN" altLang="en-US" dirty="0"/>
              <a:t>，第四行加入多尺度学习，第五行加入多尺度测试）</a:t>
            </a:r>
            <a:endParaRPr lang="en-US" altLang="zh-CN" dirty="0"/>
          </a:p>
        </p:txBody>
      </p:sp>
      <p:pic>
        <p:nvPicPr>
          <p:cNvPr id="3" name="图片 2">
            <a:extLst>
              <a:ext uri="{FF2B5EF4-FFF2-40B4-BE49-F238E27FC236}">
                <a16:creationId xmlns:a16="http://schemas.microsoft.com/office/drawing/2014/main" id="{6D5D10E4-B813-402D-860B-B34C601D7571}"/>
              </a:ext>
            </a:extLst>
          </p:cNvPr>
          <p:cNvPicPr>
            <a:picLocks noChangeAspect="1"/>
          </p:cNvPicPr>
          <p:nvPr/>
        </p:nvPicPr>
        <p:blipFill>
          <a:blip r:embed="rId3"/>
          <a:stretch>
            <a:fillRect/>
          </a:stretch>
        </p:blipFill>
        <p:spPr>
          <a:xfrm>
            <a:off x="0" y="1570078"/>
            <a:ext cx="9144000" cy="3573422"/>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21179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sym typeface="Times New Roman" panose="02020603050405020304" pitchFamily="18" charset="0"/>
              </a:rPr>
              <a:t>一些实验参数</a:t>
            </a:r>
            <a:endParaRPr lang="en-US" altLang="zh-CN" sz="2000" b="1" dirty="0">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367152"/>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p"/>
            </a:pPr>
            <a:r>
              <a:rPr lang="en-US" altLang="zh-CN" dirty="0"/>
              <a:t>YOLOF</a:t>
            </a:r>
            <a:r>
              <a:rPr lang="zh-CN" altLang="en-US" dirty="0"/>
              <a:t>与</a:t>
            </a:r>
            <a:r>
              <a:rPr lang="en-US" altLang="zh-CN" dirty="0"/>
              <a:t>Transformer</a:t>
            </a:r>
            <a:r>
              <a:rPr lang="zh-CN" altLang="en-US" dirty="0"/>
              <a:t>、</a:t>
            </a:r>
            <a:r>
              <a:rPr lang="en-US" altLang="zh-CN" dirty="0"/>
              <a:t>YOLOv4</a:t>
            </a:r>
            <a:r>
              <a:rPr lang="zh-CN" altLang="en-US" dirty="0"/>
              <a:t>的对比数据</a:t>
            </a:r>
            <a:endParaRPr lang="en-US" altLang="zh-CN" dirty="0"/>
          </a:p>
        </p:txBody>
      </p:sp>
      <p:pic>
        <p:nvPicPr>
          <p:cNvPr id="4" name="图片 3">
            <a:extLst>
              <a:ext uri="{FF2B5EF4-FFF2-40B4-BE49-F238E27FC236}">
                <a16:creationId xmlns:a16="http://schemas.microsoft.com/office/drawing/2014/main" id="{5BF26765-4379-4304-A655-9575A913E88F}"/>
              </a:ext>
            </a:extLst>
          </p:cNvPr>
          <p:cNvPicPr>
            <a:picLocks noChangeAspect="1"/>
          </p:cNvPicPr>
          <p:nvPr/>
        </p:nvPicPr>
        <p:blipFill>
          <a:blip r:embed="rId3"/>
          <a:stretch>
            <a:fillRect/>
          </a:stretch>
        </p:blipFill>
        <p:spPr>
          <a:xfrm>
            <a:off x="0" y="1621267"/>
            <a:ext cx="9144000" cy="1900966"/>
          </a:xfrm>
          <a:prstGeom prst="rect">
            <a:avLst/>
          </a:prstGeom>
        </p:spPr>
      </p:pic>
      <p:pic>
        <p:nvPicPr>
          <p:cNvPr id="5" name="图片 4">
            <a:extLst>
              <a:ext uri="{FF2B5EF4-FFF2-40B4-BE49-F238E27FC236}">
                <a16:creationId xmlns:a16="http://schemas.microsoft.com/office/drawing/2014/main" id="{DB84C5A7-E2EC-410F-80F2-D1DDC742896E}"/>
              </a:ext>
            </a:extLst>
          </p:cNvPr>
          <p:cNvPicPr>
            <a:picLocks noChangeAspect="1"/>
          </p:cNvPicPr>
          <p:nvPr/>
        </p:nvPicPr>
        <p:blipFill>
          <a:blip r:embed="rId4"/>
          <a:stretch>
            <a:fillRect/>
          </a:stretch>
        </p:blipFill>
        <p:spPr>
          <a:xfrm>
            <a:off x="1329513" y="3673216"/>
            <a:ext cx="6896100" cy="1114425"/>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284612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806504" y="2436173"/>
            <a:ext cx="2781174" cy="1044645"/>
          </a:xfrm>
        </p:spPr>
        <p:txBody>
          <a:bodyPr/>
          <a:lstStyle/>
          <a:p>
            <a:r>
              <a:rPr lang="en-US" i="1" dirty="0">
                <a:latin typeface="Times New Roman" panose="02020603050405020304" pitchFamily="18" charset="0"/>
                <a:cs typeface="Times New Roman" panose="02020603050405020304" pitchFamily="18" charset="0"/>
              </a:rPr>
              <a:t>Thank you!</a:t>
            </a:r>
          </a:p>
        </p:txBody>
      </p:sp>
      <p:sp>
        <p:nvSpPr>
          <p:cNvPr name="文本框 1" id="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383441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488" y="239599"/>
            <a:ext cx="8507025" cy="631258"/>
          </a:xfrm>
        </p:spPr>
        <p:txBody>
          <a:bodyPr>
            <a:normAutofit fontScale="90000"/>
          </a:bodyPr>
          <a:lstStyle/>
          <a:p>
            <a:pPr>
              <a:lnSpc>
                <a:spcPct val="150000"/>
              </a:lnSpc>
            </a:pPr>
            <a:r>
              <a:rPr lang="zh-CN" altLang="en-US" dirty="0">
                <a:effectLst>
                  <a:outerShdw blurRad="38100" dist="38100" dir="2700000" algn="tl">
                    <a:srgbClr val="000000">
                      <a:alpha val="43137"/>
                    </a:srgbClr>
                  </a:outerShdw>
                </a:effectLst>
                <a:latin typeface="Times New Roman" panose="02020603050405020304" pitchFamily="18" charset="0"/>
                <a:cs typeface="+mn-ea"/>
                <a:sym typeface="Times New Roman" panose="02020603050405020304" pitchFamily="18" charset="0"/>
              </a:rPr>
              <a:t>主要内容</a:t>
            </a:r>
          </a:p>
        </p:txBody>
      </p:sp>
      <p:sp>
        <p:nvSpPr>
          <p:cNvPr id="3" name="文本占位符 2"/>
          <p:cNvSpPr>
            <a:spLocks noGrp="1"/>
          </p:cNvSpPr>
          <p:nvPr>
            <p:ph type="body" sz="half" idx="2"/>
          </p:nvPr>
        </p:nvSpPr>
        <p:spPr>
          <a:xfrm>
            <a:off x="318488" y="1043040"/>
            <a:ext cx="8507025" cy="3982615"/>
          </a:xfrm>
        </p:spPr>
        <p:txBody>
          <a:bodyPr>
            <a:normAutofit/>
          </a:bodyPr>
          <a:lstStyle/>
          <a:p>
            <a:pPr>
              <a:lnSpc>
                <a:spcPct val="170000"/>
              </a:lnSpc>
              <a:spcBef>
                <a:spcPct val="0"/>
              </a:spcBef>
            </a:pPr>
            <a:r>
              <a:rPr lang="zh-CN" altLang="en-US" sz="2000" b="1" dirty="0">
                <a:cs typeface="+mn-ea"/>
              </a:rPr>
              <a:t>概括</a:t>
            </a:r>
            <a:endParaRPr lang="en-US" altLang="zh-CN" sz="2000" b="1" dirty="0">
              <a:cs typeface="+mn-ea"/>
            </a:endParaRPr>
          </a:p>
          <a:p>
            <a:pPr>
              <a:lnSpc>
                <a:spcPct val="170000"/>
              </a:lnSpc>
              <a:spcBef>
                <a:spcPct val="0"/>
              </a:spcBef>
            </a:pPr>
            <a:r>
              <a:rPr lang="zh-CN" altLang="en-US" sz="2000" b="1" dirty="0">
                <a:cs typeface="+mn-ea"/>
              </a:rPr>
              <a:t>模型</a:t>
            </a:r>
            <a:endParaRPr lang="en-US" altLang="zh-CN" sz="2000" b="1" dirty="0">
              <a:cs typeface="+mn-ea"/>
            </a:endParaRPr>
          </a:p>
          <a:p>
            <a:pPr>
              <a:lnSpc>
                <a:spcPct val="170000"/>
              </a:lnSpc>
              <a:spcBef>
                <a:spcPct val="0"/>
              </a:spcBef>
            </a:pPr>
            <a:r>
              <a:rPr lang="zh-CN" altLang="en-US" sz="2000" b="1" dirty="0">
                <a:latin typeface="+mn-lt"/>
                <a:cs typeface="+mn-ea"/>
              </a:rPr>
              <a:t>创新点</a:t>
            </a:r>
            <a:endParaRPr lang="en-US" altLang="zh-CN" sz="2000" b="1" dirty="0">
              <a:latin typeface="+mn-lt"/>
              <a:cs typeface="+mn-ea"/>
            </a:endParaRPr>
          </a:p>
        </p:txBody>
      </p:sp>
      <p:sp>
        <p:nvSpPr>
          <p:cNvPr name="文本框 1" id="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278886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概括</a:t>
            </a:r>
            <a:endParaRPr lang="en-US" altLang="zh-CN" sz="2000" b="1" dirty="0">
              <a:cs typeface="+mn-ea"/>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4418261"/>
          </a:xfrm>
          <a:prstGeom prst="rect">
            <a:avLst/>
          </a:prstGeom>
          <a:noFill/>
        </p:spPr>
        <p:txBody>
          <a:bodyPr wrap="square" rtlCol="0">
            <a:spAutoFit/>
          </a:bodyPr>
          <a:lstStyle/>
          <a:p>
            <a:pPr>
              <a:lnSpc>
                <a:spcPct val="150000"/>
              </a:lnSpc>
            </a:pPr>
            <a:r>
              <a:rPr lang="en-US" altLang="zh-CN" dirty="0"/>
              <a:t>1</a:t>
            </a:r>
            <a:r>
              <a:rPr lang="zh-CN" altLang="en-US" dirty="0"/>
              <a:t>、旷视科技与中科院合作提出，</a:t>
            </a:r>
            <a:r>
              <a:rPr lang="en-US" altLang="zh-CN" dirty="0"/>
              <a:t>CVPR2021</a:t>
            </a:r>
            <a:r>
              <a:rPr lang="zh-CN" altLang="en-US" dirty="0"/>
              <a:t>；</a:t>
            </a:r>
            <a:endParaRPr lang="en-US" altLang="zh-CN" dirty="0"/>
          </a:p>
          <a:p>
            <a:pPr>
              <a:lnSpc>
                <a:spcPct val="150000"/>
              </a:lnSpc>
            </a:pPr>
            <a:r>
              <a:rPr lang="en-US" altLang="zh-CN" dirty="0"/>
              <a:t>2</a:t>
            </a:r>
            <a:r>
              <a:rPr lang="zh-CN" altLang="en-US" dirty="0"/>
              <a:t>、目标检测模型常用的</a:t>
            </a:r>
            <a:r>
              <a:rPr lang="en-US" altLang="zh-CN" dirty="0"/>
              <a:t>FPN</a:t>
            </a:r>
            <a:r>
              <a:rPr lang="zh-CN" altLang="en-US" dirty="0"/>
              <a:t>（特征金字塔网络结构）主要有两个核心的收益：</a:t>
            </a:r>
            <a:r>
              <a:rPr lang="zh-CN" altLang="en-US" b="1" dirty="0"/>
              <a:t>多尺度特征融合</a:t>
            </a:r>
            <a:r>
              <a:rPr lang="zh-CN" altLang="en-US" dirty="0"/>
              <a:t>和</a:t>
            </a:r>
            <a:r>
              <a:rPr lang="zh-CN" altLang="en-US" b="1" dirty="0"/>
              <a:t>分治策略</a:t>
            </a:r>
            <a:r>
              <a:rPr lang="zh-CN" altLang="en-US" dirty="0"/>
              <a:t>。前者将多个尺度的特征图融合在一起获得更好的表示，后者依据目标的不同尺度在不同级别的特征图上检测目标。作者将</a:t>
            </a:r>
            <a:r>
              <a:rPr lang="en-US" altLang="zh-CN" dirty="0"/>
              <a:t>FPN</a:t>
            </a:r>
            <a:r>
              <a:rPr lang="zh-CN" altLang="en-US" dirty="0"/>
              <a:t>这种结构成为</a:t>
            </a:r>
            <a:r>
              <a:rPr lang="en-US" altLang="zh-CN" dirty="0" err="1"/>
              <a:t>MiMo</a:t>
            </a:r>
            <a:r>
              <a:rPr lang="zh-CN" altLang="en-US" dirty="0"/>
              <a:t>的编码器，并以</a:t>
            </a:r>
            <a:r>
              <a:rPr lang="en-US" altLang="zh-CN" dirty="0" err="1"/>
              <a:t>RetinaNet</a:t>
            </a:r>
            <a:r>
              <a:rPr lang="zh-CN" altLang="en-US" dirty="0"/>
              <a:t>为原型、通过对解耦后的上述两个功能排列组合设计了</a:t>
            </a:r>
            <a:r>
              <a:rPr lang="en-US" altLang="zh-CN" dirty="0" err="1"/>
              <a:t>SiMo</a:t>
            </a:r>
            <a:r>
              <a:rPr lang="zh-CN" altLang="en-US" dirty="0"/>
              <a:t>、</a:t>
            </a:r>
            <a:r>
              <a:rPr lang="en-US" altLang="zh-CN" dirty="0" err="1"/>
              <a:t>MiSo</a:t>
            </a:r>
            <a:r>
              <a:rPr lang="zh-CN" altLang="en-US" dirty="0"/>
              <a:t>、</a:t>
            </a:r>
            <a:r>
              <a:rPr lang="en-US" altLang="zh-CN" dirty="0" err="1"/>
              <a:t>SiSo</a:t>
            </a:r>
            <a:r>
              <a:rPr lang="zh-CN" altLang="en-US" dirty="0"/>
              <a:t>的编码器，对比后发现多尺度特征融合带来的收益远远小于分治策略。</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dirty="0"/>
              <a:t>3</a:t>
            </a:r>
            <a:r>
              <a:rPr lang="zh-CN" altLang="en-US" dirty="0"/>
              <a:t>、提出了一种模型</a:t>
            </a:r>
            <a:r>
              <a:rPr lang="en-US" altLang="zh-CN" dirty="0"/>
              <a:t>YOLOF</a:t>
            </a:r>
            <a:r>
              <a:rPr lang="zh-CN" altLang="en-US" dirty="0"/>
              <a:t>。这个模型采用</a:t>
            </a:r>
            <a:r>
              <a:rPr lang="en-US" altLang="zh-CN" dirty="0" err="1"/>
              <a:t>SiSo</a:t>
            </a:r>
            <a:r>
              <a:rPr lang="zh-CN" altLang="en-US" dirty="0"/>
              <a:t>（单入单出）的编码器，因而极大地减小了模型复杂度。编码器包含多个扩张卷积和残差模块的短接操作，用于覆盖多个尺度的目标检测；另外，作者还采用了一种解决正样本不均衡的方法</a:t>
            </a:r>
            <a:r>
              <a:rPr lang="en-US" altLang="zh-CN" dirty="0"/>
              <a:t>——</a:t>
            </a:r>
            <a:r>
              <a:rPr lang="zh-CN" altLang="en-US" dirty="0"/>
              <a:t>均衡匹配策略，即对每个</a:t>
            </a:r>
            <a:r>
              <a:rPr lang="en-US" altLang="zh-CN" dirty="0"/>
              <a:t>GT</a:t>
            </a:r>
            <a:r>
              <a:rPr lang="zh-CN" altLang="en-US" dirty="0"/>
              <a:t>框只采用最接近它的</a:t>
            </a:r>
            <a:r>
              <a:rPr lang="en-US" altLang="zh-CN" dirty="0"/>
              <a:t>K</a:t>
            </a:r>
            <a:r>
              <a:rPr lang="zh-CN" altLang="en-US" dirty="0"/>
              <a:t>个</a:t>
            </a:r>
            <a:r>
              <a:rPr lang="en-US" altLang="zh-CN" dirty="0"/>
              <a:t>anchor</a:t>
            </a:r>
            <a:r>
              <a:rPr lang="zh-CN" altLang="en-US" dirty="0"/>
              <a:t>作为正样本。</a:t>
            </a:r>
            <a:endParaRPr lang="en-US" altLang="zh-CN" dirty="0"/>
          </a:p>
        </p:txBody>
      </p:sp>
      <p:pic>
        <p:nvPicPr>
          <p:cNvPr id="4" name="图片 3">
            <a:extLst>
              <a:ext uri="{FF2B5EF4-FFF2-40B4-BE49-F238E27FC236}">
                <a16:creationId xmlns:a16="http://schemas.microsoft.com/office/drawing/2014/main" id="{395B6364-943C-4B9B-A957-F7584AD8A0C7}"/>
              </a:ext>
            </a:extLst>
          </p:cNvPr>
          <p:cNvPicPr>
            <a:picLocks noChangeAspect="1"/>
          </p:cNvPicPr>
          <p:nvPr/>
        </p:nvPicPr>
        <p:blipFill>
          <a:blip r:embed="rId3"/>
          <a:stretch>
            <a:fillRect/>
          </a:stretch>
        </p:blipFill>
        <p:spPr>
          <a:xfrm>
            <a:off x="2815057" y="2297237"/>
            <a:ext cx="3513883" cy="1874463"/>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197832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cs typeface="+mn-ea"/>
                <a:sym typeface="Times New Roman" panose="02020603050405020304" pitchFamily="18" charset="0"/>
              </a:rPr>
              <a:t>模型</a:t>
            </a:r>
            <a:endParaRPr lang="en-US" altLang="zh-CN" sz="2000" b="1" dirty="0">
              <a:cs typeface="+mn-ea"/>
              <a:sym typeface="Times New Roman" panose="02020603050405020304" pitchFamily="18" charset="0"/>
            </a:endParaRPr>
          </a:p>
        </p:txBody>
      </p:sp>
      <p:pic>
        <p:nvPicPr>
          <p:cNvPr id="7" name="图片 6">
            <a:extLst>
              <a:ext uri="{FF2B5EF4-FFF2-40B4-BE49-F238E27FC236}">
                <a16:creationId xmlns:a16="http://schemas.microsoft.com/office/drawing/2014/main" id="{95504F19-EF69-4798-B0EF-C4F61E370988}"/>
              </a:ext>
            </a:extLst>
          </p:cNvPr>
          <p:cNvPicPr>
            <a:picLocks noChangeAspect="1"/>
          </p:cNvPicPr>
          <p:nvPr/>
        </p:nvPicPr>
        <p:blipFill>
          <a:blip r:embed="rId3"/>
          <a:stretch>
            <a:fillRect/>
          </a:stretch>
        </p:blipFill>
        <p:spPr>
          <a:xfrm>
            <a:off x="2213818" y="3116579"/>
            <a:ext cx="5552789" cy="1954467"/>
          </a:xfrm>
          <a:prstGeom prst="rect">
            <a:avLst/>
          </a:prstGeom>
        </p:spPr>
      </p:pic>
      <p:sp>
        <p:nvSpPr>
          <p:cNvPr id="4" name="矩形 3">
            <a:extLst>
              <a:ext uri="{FF2B5EF4-FFF2-40B4-BE49-F238E27FC236}">
                <a16:creationId xmlns:a16="http://schemas.microsoft.com/office/drawing/2014/main" id="{59CE19F4-6905-4619-BA77-38F486654747}"/>
              </a:ext>
            </a:extLst>
          </p:cNvPr>
          <p:cNvSpPr/>
          <p:nvPr/>
        </p:nvSpPr>
        <p:spPr>
          <a:xfrm>
            <a:off x="214726" y="719706"/>
            <a:ext cx="8714548" cy="2548518"/>
          </a:xfrm>
          <a:prstGeom prst="rect">
            <a:avLst/>
          </a:prstGeom>
        </p:spPr>
        <p:txBody>
          <a:bodyPr wrap="square">
            <a:spAutoFit/>
          </a:bodyPr>
          <a:lstStyle/>
          <a:p>
            <a:pPr marL="285750" indent="-285750">
              <a:lnSpc>
                <a:spcPct val="150000"/>
              </a:lnSpc>
              <a:buClr>
                <a:srgbClr val="00B050"/>
              </a:buClr>
              <a:buFont typeface="Wingdings" panose="05000000000000000000" pitchFamily="2" charset="2"/>
              <a:buChar char="p"/>
            </a:pPr>
            <a:r>
              <a:rPr lang="en-US" altLang="zh-CN" dirty="0"/>
              <a:t>Backbone</a:t>
            </a:r>
            <a:r>
              <a:rPr lang="zh-CN" altLang="en-US" dirty="0"/>
              <a:t>采用经典的</a:t>
            </a:r>
            <a:r>
              <a:rPr lang="en-US" altLang="zh-CN" dirty="0" err="1"/>
              <a:t>ResNet</a:t>
            </a:r>
            <a:r>
              <a:rPr lang="zh-CN" altLang="en-US" dirty="0"/>
              <a:t>和</a:t>
            </a:r>
            <a:r>
              <a:rPr lang="en-US" altLang="zh-CN" dirty="0" err="1"/>
              <a:t>ResNeXt</a:t>
            </a:r>
            <a:r>
              <a:rPr lang="zh-CN" altLang="en-US" dirty="0"/>
              <a:t>，选取的特征图是</a:t>
            </a:r>
            <a:r>
              <a:rPr lang="en-US" altLang="zh-CN" dirty="0"/>
              <a:t>C5</a:t>
            </a:r>
            <a:r>
              <a:rPr lang="zh-CN" altLang="en-US" dirty="0"/>
              <a:t>，通道数为</a:t>
            </a:r>
            <a:r>
              <a:rPr lang="en-US" altLang="zh-CN" dirty="0"/>
              <a:t>2048</a:t>
            </a:r>
            <a:r>
              <a:rPr lang="zh-CN" altLang="en-US" dirty="0"/>
              <a:t>且下采样率为</a:t>
            </a:r>
            <a:r>
              <a:rPr lang="en-US" altLang="zh-CN" dirty="0"/>
              <a:t>32</a:t>
            </a:r>
            <a:r>
              <a:rPr lang="zh-CN" altLang="en-US" dirty="0"/>
              <a:t>。</a:t>
            </a:r>
            <a:endParaRPr lang="en-US" altLang="zh-CN" dirty="0"/>
          </a:p>
          <a:p>
            <a:pPr marL="285750" indent="-285750">
              <a:lnSpc>
                <a:spcPct val="150000"/>
              </a:lnSpc>
              <a:buClr>
                <a:srgbClr val="00B050"/>
              </a:buClr>
              <a:buFont typeface="Wingdings" panose="05000000000000000000" pitchFamily="2" charset="2"/>
              <a:buChar char="p"/>
            </a:pPr>
            <a:r>
              <a:rPr lang="en-US" altLang="zh-CN" dirty="0"/>
              <a:t>Encoder</a:t>
            </a:r>
            <a:r>
              <a:rPr lang="zh-CN" altLang="en-US" dirty="0"/>
              <a:t>对</a:t>
            </a:r>
            <a:r>
              <a:rPr lang="en-US" altLang="zh-CN" dirty="0"/>
              <a:t>Backbone</a:t>
            </a:r>
            <a:r>
              <a:rPr lang="zh-CN" altLang="en-US" dirty="0"/>
              <a:t>的输出使用两个投影层（由</a:t>
            </a:r>
            <a:r>
              <a:rPr lang="en-US" altLang="zh-CN" dirty="0"/>
              <a:t>1x1</a:t>
            </a:r>
            <a:r>
              <a:rPr lang="zh-CN" altLang="en-US" dirty="0"/>
              <a:t>卷积和</a:t>
            </a:r>
            <a:r>
              <a:rPr lang="en-US" altLang="zh-CN" dirty="0"/>
              <a:t>3x3</a:t>
            </a:r>
            <a:r>
              <a:rPr lang="zh-CN" altLang="en-US" dirty="0"/>
              <a:t>卷积组成），得到通道数为</a:t>
            </a:r>
            <a:r>
              <a:rPr lang="en-US" altLang="zh-CN" dirty="0"/>
              <a:t>512</a:t>
            </a:r>
            <a:r>
              <a:rPr lang="zh-CN" altLang="en-US" dirty="0"/>
              <a:t>的特征图。然后，为了获得全尺度感受野，作者这里使用了一种残差模块，它由三个卷积组成，第一个</a:t>
            </a:r>
            <a:r>
              <a:rPr lang="en-US" altLang="zh-CN" dirty="0"/>
              <a:t>1x1</a:t>
            </a:r>
            <a:r>
              <a:rPr lang="zh-CN" altLang="en-US" dirty="0"/>
              <a:t>卷积通道减少</a:t>
            </a:r>
            <a:r>
              <a:rPr lang="en-US" altLang="zh-CN" dirty="0"/>
              <a:t>4</a:t>
            </a:r>
            <a:r>
              <a:rPr lang="zh-CN" altLang="en-US" dirty="0"/>
              <a:t>倍，然后一个</a:t>
            </a:r>
            <a:r>
              <a:rPr lang="en-US" altLang="zh-CN" dirty="0"/>
              <a:t>3x3</a:t>
            </a:r>
            <a:r>
              <a:rPr lang="zh-CN" altLang="en-US" dirty="0"/>
              <a:t>膨胀卷积用于增大感受野，最后的</a:t>
            </a:r>
            <a:r>
              <a:rPr lang="en-US" altLang="zh-CN" dirty="0"/>
              <a:t>1x1</a:t>
            </a:r>
            <a:r>
              <a:rPr lang="zh-CN" altLang="en-US" dirty="0"/>
              <a:t>卷积恢复通道维度，这个残差块会重复四次。</a:t>
            </a:r>
            <a:endParaRPr lang="en-US" altLang="zh-CN" dirty="0"/>
          </a:p>
          <a:p>
            <a:pPr marL="285750" indent="-285750">
              <a:lnSpc>
                <a:spcPct val="150000"/>
              </a:lnSpc>
              <a:buClr>
                <a:srgbClr val="00B050"/>
              </a:buClr>
              <a:buFont typeface="Wingdings" panose="05000000000000000000" pitchFamily="2" charset="2"/>
              <a:buChar char="p"/>
            </a:pPr>
            <a:r>
              <a:rPr lang="en-US" altLang="zh-CN" dirty="0"/>
              <a:t>Decoder</a:t>
            </a:r>
            <a:r>
              <a:rPr lang="zh-CN" altLang="en-US" dirty="0"/>
              <a:t>与</a:t>
            </a:r>
            <a:r>
              <a:rPr lang="en-US" altLang="zh-CN" dirty="0" err="1"/>
              <a:t>RetinaNet</a:t>
            </a:r>
            <a:r>
              <a:rPr lang="zh-CN" altLang="en-US" dirty="0"/>
              <a:t>类似，它包含两个并行的</a:t>
            </a:r>
            <a:r>
              <a:rPr lang="en-US" altLang="zh-CN" dirty="0"/>
              <a:t>Head</a:t>
            </a:r>
            <a:r>
              <a:rPr lang="zh-CN" altLang="en-US" dirty="0"/>
              <a:t>分支分别用于目标分类和边框回归任务。但这里作者做了两个改动：第一，按照</a:t>
            </a:r>
            <a:r>
              <a:rPr lang="en-US" altLang="zh-CN" dirty="0">
                <a:hlinkClick r:id="rId4"/>
              </a:rPr>
              <a:t>DETR</a:t>
            </a:r>
            <a:r>
              <a:rPr lang="zh-CN" altLang="en-US" dirty="0"/>
              <a:t>中</a:t>
            </a:r>
            <a:r>
              <a:rPr lang="en-US" altLang="zh-CN" dirty="0"/>
              <a:t>FFN</a:t>
            </a:r>
            <a:r>
              <a:rPr lang="zh-CN" altLang="en-US" dirty="0"/>
              <a:t>的设计，两个</a:t>
            </a:r>
            <a:r>
              <a:rPr lang="en-US" altLang="zh-CN" dirty="0"/>
              <a:t>Head</a:t>
            </a:r>
            <a:r>
              <a:rPr lang="zh-CN" altLang="en-US" dirty="0"/>
              <a:t>卷积数目不同（分类</a:t>
            </a:r>
            <a:r>
              <a:rPr lang="en-US" altLang="zh-CN" dirty="0"/>
              <a:t>2</a:t>
            </a:r>
            <a:r>
              <a:rPr lang="zh-CN" altLang="en-US" dirty="0"/>
              <a:t>个，回归</a:t>
            </a:r>
            <a:r>
              <a:rPr lang="en-US" altLang="zh-CN" dirty="0"/>
              <a:t>4</a:t>
            </a:r>
            <a:r>
              <a:rPr lang="zh-CN" altLang="en-US" dirty="0"/>
              <a:t>个）；第二，按照</a:t>
            </a:r>
            <a:r>
              <a:rPr lang="en-US" altLang="zh-CN" dirty="0" err="1">
                <a:hlinkClick r:id="rId5"/>
              </a:rPr>
              <a:t>Autoassign</a:t>
            </a:r>
            <a:r>
              <a:rPr lang="zh-CN" altLang="en-US" dirty="0"/>
              <a:t>，为回归分支的每个</a:t>
            </a:r>
            <a:r>
              <a:rPr lang="en-US" altLang="zh-CN" dirty="0"/>
              <a:t>anchor</a:t>
            </a:r>
            <a:r>
              <a:rPr lang="zh-CN" altLang="en-US" dirty="0"/>
              <a:t>增加一个隐式的</a:t>
            </a:r>
            <a:r>
              <a:rPr lang="en-US" altLang="zh-CN" dirty="0" err="1"/>
              <a:t>objectness</a:t>
            </a:r>
            <a:r>
              <a:rPr lang="zh-CN" altLang="en-US" dirty="0"/>
              <a:t>（没有直接监督），最终的分类置信度由分类分支的输出和</a:t>
            </a:r>
            <a:r>
              <a:rPr lang="en-US" altLang="zh-CN" dirty="0" err="1"/>
              <a:t>objectness</a:t>
            </a:r>
            <a:r>
              <a:rPr lang="zh-CN" altLang="en-US" dirty="0"/>
              <a:t>得分相乘得到。</a:t>
            </a:r>
            <a:endParaRPr lang="en-US" altLang="zh-CN" dirty="0"/>
          </a:p>
        </p:txBody>
      </p:sp>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367578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1</a:t>
            </a:r>
            <a:r>
              <a:rPr lang="zh-CN" altLang="en-US" sz="2000" b="1" dirty="0"/>
              <a:t>：</a:t>
            </a:r>
            <a:r>
              <a:rPr lang="en-US" altLang="zh-CN" sz="2000" b="1" dirty="0"/>
              <a:t>FPN</a:t>
            </a:r>
            <a:r>
              <a:rPr lang="zh-CN" altLang="en-US" sz="2000" b="1" dirty="0"/>
              <a:t>的解耦实验</a:t>
            </a:r>
            <a:endParaRPr lang="en-US" altLang="zh-CN" sz="2000" b="1" dirty="0">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2236381"/>
          </a:xfrm>
          <a:prstGeom prst="rect">
            <a:avLst/>
          </a:prstGeom>
          <a:noFill/>
        </p:spPr>
        <p:txBody>
          <a:bodyPr wrap="square" rtlCol="0">
            <a:spAutoFit/>
          </a:bodyPr>
          <a:lstStyle/>
          <a:p>
            <a:pPr>
              <a:lnSpc>
                <a:spcPct val="150000"/>
              </a:lnSpc>
            </a:pPr>
            <a:r>
              <a:rPr lang="zh-CN" altLang="en-US" dirty="0"/>
              <a:t>以</a:t>
            </a:r>
            <a:r>
              <a:rPr lang="en-US" altLang="zh-CN" dirty="0" err="1"/>
              <a:t>RetinaNet</a:t>
            </a:r>
            <a:r>
              <a:rPr lang="zh-CN" altLang="en-US" dirty="0"/>
              <a:t>为</a:t>
            </a:r>
            <a:r>
              <a:rPr lang="en-US" altLang="zh-CN" dirty="0"/>
              <a:t>baseline</a:t>
            </a:r>
            <a:r>
              <a:rPr lang="zh-CN" altLang="en-US" dirty="0"/>
              <a:t>，设计了</a:t>
            </a:r>
            <a:r>
              <a:rPr lang="en-US" altLang="zh-CN" dirty="0" err="1"/>
              <a:t>MiMo</a:t>
            </a:r>
            <a:r>
              <a:rPr lang="zh-CN" altLang="en-US" dirty="0"/>
              <a:t>（多进多出，即</a:t>
            </a:r>
            <a:r>
              <a:rPr lang="en-US" altLang="zh-CN" dirty="0"/>
              <a:t>FPN</a:t>
            </a:r>
            <a:r>
              <a:rPr lang="zh-CN" altLang="en-US" dirty="0"/>
              <a:t>）、单进多出（</a:t>
            </a:r>
            <a:r>
              <a:rPr lang="en-US" altLang="zh-CN" dirty="0" err="1"/>
              <a:t>SiMo</a:t>
            </a:r>
            <a:r>
              <a:rPr lang="zh-CN" altLang="en-US" dirty="0"/>
              <a:t>）、多进单出（</a:t>
            </a:r>
            <a:r>
              <a:rPr lang="en-US" altLang="zh-CN" dirty="0" err="1"/>
              <a:t>MiSo</a:t>
            </a:r>
            <a:r>
              <a:rPr lang="zh-CN" altLang="en-US" dirty="0"/>
              <a:t>）和单进单出（</a:t>
            </a:r>
            <a:r>
              <a:rPr lang="en-US" altLang="zh-CN" dirty="0" err="1"/>
              <a:t>SiSo</a:t>
            </a:r>
            <a:r>
              <a:rPr lang="zh-CN" altLang="en-US" dirty="0"/>
              <a:t>）型的编码器，如下图所示。</a:t>
            </a:r>
            <a:r>
              <a:rPr lang="en-US" altLang="zh-CN" dirty="0"/>
              <a:t>Backbone</a:t>
            </a:r>
            <a:r>
              <a:rPr lang="zh-CN" altLang="en-US" dirty="0"/>
              <a:t>均为</a:t>
            </a:r>
            <a:r>
              <a:rPr lang="en-US" altLang="zh-CN" dirty="0"/>
              <a:t>Resnet50</a:t>
            </a:r>
            <a:r>
              <a:rPr lang="zh-CN" altLang="en-US" dirty="0"/>
              <a:t>，</a:t>
            </a:r>
            <a:r>
              <a:rPr lang="en-US" altLang="zh-CN" dirty="0"/>
              <a:t>C3</a:t>
            </a:r>
            <a:r>
              <a:rPr lang="zh-CN" altLang="en-US" dirty="0"/>
              <a:t>、</a:t>
            </a:r>
            <a:r>
              <a:rPr lang="en-US" altLang="zh-CN" dirty="0"/>
              <a:t>C4</a:t>
            </a:r>
            <a:r>
              <a:rPr lang="zh-CN" altLang="en-US" dirty="0"/>
              <a:t>、</a:t>
            </a:r>
            <a:r>
              <a:rPr lang="en-US" altLang="zh-CN" dirty="0"/>
              <a:t>C5</a:t>
            </a:r>
            <a:r>
              <a:rPr lang="zh-CN" altLang="en-US" dirty="0"/>
              <a:t>分别对应</a:t>
            </a:r>
            <a:r>
              <a:rPr lang="en-US" altLang="zh-CN" dirty="0"/>
              <a:t>Backbone</a:t>
            </a:r>
            <a:r>
              <a:rPr lang="zh-CN" altLang="en-US" dirty="0"/>
              <a:t>输出的</a:t>
            </a:r>
            <a:r>
              <a:rPr lang="en-US" altLang="zh-CN" dirty="0"/>
              <a:t>8</a:t>
            </a:r>
            <a:r>
              <a:rPr lang="zh-CN" altLang="en-US" dirty="0"/>
              <a:t>、</a:t>
            </a:r>
            <a:r>
              <a:rPr lang="en-US" altLang="zh-CN" dirty="0"/>
              <a:t>16</a:t>
            </a:r>
            <a:r>
              <a:rPr lang="zh-CN" altLang="en-US" dirty="0"/>
              <a:t>、</a:t>
            </a:r>
            <a:r>
              <a:rPr lang="en-US" altLang="zh-CN" dirty="0"/>
              <a:t>32</a:t>
            </a:r>
            <a:r>
              <a:rPr lang="zh-CN" altLang="en-US" dirty="0"/>
              <a:t>倍降采样特征图，</a:t>
            </a:r>
            <a:r>
              <a:rPr lang="en-US" altLang="zh-CN" dirty="0"/>
              <a:t>P3</a:t>
            </a:r>
            <a:r>
              <a:rPr lang="zh-CN" altLang="en-US" dirty="0"/>
              <a:t>、</a:t>
            </a:r>
            <a:r>
              <a:rPr lang="en-US" altLang="zh-CN" dirty="0"/>
              <a:t>P4</a:t>
            </a:r>
            <a:r>
              <a:rPr lang="zh-CN" altLang="en-US" dirty="0"/>
              <a:t>、</a:t>
            </a:r>
            <a:r>
              <a:rPr lang="en-US" altLang="zh-CN" dirty="0"/>
              <a:t>P5</a:t>
            </a:r>
            <a:r>
              <a:rPr lang="zh-CN" altLang="en-US" dirty="0"/>
              <a:t>、</a:t>
            </a:r>
            <a:r>
              <a:rPr lang="en-US" altLang="zh-CN" dirty="0"/>
              <a:t>P6</a:t>
            </a:r>
            <a:r>
              <a:rPr lang="zh-CN" altLang="en-US" dirty="0"/>
              <a:t>、</a:t>
            </a:r>
            <a:r>
              <a:rPr lang="en-US" altLang="zh-CN" dirty="0"/>
              <a:t>P7</a:t>
            </a:r>
            <a:r>
              <a:rPr lang="zh-CN" altLang="en-US" dirty="0"/>
              <a:t>分别是输出的</a:t>
            </a:r>
            <a:r>
              <a:rPr lang="en-US" altLang="zh-CN" dirty="0"/>
              <a:t>8</a:t>
            </a:r>
            <a:r>
              <a:rPr lang="zh-CN" altLang="en-US" dirty="0"/>
              <a:t>、</a:t>
            </a:r>
            <a:r>
              <a:rPr lang="en-US" altLang="zh-CN" dirty="0"/>
              <a:t>16</a:t>
            </a:r>
            <a:r>
              <a:rPr lang="zh-CN" altLang="en-US" dirty="0"/>
              <a:t>、</a:t>
            </a:r>
            <a:r>
              <a:rPr lang="en-US" altLang="zh-CN" dirty="0"/>
              <a:t>32</a:t>
            </a:r>
            <a:r>
              <a:rPr lang="zh-CN" altLang="en-US" dirty="0"/>
              <a:t>、</a:t>
            </a:r>
            <a:r>
              <a:rPr lang="en-US" altLang="zh-CN" dirty="0"/>
              <a:t>64</a:t>
            </a:r>
            <a:r>
              <a:rPr lang="zh-CN" altLang="en-US" dirty="0"/>
              <a:t>、</a:t>
            </a:r>
            <a:r>
              <a:rPr lang="en-US" altLang="zh-CN" dirty="0"/>
              <a:t>128</a:t>
            </a:r>
            <a:r>
              <a:rPr lang="zh-CN" altLang="en-US" dirty="0"/>
              <a:t>倍降采样编码特征图。对这些编码器作对比实验发现，</a:t>
            </a:r>
            <a:r>
              <a:rPr lang="en-US" altLang="zh-CN" dirty="0" err="1"/>
              <a:t>SiMo</a:t>
            </a:r>
            <a:r>
              <a:rPr lang="zh-CN" altLang="en-US" dirty="0"/>
              <a:t>几乎可以获得和</a:t>
            </a:r>
            <a:r>
              <a:rPr lang="en-US" altLang="zh-CN" dirty="0" err="1"/>
              <a:t>MiMo</a:t>
            </a:r>
            <a:r>
              <a:rPr lang="zh-CN" altLang="en-US" dirty="0"/>
              <a:t>相当的表现（</a:t>
            </a:r>
            <a:r>
              <a:rPr lang="en-US" altLang="zh-CN" dirty="0"/>
              <a:t> 1</a:t>
            </a:r>
            <a:r>
              <a:rPr lang="zh-CN" altLang="en-US" dirty="0"/>
              <a:t>个</a:t>
            </a:r>
            <a:r>
              <a:rPr lang="en-US" altLang="zh-CN" dirty="0" err="1"/>
              <a:t>mAP</a:t>
            </a:r>
            <a:r>
              <a:rPr lang="en-US" altLang="zh-CN" dirty="0"/>
              <a:t> </a:t>
            </a:r>
            <a:r>
              <a:rPr lang="zh-CN" altLang="en-US" dirty="0"/>
              <a:t>的差距），而</a:t>
            </a:r>
            <a:r>
              <a:rPr lang="en-US" altLang="zh-CN" dirty="0" err="1"/>
              <a:t>MiSo</a:t>
            </a:r>
            <a:r>
              <a:rPr lang="zh-CN" altLang="en-US" dirty="0"/>
              <a:t>和</a:t>
            </a:r>
            <a:r>
              <a:rPr lang="en-US" altLang="zh-CN" dirty="0" err="1"/>
              <a:t>SiSo</a:t>
            </a:r>
            <a:r>
              <a:rPr lang="zh-CN" altLang="en-US" dirty="0"/>
              <a:t>结构则有非常大的性能下降。由此说明，</a:t>
            </a:r>
            <a:r>
              <a:rPr lang="en-US" altLang="zh-CN" dirty="0"/>
              <a:t>C5</a:t>
            </a:r>
            <a:r>
              <a:rPr lang="zh-CN" altLang="en-US" dirty="0"/>
              <a:t>特征图已经包含了足够的检测各种尺度目标的上下文信息；多尺度特征融合带来的收益要远远小于分治策略带来的收益。</a:t>
            </a:r>
            <a:endParaRPr lang="en-US" altLang="zh-CN" dirty="0"/>
          </a:p>
          <a:p>
            <a:pPr>
              <a:lnSpc>
                <a:spcPct val="150000"/>
              </a:lnSpc>
            </a:pPr>
            <a:r>
              <a:rPr lang="en-US" altLang="zh-CN" dirty="0"/>
              <a:t>            35.9mAP                                       35.0mAP                                        23.9mAP                                       23.7mAP</a:t>
            </a:r>
          </a:p>
        </p:txBody>
      </p:sp>
      <p:pic>
        <p:nvPicPr>
          <p:cNvPr id="6" name="图片 5">
            <a:extLst>
              <a:ext uri="{FF2B5EF4-FFF2-40B4-BE49-F238E27FC236}">
                <a16:creationId xmlns:a16="http://schemas.microsoft.com/office/drawing/2014/main" id="{30C6C3AE-66EA-4BFA-A310-0F690F5E3BF4}"/>
              </a:ext>
            </a:extLst>
          </p:cNvPr>
          <p:cNvPicPr>
            <a:picLocks noChangeAspect="1"/>
          </p:cNvPicPr>
          <p:nvPr/>
        </p:nvPicPr>
        <p:blipFill>
          <a:blip r:embed="rId3"/>
          <a:stretch>
            <a:fillRect/>
          </a:stretch>
        </p:blipFill>
        <p:spPr>
          <a:xfrm>
            <a:off x="0" y="2928789"/>
            <a:ext cx="9144000" cy="2214711"/>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411865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2</a:t>
            </a:r>
            <a:r>
              <a:rPr lang="zh-CN" altLang="en-US" sz="2000" b="1" dirty="0"/>
              <a:t>：扩张编码器（</a:t>
            </a:r>
            <a:r>
              <a:rPr lang="en-US" altLang="zh-CN" sz="2000" b="1" dirty="0"/>
              <a:t>Dilated Encoder</a:t>
            </a:r>
            <a:r>
              <a:rPr lang="zh-CN" altLang="en-US" sz="2000" b="1" dirty="0"/>
              <a:t>）</a:t>
            </a:r>
            <a:endParaRPr lang="en-US" altLang="zh-CN" sz="2000" b="1" dirty="0">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1613647"/>
          </a:xfrm>
          <a:prstGeom prst="rect">
            <a:avLst/>
          </a:prstGeom>
          <a:noFill/>
        </p:spPr>
        <p:txBody>
          <a:bodyPr wrap="square" rtlCol="0">
            <a:spAutoFit/>
          </a:bodyPr>
          <a:lstStyle/>
          <a:p>
            <a:pPr>
              <a:lnSpc>
                <a:spcPct val="150000"/>
              </a:lnSpc>
            </a:pPr>
            <a:r>
              <a:rPr lang="zh-CN" altLang="en-US" dirty="0"/>
              <a:t>考虑到</a:t>
            </a:r>
            <a:r>
              <a:rPr lang="en-US" altLang="zh-CN" dirty="0"/>
              <a:t>C5</a:t>
            </a:r>
            <a:r>
              <a:rPr lang="zh-CN" altLang="en-US" dirty="0"/>
              <a:t>特征图已经包含了足够的信息用于目标检测，而分支策略带来了极大地内存开销和计算负担（如下左所示），作者考虑采用</a:t>
            </a:r>
            <a:r>
              <a:rPr lang="en-US" altLang="zh-CN" dirty="0" err="1"/>
              <a:t>SiSo</a:t>
            </a:r>
            <a:r>
              <a:rPr lang="zh-CN" altLang="en-US" dirty="0"/>
              <a:t>编码器。但如果单纯的使用</a:t>
            </a:r>
            <a:r>
              <a:rPr lang="en-US" altLang="zh-CN" dirty="0" err="1"/>
              <a:t>SiSo</a:t>
            </a:r>
            <a:r>
              <a:rPr lang="zh-CN" altLang="en-US" dirty="0"/>
              <a:t>编码器，会造成巨大的性能下降，主要原因有两点：</a:t>
            </a:r>
            <a:endParaRPr lang="en-US" altLang="zh-CN" dirty="0"/>
          </a:p>
          <a:p>
            <a:pPr>
              <a:lnSpc>
                <a:spcPct val="150000"/>
              </a:lnSpc>
            </a:pPr>
            <a:r>
              <a:rPr lang="zh-CN" altLang="en-US" dirty="0"/>
              <a:t>（</a:t>
            </a:r>
            <a:r>
              <a:rPr lang="en-US" altLang="zh-CN" dirty="0"/>
              <a:t>1</a:t>
            </a:r>
            <a:r>
              <a:rPr lang="zh-CN" altLang="en-US" dirty="0"/>
              <a:t>）与</a:t>
            </a:r>
            <a:r>
              <a:rPr lang="en-US" altLang="zh-CN" dirty="0"/>
              <a:t>C5</a:t>
            </a:r>
            <a:r>
              <a:rPr lang="zh-CN" altLang="en-US" dirty="0"/>
              <a:t>特征图感受野匹配的</a:t>
            </a:r>
            <a:r>
              <a:rPr lang="zh-CN" altLang="en-US" b="1" dirty="0"/>
              <a:t>目标尺度范围是有限的</a:t>
            </a:r>
            <a:r>
              <a:rPr lang="zh-CN" altLang="en-US" dirty="0"/>
              <a:t>；</a:t>
            </a:r>
            <a:endParaRPr lang="en-US" altLang="zh-CN" dirty="0"/>
          </a:p>
          <a:p>
            <a:pPr>
              <a:lnSpc>
                <a:spcPct val="150000"/>
              </a:lnSpc>
            </a:pPr>
            <a:r>
              <a:rPr lang="zh-CN" altLang="en-US" dirty="0"/>
              <a:t>（</a:t>
            </a:r>
            <a:r>
              <a:rPr lang="en-US" altLang="zh-CN" dirty="0"/>
              <a:t>2</a:t>
            </a:r>
            <a:r>
              <a:rPr lang="zh-CN" altLang="en-US" dirty="0"/>
              <a:t>）单个特征图上稀疏</a:t>
            </a:r>
            <a:r>
              <a:rPr lang="en-US" altLang="zh-CN" dirty="0"/>
              <a:t>anchor</a:t>
            </a:r>
            <a:r>
              <a:rPr lang="zh-CN" altLang="en-US" dirty="0"/>
              <a:t>生成策略造成的</a:t>
            </a:r>
            <a:r>
              <a:rPr lang="zh-CN" altLang="en-US" b="1" dirty="0"/>
              <a:t>正样本不均衡问题</a:t>
            </a:r>
            <a:r>
              <a:rPr lang="zh-CN" altLang="en-US" dirty="0"/>
              <a:t>。</a:t>
            </a:r>
            <a:endParaRPr lang="en-US" altLang="zh-CN" dirty="0"/>
          </a:p>
          <a:p>
            <a:pPr>
              <a:lnSpc>
                <a:spcPct val="150000"/>
              </a:lnSpc>
            </a:pPr>
            <a:r>
              <a:rPr lang="zh-CN" altLang="en-US" dirty="0"/>
              <a:t>针对第一个问题，作者设计了扩张编码器以提取出不同尺度目标的多尺度上下文特征。</a:t>
            </a:r>
            <a:endParaRPr lang="en-US" altLang="zh-CN" dirty="0"/>
          </a:p>
        </p:txBody>
      </p:sp>
      <p:pic>
        <p:nvPicPr>
          <p:cNvPr id="3" name="图片 2">
            <a:extLst>
              <a:ext uri="{FF2B5EF4-FFF2-40B4-BE49-F238E27FC236}">
                <a16:creationId xmlns:a16="http://schemas.microsoft.com/office/drawing/2014/main" id="{A525F7BF-EDE0-4EC9-841F-01CFB54D2C5D}"/>
              </a:ext>
            </a:extLst>
          </p:cNvPr>
          <p:cNvPicPr>
            <a:picLocks noChangeAspect="1"/>
          </p:cNvPicPr>
          <p:nvPr/>
        </p:nvPicPr>
        <p:blipFill>
          <a:blip r:embed="rId3"/>
          <a:stretch>
            <a:fillRect/>
          </a:stretch>
        </p:blipFill>
        <p:spPr>
          <a:xfrm>
            <a:off x="2701603" y="2326384"/>
            <a:ext cx="3740791" cy="2648504"/>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264925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2</a:t>
            </a:r>
            <a:r>
              <a:rPr lang="zh-CN" altLang="en-US" sz="2000" b="1" dirty="0"/>
              <a:t>：扩张编码器（</a:t>
            </a:r>
            <a:r>
              <a:rPr lang="en-US" altLang="zh-CN" sz="2000" b="1" dirty="0"/>
              <a:t>Dilated Encoder</a:t>
            </a:r>
            <a:r>
              <a:rPr lang="zh-CN" altLang="en-US" sz="2000" b="1" dirty="0"/>
              <a:t>）</a:t>
            </a:r>
            <a:endParaRPr lang="en-US" altLang="zh-CN" sz="2000" b="1" dirty="0">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1925271"/>
          </a:xfrm>
          <a:prstGeom prst="rect">
            <a:avLst/>
          </a:prstGeom>
          <a:noFill/>
        </p:spPr>
        <p:txBody>
          <a:bodyPr wrap="square" rtlCol="0">
            <a:spAutoFit/>
          </a:bodyPr>
          <a:lstStyle/>
          <a:p>
            <a:pPr>
              <a:lnSpc>
                <a:spcPct val="150000"/>
              </a:lnSpc>
            </a:pPr>
            <a:r>
              <a:rPr lang="zh-CN" altLang="en-US" dirty="0"/>
              <a:t>总的来说，扩张编码器通过残差的短接设计和膨胀卷积扩大和叠加感受野。如下左所示，每次扩大的感受野只能覆盖目标尺度的一部分，因为扩大过程相当于将一个大于</a:t>
            </a:r>
            <a:r>
              <a:rPr lang="en-US" altLang="zh-CN" dirty="0"/>
              <a:t>1</a:t>
            </a:r>
            <a:r>
              <a:rPr lang="zh-CN" altLang="en-US" dirty="0"/>
              <a:t>的因子乘以原来覆盖的所有尺度（可看做是尺度的偏移和扩大）。于是，作者短接原始特征图和扩大感受野的特征图得到覆盖所有目标尺度的特征图。扩张编码器的结构如下右所示，它由一个投影层和四个残差扩张模块串联组成，其中投影层中</a:t>
            </a:r>
            <a:r>
              <a:rPr lang="en-US" altLang="zh-CN" dirty="0"/>
              <a:t>1×1</a:t>
            </a:r>
            <a:r>
              <a:rPr lang="zh-CN" altLang="en-US" dirty="0"/>
              <a:t>的标准卷积层用来降低通道维数，</a:t>
            </a:r>
            <a:r>
              <a:rPr lang="en-US" altLang="zh-CN" dirty="0"/>
              <a:t>3×3</a:t>
            </a:r>
            <a:r>
              <a:rPr lang="zh-CN" altLang="en-US" dirty="0"/>
              <a:t>标准卷积层用来细化上下文语义信息，这与</a:t>
            </a:r>
            <a:r>
              <a:rPr lang="en-US" altLang="zh-CN" dirty="0"/>
              <a:t>FPN</a:t>
            </a:r>
            <a:r>
              <a:rPr lang="zh-CN" altLang="en-US" dirty="0"/>
              <a:t>一致。残差扩张模块由首尾各一个</a:t>
            </a:r>
            <a:r>
              <a:rPr lang="en-US" altLang="zh-CN" dirty="0"/>
              <a:t>1×1</a:t>
            </a:r>
            <a:r>
              <a:rPr lang="zh-CN" altLang="en-US" dirty="0"/>
              <a:t>的标准卷积、中间一个</a:t>
            </a:r>
            <a:r>
              <a:rPr lang="en-US" altLang="zh-CN" dirty="0"/>
              <a:t>3×3</a:t>
            </a:r>
            <a:r>
              <a:rPr lang="zh-CN" altLang="en-US" dirty="0"/>
              <a:t>的扩张卷积组成，这样的残差模块共有</a:t>
            </a:r>
            <a:r>
              <a:rPr lang="en-US" altLang="zh-CN" dirty="0"/>
              <a:t>4</a:t>
            </a:r>
            <a:r>
              <a:rPr lang="zh-CN" altLang="en-US" dirty="0"/>
              <a:t>个，这</a:t>
            </a:r>
            <a:r>
              <a:rPr lang="en-US" altLang="zh-CN" dirty="0"/>
              <a:t>4</a:t>
            </a:r>
            <a:r>
              <a:rPr lang="zh-CN" altLang="en-US" dirty="0"/>
              <a:t>个模块中扩张卷积的膨胀系数依次为</a:t>
            </a:r>
            <a:r>
              <a:rPr lang="en-US" altLang="zh-CN" dirty="0"/>
              <a:t>2</a:t>
            </a:r>
            <a:r>
              <a:rPr lang="zh-CN" altLang="en-US" dirty="0"/>
              <a:t>、</a:t>
            </a:r>
            <a:r>
              <a:rPr lang="en-US" altLang="zh-CN" dirty="0"/>
              <a:t>4</a:t>
            </a:r>
            <a:r>
              <a:rPr lang="zh-CN" altLang="en-US" dirty="0"/>
              <a:t>、</a:t>
            </a:r>
            <a:r>
              <a:rPr lang="en-US" altLang="zh-CN" dirty="0"/>
              <a:t>6</a:t>
            </a:r>
            <a:r>
              <a:rPr lang="zh-CN" altLang="en-US" dirty="0"/>
              <a:t>、</a:t>
            </a:r>
            <a:r>
              <a:rPr lang="en-US" altLang="zh-CN" dirty="0"/>
              <a:t>8</a:t>
            </a:r>
            <a:r>
              <a:rPr lang="zh-CN" altLang="en-US" dirty="0"/>
              <a:t>。</a:t>
            </a:r>
            <a:endParaRPr lang="en-US" altLang="zh-CN" dirty="0"/>
          </a:p>
        </p:txBody>
      </p:sp>
      <p:pic>
        <p:nvPicPr>
          <p:cNvPr id="7" name="图片 6">
            <a:extLst>
              <a:ext uri="{FF2B5EF4-FFF2-40B4-BE49-F238E27FC236}">
                <a16:creationId xmlns:a16="http://schemas.microsoft.com/office/drawing/2014/main" id="{F20D291F-7F34-4024-A9D0-4F3D247C1FD2}"/>
              </a:ext>
            </a:extLst>
          </p:cNvPr>
          <p:cNvPicPr>
            <a:picLocks noChangeAspect="1"/>
          </p:cNvPicPr>
          <p:nvPr/>
        </p:nvPicPr>
        <p:blipFill>
          <a:blip r:embed="rId3"/>
          <a:stretch>
            <a:fillRect/>
          </a:stretch>
        </p:blipFill>
        <p:spPr>
          <a:xfrm>
            <a:off x="214726" y="2883635"/>
            <a:ext cx="4174153" cy="1769545"/>
          </a:xfrm>
          <a:prstGeom prst="rect">
            <a:avLst/>
          </a:prstGeom>
        </p:spPr>
      </p:pic>
      <p:pic>
        <p:nvPicPr>
          <p:cNvPr id="4" name="图片 3">
            <a:extLst>
              <a:ext uri="{FF2B5EF4-FFF2-40B4-BE49-F238E27FC236}">
                <a16:creationId xmlns:a16="http://schemas.microsoft.com/office/drawing/2014/main" id="{76A7D0D2-6F5E-4C2D-A284-7C2BE70FB6EC}"/>
              </a:ext>
            </a:extLst>
          </p:cNvPr>
          <p:cNvPicPr>
            <a:picLocks noChangeAspect="1"/>
          </p:cNvPicPr>
          <p:nvPr/>
        </p:nvPicPr>
        <p:blipFill>
          <a:blip r:embed="rId4"/>
          <a:stretch>
            <a:fillRect/>
          </a:stretch>
        </p:blipFill>
        <p:spPr>
          <a:xfrm>
            <a:off x="4808403" y="3187825"/>
            <a:ext cx="4120870" cy="1161164"/>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285883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3</a:t>
            </a:r>
            <a:r>
              <a:rPr lang="zh-CN" altLang="en-US" sz="2000" b="1" dirty="0"/>
              <a:t>：均衡匹配策略（</a:t>
            </a:r>
            <a:r>
              <a:rPr lang="en-US" altLang="zh-CN" sz="2000" b="1" dirty="0"/>
              <a:t>Uniform Matching</a:t>
            </a:r>
            <a:r>
              <a:rPr lang="zh-CN" altLang="en-US" sz="2000" b="1" dirty="0"/>
              <a:t>）</a:t>
            </a:r>
            <a:endParaRPr lang="en-US" altLang="zh-CN" sz="2000" b="1" dirty="0">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2236894"/>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p"/>
            </a:pPr>
            <a:r>
              <a:rPr lang="zh-CN" altLang="en-US" dirty="0"/>
              <a:t>在基于</a:t>
            </a:r>
            <a:r>
              <a:rPr lang="en-US" altLang="zh-CN" dirty="0"/>
              <a:t>anchor</a:t>
            </a:r>
            <a:r>
              <a:rPr lang="zh-CN" altLang="en-US" dirty="0"/>
              <a:t>的方法中，正样本的定义是基于</a:t>
            </a:r>
            <a:r>
              <a:rPr lang="en-US" altLang="zh-CN" dirty="0"/>
              <a:t>anchor</a:t>
            </a:r>
            <a:r>
              <a:rPr lang="zh-CN" altLang="en-US" dirty="0"/>
              <a:t>和</a:t>
            </a:r>
            <a:r>
              <a:rPr lang="en-US" altLang="zh-CN" dirty="0"/>
              <a:t>GT</a:t>
            </a:r>
            <a:r>
              <a:rPr lang="zh-CN" altLang="en-US" dirty="0"/>
              <a:t>框之间的</a:t>
            </a:r>
            <a:r>
              <a:rPr lang="en-US" altLang="zh-CN" dirty="0" err="1"/>
              <a:t>IoU</a:t>
            </a:r>
            <a:r>
              <a:rPr lang="zh-CN" altLang="en-US" dirty="0"/>
              <a:t>进行的。例如，在</a:t>
            </a:r>
            <a:r>
              <a:rPr lang="en-US" altLang="zh-CN" dirty="0" err="1"/>
              <a:t>RetinaNet</a:t>
            </a:r>
            <a:r>
              <a:rPr lang="zh-CN" altLang="en-US" dirty="0"/>
              <a:t>中，如果一个</a:t>
            </a:r>
            <a:r>
              <a:rPr lang="en-US" altLang="zh-CN" dirty="0"/>
              <a:t>anchor</a:t>
            </a:r>
            <a:r>
              <a:rPr lang="zh-CN" altLang="en-US" dirty="0"/>
              <a:t>和</a:t>
            </a:r>
            <a:r>
              <a:rPr lang="en-US" altLang="zh-CN" dirty="0"/>
              <a:t>GT</a:t>
            </a:r>
            <a:r>
              <a:rPr lang="zh-CN" altLang="en-US" dirty="0"/>
              <a:t>框之间的最大</a:t>
            </a:r>
            <a:r>
              <a:rPr lang="en-US" altLang="zh-CN" dirty="0" err="1"/>
              <a:t>IoU</a:t>
            </a:r>
            <a:r>
              <a:rPr lang="zh-CN" altLang="en-US" dirty="0"/>
              <a:t>大于一个给定的阈值，这个</a:t>
            </a:r>
            <a:r>
              <a:rPr lang="en-US" altLang="zh-CN" dirty="0"/>
              <a:t>anchor</a:t>
            </a:r>
            <a:r>
              <a:rPr lang="zh-CN" altLang="en-US" dirty="0"/>
              <a:t>就是一个对应一个正样本，这个策略称为</a:t>
            </a:r>
            <a:r>
              <a:rPr lang="en-US" altLang="zh-CN" dirty="0"/>
              <a:t>Max-</a:t>
            </a:r>
            <a:r>
              <a:rPr lang="en-US" altLang="zh-CN" dirty="0" err="1"/>
              <a:t>IoU</a:t>
            </a:r>
            <a:r>
              <a:rPr lang="zh-CN" altLang="en-US" dirty="0"/>
              <a:t>匹配。</a:t>
            </a:r>
            <a:endParaRPr lang="en-US" altLang="zh-CN" dirty="0"/>
          </a:p>
          <a:p>
            <a:pPr marL="285750" indent="-285750">
              <a:lnSpc>
                <a:spcPct val="150000"/>
              </a:lnSpc>
              <a:buClr>
                <a:srgbClr val="00B050"/>
              </a:buClr>
              <a:buFont typeface="Wingdings" panose="05000000000000000000" pitchFamily="2" charset="2"/>
              <a:buChar char="p"/>
            </a:pPr>
            <a:r>
              <a:rPr lang="zh-CN" altLang="en-US" dirty="0"/>
              <a:t>在</a:t>
            </a:r>
            <a:r>
              <a:rPr lang="en-US" altLang="zh-CN" dirty="0" err="1"/>
              <a:t>MiMo</a:t>
            </a:r>
            <a:r>
              <a:rPr lang="zh-CN" altLang="en-US" dirty="0"/>
              <a:t>结构中，</a:t>
            </a:r>
            <a:r>
              <a:rPr lang="en-US" altLang="zh-CN" dirty="0"/>
              <a:t>anchor</a:t>
            </a:r>
            <a:r>
              <a:rPr lang="zh-CN" altLang="en-US" dirty="0"/>
              <a:t>以一个密集平铺的方式在多层特征图上预定义，</a:t>
            </a:r>
            <a:r>
              <a:rPr lang="en-US" altLang="zh-CN" dirty="0"/>
              <a:t>GT</a:t>
            </a:r>
            <a:r>
              <a:rPr lang="zh-CN" altLang="en-US" dirty="0"/>
              <a:t>框根据尺度在不同级别的特征图上产生正样本。在分治策略下，</a:t>
            </a:r>
            <a:r>
              <a:rPr lang="en-US" altLang="zh-CN" dirty="0"/>
              <a:t>Max-</a:t>
            </a:r>
            <a:r>
              <a:rPr lang="en-US" altLang="zh-CN" dirty="0" err="1"/>
              <a:t>IoU</a:t>
            </a:r>
            <a:r>
              <a:rPr lang="zh-CN" altLang="en-US" dirty="0"/>
              <a:t>匹配使各尺度的</a:t>
            </a:r>
            <a:r>
              <a:rPr lang="en-US" altLang="zh-CN" dirty="0"/>
              <a:t>Gt</a:t>
            </a:r>
            <a:r>
              <a:rPr lang="zh-CN" altLang="en-US" dirty="0"/>
              <a:t>框可以产生足够数量的正样本。</a:t>
            </a:r>
            <a:endParaRPr lang="en-US" altLang="zh-CN" dirty="0"/>
          </a:p>
          <a:p>
            <a:pPr marL="285750" indent="-285750">
              <a:lnSpc>
                <a:spcPct val="150000"/>
              </a:lnSpc>
              <a:buClr>
                <a:srgbClr val="00B050"/>
              </a:buClr>
              <a:buFont typeface="Wingdings" panose="05000000000000000000" pitchFamily="2" charset="2"/>
              <a:buChar char="p"/>
            </a:pPr>
            <a:r>
              <a:rPr lang="zh-CN" altLang="en-US" dirty="0"/>
              <a:t>在</a:t>
            </a:r>
            <a:r>
              <a:rPr lang="en-US" altLang="zh-CN" dirty="0" err="1"/>
              <a:t>SiSo</a:t>
            </a:r>
            <a:r>
              <a:rPr lang="zh-CN" altLang="en-US" dirty="0"/>
              <a:t>结构中，</a:t>
            </a:r>
            <a:r>
              <a:rPr lang="en-US" altLang="zh-CN" dirty="0"/>
              <a:t>anchor</a:t>
            </a:r>
            <a:r>
              <a:rPr lang="zh-CN" altLang="en-US" dirty="0"/>
              <a:t>的数量减少了很多（</a:t>
            </a:r>
            <a:r>
              <a:rPr lang="en-US" altLang="zh-CN" dirty="0"/>
              <a:t>100k</a:t>
            </a:r>
            <a:r>
              <a:rPr lang="zh-CN" altLang="en-US" dirty="0"/>
              <a:t>减少到</a:t>
            </a:r>
            <a:r>
              <a:rPr lang="en-US" altLang="zh-CN" dirty="0"/>
              <a:t>5k</a:t>
            </a:r>
            <a:r>
              <a:rPr lang="zh-CN" altLang="en-US" dirty="0"/>
              <a:t>），对稀疏的</a:t>
            </a:r>
            <a:r>
              <a:rPr lang="en-US" altLang="zh-CN" dirty="0"/>
              <a:t>anchor</a:t>
            </a:r>
            <a:r>
              <a:rPr lang="zh-CN" altLang="en-US" dirty="0"/>
              <a:t>采用</a:t>
            </a:r>
            <a:r>
              <a:rPr lang="en-US" altLang="zh-CN" dirty="0"/>
              <a:t>Max-</a:t>
            </a:r>
            <a:r>
              <a:rPr lang="en-US" altLang="zh-CN" dirty="0" err="1"/>
              <a:t>IoU</a:t>
            </a:r>
            <a:r>
              <a:rPr lang="zh-CN" altLang="en-US" dirty="0"/>
              <a:t>匹配会触发如下图所示的问题，即大</a:t>
            </a:r>
            <a:r>
              <a:rPr lang="en-US" altLang="zh-CN" dirty="0"/>
              <a:t>GT</a:t>
            </a:r>
            <a:r>
              <a:rPr lang="zh-CN" altLang="en-US" dirty="0"/>
              <a:t>框比小</a:t>
            </a:r>
            <a:r>
              <a:rPr lang="en-US" altLang="zh-CN" dirty="0"/>
              <a:t>GT</a:t>
            </a:r>
            <a:r>
              <a:rPr lang="zh-CN" altLang="en-US" dirty="0"/>
              <a:t>框会产生更多的正样本，放到训练中而言，就是检测器只关注大目标的训练，</a:t>
            </a:r>
            <a:endParaRPr lang="en-US" altLang="zh-CN" dirty="0"/>
          </a:p>
        </p:txBody>
      </p:sp>
      <p:pic>
        <p:nvPicPr>
          <p:cNvPr id="3" name="图片 2">
            <a:extLst>
              <a:ext uri="{FF2B5EF4-FFF2-40B4-BE49-F238E27FC236}">
                <a16:creationId xmlns:a16="http://schemas.microsoft.com/office/drawing/2014/main" id="{8F738413-1CAF-4DFD-94CF-CCD27B103BB1}"/>
              </a:ext>
            </a:extLst>
          </p:cNvPr>
          <p:cNvPicPr>
            <a:picLocks noChangeAspect="1"/>
          </p:cNvPicPr>
          <p:nvPr/>
        </p:nvPicPr>
        <p:blipFill>
          <a:blip r:embed="rId3"/>
          <a:stretch>
            <a:fillRect/>
          </a:stretch>
        </p:blipFill>
        <p:spPr>
          <a:xfrm>
            <a:off x="2391016" y="2949631"/>
            <a:ext cx="5654288" cy="2121415"/>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190366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3</a:t>
            </a:r>
            <a:r>
              <a:rPr lang="zh-CN" altLang="en-US" sz="2000" b="1" dirty="0"/>
              <a:t>：均衡匹配策略（</a:t>
            </a:r>
            <a:r>
              <a:rPr lang="en-US" altLang="zh-CN" sz="2000" b="1" dirty="0"/>
              <a:t>Uniform Matching</a:t>
            </a:r>
            <a:r>
              <a:rPr lang="zh-CN" altLang="en-US" sz="2000" b="1" dirty="0"/>
              <a:t>）</a:t>
            </a:r>
            <a:endParaRPr lang="en-US" altLang="zh-CN" sz="2000" b="1" dirty="0">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990399"/>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p"/>
            </a:pPr>
            <a:r>
              <a:rPr lang="zh-CN" altLang="en-US" dirty="0"/>
              <a:t>因此，作者设计了一个均衡匹配策略，即对每个</a:t>
            </a:r>
            <a:r>
              <a:rPr lang="en-US" altLang="zh-CN" dirty="0"/>
              <a:t>GT</a:t>
            </a:r>
            <a:r>
              <a:rPr lang="zh-CN" altLang="en-US" dirty="0"/>
              <a:t>框而言，只采用最接近的</a:t>
            </a:r>
            <a:r>
              <a:rPr lang="en-US" altLang="zh-CN" dirty="0"/>
              <a:t>k</a:t>
            </a:r>
            <a:r>
              <a:rPr lang="zh-CN" altLang="en-US" dirty="0"/>
              <a:t>个</a:t>
            </a:r>
            <a:r>
              <a:rPr lang="en-US" altLang="zh-CN" dirty="0"/>
              <a:t>anchor</a:t>
            </a:r>
            <a:r>
              <a:rPr lang="zh-CN" altLang="en-US" dirty="0"/>
              <a:t>作为正样本，这就能保证每个</a:t>
            </a:r>
            <a:r>
              <a:rPr lang="en-US" altLang="zh-CN" dirty="0"/>
              <a:t>GT</a:t>
            </a:r>
            <a:r>
              <a:rPr lang="zh-CN" altLang="en-US" dirty="0"/>
              <a:t>框不论尺寸大小都有相同数目的正样本。另外，作者还通过阈值过滤掉大</a:t>
            </a:r>
            <a:r>
              <a:rPr lang="en-US" altLang="zh-CN" dirty="0" err="1"/>
              <a:t>IoU</a:t>
            </a:r>
            <a:r>
              <a:rPr lang="zh-CN" altLang="en-US" dirty="0"/>
              <a:t>的负样本和小</a:t>
            </a:r>
            <a:r>
              <a:rPr lang="en-US" altLang="zh-CN" dirty="0" err="1"/>
              <a:t>IoU</a:t>
            </a:r>
            <a:r>
              <a:rPr lang="zh-CN" altLang="en-US" dirty="0"/>
              <a:t>的正样本。</a:t>
            </a:r>
            <a:endParaRPr lang="en-US" altLang="zh-CN" dirty="0"/>
          </a:p>
        </p:txBody>
      </p:sp>
      <p:graphicFrame>
        <p:nvGraphicFramePr>
          <p:cNvPr id="4" name="对象 3">
            <a:extLst>
              <a:ext uri="{FF2B5EF4-FFF2-40B4-BE49-F238E27FC236}">
                <a16:creationId xmlns:a16="http://schemas.microsoft.com/office/drawing/2014/main" id="{94E40FF9-7AB9-4EB9-82E3-C5F6705D5844}"/>
              </a:ext>
            </a:extLst>
          </p:cNvPr>
          <p:cNvGraphicFramePr>
            <a:graphicFrameLocks noChangeAspect="1"/>
          </p:cNvGraphicFramePr>
          <p:nvPr>
            <p:extLst>
              <p:ext uri="{D42A27DB-BD31-4B8C-83A1-F6EECF244321}">
                <p14:modId xmlns:p14="http://schemas.microsoft.com/office/powerpoint/2010/main" val="236742101"/>
              </p:ext>
            </p:extLst>
          </p:nvPr>
        </p:nvGraphicFramePr>
        <p:xfrm>
          <a:off x="1181099" y="1795717"/>
          <a:ext cx="6781800" cy="2730500"/>
        </p:xfrm>
        <a:graphic>
          <a:graphicData uri="http://schemas.openxmlformats.org/presentationml/2006/ole">
            <mc:AlternateContent xmlns:mc="http://schemas.openxmlformats.org/markup-compatibility/2006">
              <mc:Choice xmlns:v="urn:schemas-microsoft-com:vml" Requires="v">
                <p:oleObj spid="_x0000_s1038" name="Equation" r:id="rId4" imgW="6781680" imgH="2730240" progId="Equation.DSMT4">
                  <p:embed/>
                </p:oleObj>
              </mc:Choice>
              <mc:Fallback>
                <p:oleObj name="Equation" r:id="rId4" imgW="6781680" imgH="2730240" progId="Equation.DSMT4">
                  <p:embed/>
                  <p:pic>
                    <p:nvPicPr>
                      <p:cNvPr id="0" name=""/>
                      <p:cNvPicPr/>
                      <p:nvPr/>
                    </p:nvPicPr>
                    <p:blipFill>
                      <a:blip r:embed="rId5"/>
                      <a:stretch>
                        <a:fillRect/>
                      </a:stretch>
                    </p:blipFill>
                    <p:spPr>
                      <a:xfrm>
                        <a:off x="1181099" y="1795717"/>
                        <a:ext cx="6781800" cy="2730500"/>
                      </a:xfrm>
                      <a:prstGeom prst="rect">
                        <a:avLst/>
                      </a:prstGeom>
                    </p:spPr>
                  </p:pic>
                </p:oleObj>
              </mc:Fallback>
            </mc:AlternateContent>
          </a:graphicData>
        </a:graphic>
      </p:graphicFrame>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BBAAD9C20180234D78A0072836F0BB80B2B9B204185C2B20A1D98335B1192BB54B49BD38D1663B0022E92508C84680EB82F9210A11D00BD11BBFC267712E2BD824FC20AD1127D64784A92F676FB24AEE5C00E2B6719BDF25D89661977CEE6C48DE862697FE3</a:t>
            </a:r>
          </a:p>
        </p:txBody>
      </p:sp>
    </p:spTree>
    <p:extLst>
      <p:ext uri="{BB962C8B-B14F-4D97-AF65-F5344CB8AC3E}">
        <p14:creationId xmlns:p14="http://schemas.microsoft.com/office/powerpoint/2010/main" val="38833278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BD374A"/>
      </a:accent1>
      <a:accent2>
        <a:srgbClr val="6A868F"/>
      </a:accent2>
      <a:accent3>
        <a:srgbClr val="31778E"/>
      </a:accent3>
      <a:accent4>
        <a:srgbClr val="D6C88B"/>
      </a:accent4>
      <a:accent5>
        <a:srgbClr val="D66E49"/>
      </a:accent5>
      <a:accent6>
        <a:srgbClr val="649EB2"/>
      </a:accent6>
      <a:hlink>
        <a:srgbClr val="BD374A"/>
      </a:hlink>
      <a:folHlink>
        <a:srgbClr val="BFBFBF"/>
      </a:folHlink>
    </a:clrScheme>
    <a:fontScheme name="tqakwaqc">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BD374A"/>
    </a:accent1>
    <a:accent2>
      <a:srgbClr val="6A868F"/>
    </a:accent2>
    <a:accent3>
      <a:srgbClr val="31778E"/>
    </a:accent3>
    <a:accent4>
      <a:srgbClr val="D6C88B"/>
    </a:accent4>
    <a:accent5>
      <a:srgbClr val="D66E49"/>
    </a:accent5>
    <a:accent6>
      <a:srgbClr val="649EB2"/>
    </a:accent6>
    <a:hlink>
      <a:srgbClr val="BD374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BD374A"/>
    </a:accent1>
    <a:accent2>
      <a:srgbClr val="6A868F"/>
    </a:accent2>
    <a:accent3>
      <a:srgbClr val="31778E"/>
    </a:accent3>
    <a:accent4>
      <a:srgbClr val="D6C88B"/>
    </a:accent4>
    <a:accent5>
      <a:srgbClr val="D66E49"/>
    </a:accent5>
    <a:accent6>
      <a:srgbClr val="649EB2"/>
    </a:accent6>
    <a:hlink>
      <a:srgbClr val="BD374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152790</TotalTime>
  <Words>1584</Words>
  <Application>Microsoft Office PowerPoint</Application>
  <PresentationFormat>全屏显示(16:9)</PresentationFormat>
  <Paragraphs>64</Paragraphs>
  <Slides>15</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6" baseType="lpstr">
      <vt:lpstr>Heiti SC Light</vt:lpstr>
      <vt:lpstr>Helvetica Neue for IB</vt:lpstr>
      <vt:lpstr>等线</vt:lpstr>
      <vt:lpstr>微软雅黑</vt:lpstr>
      <vt:lpstr>Arial</vt:lpstr>
      <vt:lpstr>Courier New</vt:lpstr>
      <vt:lpstr>Times</vt:lpstr>
      <vt:lpstr>Times New Roman</vt:lpstr>
      <vt:lpstr>Wingdings</vt:lpstr>
      <vt:lpstr>Office Theme</vt:lpstr>
      <vt:lpstr>MathType 7.0 Equation</vt:lpstr>
      <vt:lpstr>You Only Look One-level Feature </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TEVS车流量系统</dc:title>
  <dc:creator>Eden Wei</dc:creator>
  <dc:description/>
  <cp:lastModifiedBy>HP</cp:lastModifiedBy>
  <cp:revision>1534</cp:revision>
  <dcterms:created xsi:type="dcterms:W3CDTF">2016-12-02T04:03:52Z</dcterms:created>
  <dcterms:modified xsi:type="dcterms:W3CDTF">2021-05-26T12:47:12Z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TEVS车流量系统</vt:lpwstr>
  </property>
  <property fmtid="{D5CDD505-2E9C-101B-9397-08002B2CF9AE}" pid="3" name="SlideDescription">
    <vt:lpwstr/>
  </property>
  <property fmtid="{D5CDD505-2E9C-101B-9397-08002B2CF9AE}" pid="4" name="property1">
    <vt:lpwstr>BBAAD9C20180234D78A0072836F0BB80B2B9B204185C2B20A1D98335B1192BB54B49BD38D1663B0022E92508C84680EB82F9210A11D00BD11BBFC267712E2BD824FC20AD1127D64784A92F676FB24AEE5C00E2B6719BDF25D89661977CEE6C48DE862697FE3</vt:lpwstr>
  </property>
</Properties>
</file>