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257" r:id="rId4"/>
    <p:sldId id="266" r:id="rId5"/>
    <p:sldId id="267" r:id="rId6"/>
    <p:sldId id="258" r:id="rId7"/>
    <p:sldId id="269" r:id="rId8"/>
    <p:sldId id="259" r:id="rId9"/>
    <p:sldId id="260" r:id="rId10"/>
    <p:sldId id="261" r:id="rId11"/>
    <p:sldId id="270" r:id="rId12"/>
    <p:sldId id="271" r:id="rId13"/>
    <p:sldId id="272" r:id="rId14"/>
    <p:sldId id="262" r:id="rId15"/>
    <p:sldId id="263" r:id="rId16"/>
    <p:sldId id="264" r:id="rId17"/>
    <p:sldId id="273" r:id="rId18"/>
    <p:sldId id="265" r:id="rId19"/>
    <p:sldId id="280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6CBEC-1A99-474C-9BD4-E50836F44F3F}">
          <p14:sldIdLst>
            <p14:sldId id="256"/>
            <p14:sldId id="296"/>
            <p14:sldId id="257"/>
            <p14:sldId id="266"/>
            <p14:sldId id="267"/>
            <p14:sldId id="258"/>
            <p14:sldId id="269"/>
            <p14:sldId id="259"/>
            <p14:sldId id="260"/>
            <p14:sldId id="261"/>
            <p14:sldId id="270"/>
            <p14:sldId id="271"/>
            <p14:sldId id="272"/>
            <p14:sldId id="262"/>
            <p14:sldId id="263"/>
            <p14:sldId id="264"/>
            <p14:sldId id="273"/>
            <p14:sldId id="26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7436A2"/>
    <a:srgbClr val="BD63C5"/>
    <a:srgbClr val="C7C8CA"/>
    <a:srgbClr val="FFFFFF"/>
    <a:srgbClr val="4F81BD"/>
    <a:srgbClr val="C0D2E7"/>
    <a:srgbClr val="17AE7B"/>
    <a:srgbClr val="92D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87368" autoAdjust="0"/>
  </p:normalViewPr>
  <p:slideViewPr>
    <p:cSldViewPr snapToGrid="0" snapToObjects="1">
      <p:cViewPr varScale="1">
        <p:scale>
          <a:sx n="194" d="100"/>
          <a:sy n="194" d="100"/>
        </p:scale>
        <p:origin x="488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A624-2C2D-AB48-8457-19C3EDCC4917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ED721-D225-EA42-B368-4257611E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ED721-D225-EA42-B368-4257611E5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1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61130banma-PPT应用-3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"/>
            <a:ext cx="9144000" cy="514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956" y="1049043"/>
            <a:ext cx="6113852" cy="527539"/>
          </a:xfrm>
        </p:spPr>
        <p:txBody>
          <a:bodyPr>
            <a:noAutofit/>
          </a:bodyPr>
          <a:lstStyle>
            <a:lvl1pPr algn="l">
              <a:defRPr sz="3500" b="0" i="0">
                <a:solidFill>
                  <a:srgbClr val="00B48D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 33-35pt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5955" y="1582533"/>
            <a:ext cx="6154167" cy="433538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</a:t>
            </a:r>
            <a:r>
              <a:rPr lang="en-US" altLang="zh-CN" dirty="0"/>
              <a:t> 18-20pt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5955" y="2175331"/>
            <a:ext cx="5408335" cy="768132"/>
          </a:xfrm>
        </p:spPr>
        <p:txBody>
          <a:bodyPr>
            <a:normAutofit/>
          </a:bodyPr>
          <a:lstStyle>
            <a:lvl1pPr marL="0" indent="0">
              <a:buNone/>
              <a:defRPr lang="en-US" sz="1100" b="0" i="0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演讲人</a:t>
            </a:r>
            <a:r>
              <a:rPr lang="zh-CN" altLang="zh-CN" dirty="0"/>
              <a:t>／</a:t>
            </a:r>
            <a:r>
              <a:rPr lang="zh-CN" altLang="en-US" dirty="0"/>
              <a:t>时间</a:t>
            </a:r>
            <a:r>
              <a:rPr lang="en-US" altLang="zh-CN" dirty="0"/>
              <a:t> 11-14pt</a:t>
            </a:r>
            <a:endParaRPr lang="en-US" dirty="0"/>
          </a:p>
        </p:txBody>
      </p:sp>
      <p:pic>
        <p:nvPicPr>
          <p:cNvPr id="5" name="Picture 4" descr="161130banma-PPT应用-2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21" y="458405"/>
            <a:ext cx="1751720" cy="8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47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5B78ADB-6B12-0C4E-8006-8384FA63504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C665C5D-0B30-B649-9D84-3F8724B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5B78ADB-6B12-0C4E-8006-8384FA63504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C665C5D-0B30-B649-9D84-3F8724B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5B78ADB-6B12-0C4E-8006-8384FA63504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C665C5D-0B30-B649-9D84-3F8724B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1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5B78ADB-6B12-0C4E-8006-8384FA63504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C665C5D-0B30-B649-9D84-3F8724B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7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5B78ADB-6B12-0C4E-8006-8384FA63504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C665C5D-0B30-B649-9D84-3F8724B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0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5B78ADB-6B12-0C4E-8006-8384FA63504D}" type="datetimeFigureOut">
              <a:rPr lang="en-US" smtClean="0"/>
              <a:t>5/24/21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C665C5D-0B30-B649-9D84-3F8724B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9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15B6D-DAF5-AF46-931A-6B146E94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C1F1F-5A66-EE46-BF7D-DBC0FCFA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5E3C7-425D-F445-824F-EE252CF7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1B85-4BD3-1642-AC34-7F0C4718E684}" type="datetimeFigureOut">
              <a:rPr kumimoji="1" lang="zh-CN" altLang="en-US" smtClean="0"/>
              <a:t>2021/5/24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213B9-F212-6841-A416-05D5EE6F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9CF3B-44E7-D54D-BDB3-436B3980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34DFF-1F40-7F4D-9C66-CB1C525465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14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"/>
            <a:ext cx="9144000" cy="5142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5956" y="1049043"/>
            <a:ext cx="6113852" cy="527539"/>
          </a:xfrm>
        </p:spPr>
        <p:txBody>
          <a:bodyPr>
            <a:noAutofit/>
          </a:bodyPr>
          <a:lstStyle>
            <a:lvl1pPr algn="l">
              <a:defRPr sz="3500" b="0" i="0">
                <a:solidFill>
                  <a:srgbClr val="00B48D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主标题</a:t>
            </a:r>
            <a:r>
              <a:rPr lang="en-US" altLang="zh-CN" dirty="0"/>
              <a:t> 33-35pt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5955" y="1582533"/>
            <a:ext cx="6154167" cy="433538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副标题</a:t>
            </a:r>
            <a:r>
              <a:rPr lang="en-US" altLang="zh-CN" dirty="0"/>
              <a:t> 18-20pt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5955" y="2175331"/>
            <a:ext cx="5408335" cy="768132"/>
          </a:xfrm>
        </p:spPr>
        <p:txBody>
          <a:bodyPr>
            <a:normAutofit/>
          </a:bodyPr>
          <a:lstStyle>
            <a:lvl1pPr marL="0" indent="0">
              <a:buNone/>
              <a:defRPr lang="en-US" sz="1100" b="0" i="0" kern="1200" dirty="0" smtClean="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演讲人</a:t>
            </a:r>
            <a:r>
              <a:rPr lang="zh-CN" altLang="zh-CN" dirty="0"/>
              <a:t>／</a:t>
            </a:r>
            <a:r>
              <a:rPr lang="zh-CN" altLang="en-US" dirty="0"/>
              <a:t>时间</a:t>
            </a:r>
            <a:r>
              <a:rPr lang="en-US" altLang="zh-CN" dirty="0"/>
              <a:t> 11-14pt</a:t>
            </a:r>
            <a:endParaRPr lang="en-US" dirty="0"/>
          </a:p>
        </p:txBody>
      </p:sp>
      <p:pic>
        <p:nvPicPr>
          <p:cNvPr id="5" name="Picture 4" descr="161130banma-PPT应用-2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44" y="458405"/>
            <a:ext cx="1751720" cy="8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9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目录页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7965465" cy="857250"/>
          </a:xfrm>
        </p:spPr>
        <p:txBody>
          <a:bodyPr anchor="t">
            <a:norm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目录</a:t>
            </a:r>
            <a:r>
              <a:rPr lang="en-US" altLang="zh-CN" dirty="0"/>
              <a:t> 28-30pt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90579" y="1318565"/>
            <a:ext cx="7965465" cy="3399350"/>
          </a:xfrm>
        </p:spPr>
        <p:txBody>
          <a:bodyPr anchor="t">
            <a:normAutofit/>
          </a:bodyPr>
          <a:lstStyle>
            <a:lvl1pPr marL="285750" indent="-285750">
              <a:buSzPct val="120000"/>
              <a:buFontTx/>
              <a:buBlip>
                <a:blip r:embed="rId3"/>
              </a:buBlip>
              <a:defRPr sz="1800" b="0" i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8650" indent="-171450">
              <a:buFont typeface="Arial"/>
              <a:buChar char="•"/>
              <a:defRPr sz="16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2pPr>
            <a:lvl3pPr marL="1085850" indent="-171450">
              <a:buFont typeface="Wingdings" charset="2"/>
              <a:buChar char="§"/>
              <a:defRPr sz="14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3pPr>
            <a:lvl4pPr marL="1543050" indent="-171450">
              <a:buFont typeface="Courier New"/>
              <a:buChar char="o"/>
              <a:defRPr sz="12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4pPr>
            <a:lvl5pPr marL="2000250" indent="-171450">
              <a:buFont typeface="Wingdings" charset="2"/>
              <a:buChar char="²"/>
              <a:defRPr sz="105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01 </a:t>
            </a: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715146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>
                  <a:lumMod val="65000"/>
                </a:schemeClr>
              </a:solidFill>
              <a:latin typeface="Arial"/>
              <a:ea typeface="Heiti SC Light"/>
              <a:cs typeface="Arial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3" y="1257015"/>
            <a:ext cx="3907196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pic>
        <p:nvPicPr>
          <p:cNvPr id="5" name="Picture 4" descr="161130banma-PPT应用-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45" y="3822084"/>
            <a:ext cx="1675255" cy="1321416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761548" y="1257015"/>
            <a:ext cx="3907196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0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239599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6715146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>
                  <a:lumMod val="65000"/>
                </a:schemeClr>
              </a:solidFill>
              <a:latin typeface="Arial"/>
              <a:ea typeface="Heiti SC Light"/>
              <a:cs typeface="Arial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4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pic>
        <p:nvPicPr>
          <p:cNvPr id="5" name="Picture 4" descr="161130banma-PPT应用-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745" y="3822084"/>
            <a:ext cx="1675255" cy="1321416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3249938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6162163" y="1257015"/>
            <a:ext cx="2510365" cy="339935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"/>
            <a:ext cx="9144000" cy="1254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342215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019794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>
                  <a:lumMod val="65000"/>
                </a:schemeClr>
              </a:solidFill>
              <a:latin typeface="Arial"/>
              <a:ea typeface="Heiti SC Light"/>
              <a:cs typeface="Arial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9263" y="1526375"/>
            <a:ext cx="3907196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765332" y="1526375"/>
            <a:ext cx="3907196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1130banma-PPT应用-2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0"/>
            <a:ext cx="9144000" cy="1254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263" y="342215"/>
            <a:ext cx="8333265" cy="857250"/>
          </a:xfrm>
        </p:spPr>
        <p:txBody>
          <a:bodyPr anchor="t">
            <a:noAutofit/>
          </a:bodyPr>
          <a:lstStyle>
            <a:lvl1pPr algn="l">
              <a:defRPr sz="3000" b="0" i="0">
                <a:solidFill>
                  <a:srgbClr val="2DAA8B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 dirty="0"/>
              <a:t>标题</a:t>
            </a:r>
            <a:r>
              <a:rPr lang="en-US" altLang="zh-CN" dirty="0"/>
              <a:t>28-30pt</a:t>
            </a:r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8019794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>
                    <a:lumMod val="65000"/>
                  </a:schemeClr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>
                  <a:lumMod val="65000"/>
                </a:schemeClr>
              </a:solidFill>
              <a:latin typeface="Arial"/>
              <a:ea typeface="Heiti SC Light"/>
              <a:cs typeface="Arial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2" hasCustomPrompt="1"/>
          </p:nvPr>
        </p:nvSpPr>
        <p:spPr>
          <a:xfrm>
            <a:off x="339264" y="1526375"/>
            <a:ext cx="2510365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3249938" y="1526375"/>
            <a:ext cx="2510365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162163" y="1526375"/>
            <a:ext cx="2510365" cy="312999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内文</a:t>
            </a:r>
            <a:r>
              <a:rPr lang="en-US" altLang="zh-CN" dirty="0"/>
              <a:t> 16-18pt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61130banma-PPT应用-2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31"/>
            <a:ext cx="9177875" cy="5161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798" y="289330"/>
            <a:ext cx="8391387" cy="1044645"/>
          </a:xfrm>
        </p:spPr>
        <p:txBody>
          <a:bodyPr anchor="t">
            <a:noAutofit/>
          </a:bodyPr>
          <a:lstStyle>
            <a:lvl1pPr algn="l">
              <a:defRPr sz="3200" b="0" i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en-US" dirty="0"/>
              <a:t>Thank you！</a:t>
            </a:r>
            <a:br>
              <a:rPr lang="en-US" dirty="0"/>
            </a:br>
            <a:r>
              <a:rPr lang="zh-TW" altLang="en-US" dirty="0"/>
              <a:t>谢谢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316959" y="4847862"/>
            <a:ext cx="1253701" cy="151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i="0" dirty="0" err="1">
                <a:solidFill>
                  <a:schemeClr val="bg1"/>
                </a:solidFill>
                <a:latin typeface="Arial"/>
                <a:ea typeface="Heiti SC Light"/>
                <a:cs typeface="Arial"/>
              </a:rPr>
              <a:t>www.hellobanma.com</a:t>
            </a:r>
            <a:endParaRPr lang="en-US" sz="700" b="0" i="0" dirty="0">
              <a:solidFill>
                <a:schemeClr val="bg1"/>
              </a:solidFill>
              <a:latin typeface="Arial"/>
              <a:ea typeface="Heiti SC Ligh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52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55B78ADB-6B12-0C4E-8006-8384FA63504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BC665C5D-0B30-B649-9D84-3F8724BE4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组 5"/>
          <p:cNvGrpSpPr/>
          <p:nvPr userDrawn="1"/>
        </p:nvGrpSpPr>
        <p:grpSpPr>
          <a:xfrm>
            <a:off x="9450321" y="3172812"/>
            <a:ext cx="1199362" cy="627850"/>
            <a:chOff x="9286278" y="1725515"/>
            <a:chExt cx="1199362" cy="627850"/>
          </a:xfrm>
        </p:grpSpPr>
        <p:grpSp>
          <p:nvGrpSpPr>
            <p:cNvPr id="8" name="组 6"/>
            <p:cNvGrpSpPr/>
            <p:nvPr userDrawn="1"/>
          </p:nvGrpSpPr>
          <p:grpSpPr>
            <a:xfrm>
              <a:off x="9286278" y="1725515"/>
              <a:ext cx="1199362" cy="254390"/>
              <a:chOff x="9286278" y="1725515"/>
              <a:chExt cx="1199362" cy="254390"/>
            </a:xfrm>
          </p:grpSpPr>
          <p:sp>
            <p:nvSpPr>
              <p:cNvPr id="18" name="矩形 18"/>
              <p:cNvSpPr/>
              <p:nvPr userDrawn="1"/>
            </p:nvSpPr>
            <p:spPr>
              <a:xfrm>
                <a:off x="9286278" y="1725515"/>
                <a:ext cx="254390" cy="254390"/>
              </a:xfrm>
              <a:prstGeom prst="rect">
                <a:avLst/>
              </a:prstGeom>
              <a:solidFill>
                <a:srgbClr val="00B48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文本框 19"/>
              <p:cNvSpPr txBox="1"/>
              <p:nvPr userDrawn="1"/>
            </p:nvSpPr>
            <p:spPr>
              <a:xfrm>
                <a:off x="9503622" y="1756625"/>
                <a:ext cx="98201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R0 </a:t>
                </a:r>
                <a:r>
                  <a:rPr kumimoji="1" lang="en-US" altLang="zh-CN" sz="700" i="1" baseline="0" dirty="0">
                    <a:solidFill>
                      <a:schemeClr val="bg1"/>
                    </a:solidFill>
                    <a:latin typeface="Times"/>
                    <a:cs typeface="Times"/>
                  </a:rPr>
                  <a:t> </a:t>
                </a:r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G180  B141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  <p:grpSp>
          <p:nvGrpSpPr>
            <p:cNvPr id="9" name="组 9"/>
            <p:cNvGrpSpPr/>
            <p:nvPr userDrawn="1"/>
          </p:nvGrpSpPr>
          <p:grpSpPr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4" name="矩形 14"/>
              <p:cNvSpPr/>
              <p:nvPr userDrawn="1"/>
            </p:nvSpPr>
            <p:spPr>
              <a:xfrm>
                <a:off x="9286278" y="2098975"/>
                <a:ext cx="254390" cy="254390"/>
              </a:xfrm>
              <a:prstGeom prst="rect">
                <a:avLst/>
              </a:prstGeom>
              <a:solidFill>
                <a:srgbClr val="787F8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文本框 15"/>
              <p:cNvSpPr txBox="1"/>
              <p:nvPr userDrawn="1"/>
            </p:nvSpPr>
            <p:spPr>
              <a:xfrm>
                <a:off x="9503622" y="2130085"/>
                <a:ext cx="98201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R120</a:t>
                </a:r>
                <a:r>
                  <a:rPr kumimoji="1" lang="en-US" altLang="zh-CN" sz="700" i="1" baseline="0" dirty="0">
                    <a:solidFill>
                      <a:schemeClr val="bg1"/>
                    </a:solidFill>
                    <a:latin typeface="Times"/>
                    <a:cs typeface="Times"/>
                  </a:rPr>
                  <a:t> </a:t>
                </a:r>
                <a:r>
                  <a:rPr kumimoji="1" lang="en-US" altLang="zh-CN" sz="700" i="1" dirty="0">
                    <a:solidFill>
                      <a:schemeClr val="bg1"/>
                    </a:solidFill>
                    <a:latin typeface="Times"/>
                    <a:cs typeface="Times"/>
                  </a:rPr>
                  <a:t>G127 B132</a:t>
                </a:r>
                <a:endParaRPr kumimoji="1" lang="zh-CN" altLang="en-US" sz="700" i="1" dirty="0">
                  <a:solidFill>
                    <a:schemeClr val="bg1"/>
                  </a:solidFill>
                  <a:latin typeface="Times"/>
                  <a:cs typeface="Times"/>
                </a:endParaRPr>
              </a:p>
            </p:txBody>
          </p:sp>
        </p:grpSp>
      </p:grpSp>
      <p:sp>
        <p:nvSpPr>
          <p:cNvPr id="23" name="Slide Number Placeholder 36"/>
          <p:cNvSpPr txBox="1">
            <a:spLocks/>
          </p:cNvSpPr>
          <p:nvPr userDrawn="1"/>
        </p:nvSpPr>
        <p:spPr>
          <a:xfrm>
            <a:off x="457200" y="4860787"/>
            <a:ext cx="262413" cy="121123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457200" rtl="0" eaLnBrk="1" latinLnBrk="0" hangingPunct="1">
              <a:defRPr sz="650" b="1" kern="1200">
                <a:solidFill>
                  <a:schemeClr val="tx1"/>
                </a:solidFill>
                <a:latin typeface="Helvetica Neue for IB" pitchFamily="34" charset="0"/>
                <a:ea typeface="+mn-ea"/>
                <a:cs typeface="Helvetica Neue for IB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FFD63D-7F43-3B4E-8B2F-7535F503E7C1}" type="slidenum">
              <a:rPr lang="en-US" smtClean="0">
                <a:solidFill>
                  <a:srgbClr val="787F84"/>
                </a:solidFill>
              </a:rPr>
              <a:pPr/>
              <a:t>‹#›</a:t>
            </a:fld>
            <a:endParaRPr lang="en-US" dirty="0">
              <a:solidFill>
                <a:srgbClr val="787F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0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49" r:id="rId2"/>
    <p:sldLayoutId id="2147483655" r:id="rId3"/>
    <p:sldLayoutId id="2147483660" r:id="rId4"/>
    <p:sldLayoutId id="2147483662" r:id="rId5"/>
    <p:sldLayoutId id="2147483661" r:id="rId6"/>
    <p:sldLayoutId id="2147483663" r:id="rId7"/>
    <p:sldLayoutId id="2147483654" r:id="rId8"/>
    <p:sldLayoutId id="2147483651" r:id="rId9"/>
    <p:sldLayoutId id="2147483652" r:id="rId10"/>
    <p:sldLayoutId id="2147483653" r:id="rId11"/>
    <p:sldLayoutId id="2147483656" r:id="rId12"/>
    <p:sldLayoutId id="2147483657" r:id="rId13"/>
    <p:sldLayoutId id="2147483658" r:id="rId14"/>
    <p:sldLayoutId id="2147483659" r:id="rId15"/>
    <p:sldLayoutId id="2147483665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4968"/>
            <a:ext cx="7167716" cy="4704735"/>
          </a:xfrm>
        </p:spPr>
        <p:txBody>
          <a:bodyPr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Slot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detection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in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APA</a:t>
            </a:r>
            <a:br>
              <a:rPr lang="en-US" altLang="zh-CN" sz="2800" dirty="0">
                <a:solidFill>
                  <a:schemeClr val="tx1"/>
                </a:solidFill>
              </a:rPr>
            </a:br>
            <a:r>
              <a:rPr lang="en-US" altLang="zh-CN" sz="2800" dirty="0">
                <a:solidFill>
                  <a:schemeClr val="tx1"/>
                </a:solidFill>
              </a:rPr>
              <a:t>based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on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the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detections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name="文本框 1" id="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13181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97"/>
    </mc:Choice>
    <mc:Fallback xmlns="">
      <p:transition spd="slow" advTm="81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96493-FFD9-CC45-818E-8B256AF5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结构调整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523C8-A76E-5B4C-985F-AF440658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9F76D9-C4F8-2D48-91A2-343C1AF88901}"/>
              </a:ext>
            </a:extLst>
          </p:cNvPr>
          <p:cNvSpPr/>
          <p:nvPr/>
        </p:nvSpPr>
        <p:spPr>
          <a:xfrm>
            <a:off x="2218998" y="1369219"/>
            <a:ext cx="2654519" cy="54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卷积层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E7882B-1DBC-B345-B01C-4A51C3B3CDEE}"/>
              </a:ext>
            </a:extLst>
          </p:cNvPr>
          <p:cNvSpPr/>
          <p:nvPr/>
        </p:nvSpPr>
        <p:spPr>
          <a:xfrm>
            <a:off x="784337" y="2548102"/>
            <a:ext cx="1434661" cy="54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目标回归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78DB7-6BB2-1C4C-A1BB-8C6F0AB3C63D}"/>
              </a:ext>
            </a:extLst>
          </p:cNvPr>
          <p:cNvSpPr/>
          <p:nvPr/>
        </p:nvSpPr>
        <p:spPr>
          <a:xfrm>
            <a:off x="2835824" y="2548102"/>
            <a:ext cx="1434661" cy="54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分类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0EE1DA-B9A5-D740-8CFA-F628BB3217C2}"/>
              </a:ext>
            </a:extLst>
          </p:cNvPr>
          <p:cNvSpPr/>
          <p:nvPr/>
        </p:nvSpPr>
        <p:spPr>
          <a:xfrm>
            <a:off x="4873517" y="2536277"/>
            <a:ext cx="1434661" cy="54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350" dirty="0"/>
              <a:t>目标回归</a:t>
            </a:r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562C8C19-BE36-FD43-BF52-34AFB06FB657}"/>
              </a:ext>
            </a:extLst>
          </p:cNvPr>
          <p:cNvSpPr/>
          <p:nvPr/>
        </p:nvSpPr>
        <p:spPr>
          <a:xfrm>
            <a:off x="3371417" y="1913129"/>
            <a:ext cx="353187" cy="62314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F01016A7-04B2-D945-AFFF-4B23FC1D8B62}"/>
              </a:ext>
            </a:extLst>
          </p:cNvPr>
          <p:cNvSpPr/>
          <p:nvPr/>
        </p:nvSpPr>
        <p:spPr>
          <a:xfrm rot="1648524">
            <a:off x="2190837" y="1917269"/>
            <a:ext cx="353187" cy="6545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下箭头 9">
            <a:extLst>
              <a:ext uri="{FF2B5EF4-FFF2-40B4-BE49-F238E27FC236}">
                <a16:creationId xmlns:a16="http://schemas.microsoft.com/office/drawing/2014/main" id="{AAAB97E2-B519-934D-BE6C-0C1E6E343446}"/>
              </a:ext>
            </a:extLst>
          </p:cNvPr>
          <p:cNvSpPr/>
          <p:nvPr/>
        </p:nvSpPr>
        <p:spPr>
          <a:xfrm rot="19465972">
            <a:off x="4543627" y="1909644"/>
            <a:ext cx="353187" cy="6605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A20D8A-2C79-5840-ADF2-A0E9B6D925B2}"/>
              </a:ext>
            </a:extLst>
          </p:cNvPr>
          <p:cNvSpPr/>
          <p:nvPr/>
        </p:nvSpPr>
        <p:spPr>
          <a:xfrm>
            <a:off x="2835824" y="3726985"/>
            <a:ext cx="1434661" cy="543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 err="1"/>
              <a:t>Multibox</a:t>
            </a:r>
            <a:r>
              <a:rPr kumimoji="1" lang="en-US" altLang="zh-CN" sz="1350" dirty="0"/>
              <a:t>-loss</a:t>
            </a:r>
            <a:endParaRPr kumimoji="1" lang="zh-CN" altLang="en-US" sz="1350" dirty="0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006BC3D3-096C-564B-920F-68AFED2B8FEF}"/>
              </a:ext>
            </a:extLst>
          </p:cNvPr>
          <p:cNvSpPr/>
          <p:nvPr/>
        </p:nvSpPr>
        <p:spPr>
          <a:xfrm rot="1648524">
            <a:off x="4515564" y="3099281"/>
            <a:ext cx="353187" cy="6545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CD1731A2-0853-8C43-8578-C922B07EE14E}"/>
              </a:ext>
            </a:extLst>
          </p:cNvPr>
          <p:cNvSpPr/>
          <p:nvPr/>
        </p:nvSpPr>
        <p:spPr>
          <a:xfrm>
            <a:off x="3371417" y="3103837"/>
            <a:ext cx="353187" cy="62314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下箭头 13">
            <a:extLst>
              <a:ext uri="{FF2B5EF4-FFF2-40B4-BE49-F238E27FC236}">
                <a16:creationId xmlns:a16="http://schemas.microsoft.com/office/drawing/2014/main" id="{8AEECC0E-52FB-FF4F-9E94-C18FD2D7EB29}"/>
              </a:ext>
            </a:extLst>
          </p:cNvPr>
          <p:cNvSpPr/>
          <p:nvPr/>
        </p:nvSpPr>
        <p:spPr>
          <a:xfrm rot="19465972">
            <a:off x="2255546" y="3065797"/>
            <a:ext cx="353187" cy="6605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name="文本框 1" id="1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80635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0E61E-A7F1-B140-B1DE-C5397FA1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结构调整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C7211-A516-F544-9836-2BAB6079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83EB64-31C8-4E49-A1B0-8E30CD5B6ACE}"/>
              </a:ext>
            </a:extLst>
          </p:cNvPr>
          <p:cNvSpPr/>
          <p:nvPr/>
        </p:nvSpPr>
        <p:spPr>
          <a:xfrm>
            <a:off x="3123542" y="2571751"/>
            <a:ext cx="1040525" cy="61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/>
              <a:t>matching</a:t>
            </a:r>
            <a:endParaRPr kumimoji="1" lang="zh-CN" altLang="en-US" sz="1350" dirty="0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5753EB19-9919-2B49-B793-031D6CA59EBD}"/>
              </a:ext>
            </a:extLst>
          </p:cNvPr>
          <p:cNvSpPr/>
          <p:nvPr/>
        </p:nvSpPr>
        <p:spPr>
          <a:xfrm>
            <a:off x="4282311" y="2769804"/>
            <a:ext cx="697624" cy="224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52DAB9-05E4-6E45-A84A-FA72D27B4CAC}"/>
              </a:ext>
            </a:extLst>
          </p:cNvPr>
          <p:cNvSpPr/>
          <p:nvPr/>
        </p:nvSpPr>
        <p:spPr>
          <a:xfrm>
            <a:off x="5090291" y="2565837"/>
            <a:ext cx="1040525" cy="62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/>
              <a:t>Matched</a:t>
            </a:r>
            <a:r>
              <a:rPr kumimoji="1" lang="zh-CN" altLang="en-US" sz="1350" dirty="0"/>
              <a:t> </a:t>
            </a:r>
            <a:r>
              <a:rPr kumimoji="1" lang="en-US" altLang="zh-CN" sz="1350" dirty="0" err="1"/>
              <a:t>bboxes</a:t>
            </a:r>
            <a:endParaRPr kumimoji="1" lang="zh-CN" altLang="en-US" sz="13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2DF4BB-D346-B94C-8E94-04FC70E4AB24}"/>
              </a:ext>
            </a:extLst>
          </p:cNvPr>
          <p:cNvSpPr/>
          <p:nvPr/>
        </p:nvSpPr>
        <p:spPr>
          <a:xfrm>
            <a:off x="6769318" y="1670756"/>
            <a:ext cx="1170591" cy="62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 err="1"/>
              <a:t>Bbox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regression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A2D22D-EFE1-594F-BB9B-E4640E7A3F4E}"/>
              </a:ext>
            </a:extLst>
          </p:cNvPr>
          <p:cNvSpPr/>
          <p:nvPr/>
        </p:nvSpPr>
        <p:spPr>
          <a:xfrm>
            <a:off x="6769318" y="2565837"/>
            <a:ext cx="1170591" cy="62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/>
              <a:t>classification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51A301-6027-C749-BFF1-6F49F7B6545D}"/>
              </a:ext>
            </a:extLst>
          </p:cNvPr>
          <p:cNvSpPr/>
          <p:nvPr/>
        </p:nvSpPr>
        <p:spPr>
          <a:xfrm>
            <a:off x="6769318" y="3460919"/>
            <a:ext cx="1170591" cy="6207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 err="1"/>
              <a:t>Keypoint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regression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436469D3-F795-A948-862B-79FDC57BC359}"/>
              </a:ext>
            </a:extLst>
          </p:cNvPr>
          <p:cNvSpPr/>
          <p:nvPr/>
        </p:nvSpPr>
        <p:spPr>
          <a:xfrm>
            <a:off x="6241172" y="1844563"/>
            <a:ext cx="417787" cy="206331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F079AA-C85D-8942-B905-0FF86E5B3CE7}"/>
              </a:ext>
            </a:extLst>
          </p:cNvPr>
          <p:cNvSpPr/>
          <p:nvPr/>
        </p:nvSpPr>
        <p:spPr>
          <a:xfrm>
            <a:off x="1359259" y="3460918"/>
            <a:ext cx="2562241" cy="3924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kumimoji="1" lang="zh-CN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根据什么原则匹配？</a:t>
            </a:r>
            <a:endParaRPr lang="zh-CN" altLang="en-US" sz="2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name="文本框 1" id="1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217358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0E61E-A7F1-B140-B1DE-C5397FA1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结构调整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C7211-A516-F544-9836-2BAB6079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3940B1-0707-D542-8834-10129183A4AF}"/>
              </a:ext>
            </a:extLst>
          </p:cNvPr>
          <p:cNvSpPr/>
          <p:nvPr/>
        </p:nvSpPr>
        <p:spPr>
          <a:xfrm>
            <a:off x="975493" y="2497141"/>
            <a:ext cx="1466192" cy="139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2E9AE-7028-3046-AA04-75E15921C772}"/>
              </a:ext>
            </a:extLst>
          </p:cNvPr>
          <p:cNvSpPr/>
          <p:nvPr/>
        </p:nvSpPr>
        <p:spPr>
          <a:xfrm>
            <a:off x="1302626" y="1974631"/>
            <a:ext cx="1387365" cy="1525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4" name="平行四边形 23">
            <a:extLst>
              <a:ext uri="{FF2B5EF4-FFF2-40B4-BE49-F238E27FC236}">
                <a16:creationId xmlns:a16="http://schemas.microsoft.com/office/drawing/2014/main" id="{8F44F591-7C5D-084F-A99A-78609CBD1BEE}"/>
              </a:ext>
            </a:extLst>
          </p:cNvPr>
          <p:cNvSpPr/>
          <p:nvPr/>
        </p:nvSpPr>
        <p:spPr>
          <a:xfrm>
            <a:off x="3615231" y="2571750"/>
            <a:ext cx="1339084" cy="132324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EA0D6731-4359-CF4C-BA7A-3BBE7795C884}"/>
              </a:ext>
            </a:extLst>
          </p:cNvPr>
          <p:cNvSpPr/>
          <p:nvPr/>
        </p:nvSpPr>
        <p:spPr>
          <a:xfrm>
            <a:off x="3966013" y="2075605"/>
            <a:ext cx="1339084" cy="1323246"/>
          </a:xfrm>
          <a:prstGeom prst="parallelogram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BB9B217-C939-184A-AA14-F3725AD0868D}"/>
              </a:ext>
            </a:extLst>
          </p:cNvPr>
          <p:cNvSpPr/>
          <p:nvPr/>
        </p:nvSpPr>
        <p:spPr>
          <a:xfrm>
            <a:off x="3938917" y="2571751"/>
            <a:ext cx="777437" cy="843608"/>
          </a:xfrm>
          <a:prstGeom prst="rect">
            <a:avLst/>
          </a:prstGeom>
          <a:solidFill>
            <a:schemeClr val="accent6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0EFE6A22-A398-244E-B77D-0D07E206001C}"/>
              </a:ext>
            </a:extLst>
          </p:cNvPr>
          <p:cNvSpPr/>
          <p:nvPr/>
        </p:nvSpPr>
        <p:spPr>
          <a:xfrm>
            <a:off x="2788526" y="2985301"/>
            <a:ext cx="857250" cy="377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4F42A3D2-3703-C545-B764-831C30163512}"/>
              </a:ext>
            </a:extLst>
          </p:cNvPr>
          <p:cNvSpPr/>
          <p:nvPr/>
        </p:nvSpPr>
        <p:spPr>
          <a:xfrm>
            <a:off x="5167641" y="3007177"/>
            <a:ext cx="857250" cy="377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2BA9BCF-7883-CF4A-9707-35A912C450AD}"/>
              </a:ext>
            </a:extLst>
          </p:cNvPr>
          <p:cNvSpPr/>
          <p:nvPr/>
        </p:nvSpPr>
        <p:spPr>
          <a:xfrm>
            <a:off x="6024891" y="2976777"/>
            <a:ext cx="1985160" cy="80791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忽略了关键点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的作用</a:t>
            </a:r>
          </a:p>
        </p:txBody>
      </p:sp>
      <p:sp>
        <p:nvSpPr>
          <p:cNvPr name="文本框 1" id="3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7041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0E61E-A7F1-B140-B1DE-C5397FA1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关键点的回归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C7211-A516-F544-9836-2BAB6079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3940B1-0707-D542-8834-10129183A4AF}"/>
              </a:ext>
            </a:extLst>
          </p:cNvPr>
          <p:cNvSpPr/>
          <p:nvPr/>
        </p:nvSpPr>
        <p:spPr>
          <a:xfrm>
            <a:off x="975493" y="2497141"/>
            <a:ext cx="1466192" cy="139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82E9AE-7028-3046-AA04-75E15921C772}"/>
              </a:ext>
            </a:extLst>
          </p:cNvPr>
          <p:cNvSpPr/>
          <p:nvPr/>
        </p:nvSpPr>
        <p:spPr>
          <a:xfrm>
            <a:off x="1302626" y="1974631"/>
            <a:ext cx="1387365" cy="1525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59BFCD2-40BA-B746-B506-93E1507D4C38}"/>
              </a:ext>
            </a:extLst>
          </p:cNvPr>
          <p:cNvSpPr/>
          <p:nvPr/>
        </p:nvSpPr>
        <p:spPr>
          <a:xfrm>
            <a:off x="1261675" y="1926862"/>
            <a:ext cx="81902" cy="955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FB396F1-2ADC-2F49-8C8B-2DC0EB09D539}"/>
              </a:ext>
            </a:extLst>
          </p:cNvPr>
          <p:cNvSpPr/>
          <p:nvPr/>
        </p:nvSpPr>
        <p:spPr>
          <a:xfrm>
            <a:off x="934541" y="2449372"/>
            <a:ext cx="81902" cy="95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882E56D-AC90-7543-BC58-E03FD980D9EE}"/>
              </a:ext>
            </a:extLst>
          </p:cNvPr>
          <p:cNvSpPr/>
          <p:nvPr/>
        </p:nvSpPr>
        <p:spPr>
          <a:xfrm>
            <a:off x="2649040" y="1926862"/>
            <a:ext cx="81902" cy="955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C97C72D-3B2E-614E-9B1F-15512DCAC9B9}"/>
              </a:ext>
            </a:extLst>
          </p:cNvPr>
          <p:cNvSpPr/>
          <p:nvPr/>
        </p:nvSpPr>
        <p:spPr>
          <a:xfrm>
            <a:off x="2359783" y="2449372"/>
            <a:ext cx="81902" cy="95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393B20B-F956-0A42-9AE7-E12E224298D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004449" y="1999507"/>
            <a:ext cx="257226" cy="463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3D22600-F9DE-DA48-A118-EAB56206AA7D}"/>
              </a:ext>
            </a:extLst>
          </p:cNvPr>
          <p:cNvCxnSpPr>
            <a:cxnSpLocks/>
          </p:cNvCxnSpPr>
          <p:nvPr/>
        </p:nvCxnSpPr>
        <p:spPr>
          <a:xfrm flipH="1">
            <a:off x="2391814" y="2010482"/>
            <a:ext cx="257226" cy="4638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886EB021-759D-A049-B3B2-8BE1E3D44449}"/>
              </a:ext>
            </a:extLst>
          </p:cNvPr>
          <p:cNvSpPr/>
          <p:nvPr/>
        </p:nvSpPr>
        <p:spPr>
          <a:xfrm>
            <a:off x="1261675" y="3452054"/>
            <a:ext cx="81902" cy="955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D955B0B-52A5-834F-BCB7-D2F692D62666}"/>
              </a:ext>
            </a:extLst>
          </p:cNvPr>
          <p:cNvSpPr/>
          <p:nvPr/>
        </p:nvSpPr>
        <p:spPr>
          <a:xfrm>
            <a:off x="922547" y="3839745"/>
            <a:ext cx="81902" cy="95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EB73527-9CBD-BA47-805D-F0B1C635C8E6}"/>
              </a:ext>
            </a:extLst>
          </p:cNvPr>
          <p:cNvCxnSpPr>
            <a:cxnSpLocks/>
            <a:endCxn id="22" idx="6"/>
          </p:cNvCxnSpPr>
          <p:nvPr/>
        </p:nvCxnSpPr>
        <p:spPr>
          <a:xfrm flipH="1">
            <a:off x="1004449" y="3532343"/>
            <a:ext cx="286184" cy="3551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238D0F3-0772-1340-BEFD-CA7771D40F71}"/>
              </a:ext>
            </a:extLst>
          </p:cNvPr>
          <p:cNvSpPr/>
          <p:nvPr/>
        </p:nvSpPr>
        <p:spPr>
          <a:xfrm>
            <a:off x="2669953" y="3433621"/>
            <a:ext cx="81902" cy="955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B540AEE-B31F-5A44-A3B4-DE980F61DE41}"/>
              </a:ext>
            </a:extLst>
          </p:cNvPr>
          <p:cNvSpPr/>
          <p:nvPr/>
        </p:nvSpPr>
        <p:spPr>
          <a:xfrm>
            <a:off x="2330825" y="3821312"/>
            <a:ext cx="81902" cy="95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C6FFF2B-7340-A54F-BDCB-516BC6FDC5C5}"/>
              </a:ext>
            </a:extLst>
          </p:cNvPr>
          <p:cNvCxnSpPr>
            <a:cxnSpLocks/>
            <a:endCxn id="32" idx="6"/>
          </p:cNvCxnSpPr>
          <p:nvPr/>
        </p:nvCxnSpPr>
        <p:spPr>
          <a:xfrm flipH="1">
            <a:off x="2412727" y="3513910"/>
            <a:ext cx="286184" cy="3551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9977C27-A878-F644-9C3F-727600806D93}"/>
              </a:ext>
            </a:extLst>
          </p:cNvPr>
          <p:cNvSpPr/>
          <p:nvPr/>
        </p:nvSpPr>
        <p:spPr>
          <a:xfrm>
            <a:off x="4742191" y="2511227"/>
            <a:ext cx="1466192" cy="1397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60B99C-6DCE-B740-B942-C4A8C3376912}"/>
              </a:ext>
            </a:extLst>
          </p:cNvPr>
          <p:cNvSpPr/>
          <p:nvPr/>
        </p:nvSpPr>
        <p:spPr>
          <a:xfrm>
            <a:off x="5069324" y="1988717"/>
            <a:ext cx="1387365" cy="1525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27ED390-0E80-3E48-80DC-E5BA4F24D3DF}"/>
              </a:ext>
            </a:extLst>
          </p:cNvPr>
          <p:cNvSpPr/>
          <p:nvPr/>
        </p:nvSpPr>
        <p:spPr>
          <a:xfrm>
            <a:off x="5681105" y="2751313"/>
            <a:ext cx="81902" cy="955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982A5E7-248D-814F-A8A1-804196EB0B62}"/>
              </a:ext>
            </a:extLst>
          </p:cNvPr>
          <p:cNvSpPr/>
          <p:nvPr/>
        </p:nvSpPr>
        <p:spPr>
          <a:xfrm>
            <a:off x="4689246" y="2449372"/>
            <a:ext cx="81902" cy="95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69DCAF5-115D-6D41-B7AA-2A9BA48461FD}"/>
              </a:ext>
            </a:extLst>
          </p:cNvPr>
          <p:cNvSpPr/>
          <p:nvPr/>
        </p:nvSpPr>
        <p:spPr>
          <a:xfrm>
            <a:off x="4664494" y="3867564"/>
            <a:ext cx="81902" cy="955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51C91FC-EFA8-434D-B395-1A051AF19C1D}"/>
              </a:ext>
            </a:extLst>
          </p:cNvPr>
          <p:cNvSpPr/>
          <p:nvPr/>
        </p:nvSpPr>
        <p:spPr>
          <a:xfrm>
            <a:off x="6208383" y="3901876"/>
            <a:ext cx="77696" cy="892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88F3270-786A-6D48-9FC6-DB306CD70AAE}"/>
              </a:ext>
            </a:extLst>
          </p:cNvPr>
          <p:cNvSpPr/>
          <p:nvPr/>
        </p:nvSpPr>
        <p:spPr>
          <a:xfrm>
            <a:off x="6166781" y="2457206"/>
            <a:ext cx="94546" cy="940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EF172958-D4C9-7F40-B104-F3BFA35BA61A}"/>
              </a:ext>
            </a:extLst>
          </p:cNvPr>
          <p:cNvCxnSpPr>
            <a:cxnSpLocks/>
            <a:stCxn id="36" idx="3"/>
            <a:endCxn id="39" idx="6"/>
          </p:cNvCxnSpPr>
          <p:nvPr/>
        </p:nvCxnSpPr>
        <p:spPr>
          <a:xfrm flipH="1">
            <a:off x="4746396" y="2832862"/>
            <a:ext cx="946703" cy="10824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5B2BDB2-E8D1-6446-93C7-9BC716D4C3B3}"/>
              </a:ext>
            </a:extLst>
          </p:cNvPr>
          <p:cNvCxnSpPr>
            <a:cxnSpLocks/>
            <a:stCxn id="36" idx="5"/>
            <a:endCxn id="40" idx="1"/>
          </p:cNvCxnSpPr>
          <p:nvPr/>
        </p:nvCxnSpPr>
        <p:spPr>
          <a:xfrm>
            <a:off x="5751013" y="2832862"/>
            <a:ext cx="468749" cy="1082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140BF3D-E4DD-8444-8102-DF9CE9B3DC72}"/>
              </a:ext>
            </a:extLst>
          </p:cNvPr>
          <p:cNvCxnSpPr>
            <a:cxnSpLocks/>
            <a:stCxn id="36" idx="7"/>
            <a:endCxn id="41" idx="4"/>
          </p:cNvCxnSpPr>
          <p:nvPr/>
        </p:nvCxnSpPr>
        <p:spPr>
          <a:xfrm flipV="1">
            <a:off x="5751013" y="2551228"/>
            <a:ext cx="463041" cy="2140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0EC301CD-2FA3-1543-81DB-04469A7A37A2}"/>
              </a:ext>
            </a:extLst>
          </p:cNvPr>
          <p:cNvCxnSpPr>
            <a:cxnSpLocks/>
            <a:stCxn id="36" idx="1"/>
            <a:endCxn id="38" idx="6"/>
          </p:cNvCxnSpPr>
          <p:nvPr/>
        </p:nvCxnSpPr>
        <p:spPr>
          <a:xfrm flipH="1" flipV="1">
            <a:off x="4771148" y="2497142"/>
            <a:ext cx="921951" cy="2681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name="文本框 1" id="4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119189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66A0-9ADD-7443-9396-E7169772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contributions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损失函数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445633C-73E1-CF4B-A0B0-66DA985BC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052" y="1268017"/>
            <a:ext cx="7886700" cy="1053155"/>
          </a:xfrm>
        </p:spPr>
      </p:pic>
      <p:sp>
        <p:nvSpPr>
          <p:cNvPr id="7" name="下箭头 6">
            <a:extLst>
              <a:ext uri="{FF2B5EF4-FFF2-40B4-BE49-F238E27FC236}">
                <a16:creationId xmlns:a16="http://schemas.microsoft.com/office/drawing/2014/main" id="{F1D29A2F-AC04-0C4B-81F9-D929F899DD51}"/>
              </a:ext>
            </a:extLst>
          </p:cNvPr>
          <p:cNvSpPr/>
          <p:nvPr/>
        </p:nvSpPr>
        <p:spPr>
          <a:xfrm>
            <a:off x="3735324" y="2129832"/>
            <a:ext cx="242316" cy="438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78507-63F1-6B4F-8D8D-C1E9A564EE3C}"/>
              </a:ext>
            </a:extLst>
          </p:cNvPr>
          <p:cNvSpPr/>
          <p:nvPr/>
        </p:nvSpPr>
        <p:spPr>
          <a:xfrm>
            <a:off x="2138835" y="2603039"/>
            <a:ext cx="367761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增加一个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keypoint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损失函数</a:t>
            </a:r>
          </a:p>
        </p:txBody>
      </p:sp>
      <p:sp>
        <p:nvSpPr>
          <p:cNvPr id="9" name="下箭头 8">
            <a:extLst>
              <a:ext uri="{FF2B5EF4-FFF2-40B4-BE49-F238E27FC236}">
                <a16:creationId xmlns:a16="http://schemas.microsoft.com/office/drawing/2014/main" id="{9685F8D6-3A2D-4E41-85AB-F903C275EE7B}"/>
              </a:ext>
            </a:extLst>
          </p:cNvPr>
          <p:cNvSpPr/>
          <p:nvPr/>
        </p:nvSpPr>
        <p:spPr>
          <a:xfrm>
            <a:off x="3735324" y="3185989"/>
            <a:ext cx="242316" cy="438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809B05-7D82-1843-921C-602F6E07F8EF}"/>
              </a:ext>
            </a:extLst>
          </p:cNvPr>
          <p:cNvSpPr/>
          <p:nvPr/>
        </p:nvSpPr>
        <p:spPr>
          <a:xfrm>
            <a:off x="1440180" y="3799332"/>
            <a:ext cx="1207008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/>
              <a:t>Weighted</a:t>
            </a:r>
            <a:r>
              <a:rPr kumimoji="1" lang="zh-CN" altLang="en-US" sz="1350" dirty="0"/>
              <a:t> </a:t>
            </a:r>
            <a:endParaRPr kumimoji="1" lang="en-US" altLang="zh-CN" sz="1350" dirty="0"/>
          </a:p>
          <a:p>
            <a:pPr algn="ctr"/>
            <a:r>
              <a:rPr kumimoji="1" lang="en-US" altLang="zh-CN" sz="1350" dirty="0"/>
              <a:t>smoothl1</a:t>
            </a:r>
            <a:endParaRPr kumimoji="1" lang="zh-CN" altLang="en-US" sz="135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F70C6D-AC7C-6E47-A019-50E06090481E}"/>
              </a:ext>
            </a:extLst>
          </p:cNvPr>
          <p:cNvSpPr/>
          <p:nvPr/>
        </p:nvSpPr>
        <p:spPr>
          <a:xfrm>
            <a:off x="3252978" y="3799332"/>
            <a:ext cx="1207008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/>
              <a:t>Weighted</a:t>
            </a:r>
            <a:r>
              <a:rPr kumimoji="1" lang="zh-CN" altLang="en-US" sz="1350" dirty="0"/>
              <a:t> </a:t>
            </a:r>
            <a:endParaRPr kumimoji="1" lang="en-US" altLang="zh-CN" sz="1350" dirty="0"/>
          </a:p>
          <a:p>
            <a:pPr algn="ctr"/>
            <a:r>
              <a:rPr kumimoji="1" lang="en-US" altLang="zh-CN" sz="1350" dirty="0"/>
              <a:t>l1</a:t>
            </a:r>
            <a:endParaRPr kumimoji="1" lang="zh-CN" altLang="en-US" sz="13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60A7F8-5100-1548-85EE-B481A6843302}"/>
              </a:ext>
            </a:extLst>
          </p:cNvPr>
          <p:cNvSpPr/>
          <p:nvPr/>
        </p:nvSpPr>
        <p:spPr>
          <a:xfrm>
            <a:off x="5008626" y="3799332"/>
            <a:ext cx="1207008" cy="699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/>
              <a:t>Weighted</a:t>
            </a:r>
            <a:r>
              <a:rPr kumimoji="1" lang="zh-CN" altLang="en-US" sz="1350" dirty="0"/>
              <a:t> </a:t>
            </a:r>
            <a:endParaRPr kumimoji="1" lang="en-US" altLang="zh-CN" sz="1350" dirty="0"/>
          </a:p>
          <a:p>
            <a:pPr algn="ctr"/>
            <a:r>
              <a:rPr kumimoji="1" lang="en-US" altLang="zh-CN" sz="1350" dirty="0"/>
              <a:t>L2</a:t>
            </a:r>
            <a:r>
              <a:rPr kumimoji="1" lang="zh-CN" altLang="en-US" sz="1350" dirty="0"/>
              <a:t> </a:t>
            </a:r>
            <a:r>
              <a:rPr kumimoji="1" lang="en-US" altLang="zh-CN" sz="1350" dirty="0"/>
              <a:t>(best)</a:t>
            </a:r>
            <a:endParaRPr kumimoji="1" lang="zh-CN" altLang="en-US" sz="1350" dirty="0"/>
          </a:p>
        </p:txBody>
      </p:sp>
      <p:sp>
        <p:nvSpPr>
          <p:cNvPr name="文本框 1" id="1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13226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74C73-16BF-7741-80CE-F4E1370E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最终的结果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DF48653E-1B59-334C-8F6E-4D31FA8D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211515" y="656321"/>
            <a:ext cx="3828156" cy="4792731"/>
          </a:xfrm>
        </p:spPr>
      </p:pic>
      <p:sp>
        <p:nvSpPr>
          <p:cNvPr name="文本框 1" id="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2356441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9B835-7DE9-1243-956F-D86FD794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算法框架的扩展应用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32EEB-ED49-F546-A237-447CEDA5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回归方向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A7673B-168C-DE44-B1E9-BA76FC8E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610" y="1143000"/>
            <a:ext cx="2286000" cy="2857500"/>
          </a:xfrm>
          <a:prstGeom prst="rect">
            <a:avLst/>
          </a:prstGeom>
        </p:spPr>
      </p:pic>
      <p:sp>
        <p:nvSpPr>
          <p:cNvPr name="文本框 1" id="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116076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9B835-7DE9-1243-956F-D86FD794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算法框架的扩展应用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32EEB-ED49-F546-A237-447CEDA5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点云图 （</a:t>
            </a:r>
            <a:r>
              <a:rPr kumimoji="1" lang="en-US" altLang="zh-CN" dirty="0"/>
              <a:t>BEV</a:t>
            </a:r>
            <a:r>
              <a:rPr kumimoji="1" lang="zh-CN" altLang="en-US" dirty="0"/>
              <a:t>视角）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957B80-2C80-F844-BBE9-7F527611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96" y="2373249"/>
            <a:ext cx="1495425" cy="1466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79B8EB-8E7A-1147-9B5B-071C73BB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26" y="1369219"/>
            <a:ext cx="3200400" cy="3429000"/>
          </a:xfrm>
          <a:prstGeom prst="rect">
            <a:avLst/>
          </a:prstGeom>
        </p:spPr>
      </p:pic>
      <p:sp>
        <p:nvSpPr>
          <p:cNvPr name="文本框 1" id="9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2502506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A24DA-190B-584F-B1DE-4440052E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后来的改进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2DFCB-FF63-524F-9135-A9FF2A4A3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(done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better)</a:t>
            </a:r>
          </a:p>
          <a:p>
            <a:r>
              <a:rPr kumimoji="1" lang="en-US" altLang="zh-CN" dirty="0"/>
              <a:t>Anchor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(done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better)</a:t>
            </a:r>
          </a:p>
          <a:p>
            <a:r>
              <a:rPr kumimoji="1" lang="en-US" altLang="zh-CN" dirty="0"/>
              <a:t>Focal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little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better)</a:t>
            </a:r>
          </a:p>
          <a:p>
            <a:r>
              <a:rPr kumimoji="1" lang="en-US" altLang="zh-CN" dirty="0"/>
              <a:t>SNPE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deployment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(done)</a:t>
            </a:r>
          </a:p>
          <a:p>
            <a:pPr marL="0" indent="0">
              <a:buNone/>
            </a:pPr>
            <a:r>
              <a:rPr kumimoji="1" lang="en-US" altLang="zh-CN" dirty="0"/>
              <a:t>===================</a:t>
            </a:r>
          </a:p>
          <a:p>
            <a:r>
              <a:rPr kumimoji="1" lang="zh-CN" altLang="en-US" dirty="0"/>
              <a:t>分割模型（</a:t>
            </a:r>
            <a:r>
              <a:rPr kumimoji="1" lang="en-US" altLang="zh-CN" dirty="0"/>
              <a:t>developing…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name="文本框 1" id="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140887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32" y="2224729"/>
            <a:ext cx="8865926" cy="1044645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en-US" dirty="0"/>
          </a:p>
        </p:txBody>
      </p:sp>
      <p:sp>
        <p:nvSpPr>
          <p:cNvPr name="文本框 1" id="3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35144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17"/>
    </mc:Choice>
    <mc:Fallback xmlns="">
      <p:transition spd="slow" advTm="69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相关工作</a:t>
            </a:r>
            <a:endParaRPr lang="en-US" altLang="zh-CN" dirty="0"/>
          </a:p>
          <a:p>
            <a:r>
              <a:rPr lang="zh-CN" altLang="en-US" dirty="0"/>
              <a:t>车位检测算法</a:t>
            </a:r>
            <a:endParaRPr lang="en-US" altLang="zh-CN" dirty="0"/>
          </a:p>
          <a:p>
            <a:r>
              <a:rPr lang="zh-CN" altLang="en-US" dirty="0"/>
              <a:t>未来的工作</a:t>
            </a:r>
            <a:endParaRPr lang="en-US" altLang="zh-CN" dirty="0"/>
          </a:p>
        </p:txBody>
      </p:sp>
      <p:sp>
        <p:nvSpPr>
          <p:cNvPr name="文本框 1" id="4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204270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2E577-738A-F14A-89FB-B9E34BA8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APA</a:t>
            </a:r>
            <a:r>
              <a:rPr kumimoji="1" lang="zh-CN" altLang="en-US" dirty="0"/>
              <a:t> </a:t>
            </a:r>
            <a:r>
              <a:rPr kumimoji="1" lang="en-US" altLang="zh-CN" dirty="0"/>
              <a:t>(auto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assistant)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162222-981A-3E4D-ABBC-DA6CB6A5E2DD}"/>
              </a:ext>
            </a:extLst>
          </p:cNvPr>
          <p:cNvSpPr/>
          <p:nvPr/>
        </p:nvSpPr>
        <p:spPr>
          <a:xfrm>
            <a:off x="154487" y="1353807"/>
            <a:ext cx="1132352" cy="3185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传统的方案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F6E9CA28-34EC-6142-AC57-285EA4CA984C}"/>
              </a:ext>
            </a:extLst>
          </p:cNvPr>
          <p:cNvSpPr/>
          <p:nvPr/>
        </p:nvSpPr>
        <p:spPr>
          <a:xfrm>
            <a:off x="1286839" y="2764813"/>
            <a:ext cx="901557" cy="3636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C7EAC7-BE7A-C84F-8DAB-35EAFDC1E07C}"/>
              </a:ext>
            </a:extLst>
          </p:cNvPr>
          <p:cNvSpPr/>
          <p:nvPr/>
        </p:nvSpPr>
        <p:spPr>
          <a:xfrm>
            <a:off x="2303980" y="1353807"/>
            <a:ext cx="716623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强感知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E5F6EC-2E75-034D-A58D-9B10BC2F71B7}"/>
              </a:ext>
            </a:extLst>
          </p:cNvPr>
          <p:cNvSpPr/>
          <p:nvPr/>
        </p:nvSpPr>
        <p:spPr>
          <a:xfrm>
            <a:off x="2303979" y="2657541"/>
            <a:ext cx="716623" cy="8079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CB6C97-942E-384F-9B5E-71A79E934465}"/>
              </a:ext>
            </a:extLst>
          </p:cNvPr>
          <p:cNvSpPr/>
          <p:nvPr/>
        </p:nvSpPr>
        <p:spPr>
          <a:xfrm>
            <a:off x="2303980" y="1353807"/>
            <a:ext cx="716623" cy="11772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传感器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ABEA1D-1CAF-BA4E-92B5-9ED49D14FE45}"/>
              </a:ext>
            </a:extLst>
          </p:cNvPr>
          <p:cNvSpPr/>
          <p:nvPr/>
        </p:nvSpPr>
        <p:spPr>
          <a:xfrm>
            <a:off x="2303980" y="3569660"/>
            <a:ext cx="716623" cy="8079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26C8C0-8140-1644-B1C5-697FACB5A83A}"/>
              </a:ext>
            </a:extLst>
          </p:cNvPr>
          <p:cNvSpPr/>
          <p:nvPr/>
        </p:nvSpPr>
        <p:spPr>
          <a:xfrm>
            <a:off x="3034729" y="1353807"/>
            <a:ext cx="1187951" cy="438582"/>
          </a:xfrm>
          <a:prstGeom prst="rect">
            <a:avLst/>
          </a:prstGeom>
          <a:solidFill>
            <a:srgbClr val="92D050"/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超声波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63B2BF-DB66-1B44-AC4A-45C93B12E742}"/>
              </a:ext>
            </a:extLst>
          </p:cNvPr>
          <p:cNvSpPr/>
          <p:nvPr/>
        </p:nvSpPr>
        <p:spPr>
          <a:xfrm>
            <a:off x="3034728" y="2088211"/>
            <a:ext cx="1202078" cy="438582"/>
          </a:xfrm>
          <a:prstGeom prst="rect">
            <a:avLst/>
          </a:prstGeom>
          <a:solidFill>
            <a:srgbClr val="92D050"/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毫米波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CB796247-98D2-E441-94CC-37F849E417B7}"/>
              </a:ext>
            </a:extLst>
          </p:cNvPr>
          <p:cNvSpPr/>
          <p:nvPr/>
        </p:nvSpPr>
        <p:spPr>
          <a:xfrm>
            <a:off x="4250932" y="1394140"/>
            <a:ext cx="439220" cy="1096580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620131-0691-564F-8FE2-69207E3515CD}"/>
              </a:ext>
            </a:extLst>
          </p:cNvPr>
          <p:cNvSpPr/>
          <p:nvPr/>
        </p:nvSpPr>
        <p:spPr>
          <a:xfrm>
            <a:off x="4704277" y="1573098"/>
            <a:ext cx="1891733" cy="807913"/>
          </a:xfrm>
          <a:prstGeom prst="rect">
            <a:avLst/>
          </a:prstGeom>
          <a:solidFill>
            <a:srgbClr val="92D050"/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车位结果 （</a:t>
            </a:r>
            <a:r>
              <a:rPr lang="en-US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freespace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F3E5DCC5-DB00-1B43-B0F8-5F9F6843A43A}"/>
              </a:ext>
            </a:extLst>
          </p:cNvPr>
          <p:cNvSpPr/>
          <p:nvPr/>
        </p:nvSpPr>
        <p:spPr>
          <a:xfrm>
            <a:off x="6697467" y="1942430"/>
            <a:ext cx="439220" cy="2079903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D76A24-7591-B74C-BAC8-378BD4D48FA8}"/>
              </a:ext>
            </a:extLst>
          </p:cNvPr>
          <p:cNvSpPr/>
          <p:nvPr/>
        </p:nvSpPr>
        <p:spPr>
          <a:xfrm>
            <a:off x="7136687" y="2763090"/>
            <a:ext cx="1891733" cy="438582"/>
          </a:xfrm>
          <a:prstGeom prst="rect">
            <a:avLst/>
          </a:prstGeom>
          <a:solidFill>
            <a:srgbClr val="92D050"/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泊车完成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name="文本框 1" id="20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68145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2E577-738A-F14A-89FB-B9E34BA8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162222-981A-3E4D-ABBC-DA6CB6A5E2DD}"/>
              </a:ext>
            </a:extLst>
          </p:cNvPr>
          <p:cNvSpPr/>
          <p:nvPr/>
        </p:nvSpPr>
        <p:spPr>
          <a:xfrm>
            <a:off x="154487" y="1353807"/>
            <a:ext cx="1132352" cy="31854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当前的方案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F6E9CA28-34EC-6142-AC57-285EA4CA984C}"/>
              </a:ext>
            </a:extLst>
          </p:cNvPr>
          <p:cNvSpPr/>
          <p:nvPr/>
        </p:nvSpPr>
        <p:spPr>
          <a:xfrm>
            <a:off x="1286839" y="2764813"/>
            <a:ext cx="901557" cy="3636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C7EAC7-BE7A-C84F-8DAB-35EAFDC1E07C}"/>
              </a:ext>
            </a:extLst>
          </p:cNvPr>
          <p:cNvSpPr/>
          <p:nvPr/>
        </p:nvSpPr>
        <p:spPr>
          <a:xfrm>
            <a:off x="2303980" y="1353807"/>
            <a:ext cx="716623" cy="11772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强感知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E5F6EC-2E75-034D-A58D-9B10BC2F71B7}"/>
              </a:ext>
            </a:extLst>
          </p:cNvPr>
          <p:cNvSpPr/>
          <p:nvPr/>
        </p:nvSpPr>
        <p:spPr>
          <a:xfrm>
            <a:off x="2303980" y="2732796"/>
            <a:ext cx="716623" cy="8079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CB6C97-942E-384F-9B5E-71A79E934465}"/>
              </a:ext>
            </a:extLst>
          </p:cNvPr>
          <p:cNvSpPr/>
          <p:nvPr/>
        </p:nvSpPr>
        <p:spPr>
          <a:xfrm>
            <a:off x="2303980" y="1353807"/>
            <a:ext cx="702496" cy="13157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传感器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ABEA1D-1CAF-BA4E-92B5-9ED49D14FE45}"/>
              </a:ext>
            </a:extLst>
          </p:cNvPr>
          <p:cNvSpPr/>
          <p:nvPr/>
        </p:nvSpPr>
        <p:spPr>
          <a:xfrm>
            <a:off x="2296916" y="3584668"/>
            <a:ext cx="716623" cy="80791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控制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26C8C0-8140-1644-B1C5-697FACB5A83A}"/>
              </a:ext>
            </a:extLst>
          </p:cNvPr>
          <p:cNvSpPr/>
          <p:nvPr/>
        </p:nvSpPr>
        <p:spPr>
          <a:xfrm>
            <a:off x="3006477" y="1353807"/>
            <a:ext cx="1187951" cy="438582"/>
          </a:xfrm>
          <a:prstGeom prst="rect">
            <a:avLst/>
          </a:prstGeom>
          <a:solidFill>
            <a:srgbClr val="92D050"/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超声波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63B2BF-DB66-1B44-AC4A-45C93B12E742}"/>
              </a:ext>
            </a:extLst>
          </p:cNvPr>
          <p:cNvSpPr/>
          <p:nvPr/>
        </p:nvSpPr>
        <p:spPr>
          <a:xfrm>
            <a:off x="3006476" y="1792389"/>
            <a:ext cx="1202078" cy="438582"/>
          </a:xfrm>
          <a:prstGeom prst="rect">
            <a:avLst/>
          </a:prstGeom>
          <a:solidFill>
            <a:srgbClr val="92D050"/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毫米波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CB796247-98D2-E441-94CC-37F849E417B7}"/>
              </a:ext>
            </a:extLst>
          </p:cNvPr>
          <p:cNvSpPr/>
          <p:nvPr/>
        </p:nvSpPr>
        <p:spPr>
          <a:xfrm>
            <a:off x="4250932" y="1394140"/>
            <a:ext cx="439220" cy="1096580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4620131-0691-564F-8FE2-69207E3515CD}"/>
              </a:ext>
            </a:extLst>
          </p:cNvPr>
          <p:cNvSpPr/>
          <p:nvPr/>
        </p:nvSpPr>
        <p:spPr>
          <a:xfrm>
            <a:off x="4704277" y="1573098"/>
            <a:ext cx="1891733" cy="8079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融合车位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（空间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视觉）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F3E5DCC5-DB00-1B43-B0F8-5F9F6843A43A}"/>
              </a:ext>
            </a:extLst>
          </p:cNvPr>
          <p:cNvSpPr/>
          <p:nvPr/>
        </p:nvSpPr>
        <p:spPr>
          <a:xfrm>
            <a:off x="6697467" y="1942430"/>
            <a:ext cx="439220" cy="2079903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D76A24-7591-B74C-BAC8-378BD4D48FA8}"/>
              </a:ext>
            </a:extLst>
          </p:cNvPr>
          <p:cNvSpPr/>
          <p:nvPr/>
        </p:nvSpPr>
        <p:spPr>
          <a:xfrm>
            <a:off x="7136687" y="2763090"/>
            <a:ext cx="1891733" cy="438582"/>
          </a:xfrm>
          <a:prstGeom prst="rect">
            <a:avLst/>
          </a:prstGeom>
          <a:solidFill>
            <a:srgbClr val="92D050"/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泊车完成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49BB00-7A12-BC48-8876-FAAFB4706012}"/>
              </a:ext>
            </a:extLst>
          </p:cNvPr>
          <p:cNvSpPr/>
          <p:nvPr/>
        </p:nvSpPr>
        <p:spPr>
          <a:xfrm>
            <a:off x="2998126" y="2196676"/>
            <a:ext cx="1202078" cy="4385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2D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图像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name="文本框 1" id="2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236437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11498-A511-8A44-AC52-1BE39FCC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7AFC51-E986-4C44-AC13-1BDC25BFC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834" y="1268016"/>
            <a:ext cx="2604256" cy="368996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03B5CF-9D5E-124F-A6FF-16DACBD5C1C5}"/>
              </a:ext>
            </a:extLst>
          </p:cNvPr>
          <p:cNvSpPr/>
          <p:nvPr/>
        </p:nvSpPr>
        <p:spPr>
          <a:xfrm>
            <a:off x="232783" y="2225502"/>
            <a:ext cx="2215992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车位检测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40C60-7197-2549-B390-1AC672955A9C}"/>
              </a:ext>
            </a:extLst>
          </p:cNvPr>
          <p:cNvSpPr/>
          <p:nvPr/>
        </p:nvSpPr>
        <p:spPr>
          <a:xfrm>
            <a:off x="5569150" y="2225502"/>
            <a:ext cx="3254738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泊车周边感知</a:t>
            </a:r>
          </a:p>
        </p:txBody>
      </p:sp>
      <p:sp>
        <p:nvSpPr>
          <p:cNvPr name="文本框 1" id="8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119539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249D9-0260-A646-839E-54076C60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(SSD)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97B766-0FBB-DE4F-A3F7-314B416AC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170" y="1003707"/>
            <a:ext cx="6424448" cy="2569779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0552E0C-BC7A-9247-9CFE-5C8F92A14B20}"/>
              </a:ext>
            </a:extLst>
          </p:cNvPr>
          <p:cNvSpPr/>
          <p:nvPr/>
        </p:nvSpPr>
        <p:spPr>
          <a:xfrm>
            <a:off x="479616" y="4531581"/>
            <a:ext cx="677108" cy="392415"/>
          </a:xfrm>
          <a:prstGeom prst="rect">
            <a:avLst/>
          </a:prstGeom>
          <a:solidFill>
            <a:schemeClr val="accent5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图片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96788945-2181-AE4C-ACB2-63207B4ACBFF}"/>
              </a:ext>
            </a:extLst>
          </p:cNvPr>
          <p:cNvSpPr/>
          <p:nvPr/>
        </p:nvSpPr>
        <p:spPr>
          <a:xfrm>
            <a:off x="1214432" y="4650366"/>
            <a:ext cx="469761" cy="201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95A9A8-28BD-DD4D-82C7-064F9B3F4071}"/>
              </a:ext>
            </a:extLst>
          </p:cNvPr>
          <p:cNvSpPr/>
          <p:nvPr/>
        </p:nvSpPr>
        <p:spPr>
          <a:xfrm>
            <a:off x="1722665" y="4531581"/>
            <a:ext cx="946414" cy="392415"/>
          </a:xfrm>
          <a:prstGeom prst="rect">
            <a:avLst/>
          </a:prstGeom>
          <a:solidFill>
            <a:schemeClr val="accent5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特征层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8A58B9-7F70-B143-A4C2-21178CE613E6}"/>
              </a:ext>
            </a:extLst>
          </p:cNvPr>
          <p:cNvSpPr/>
          <p:nvPr/>
        </p:nvSpPr>
        <p:spPr>
          <a:xfrm>
            <a:off x="3364823" y="3762046"/>
            <a:ext cx="2246449" cy="392415"/>
          </a:xfrm>
          <a:prstGeom prst="rect">
            <a:avLst/>
          </a:prstGeom>
          <a:solidFill>
            <a:schemeClr val="accent5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预先设定的</a:t>
            </a:r>
            <a:r>
              <a:rPr lang="en-US" altLang="zh-CN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anchor</a:t>
            </a:r>
            <a:endParaRPr lang="zh-CN" altLang="en-US" sz="2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DCE7AA68-D9E8-A846-95C8-3B3676F150D4}"/>
              </a:ext>
            </a:extLst>
          </p:cNvPr>
          <p:cNvSpPr/>
          <p:nvPr/>
        </p:nvSpPr>
        <p:spPr>
          <a:xfrm>
            <a:off x="2726786" y="4650366"/>
            <a:ext cx="469761" cy="201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70186D-264B-DE4D-8CD2-8C50A25A0D50}"/>
              </a:ext>
            </a:extLst>
          </p:cNvPr>
          <p:cNvSpPr/>
          <p:nvPr/>
        </p:nvSpPr>
        <p:spPr>
          <a:xfrm>
            <a:off x="3275294" y="4531581"/>
            <a:ext cx="2619949" cy="392415"/>
          </a:xfrm>
          <a:prstGeom prst="rect">
            <a:avLst/>
          </a:prstGeom>
          <a:solidFill>
            <a:schemeClr val="accent5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对应</a:t>
            </a:r>
            <a:r>
              <a:rPr lang="en-US" altLang="zh-CN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</a:t>
            </a:r>
            <a:r>
              <a:rPr lang="zh-CN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anchor</a:t>
            </a:r>
            <a:r>
              <a:rPr lang="zh-CN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回归</a:t>
            </a: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23F3B493-A012-3C4C-BCB3-CC3502CF349B}"/>
              </a:ext>
            </a:extLst>
          </p:cNvPr>
          <p:cNvSpPr/>
          <p:nvPr/>
        </p:nvSpPr>
        <p:spPr>
          <a:xfrm rot="5400000">
            <a:off x="4237151" y="4252508"/>
            <a:ext cx="309848" cy="191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26AAC0-BCF4-CB4B-AE8D-56914FE3DFA1}"/>
              </a:ext>
            </a:extLst>
          </p:cNvPr>
          <p:cNvSpPr/>
          <p:nvPr/>
        </p:nvSpPr>
        <p:spPr>
          <a:xfrm>
            <a:off x="6418416" y="4531581"/>
            <a:ext cx="677108" cy="392415"/>
          </a:xfrm>
          <a:prstGeom prst="rect">
            <a:avLst/>
          </a:prstGeom>
          <a:solidFill>
            <a:schemeClr val="accent5"/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</a:t>
            </a: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106F97D8-6D23-1A46-BA7D-7FA88A7A6608}"/>
              </a:ext>
            </a:extLst>
          </p:cNvPr>
          <p:cNvSpPr/>
          <p:nvPr/>
        </p:nvSpPr>
        <p:spPr>
          <a:xfrm>
            <a:off x="5942273" y="4627283"/>
            <a:ext cx="469761" cy="201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name="文本框 1" id="1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429321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538DEB-8244-4149-987F-90AEB334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95" y="299125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shot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zh-CN" altLang="en-US" dirty="0"/>
              <a:t> </a:t>
            </a:r>
            <a:r>
              <a:rPr lang="en-US" altLang="zh-CN" dirty="0"/>
              <a:t>(SSD)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2421E3-DDA7-7F47-95E8-7FF6CC6C6DA2}"/>
              </a:ext>
            </a:extLst>
          </p:cNvPr>
          <p:cNvSpPr/>
          <p:nvPr/>
        </p:nvSpPr>
        <p:spPr>
          <a:xfrm>
            <a:off x="665127" y="4037164"/>
            <a:ext cx="1254575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zh-CN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896693-B57D-2E43-A073-117794D1DD82}"/>
              </a:ext>
            </a:extLst>
          </p:cNvPr>
          <p:cNvSpPr/>
          <p:nvPr/>
        </p:nvSpPr>
        <p:spPr>
          <a:xfrm>
            <a:off x="674873" y="3737082"/>
            <a:ext cx="1364925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ground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truth</a:t>
            </a:r>
            <a:endParaRPr lang="zh-CN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CF26305-4E79-5A49-8CBE-9A47F347D951}"/>
              </a:ext>
            </a:extLst>
          </p:cNvPr>
          <p:cNvSpPr/>
          <p:nvPr/>
        </p:nvSpPr>
        <p:spPr>
          <a:xfrm>
            <a:off x="6254968" y="2628265"/>
            <a:ext cx="1342040" cy="1271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867053-77A3-3746-8F2C-6918DC1ED6FB}"/>
              </a:ext>
            </a:extLst>
          </p:cNvPr>
          <p:cNvSpPr/>
          <p:nvPr/>
        </p:nvSpPr>
        <p:spPr>
          <a:xfrm>
            <a:off x="6475687" y="2181432"/>
            <a:ext cx="1342040" cy="12710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FBD1EFC7-24E7-F048-B55D-2BE1D7B50C34}"/>
              </a:ext>
            </a:extLst>
          </p:cNvPr>
          <p:cNvSpPr/>
          <p:nvPr/>
        </p:nvSpPr>
        <p:spPr>
          <a:xfrm rot="5400000">
            <a:off x="7015656" y="1311496"/>
            <a:ext cx="274910" cy="132923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E3546DA-E378-F14E-9C40-1C770BAF8929}"/>
              </a:ext>
            </a:extLst>
          </p:cNvPr>
          <p:cNvSpPr/>
          <p:nvPr/>
        </p:nvSpPr>
        <p:spPr>
          <a:xfrm>
            <a:off x="6958033" y="1574682"/>
            <a:ext cx="377347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dw</a:t>
            </a:r>
            <a:endParaRPr lang="zh-CN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0B8993D8-891F-6B4C-8A32-EA89B2DFB051}"/>
              </a:ext>
            </a:extLst>
          </p:cNvPr>
          <p:cNvSpPr/>
          <p:nvPr/>
        </p:nvSpPr>
        <p:spPr>
          <a:xfrm rot="10800000">
            <a:off x="7881958" y="2181432"/>
            <a:ext cx="274910" cy="1271095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4E47408-CBBE-8347-B30A-D48BF16C7A40}"/>
              </a:ext>
            </a:extLst>
          </p:cNvPr>
          <p:cNvSpPr/>
          <p:nvPr/>
        </p:nvSpPr>
        <p:spPr>
          <a:xfrm>
            <a:off x="8139905" y="2666937"/>
            <a:ext cx="366976" cy="3000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dh</a:t>
            </a:r>
            <a:endParaRPr lang="zh-CN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FBAEEB69-49FE-6B4F-8249-CFAA1EB79C47}"/>
              </a:ext>
            </a:extLst>
          </p:cNvPr>
          <p:cNvSpPr/>
          <p:nvPr/>
        </p:nvSpPr>
        <p:spPr>
          <a:xfrm rot="16200000">
            <a:off x="6782129" y="3315685"/>
            <a:ext cx="274910" cy="1329230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3EF1F6-66F2-5A4D-86D1-FE6968BB232B}"/>
              </a:ext>
            </a:extLst>
          </p:cNvPr>
          <p:cNvSpPr/>
          <p:nvPr/>
        </p:nvSpPr>
        <p:spPr>
          <a:xfrm>
            <a:off x="6736521" y="4102974"/>
            <a:ext cx="366127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gw</a:t>
            </a:r>
            <a:endParaRPr lang="zh-CN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3624978-D096-2741-B3A4-041D00F744AB}"/>
              </a:ext>
            </a:extLst>
          </p:cNvPr>
          <p:cNvSpPr/>
          <p:nvPr/>
        </p:nvSpPr>
        <p:spPr>
          <a:xfrm>
            <a:off x="7153111" y="2737288"/>
            <a:ext cx="87927" cy="796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1A97457-CA61-E144-BF79-242922A0EB81}"/>
              </a:ext>
            </a:extLst>
          </p:cNvPr>
          <p:cNvSpPr/>
          <p:nvPr/>
        </p:nvSpPr>
        <p:spPr>
          <a:xfrm>
            <a:off x="6882026" y="3235013"/>
            <a:ext cx="87927" cy="7969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88854159-990E-B340-BD72-8EB1C80FAFD0}"/>
              </a:ext>
            </a:extLst>
          </p:cNvPr>
          <p:cNvCxnSpPr>
            <a:cxnSpLocks/>
          </p:cNvCxnSpPr>
          <p:nvPr/>
        </p:nvCxnSpPr>
        <p:spPr>
          <a:xfrm>
            <a:off x="7197074" y="2816979"/>
            <a:ext cx="0" cy="457880"/>
          </a:xfrm>
          <a:prstGeom prst="line">
            <a:avLst/>
          </a:prstGeom>
          <a:ln w="28575" cmpd="sng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E99B756-9F98-DE4B-ACEC-3DF889DCC182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6969953" y="3274859"/>
            <a:ext cx="227122" cy="0"/>
          </a:xfrm>
          <a:prstGeom prst="line">
            <a:avLst/>
          </a:prstGeom>
          <a:ln w="12700" cmpd="sng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F775F6D-1C36-234B-8C9E-088AC0E16331}"/>
              </a:ext>
            </a:extLst>
          </p:cNvPr>
          <p:cNvSpPr/>
          <p:nvPr/>
        </p:nvSpPr>
        <p:spPr>
          <a:xfrm>
            <a:off x="7254663" y="2858118"/>
            <a:ext cx="1034579" cy="3000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g_cx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zh-CN" altLang="en-US" sz="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d_cx</a:t>
            </a:r>
            <a:endParaRPr lang="zh-CN" altLang="en-US" sz="1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4" name="内容占位符 43">
            <a:extLst>
              <a:ext uri="{FF2B5EF4-FFF2-40B4-BE49-F238E27FC236}">
                <a16:creationId xmlns:a16="http://schemas.microsoft.com/office/drawing/2014/main" id="{A8D88E8F-2FCD-9146-A278-7554DC546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593380"/>
            <a:ext cx="4822271" cy="1721324"/>
          </a:xfrm>
        </p:spPr>
      </p:pic>
      <p:sp>
        <p:nvSpPr>
          <p:cNvPr name="文本框 1" id="4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384450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77908-6BD4-6F4F-BE21-EC30AA3E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(Heat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73566A-DFF1-2B46-B5BD-DBC03B5DF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904" y="1141957"/>
            <a:ext cx="4866947" cy="216708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41379E0-AA12-8C4C-9272-D0A2268A19AC}"/>
              </a:ext>
            </a:extLst>
          </p:cNvPr>
          <p:cNvSpPr/>
          <p:nvPr/>
        </p:nvSpPr>
        <p:spPr>
          <a:xfrm>
            <a:off x="1676545" y="4134310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图片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81358-8F59-B74A-BADD-F1BAC37DF955}"/>
              </a:ext>
            </a:extLst>
          </p:cNvPr>
          <p:cNvSpPr/>
          <p:nvPr/>
        </p:nvSpPr>
        <p:spPr>
          <a:xfrm>
            <a:off x="3395168" y="3462456"/>
            <a:ext cx="106183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22D9AF-79DB-CB4F-86A1-C0C2D4760547}"/>
              </a:ext>
            </a:extLst>
          </p:cNvPr>
          <p:cNvSpPr/>
          <p:nvPr/>
        </p:nvSpPr>
        <p:spPr>
          <a:xfrm>
            <a:off x="2779615" y="4134311"/>
            <a:ext cx="2292936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生成热力高斯图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C3B243-0F7F-474D-9AC4-E0325F070306}"/>
              </a:ext>
            </a:extLst>
          </p:cNvPr>
          <p:cNvSpPr/>
          <p:nvPr/>
        </p:nvSpPr>
        <p:spPr>
          <a:xfrm>
            <a:off x="5369470" y="4134310"/>
            <a:ext cx="639150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FCN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6A6D68-F659-6D44-B7FE-47BA4FB139FA}"/>
              </a:ext>
            </a:extLst>
          </p:cNvPr>
          <p:cNvSpPr/>
          <p:nvPr/>
        </p:nvSpPr>
        <p:spPr>
          <a:xfrm>
            <a:off x="6305541" y="4134310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结果</a:t>
            </a:r>
          </a:p>
        </p:txBody>
      </p:sp>
      <p:sp>
        <p:nvSpPr>
          <p:cNvPr id="11" name="下箭头 10">
            <a:extLst>
              <a:ext uri="{FF2B5EF4-FFF2-40B4-BE49-F238E27FC236}">
                <a16:creationId xmlns:a16="http://schemas.microsoft.com/office/drawing/2014/main" id="{F3CDB250-3CA4-C644-B918-6FB399D45258}"/>
              </a:ext>
            </a:extLst>
          </p:cNvPr>
          <p:cNvSpPr/>
          <p:nvPr/>
        </p:nvSpPr>
        <p:spPr>
          <a:xfrm>
            <a:off x="3781237" y="3847382"/>
            <a:ext cx="289691" cy="34058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F933D963-0DEF-0F47-A869-36B4AB4AA7A6}"/>
              </a:ext>
            </a:extLst>
          </p:cNvPr>
          <p:cNvSpPr/>
          <p:nvPr/>
        </p:nvSpPr>
        <p:spPr>
          <a:xfrm>
            <a:off x="2392733" y="4286770"/>
            <a:ext cx="424746" cy="133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63C059A5-1842-A546-AF11-4BCBCB349FA1}"/>
              </a:ext>
            </a:extLst>
          </p:cNvPr>
          <p:cNvSpPr/>
          <p:nvPr/>
        </p:nvSpPr>
        <p:spPr>
          <a:xfrm>
            <a:off x="4996822" y="4286769"/>
            <a:ext cx="424746" cy="133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EC150D4D-44E0-0046-9AE4-A52255BDF033}"/>
              </a:ext>
            </a:extLst>
          </p:cNvPr>
          <p:cNvSpPr/>
          <p:nvPr/>
        </p:nvSpPr>
        <p:spPr>
          <a:xfrm>
            <a:off x="5969482" y="4286769"/>
            <a:ext cx="424746" cy="133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name="文本框 1" id="15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253997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36363-3D12-9642-B384-40D7BEBA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3296C-7723-2942-867C-008A925F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需求点：</a:t>
            </a:r>
            <a:endParaRPr kumimoji="1" lang="en-US" altLang="zh-CN" dirty="0"/>
          </a:p>
          <a:p>
            <a:pPr marL="385763" indent="-385763">
              <a:buAutoNum type="arabicPeriod"/>
            </a:pPr>
            <a:r>
              <a:rPr kumimoji="1" lang="zh-CN" altLang="en-US" dirty="0"/>
              <a:t>车位坐标</a:t>
            </a:r>
            <a:endParaRPr kumimoji="1" lang="en-US" altLang="zh-CN" dirty="0"/>
          </a:p>
          <a:p>
            <a:pPr marL="385763" indent="-385763">
              <a:buAutoNum type="arabicPeriod"/>
            </a:pPr>
            <a:r>
              <a:rPr kumimoji="1" lang="zh-CN" altLang="en-US" dirty="0"/>
              <a:t>车位类型 （垂直车位，水平车位，立体车位）</a:t>
            </a:r>
            <a:endParaRPr kumimoji="1" lang="en-US" altLang="zh-CN" dirty="0"/>
          </a:p>
          <a:p>
            <a:pPr marL="385763" indent="-385763">
              <a:buAutoNum type="arabicPeriod"/>
            </a:pPr>
            <a:r>
              <a:rPr kumimoji="1" lang="zh-CN" altLang="en-US" dirty="0"/>
              <a:t>车位朝向</a:t>
            </a:r>
            <a:endParaRPr kumimoji="1" lang="en-US" altLang="zh-CN" dirty="0"/>
          </a:p>
          <a:p>
            <a:pPr marL="385763" indent="-385763">
              <a:buAutoNum type="arabicPeriod"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D428ED67-D357-B44B-B0E4-4DAF4A4006CD}"/>
              </a:ext>
            </a:extLst>
          </p:cNvPr>
          <p:cNvSpPr/>
          <p:nvPr/>
        </p:nvSpPr>
        <p:spPr>
          <a:xfrm>
            <a:off x="3278243" y="3059845"/>
            <a:ext cx="597119" cy="668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274CC1-AC13-2845-AB5E-A759069B83DC}"/>
              </a:ext>
            </a:extLst>
          </p:cNvPr>
          <p:cNvSpPr/>
          <p:nvPr/>
        </p:nvSpPr>
        <p:spPr>
          <a:xfrm>
            <a:off x="1415025" y="3778510"/>
            <a:ext cx="4323556" cy="6924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zh-CN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fusion</a:t>
            </a:r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detections</a:t>
            </a:r>
            <a:endParaRPr lang="zh-CN" altLang="en-US" sz="4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name="文本框 1" id="6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BBAAD9C20180234D78A0072836F0BB10F2B9B2041C5C5B20ADD98935B1EE2BF56B4DBD38D16C3B0622992508C846F5EB82F9210A11D0FBE11BBFC26E7B6E2BD824FC24AD9823E64784002FB76F624A4E58C0E1BA73097F2F08B6819735EEAC48DE862A97FE3</a:t>
            </a:r>
          </a:p>
        </p:txBody>
      </p:sp>
    </p:spTree>
    <p:extLst>
      <p:ext uri="{BB962C8B-B14F-4D97-AF65-F5344CB8AC3E}">
        <p14:creationId xmlns:p14="http://schemas.microsoft.com/office/powerpoint/2010/main" val="341114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21380</TotalTime>
  <Words>291</Words>
  <Application>Microsoft Macintosh PowerPoint</Application>
  <PresentationFormat>全屏显示(16:9)</PresentationFormat>
  <Paragraphs>100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微软雅黑</vt:lpstr>
      <vt:lpstr>Arial</vt:lpstr>
      <vt:lpstr>Calibri</vt:lpstr>
      <vt:lpstr>Courier New</vt:lpstr>
      <vt:lpstr>Helvetica Neue for IB</vt:lpstr>
      <vt:lpstr>Times</vt:lpstr>
      <vt:lpstr>Wingdings</vt:lpstr>
      <vt:lpstr>Office Theme</vt:lpstr>
      <vt:lpstr>Slot detection in APA based on the detections</vt:lpstr>
      <vt:lpstr>目录</vt:lpstr>
      <vt:lpstr>APA (auto parking assistant)</vt:lpstr>
      <vt:lpstr>PowerPoint 演示文稿</vt:lpstr>
      <vt:lpstr>Computer vision in APA</vt:lpstr>
      <vt:lpstr>Single shot detection (SSD)</vt:lpstr>
      <vt:lpstr>Single shot detection (SSD) – encoder</vt:lpstr>
      <vt:lpstr>Key point detection (Heat map)</vt:lpstr>
      <vt:lpstr>Slot detection</vt:lpstr>
      <vt:lpstr>Main contributions – 结构调整</vt:lpstr>
      <vt:lpstr>Main contributions – 结构调整</vt:lpstr>
      <vt:lpstr>Main contributions – 结构调整</vt:lpstr>
      <vt:lpstr>Main contributions – 关键点的回归</vt:lpstr>
      <vt:lpstr>Main contributions – 损失函数</vt:lpstr>
      <vt:lpstr>最终的结果</vt:lpstr>
      <vt:lpstr>算法框架的扩展应用</vt:lpstr>
      <vt:lpstr>算法框架的扩展应用</vt:lpstr>
      <vt:lpstr>后来的改进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Yingqian</dc:creator>
  <cp:lastModifiedBy>Microsoft Office User</cp:lastModifiedBy>
  <cp:revision>1612</cp:revision>
  <dcterms:created xsi:type="dcterms:W3CDTF">2016-12-02T04:03:52Z</dcterms:created>
  <dcterms:modified xsi:type="dcterms:W3CDTF">2021-05-24T10:57:34Z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BBAAD9C20180234D78A0072836F0BB10F2B9B2041C5C5B20ADD98935B1EE2BF56B4DBD38D16C3B0622992508C846F5EB82F9210A11D0FBE11BBFC26E7B6E2BD824FC24AD9823E64784002FB76F624A4E58C0E1BA73097F2F08B6819735EEAC48DE862A97FE3</vt:lpwstr>
  </property>
</Properties>
</file>