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7" r:id="rId2"/>
  </p:sldMasterIdLst>
  <p:notesMasterIdLst>
    <p:notesMasterId r:id="rId25"/>
  </p:notesMasterIdLst>
  <p:sldIdLst>
    <p:sldId id="1179" r:id="rId3"/>
    <p:sldId id="1214" r:id="rId4"/>
    <p:sldId id="1220" r:id="rId5"/>
    <p:sldId id="1215" r:id="rId6"/>
    <p:sldId id="1233" r:id="rId7"/>
    <p:sldId id="1234" r:id="rId8"/>
    <p:sldId id="1222" r:id="rId9"/>
    <p:sldId id="1221" r:id="rId10"/>
    <p:sldId id="1223" r:id="rId11"/>
    <p:sldId id="1224" r:id="rId12"/>
    <p:sldId id="1225" r:id="rId13"/>
    <p:sldId id="1226" r:id="rId14"/>
    <p:sldId id="1227" r:id="rId15"/>
    <p:sldId id="1228" r:id="rId16"/>
    <p:sldId id="1229" r:id="rId17"/>
    <p:sldId id="1230" r:id="rId18"/>
    <p:sldId id="1231" r:id="rId19"/>
    <p:sldId id="1232" r:id="rId20"/>
    <p:sldId id="1235" r:id="rId21"/>
    <p:sldId id="1236" r:id="rId22"/>
    <p:sldId id="1237" r:id="rId23"/>
    <p:sldId id="123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3BACAA"/>
    <a:srgbClr val="00F2F7"/>
    <a:srgbClr val="009193"/>
    <a:srgbClr val="48D3D2"/>
    <a:srgbClr val="81DAE2"/>
    <a:srgbClr val="FBE5D6"/>
    <a:srgbClr val="FFF2CC"/>
    <a:srgbClr val="7030A0"/>
    <a:srgbClr val="58F4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06" autoAdjust="0"/>
    <p:restoredTop sz="89801"/>
  </p:normalViewPr>
  <p:slideViewPr>
    <p:cSldViewPr snapToGrid="0" snapToObjects="1">
      <p:cViewPr varScale="1">
        <p:scale>
          <a:sx n="86" d="100"/>
          <a:sy n="86" d="100"/>
        </p:scale>
        <p:origin x="336"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A276FA-3379-8246-A5D6-0AD930F93878}" type="datetimeFigureOut">
              <a:rPr kumimoji="1" lang="zh-CN" altLang="en-US" smtClean="0"/>
              <a:t>2021/4/20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620A63-A6F4-864D-9F6D-3AEF79FDB8D2}"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hasCustomPrompt="1"/>
          </p:nvPr>
        </p:nvSpPr>
        <p:spPr/>
        <p:txBody>
          <a:bodyPr/>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7191AA1C-18A9-BD4C-B351-84A967FCFA1F}" type="datetimeFigureOut">
              <a:rPr kumimoji="1" lang="zh-CN" altLang="en-US" smtClean="0"/>
              <a:t>2021/4/20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E913E66E-A65D-D54E-B21F-45EC79C6C244}"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7191AA1C-18A9-BD4C-B351-84A967FCFA1F}" type="datetimeFigureOut">
              <a:rPr kumimoji="1" lang="zh-CN" altLang="en-US" smtClean="0"/>
              <a:t>2021/4/20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E913E66E-A65D-D54E-B21F-45EC79C6C244}"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p:cNvSpPr>
            <a:spLocks noGrp="1"/>
          </p:cNvSpPr>
          <p:nvPr>
            <p:ph sz="half" idx="2" hasCustomPrompt="1"/>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7191AA1C-18A9-BD4C-B351-84A967FCFA1F}" type="datetimeFigureOut">
              <a:rPr kumimoji="1" lang="zh-CN" altLang="en-US" smtClean="0"/>
              <a:t>2021/4/20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E913E66E-A65D-D54E-B21F-45EC79C6C244}" type="slidenum">
              <a:rPr kumimoji="1" lang="zh-CN" altLang="en-US" smtClean="0"/>
              <a:t>‹#›</a:t>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p:cNvSpPr>
            <a:spLocks noGrp="1"/>
          </p:cNvSpPr>
          <p:nvPr>
            <p:ph sz="half" idx="2" hasCustomPrompt="1"/>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p:cNvSpPr>
            <a:spLocks noGrp="1"/>
          </p:cNvSpPr>
          <p:nvPr>
            <p:ph sz="quarter" idx="4" hasCustomPrompt="1"/>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p:cNvSpPr>
            <a:spLocks noGrp="1"/>
          </p:cNvSpPr>
          <p:nvPr>
            <p:ph type="dt" sz="half" idx="10"/>
          </p:nvPr>
        </p:nvSpPr>
        <p:spPr/>
        <p:txBody>
          <a:bodyPr/>
          <a:lstStyle/>
          <a:p>
            <a:fld id="{7191AA1C-18A9-BD4C-B351-84A967FCFA1F}" type="datetimeFigureOut">
              <a:rPr kumimoji="1" lang="zh-CN" altLang="en-US" smtClean="0"/>
              <a:t>2021/4/20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E913E66E-A65D-D54E-B21F-45EC79C6C244}" type="slidenum">
              <a:rPr kumimoji="1" lang="zh-CN" altLang="en-US" smtClean="0"/>
              <a:t>‹#›</a:t>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7191AA1C-18A9-BD4C-B351-84A967FCFA1F}" type="datetimeFigureOut">
              <a:rPr kumimoji="1" lang="zh-CN" altLang="en-US" smtClean="0"/>
              <a:t>2021/4/20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E913E66E-A65D-D54E-B21F-45EC79C6C244}" type="slidenum">
              <a:rPr kumimoji="1" lang="zh-CN" altLang="en-US" smtClean="0"/>
              <a:t>‹#›</a:t>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91AA1C-18A9-BD4C-B351-84A967FCFA1F}" type="datetimeFigureOut">
              <a:rPr kumimoji="1" lang="zh-CN" altLang="en-US" smtClean="0"/>
              <a:t>2021/4/20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E913E66E-A65D-D54E-B21F-45EC79C6C244}" type="slidenum">
              <a:rPr kumimoji="1" lang="zh-CN" altLang="en-US" smtClean="0"/>
              <a:t>‹#›</a:t>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7191AA1C-18A9-BD4C-B351-84A967FCFA1F}" type="datetimeFigureOut">
              <a:rPr kumimoji="1" lang="zh-CN" altLang="en-US" smtClean="0"/>
              <a:t>2021/4/20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E913E66E-A65D-D54E-B21F-45EC79C6C244}" type="slidenum">
              <a:rPr kumimoji="1" lang="zh-CN" altLang="en-US" smtClean="0"/>
              <a:t>‹#›</a:t>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7191AA1C-18A9-BD4C-B351-84A967FCFA1F}" type="datetimeFigureOut">
              <a:rPr kumimoji="1" lang="zh-CN" altLang="en-US" smtClean="0"/>
              <a:t>2021/4/20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E913E66E-A65D-D54E-B21F-45EC79C6C244}" type="slidenum">
              <a:rPr kumimoji="1" lang="zh-CN" altLang="en-US" smtClean="0"/>
              <a:t>‹#›</a:t>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hasCustomPrompt="1"/>
          </p:nvPr>
        </p:nvSpPr>
        <p:spPr/>
        <p:txBody>
          <a:bodyPr vert="eaVert"/>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7191AA1C-18A9-BD4C-B351-84A967FCFA1F}" type="datetimeFigureOut">
              <a:rPr kumimoji="1" lang="zh-CN" altLang="en-US" smtClean="0"/>
              <a:t>2021/4/20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E913E66E-A65D-D54E-B21F-45EC79C6C244}" type="slidenum">
              <a:rPr kumimoji="1" lang="zh-CN" altLang="en-US" smtClean="0"/>
              <a:t>‹#›</a:t>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7191AA1C-18A9-BD4C-B351-84A967FCFA1F}" type="datetimeFigureOut">
              <a:rPr kumimoji="1" lang="zh-CN" altLang="en-US" smtClean="0"/>
              <a:t>2021/4/20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E913E66E-A65D-D54E-B21F-45EC79C6C244}"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1"/>
      </p:bgRef>
    </p:bg>
    <p:spTree>
      <p:nvGrpSpPr>
        <p:cNvPr id="1" name=""/>
        <p:cNvGrpSpPr/>
        <p:nvPr/>
      </p:nvGrpSpPr>
      <p:grpSpPr>
        <a:xfrm>
          <a:off x="0" y="0"/>
          <a:ext cx="0" cy="0"/>
          <a:chOff x="0" y="0"/>
          <a:chExt cx="0" cy="0"/>
        </a:xfrm>
      </p:grpSpPr>
      <p:pic>
        <p:nvPicPr>
          <p:cNvPr id="6" name="Picture 5" descr="161130banma-PPT应用-30.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28"/>
            <a:ext cx="12192000" cy="6856272"/>
          </a:xfrm>
          <a:prstGeom prst="rect">
            <a:avLst/>
          </a:prstGeom>
        </p:spPr>
      </p:pic>
      <p:sp>
        <p:nvSpPr>
          <p:cNvPr id="2" name="Title 1"/>
          <p:cNvSpPr>
            <a:spLocks noGrp="1"/>
          </p:cNvSpPr>
          <p:nvPr>
            <p:ph type="ctrTitle" hasCustomPrompt="1"/>
          </p:nvPr>
        </p:nvSpPr>
        <p:spPr>
          <a:xfrm>
            <a:off x="341275" y="1398725"/>
            <a:ext cx="8151803" cy="703385"/>
          </a:xfrm>
        </p:spPr>
        <p:txBody>
          <a:bodyPr>
            <a:noAutofit/>
          </a:bodyPr>
          <a:lstStyle>
            <a:lvl1pPr algn="l">
              <a:defRPr sz="4700" b="0" i="0">
                <a:solidFill>
                  <a:srgbClr val="00B48D"/>
                </a:solidFill>
                <a:latin typeface="微软雅黑" pitchFamily="34" charset="-122"/>
                <a:ea typeface="微软雅黑" pitchFamily="34" charset="-122"/>
                <a:cs typeface="微软雅黑" pitchFamily="34" charset="-122"/>
              </a:defRPr>
            </a:lvl1pPr>
          </a:lstStyle>
          <a:p>
            <a:r>
              <a:rPr lang="zh-CN" altLang="en-US" dirty="0"/>
              <a:t>主标题</a:t>
            </a:r>
            <a:r>
              <a:rPr lang="en-US" altLang="zh-CN" dirty="0"/>
              <a:t> 33-35pt</a:t>
            </a:r>
            <a:endParaRPr lang="en-US" dirty="0"/>
          </a:p>
        </p:txBody>
      </p:sp>
      <p:sp>
        <p:nvSpPr>
          <p:cNvPr id="3" name="Subtitle 2"/>
          <p:cNvSpPr>
            <a:spLocks noGrp="1"/>
          </p:cNvSpPr>
          <p:nvPr>
            <p:ph type="subTitle" idx="1" hasCustomPrompt="1"/>
          </p:nvPr>
        </p:nvSpPr>
        <p:spPr>
          <a:xfrm>
            <a:off x="341274" y="2110044"/>
            <a:ext cx="8205556" cy="578051"/>
          </a:xfrm>
        </p:spPr>
        <p:txBody>
          <a:bodyPr>
            <a:noAutofit/>
          </a:bodyPr>
          <a:lstStyle>
            <a:lvl1pPr marL="0" indent="0" algn="l">
              <a:buNone/>
              <a:defRPr sz="2700" b="0" i="0">
                <a:solidFill>
                  <a:schemeClr val="tx1">
                    <a:tint val="75000"/>
                  </a:schemeClr>
                </a:solidFill>
                <a:latin typeface="微软雅黑" pitchFamily="34" charset="-122"/>
                <a:ea typeface="微软雅黑" pitchFamily="34" charset="-122"/>
                <a:cs typeface="微软雅黑" pitchFamily="34" charset="-122"/>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dirty="0"/>
              <a:t>副标题</a:t>
            </a:r>
            <a:r>
              <a:rPr lang="en-US" altLang="zh-CN" dirty="0"/>
              <a:t> 18-20pt</a:t>
            </a:r>
            <a:endParaRPr lang="en-US" dirty="0"/>
          </a:p>
        </p:txBody>
      </p:sp>
      <p:sp>
        <p:nvSpPr>
          <p:cNvPr id="14" name="Text Placeholder 3"/>
          <p:cNvSpPr>
            <a:spLocks noGrp="1"/>
          </p:cNvSpPr>
          <p:nvPr>
            <p:ph type="body" sz="half" idx="2" hasCustomPrompt="1"/>
          </p:nvPr>
        </p:nvSpPr>
        <p:spPr>
          <a:xfrm>
            <a:off x="341274" y="2900441"/>
            <a:ext cx="7211113" cy="1024176"/>
          </a:xfrm>
        </p:spPr>
        <p:txBody>
          <a:bodyPr>
            <a:normAutofit/>
          </a:bodyPr>
          <a:lstStyle>
            <a:lvl1pPr marL="0" indent="0">
              <a:buNone/>
              <a:defRPr lang="en-US" sz="1500" b="0" i="0" kern="1200" dirty="0" smtClean="0">
                <a:solidFill>
                  <a:schemeClr val="tx1">
                    <a:tint val="75000"/>
                  </a:schemeClr>
                </a:solidFill>
                <a:latin typeface="微软雅黑" pitchFamily="34" charset="-122"/>
                <a:ea typeface="微软雅黑" pitchFamily="34" charset="-122"/>
                <a:cs typeface="微软雅黑" pitchFamily="34" charset="-122"/>
              </a:defRPr>
            </a:lvl1pPr>
            <a:lvl2pPr marL="609600" indent="0">
              <a:buNone/>
              <a:defRPr sz="1600"/>
            </a:lvl2pPr>
            <a:lvl3pPr marL="1219200" indent="0">
              <a:buNone/>
              <a:defRPr sz="1300"/>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dirty="0"/>
              <a:t>演讲人</a:t>
            </a:r>
            <a:r>
              <a:rPr lang="zh-CN" altLang="zh-CN" dirty="0"/>
              <a:t>／</a:t>
            </a:r>
            <a:r>
              <a:rPr lang="zh-CN" altLang="en-US" dirty="0"/>
              <a:t>时间</a:t>
            </a:r>
            <a:r>
              <a:rPr lang="en-US" altLang="zh-CN" dirty="0"/>
              <a:t> 11-14pt</a:t>
            </a:r>
            <a:endParaRPr lang="en-US" dirty="0"/>
          </a:p>
        </p:txBody>
      </p:sp>
      <p:pic>
        <p:nvPicPr>
          <p:cNvPr id="5" name="Picture 4" descr="161130banma-PPT应用-2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99228" y="611207"/>
            <a:ext cx="2335627" cy="1106109"/>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7191AA1C-18A9-BD4C-B351-84A967FCFA1F}" type="datetimeFigureOut">
              <a:rPr kumimoji="1" lang="zh-CN" altLang="en-US" smtClean="0"/>
              <a:t>2021/4/20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E913E66E-A65D-D54E-B21F-45EC79C6C244}"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2021/4/20</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91AA1C-18A9-BD4C-B351-84A967FCFA1F}" type="datetimeFigureOut">
              <a:rPr kumimoji="1" lang="zh-CN" altLang="en-US" smtClean="0"/>
              <a:t>2021/4/20</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3E66E-A65D-D54E-B21F-45EC79C6C244}"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469232" y="1831500"/>
            <a:ext cx="8151803" cy="1638765"/>
          </a:xfrm>
        </p:spPr>
        <p:txBody>
          <a:bodyPr/>
          <a:lstStyle/>
          <a:p>
            <a:r>
              <a:rPr kumimoji="1" lang="en-US" altLang="zh-CN" sz="5400" dirty="0" err="1"/>
              <a:t>NanoDet</a:t>
            </a:r>
            <a:r>
              <a:rPr kumimoji="1" lang="zh-CN" altLang="en-US" sz="5400" dirty="0"/>
              <a:t>算法分享</a:t>
            </a:r>
            <a:br>
              <a:rPr kumimoji="1" lang="en-US" altLang="zh-CN" dirty="0"/>
            </a:br>
            <a:endParaRPr kumimoji="1" lang="zh-CN" altLang="en-US" dirty="0"/>
          </a:p>
        </p:txBody>
      </p:sp>
      <p:sp>
        <p:nvSpPr>
          <p:cNvPr id="2" name="文本框 1"/>
          <p:cNvSpPr txBox="1"/>
          <p:nvPr/>
        </p:nvSpPr>
        <p:spPr>
          <a:xfrm>
            <a:off x="554074" y="2929379"/>
            <a:ext cx="5409054" cy="460375"/>
          </a:xfrm>
          <a:prstGeom prst="rect">
            <a:avLst/>
          </a:prstGeom>
          <a:noFill/>
        </p:spPr>
        <p:txBody>
          <a:bodyPr wrap="square" rtlCol="0">
            <a:spAutoFit/>
          </a:bodyPr>
          <a:lstStyle/>
          <a:p>
            <a:r>
              <a:rPr kumimoji="1" lang="en-US" altLang="zh-CN" sz="2400" dirty="0">
                <a:latin typeface="+mn-ea"/>
              </a:rPr>
              <a:t>2021.4.12</a:t>
            </a:r>
            <a:endParaRPr kumimoji="1" lang="zh-CN" altLang="en-US" sz="2400" dirty="0">
              <a:latin typeface="+mn-ea"/>
            </a:endParaRPr>
          </a:p>
        </p:txBody>
      </p:sp>
      <p:sp>
        <p:nvSpPr>
          <p:cNvPr name="文本框 2" id="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BBAAD9C20180234D78A0072836F0B4E0B2B9B2011FE47B00AAD98A33B1BC2BE50B49BE38D1663B0E22592508C8463BEBADF9217A11D06BE11BBFC25B79BE2BD124FC02AD7F26F6B794A72C576FB24AA7BD05E4B97D66CF8558969191E310FCB8DA862697DE3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4665" y="115717"/>
            <a:ext cx="6762962" cy="584775"/>
          </a:xfrm>
          <a:prstGeom prst="rect">
            <a:avLst/>
          </a:prstGeom>
          <a:noFill/>
          <a:ln w="127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200" b="1" i="0" u="none" strike="noStrike" kern="1200" cap="none" spc="0" normalizeH="0" baseline="0" noProof="0" dirty="0">
                <a:ln>
                  <a:noFill/>
                </a:ln>
                <a:solidFill>
                  <a:srgbClr val="009193"/>
                </a:solidFill>
                <a:effectLst/>
                <a:uLnTx/>
                <a:uFillTx/>
                <a:latin typeface="等线 Light"/>
                <a:ea typeface="等线 Light" panose="02010600030101010101" pitchFamily="2" charset="-122"/>
              </a:rPr>
              <a:t>Generalized Focal Loss</a:t>
            </a:r>
            <a:endParaRPr kumimoji="1" lang="en-US" altLang="zh-CN" sz="2400" b="1" i="0" u="none" strike="noStrike" kern="1200" cap="none" spc="0" normalizeH="0" baseline="0" noProof="0" dirty="0">
              <a:ln>
                <a:noFill/>
              </a:ln>
              <a:solidFill>
                <a:srgbClr val="009193"/>
              </a:solidFill>
              <a:effectLst/>
              <a:uLnTx/>
              <a:uFillTx/>
              <a:latin typeface="等线 Light"/>
              <a:ea typeface="等线 Light" panose="02010600030101010101" pitchFamily="2" charset="-122"/>
            </a:endParaRPr>
          </a:p>
        </p:txBody>
      </p:sp>
      <p:sp>
        <p:nvSpPr>
          <p:cNvPr id="26" name="Shape 178"/>
          <p:cNvSpPr/>
          <p:nvPr/>
        </p:nvSpPr>
        <p:spPr>
          <a:xfrm>
            <a:off x="148170" y="189786"/>
            <a:ext cx="86495" cy="493200"/>
          </a:xfrm>
          <a:prstGeom prst="roundRect">
            <a:avLst>
              <a:gd name="adj" fmla="val 50000"/>
            </a:avLst>
          </a:prstGeom>
          <a:solidFill>
            <a:srgbClr val="44B8B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200" b="0">
                <a:solidFill>
                  <a:srgbClr val="FFFFFF"/>
                </a:solidFill>
                <a:latin typeface="+mn-lt"/>
                <a:ea typeface="+mn-ea"/>
                <a:cs typeface="+mn-cs"/>
                <a:sym typeface="Helvetica Neue Medium"/>
              </a:defRPr>
            </a:pPr>
            <a:endParaRPr kumimoji="0" sz="3600" b="1" i="0" u="none" strike="noStrike" kern="1200" cap="none" spc="0" normalizeH="0" baseline="0" noProof="0">
              <a:ln>
                <a:noFill/>
              </a:ln>
              <a:solidFill>
                <a:srgbClr val="FFFFFF"/>
              </a:solidFill>
              <a:effectLst/>
              <a:uLnTx/>
              <a:uFillTx/>
              <a:latin typeface="等线"/>
              <a:ea typeface="+mn-ea"/>
              <a:cs typeface="+mn-cs"/>
              <a:sym typeface="Helvetica Neue Medium"/>
            </a:endParaRPr>
          </a:p>
        </p:txBody>
      </p:sp>
      <p:sp>
        <p:nvSpPr>
          <p:cNvPr id="3" name="矩形 2"/>
          <p:cNvSpPr/>
          <p:nvPr/>
        </p:nvSpPr>
        <p:spPr>
          <a:xfrm>
            <a:off x="359259" y="805582"/>
            <a:ext cx="11832741" cy="5246835"/>
          </a:xfrm>
          <a:prstGeom prst="rect">
            <a:avLst/>
          </a:prstGeom>
        </p:spPr>
        <p:txBody>
          <a:bodyPr wrap="square">
            <a:noAutofit/>
          </a:bodyPr>
          <a:lstStyle/>
          <a:p>
            <a:endParaRPr lang="en-US" altLang="zh-CN" sz="1600" dirty="0"/>
          </a:p>
          <a:p>
            <a:endParaRPr lang="en-US" altLang="zh-CN" dirty="0"/>
          </a:p>
          <a:p>
            <a:pPr marL="342900" indent="-342900">
              <a:buAutoNum type="arabicPeriod"/>
            </a:pPr>
            <a:endParaRPr lang="en-US" altLang="zh-CN" dirty="0">
              <a:latin typeface="Arial" panose="020B0604020202020204" pitchFamily="34" charset="0"/>
            </a:endParaRPr>
          </a:p>
          <a:p>
            <a:endParaRPr lang="en-US" altLang="zh-CN" dirty="0">
              <a:latin typeface="Arial" panose="020B0604020202020204" pitchFamily="34" charset="0"/>
            </a:endParaRPr>
          </a:p>
        </p:txBody>
      </p:sp>
      <p:sp>
        <p:nvSpPr>
          <p:cNvPr id="9" name="文本框 8">
            <a:extLst>
              <a:ext uri="{FF2B5EF4-FFF2-40B4-BE49-F238E27FC236}">
                <a16:creationId xmlns:a16="http://schemas.microsoft.com/office/drawing/2014/main" id="{0980BDF4-8A48-4915-B316-FEFBDBEEF00D}"/>
              </a:ext>
            </a:extLst>
          </p:cNvPr>
          <p:cNvSpPr txBox="1"/>
          <p:nvPr/>
        </p:nvSpPr>
        <p:spPr>
          <a:xfrm>
            <a:off x="148170" y="949911"/>
            <a:ext cx="11259636" cy="1785104"/>
          </a:xfrm>
          <a:prstGeom prst="rect">
            <a:avLst/>
          </a:prstGeom>
          <a:noFill/>
          <a:ln w="12700">
            <a:solidFill>
              <a:schemeClr val="tx1"/>
            </a:solidFill>
          </a:ln>
        </p:spPr>
        <p:txBody>
          <a:bodyPr wrap="square" rtlCol="0">
            <a:spAutoFit/>
          </a:bodyPr>
          <a:lstStyle/>
          <a:p>
            <a:r>
              <a:rPr kumimoji="1" lang="en-US" altLang="zh-CN" sz="2000" b="1" dirty="0"/>
              <a:t>3</a:t>
            </a:r>
            <a:r>
              <a:rPr kumimoji="1" lang="zh-CN" altLang="en-US" sz="2000" b="1" dirty="0"/>
              <a:t>） </a:t>
            </a:r>
            <a:r>
              <a:rPr lang="en-US" altLang="zh-CN" sz="2000" b="1" dirty="0" err="1"/>
              <a:t>bbox</a:t>
            </a:r>
            <a:r>
              <a:rPr lang="en-US" altLang="zh-CN" sz="2000" b="1" dirty="0"/>
              <a:t> regression </a:t>
            </a:r>
            <a:r>
              <a:rPr lang="zh-CN" altLang="en-US" sz="2000" b="1" dirty="0"/>
              <a:t>采用的表示不够灵活，没有办法建模复杂场景下的</a:t>
            </a:r>
            <a:r>
              <a:rPr lang="en-US" altLang="zh-CN" sz="2000" b="1" dirty="0"/>
              <a:t>uncertainty</a:t>
            </a:r>
            <a:r>
              <a:rPr lang="zh-CN" altLang="en-US" dirty="0"/>
              <a:t>。</a:t>
            </a:r>
            <a:endParaRPr lang="en-US" altLang="zh-CN" dirty="0"/>
          </a:p>
          <a:p>
            <a:endParaRPr lang="en-US" altLang="zh-CN" dirty="0"/>
          </a:p>
          <a:p>
            <a:r>
              <a:rPr lang="en-US" altLang="zh-CN" dirty="0"/>
              <a:t>1.</a:t>
            </a:r>
            <a:r>
              <a:rPr lang="zh-CN" altLang="en-US" dirty="0"/>
              <a:t>最常用的矩形框表达可以被看作狄拉克分布，但它没法去考虑复杂，不确定性较高的数据。</a:t>
            </a:r>
            <a:endParaRPr lang="en-US" altLang="zh-CN" dirty="0"/>
          </a:p>
          <a:p>
            <a:r>
              <a:rPr lang="en-US" altLang="zh-CN" dirty="0"/>
              <a:t>2.</a:t>
            </a:r>
            <a:r>
              <a:rPr lang="zh-CN" altLang="en-US" dirty="0"/>
              <a:t>尽管近期论文也出了一些高斯分布的表达方式，但还是表达方式过于简单。</a:t>
            </a:r>
          </a:p>
          <a:p>
            <a:r>
              <a:rPr lang="en-US" altLang="zh-CN" dirty="0"/>
              <a:t>3.</a:t>
            </a:r>
            <a:r>
              <a:rPr lang="zh-CN" altLang="en-US" dirty="0"/>
              <a:t>真实的数据分布存在很大的灵活性和不确定性。</a:t>
            </a:r>
          </a:p>
          <a:p>
            <a:endParaRPr lang="en-US" altLang="zh-CN" dirty="0"/>
          </a:p>
        </p:txBody>
      </p:sp>
      <p:pic>
        <p:nvPicPr>
          <p:cNvPr id="6" name="图片 5">
            <a:extLst>
              <a:ext uri="{FF2B5EF4-FFF2-40B4-BE49-F238E27FC236}">
                <a16:creationId xmlns:a16="http://schemas.microsoft.com/office/drawing/2014/main" id="{ECEAA51A-0FB1-4584-A0BD-0B29EE913EBB}"/>
              </a:ext>
            </a:extLst>
          </p:cNvPr>
          <p:cNvPicPr>
            <a:picLocks noChangeAspect="1"/>
          </p:cNvPicPr>
          <p:nvPr/>
        </p:nvPicPr>
        <p:blipFill>
          <a:blip r:embed="rId2"/>
          <a:stretch>
            <a:fillRect/>
          </a:stretch>
        </p:blipFill>
        <p:spPr>
          <a:xfrm>
            <a:off x="148170" y="2851516"/>
            <a:ext cx="8915931" cy="3816698"/>
          </a:xfrm>
          <a:prstGeom prst="rect">
            <a:avLst/>
          </a:prstGeom>
        </p:spPr>
      </p:pic>
      <p:sp>
        <p:nvSpPr>
          <p:cNvPr name="文本框 9" id="2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BBAAD9C20180234D78A0072836F0B4E0B2B9B2011FE47B00AAD98A33B1BC2BE50B49BE38D1663B0E22592508C8463BEBADF9217A11D06BE11BBFC25B79BE2BD124FC02AD7F26F6B794A72C576FB24AA7BD05E4B97D66CF8558969191E310FCB8DA862697DE3</a:t>
            </a:r>
          </a:p>
        </p:txBody>
      </p:sp>
    </p:spTree>
    <p:extLst>
      <p:ext uri="{BB962C8B-B14F-4D97-AF65-F5344CB8AC3E}">
        <p14:creationId xmlns:p14="http://schemas.microsoft.com/office/powerpoint/2010/main" val="3041775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4665" y="115717"/>
            <a:ext cx="6762962" cy="584775"/>
          </a:xfrm>
          <a:prstGeom prst="rect">
            <a:avLst/>
          </a:prstGeom>
          <a:noFill/>
          <a:ln w="127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200" b="1" i="0" u="none" strike="noStrike" kern="1200" cap="none" spc="0" normalizeH="0" baseline="0" noProof="0" dirty="0">
                <a:ln>
                  <a:noFill/>
                </a:ln>
                <a:solidFill>
                  <a:srgbClr val="009193"/>
                </a:solidFill>
                <a:effectLst/>
                <a:uLnTx/>
                <a:uFillTx/>
                <a:latin typeface="等线 Light"/>
                <a:ea typeface="等线 Light" panose="02010600030101010101" pitchFamily="2" charset="-122"/>
              </a:rPr>
              <a:t>Generalized Focal Loss</a:t>
            </a:r>
            <a:endParaRPr kumimoji="1" lang="en-US" altLang="zh-CN" sz="2400" b="1" i="0" u="none" strike="noStrike" kern="1200" cap="none" spc="0" normalizeH="0" baseline="0" noProof="0" dirty="0">
              <a:ln>
                <a:noFill/>
              </a:ln>
              <a:solidFill>
                <a:srgbClr val="009193"/>
              </a:solidFill>
              <a:effectLst/>
              <a:uLnTx/>
              <a:uFillTx/>
              <a:latin typeface="等线 Light"/>
              <a:ea typeface="等线 Light" panose="02010600030101010101" pitchFamily="2" charset="-122"/>
            </a:endParaRPr>
          </a:p>
        </p:txBody>
      </p:sp>
      <p:sp>
        <p:nvSpPr>
          <p:cNvPr id="26" name="Shape 178"/>
          <p:cNvSpPr/>
          <p:nvPr/>
        </p:nvSpPr>
        <p:spPr>
          <a:xfrm>
            <a:off x="148170" y="189786"/>
            <a:ext cx="86495" cy="493200"/>
          </a:xfrm>
          <a:prstGeom prst="roundRect">
            <a:avLst>
              <a:gd name="adj" fmla="val 50000"/>
            </a:avLst>
          </a:prstGeom>
          <a:solidFill>
            <a:srgbClr val="44B8B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200" b="0">
                <a:solidFill>
                  <a:srgbClr val="FFFFFF"/>
                </a:solidFill>
                <a:latin typeface="+mn-lt"/>
                <a:ea typeface="+mn-ea"/>
                <a:cs typeface="+mn-cs"/>
                <a:sym typeface="Helvetica Neue Medium"/>
              </a:defRPr>
            </a:pPr>
            <a:endParaRPr kumimoji="0" sz="3600" b="1" i="0" u="none" strike="noStrike" kern="1200" cap="none" spc="0" normalizeH="0" baseline="0" noProof="0">
              <a:ln>
                <a:noFill/>
              </a:ln>
              <a:solidFill>
                <a:srgbClr val="FFFFFF"/>
              </a:solidFill>
              <a:effectLst/>
              <a:uLnTx/>
              <a:uFillTx/>
              <a:latin typeface="等线"/>
              <a:ea typeface="+mn-ea"/>
              <a:cs typeface="+mn-cs"/>
              <a:sym typeface="Helvetica Neue Medium"/>
            </a:endParaRPr>
          </a:p>
        </p:txBody>
      </p:sp>
      <p:sp>
        <p:nvSpPr>
          <p:cNvPr id="3" name="矩形 2"/>
          <p:cNvSpPr/>
          <p:nvPr/>
        </p:nvSpPr>
        <p:spPr>
          <a:xfrm>
            <a:off x="359259" y="805582"/>
            <a:ext cx="11832741" cy="5246835"/>
          </a:xfrm>
          <a:prstGeom prst="rect">
            <a:avLst/>
          </a:prstGeom>
        </p:spPr>
        <p:txBody>
          <a:bodyPr wrap="square">
            <a:noAutofit/>
          </a:bodyPr>
          <a:lstStyle/>
          <a:p>
            <a:endParaRPr lang="en-US" altLang="zh-CN" sz="1600" dirty="0"/>
          </a:p>
          <a:p>
            <a:endParaRPr lang="en-US" altLang="zh-CN" dirty="0"/>
          </a:p>
          <a:p>
            <a:pPr marL="342900" indent="-342900">
              <a:buAutoNum type="arabicPeriod"/>
            </a:pPr>
            <a:endParaRPr lang="en-US" altLang="zh-CN" dirty="0">
              <a:latin typeface="Arial" panose="020B0604020202020204" pitchFamily="34" charset="0"/>
            </a:endParaRPr>
          </a:p>
          <a:p>
            <a:endParaRPr lang="en-US" altLang="zh-CN" dirty="0">
              <a:latin typeface="Arial" panose="020B0604020202020204" pitchFamily="34" charset="0"/>
            </a:endParaRPr>
          </a:p>
        </p:txBody>
      </p:sp>
      <p:pic>
        <p:nvPicPr>
          <p:cNvPr id="2" name="图片 1">
            <a:extLst>
              <a:ext uri="{FF2B5EF4-FFF2-40B4-BE49-F238E27FC236}">
                <a16:creationId xmlns:a16="http://schemas.microsoft.com/office/drawing/2014/main" id="{BC6C7E8F-1959-4775-9D49-2BFFB9AFFA65}"/>
              </a:ext>
            </a:extLst>
          </p:cNvPr>
          <p:cNvPicPr>
            <a:picLocks noChangeAspect="1"/>
          </p:cNvPicPr>
          <p:nvPr/>
        </p:nvPicPr>
        <p:blipFill>
          <a:blip r:embed="rId2"/>
          <a:stretch>
            <a:fillRect/>
          </a:stretch>
        </p:blipFill>
        <p:spPr>
          <a:xfrm>
            <a:off x="359259" y="1429702"/>
            <a:ext cx="9200016" cy="3998594"/>
          </a:xfrm>
          <a:prstGeom prst="rect">
            <a:avLst/>
          </a:prstGeom>
        </p:spPr>
      </p:pic>
      <p:sp>
        <p:nvSpPr>
          <p:cNvPr name="文本框 5" id="2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BBAAD9C20180234D78A0072836F0B4E0B2B9B2011FE47B00AAD98A33B1BC2BE50B49BE38D1663B0E22592508C8463BEBADF9217A11D06BE11BBFC25B79BE2BD124FC02AD7F26F6B794A72C576FB24AA7BD05E4B97D66CF8558969191E310FCB8DA862697DE3</a:t>
            </a:r>
          </a:p>
        </p:txBody>
      </p:sp>
    </p:spTree>
    <p:extLst>
      <p:ext uri="{BB962C8B-B14F-4D97-AF65-F5344CB8AC3E}">
        <p14:creationId xmlns:p14="http://schemas.microsoft.com/office/powerpoint/2010/main" val="943424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4665" y="115717"/>
            <a:ext cx="6762962" cy="584775"/>
          </a:xfrm>
          <a:prstGeom prst="rect">
            <a:avLst/>
          </a:prstGeom>
          <a:noFill/>
          <a:ln w="127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200" b="1" i="0" u="none" strike="noStrike" kern="1200" cap="none" spc="0" normalizeH="0" baseline="0" noProof="0" dirty="0">
                <a:ln>
                  <a:noFill/>
                </a:ln>
                <a:solidFill>
                  <a:srgbClr val="009193"/>
                </a:solidFill>
                <a:effectLst/>
                <a:uLnTx/>
                <a:uFillTx/>
                <a:latin typeface="等线 Light"/>
                <a:ea typeface="等线 Light" panose="02010600030101010101" pitchFamily="2" charset="-122"/>
              </a:rPr>
              <a:t>Generalized Focal Loss</a:t>
            </a:r>
            <a:endParaRPr kumimoji="1" lang="en-US" altLang="zh-CN" sz="2400" b="1" i="0" u="none" strike="noStrike" kern="1200" cap="none" spc="0" normalizeH="0" baseline="0" noProof="0" dirty="0">
              <a:ln>
                <a:noFill/>
              </a:ln>
              <a:solidFill>
                <a:srgbClr val="009193"/>
              </a:solidFill>
              <a:effectLst/>
              <a:uLnTx/>
              <a:uFillTx/>
              <a:latin typeface="等线 Light"/>
              <a:ea typeface="等线 Light" panose="02010600030101010101" pitchFamily="2" charset="-122"/>
            </a:endParaRPr>
          </a:p>
        </p:txBody>
      </p:sp>
      <p:sp>
        <p:nvSpPr>
          <p:cNvPr id="26" name="Shape 178"/>
          <p:cNvSpPr/>
          <p:nvPr/>
        </p:nvSpPr>
        <p:spPr>
          <a:xfrm>
            <a:off x="148170" y="189786"/>
            <a:ext cx="86495" cy="493200"/>
          </a:xfrm>
          <a:prstGeom prst="roundRect">
            <a:avLst>
              <a:gd name="adj" fmla="val 50000"/>
            </a:avLst>
          </a:prstGeom>
          <a:solidFill>
            <a:srgbClr val="44B8B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200" b="0">
                <a:solidFill>
                  <a:srgbClr val="FFFFFF"/>
                </a:solidFill>
                <a:latin typeface="+mn-lt"/>
                <a:ea typeface="+mn-ea"/>
                <a:cs typeface="+mn-cs"/>
                <a:sym typeface="Helvetica Neue Medium"/>
              </a:defRPr>
            </a:pPr>
            <a:endParaRPr kumimoji="0" sz="3600" b="1" i="0" u="none" strike="noStrike" kern="1200" cap="none" spc="0" normalizeH="0" baseline="0" noProof="0">
              <a:ln>
                <a:noFill/>
              </a:ln>
              <a:solidFill>
                <a:srgbClr val="FFFFFF"/>
              </a:solidFill>
              <a:effectLst/>
              <a:uLnTx/>
              <a:uFillTx/>
              <a:latin typeface="等线"/>
              <a:ea typeface="+mn-ea"/>
              <a:cs typeface="+mn-cs"/>
              <a:sym typeface="Helvetica Neue Medium"/>
            </a:endParaRPr>
          </a:p>
        </p:txBody>
      </p:sp>
      <p:sp>
        <p:nvSpPr>
          <p:cNvPr id="3" name="矩形 2"/>
          <p:cNvSpPr/>
          <p:nvPr/>
        </p:nvSpPr>
        <p:spPr>
          <a:xfrm>
            <a:off x="359259" y="805582"/>
            <a:ext cx="11832741" cy="5246835"/>
          </a:xfrm>
          <a:prstGeom prst="rect">
            <a:avLst/>
          </a:prstGeom>
        </p:spPr>
        <p:txBody>
          <a:bodyPr wrap="square">
            <a:noAutofit/>
          </a:bodyPr>
          <a:lstStyle/>
          <a:p>
            <a:endParaRPr lang="en-US" altLang="zh-CN" sz="1600" dirty="0"/>
          </a:p>
          <a:p>
            <a:endParaRPr lang="en-US" altLang="zh-CN" dirty="0"/>
          </a:p>
          <a:p>
            <a:pPr marL="342900" indent="-342900">
              <a:buAutoNum type="arabicPeriod"/>
            </a:pPr>
            <a:endParaRPr lang="en-US" altLang="zh-CN" dirty="0">
              <a:latin typeface="Arial" panose="020B0604020202020204" pitchFamily="34" charset="0"/>
            </a:endParaRPr>
          </a:p>
          <a:p>
            <a:endParaRPr lang="en-US" altLang="zh-CN" dirty="0">
              <a:latin typeface="Arial" panose="020B0604020202020204" pitchFamily="34" charset="0"/>
            </a:endParaRPr>
          </a:p>
        </p:txBody>
      </p:sp>
      <p:sp>
        <p:nvSpPr>
          <p:cNvPr id="6" name="文本框 5">
            <a:extLst>
              <a:ext uri="{FF2B5EF4-FFF2-40B4-BE49-F238E27FC236}">
                <a16:creationId xmlns:a16="http://schemas.microsoft.com/office/drawing/2014/main" id="{D4AC2153-CF20-4218-B02C-EE02231FD792}"/>
              </a:ext>
            </a:extLst>
          </p:cNvPr>
          <p:cNvSpPr txBox="1"/>
          <p:nvPr/>
        </p:nvSpPr>
        <p:spPr>
          <a:xfrm>
            <a:off x="148170" y="949911"/>
            <a:ext cx="11259636" cy="4739759"/>
          </a:xfrm>
          <a:prstGeom prst="rect">
            <a:avLst/>
          </a:prstGeom>
          <a:noFill/>
          <a:ln w="12700">
            <a:solidFill>
              <a:schemeClr val="tx1"/>
            </a:solidFill>
          </a:ln>
        </p:spPr>
        <p:txBody>
          <a:bodyPr wrap="square" rtlCol="0">
            <a:spAutoFit/>
          </a:bodyPr>
          <a:lstStyle/>
          <a:p>
            <a:r>
              <a:rPr kumimoji="1" lang="en-US" altLang="zh-CN" sz="2000" b="1" dirty="0"/>
              <a:t>3.</a:t>
            </a:r>
            <a:r>
              <a:rPr kumimoji="1" lang="zh-CN" altLang="en-US" sz="2000" b="1" dirty="0"/>
              <a:t>如何解决上诉问题？</a:t>
            </a:r>
            <a:endParaRPr kumimoji="1" lang="en-US" altLang="zh-CN" sz="2000" b="1" dirty="0"/>
          </a:p>
          <a:p>
            <a:r>
              <a:rPr kumimoji="1" lang="zh-CN" altLang="en-US" sz="2000" b="1" dirty="0"/>
              <a:t>分类部分的改进：</a:t>
            </a:r>
            <a:endParaRPr kumimoji="1" lang="en-US" altLang="zh-CN" sz="2000" b="1" dirty="0"/>
          </a:p>
          <a:p>
            <a:r>
              <a:rPr kumimoji="1" lang="en-US" altLang="zh-CN" sz="2000" b="1" dirty="0"/>
              <a:t>1</a:t>
            </a:r>
            <a:r>
              <a:rPr kumimoji="1" lang="zh-CN" altLang="en-US" sz="2000" b="1" dirty="0"/>
              <a:t>）分类和</a:t>
            </a:r>
            <a:r>
              <a:rPr kumimoji="1" lang="en-US" altLang="zh-CN" sz="2000" b="1" dirty="0"/>
              <a:t>IOU</a:t>
            </a:r>
            <a:r>
              <a:rPr kumimoji="1" lang="zh-CN" altLang="en-US" sz="2000" b="1" dirty="0"/>
              <a:t>得分联合表示法</a:t>
            </a:r>
            <a:endParaRPr kumimoji="1" lang="en-US" altLang="zh-CN" sz="2000" b="1" dirty="0"/>
          </a:p>
          <a:p>
            <a:r>
              <a:rPr lang="zh-CN" altLang="en-US" dirty="0"/>
              <a:t>我们将质量分数评价合并到分类向量中，分类向量里不再表达类别分数，而变成了质量分数。（最典型的质量分数，如预测框和</a:t>
            </a:r>
            <a:r>
              <a:rPr lang="en-US" altLang="zh-CN" dirty="0"/>
              <a:t>GT</a:t>
            </a:r>
            <a:r>
              <a:rPr lang="zh-CN" altLang="en-US" dirty="0"/>
              <a:t>的</a:t>
            </a:r>
            <a:r>
              <a:rPr lang="en-US" altLang="zh-CN" dirty="0"/>
              <a:t>IOU</a:t>
            </a:r>
            <a:r>
              <a:rPr lang="zh-CN" altLang="en-US" dirty="0"/>
              <a:t>值）</a:t>
            </a:r>
            <a:endParaRPr lang="en-US" altLang="zh-CN" dirty="0"/>
          </a:p>
          <a:p>
            <a:r>
              <a:rPr lang="zh-CN" altLang="en-US" dirty="0">
                <a:solidFill>
                  <a:srgbClr val="FF0000"/>
                </a:solidFill>
              </a:rPr>
              <a:t>举例：</a:t>
            </a:r>
            <a:endParaRPr lang="en-US" altLang="zh-CN" dirty="0">
              <a:solidFill>
                <a:srgbClr val="FF0000"/>
              </a:solidFill>
            </a:endParaRPr>
          </a:p>
          <a:p>
            <a:r>
              <a:rPr kumimoji="1" lang="zh-CN" altLang="en-US" dirty="0">
                <a:solidFill>
                  <a:srgbClr val="FF0000"/>
                </a:solidFill>
              </a:rPr>
              <a:t>（</a:t>
            </a:r>
            <a:r>
              <a:rPr kumimoji="1" lang="en-US" altLang="zh-CN" dirty="0">
                <a:solidFill>
                  <a:srgbClr val="FF0000"/>
                </a:solidFill>
              </a:rPr>
              <a:t>1,</a:t>
            </a:r>
            <a:r>
              <a:rPr kumimoji="1" lang="zh-CN" altLang="en-US" dirty="0">
                <a:solidFill>
                  <a:srgbClr val="FF0000"/>
                </a:solidFill>
              </a:rPr>
              <a:t> </a:t>
            </a:r>
            <a:r>
              <a:rPr kumimoji="1" lang="en-US" altLang="zh-CN" dirty="0">
                <a:solidFill>
                  <a:srgbClr val="FF0000"/>
                </a:solidFill>
              </a:rPr>
              <a:t>19,</a:t>
            </a:r>
            <a:r>
              <a:rPr kumimoji="1" lang="zh-CN" altLang="en-US" dirty="0">
                <a:solidFill>
                  <a:srgbClr val="FF0000"/>
                </a:solidFill>
              </a:rPr>
              <a:t> </a:t>
            </a:r>
            <a:r>
              <a:rPr kumimoji="1" lang="en-US" altLang="zh-CN" dirty="0">
                <a:solidFill>
                  <a:srgbClr val="FF0000"/>
                </a:solidFill>
              </a:rPr>
              <a:t>19,</a:t>
            </a:r>
            <a:r>
              <a:rPr kumimoji="1" lang="zh-CN" altLang="en-US" dirty="0">
                <a:solidFill>
                  <a:srgbClr val="FF0000"/>
                </a:solidFill>
              </a:rPr>
              <a:t> </a:t>
            </a:r>
            <a:r>
              <a:rPr kumimoji="1" lang="en-US" altLang="zh-CN" dirty="0">
                <a:solidFill>
                  <a:srgbClr val="FF0000"/>
                </a:solidFill>
              </a:rPr>
              <a:t>5</a:t>
            </a:r>
            <a:r>
              <a:rPr kumimoji="1" lang="zh-CN" altLang="en-US" dirty="0">
                <a:solidFill>
                  <a:srgbClr val="FF0000"/>
                </a:solidFill>
              </a:rPr>
              <a:t>）</a:t>
            </a:r>
            <a:r>
              <a:rPr kumimoji="1" lang="en-US" altLang="zh-CN" dirty="0">
                <a:solidFill>
                  <a:srgbClr val="FF0000"/>
                </a:solidFill>
              </a:rPr>
              <a:t> one-hot</a:t>
            </a:r>
          </a:p>
          <a:p>
            <a:r>
              <a:rPr kumimoji="1" lang="en-US" altLang="zh-CN" dirty="0">
                <a:solidFill>
                  <a:srgbClr val="FF0000"/>
                </a:solidFill>
              </a:rPr>
              <a:t>5---&gt;  [0.01,   0,       0.003,   0.91,        0..05]  predict</a:t>
            </a:r>
          </a:p>
          <a:p>
            <a:r>
              <a:rPr kumimoji="1" lang="en-US" altLang="zh-CN" dirty="0">
                <a:solidFill>
                  <a:srgbClr val="FF0000"/>
                </a:solidFill>
              </a:rPr>
              <a:t>             bus     bird    sign      person    car</a:t>
            </a:r>
          </a:p>
          <a:p>
            <a:r>
              <a:rPr kumimoji="1" lang="en-US" altLang="zh-CN" dirty="0">
                <a:solidFill>
                  <a:srgbClr val="FF0000"/>
                </a:solidFill>
              </a:rPr>
              <a:t>            [0,        0,       0,         1XIOU,        0]     train</a:t>
            </a:r>
          </a:p>
          <a:p>
            <a:endParaRPr kumimoji="1" lang="en-US" altLang="zh-CN" dirty="0">
              <a:solidFill>
                <a:srgbClr val="FF0000"/>
              </a:solidFill>
            </a:endParaRPr>
          </a:p>
          <a:p>
            <a:r>
              <a:rPr kumimoji="1" lang="en-US" altLang="zh-CN" sz="2000" b="1" dirty="0"/>
              <a:t>2</a:t>
            </a:r>
            <a:r>
              <a:rPr kumimoji="1" lang="zh-CN" altLang="en-US" sz="2000" b="1" dirty="0"/>
              <a:t>）使得训练和测试完全一致，解决用法不一致问题。</a:t>
            </a:r>
            <a:endParaRPr kumimoji="1" lang="en-US" altLang="zh-CN" sz="2000" b="1" dirty="0"/>
          </a:p>
          <a:p>
            <a:endParaRPr kumimoji="1" lang="en-US" altLang="zh-CN" sz="2000" b="1" dirty="0"/>
          </a:p>
          <a:p>
            <a:r>
              <a:rPr kumimoji="1" lang="en-US" altLang="zh-CN" sz="2000" b="1" dirty="0"/>
              <a:t>3</a:t>
            </a:r>
            <a:r>
              <a:rPr kumimoji="1" lang="zh-CN" altLang="en-US" sz="2000" b="1" dirty="0"/>
              <a:t>）对于负样本设为全</a:t>
            </a:r>
            <a:r>
              <a:rPr kumimoji="1" lang="en-US" altLang="zh-CN" sz="2000" b="1" dirty="0"/>
              <a:t>0</a:t>
            </a:r>
            <a:r>
              <a:rPr kumimoji="1" lang="zh-CN" altLang="en-US" sz="2000" b="1" dirty="0"/>
              <a:t>，使得分类和质量得分强相关，并且负样本也等同于参与了质量分数的损失计算里。，训练的时候直接对向量解决了对象不一致问题。</a:t>
            </a:r>
            <a:endParaRPr kumimoji="1" lang="en-US" altLang="zh-CN" sz="2000" b="1" dirty="0"/>
          </a:p>
          <a:p>
            <a:endParaRPr kumimoji="1" lang="en-US" altLang="zh-CN" dirty="0">
              <a:solidFill>
                <a:srgbClr val="FF0000"/>
              </a:solidFill>
            </a:endParaRPr>
          </a:p>
        </p:txBody>
      </p:sp>
      <p:sp>
        <p:nvSpPr>
          <p:cNvPr name="文本框 6" id="2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BBAAD9C20180234D78A0072836F0B4E0B2B9B2011FE47B00AAD98A33B1BC2BE50B49BE38D1663B0E22592508C8463BEBADF9217A11D06BE11BBFC25B79BE2BD124FC02AD7F26F6B794A72C576FB24AA7BD05E4B97D66CF8558969191E310FCB8DA862697DE3</a:t>
            </a:r>
          </a:p>
        </p:txBody>
      </p:sp>
    </p:spTree>
    <p:extLst>
      <p:ext uri="{BB962C8B-B14F-4D97-AF65-F5344CB8AC3E}">
        <p14:creationId xmlns:p14="http://schemas.microsoft.com/office/powerpoint/2010/main" val="2176031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4665" y="115717"/>
            <a:ext cx="6762962" cy="584775"/>
          </a:xfrm>
          <a:prstGeom prst="rect">
            <a:avLst/>
          </a:prstGeom>
          <a:noFill/>
          <a:ln w="127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200" b="1" i="0" u="none" strike="noStrike" kern="1200" cap="none" spc="0" normalizeH="0" baseline="0" noProof="0" dirty="0">
                <a:ln>
                  <a:noFill/>
                </a:ln>
                <a:solidFill>
                  <a:srgbClr val="009193"/>
                </a:solidFill>
                <a:effectLst/>
                <a:uLnTx/>
                <a:uFillTx/>
                <a:latin typeface="等线 Light"/>
                <a:ea typeface="等线 Light" panose="02010600030101010101" pitchFamily="2" charset="-122"/>
              </a:rPr>
              <a:t>Generalized Focal Loss</a:t>
            </a:r>
            <a:endParaRPr kumimoji="1" lang="en-US" altLang="zh-CN" sz="2400" b="1" i="0" u="none" strike="noStrike" kern="1200" cap="none" spc="0" normalizeH="0" baseline="0" noProof="0" dirty="0">
              <a:ln>
                <a:noFill/>
              </a:ln>
              <a:solidFill>
                <a:srgbClr val="009193"/>
              </a:solidFill>
              <a:effectLst/>
              <a:uLnTx/>
              <a:uFillTx/>
              <a:latin typeface="等线 Light"/>
              <a:ea typeface="等线 Light" panose="02010600030101010101" pitchFamily="2" charset="-122"/>
            </a:endParaRPr>
          </a:p>
        </p:txBody>
      </p:sp>
      <p:sp>
        <p:nvSpPr>
          <p:cNvPr id="26" name="Shape 178"/>
          <p:cNvSpPr/>
          <p:nvPr/>
        </p:nvSpPr>
        <p:spPr>
          <a:xfrm>
            <a:off x="148170" y="189786"/>
            <a:ext cx="86495" cy="493200"/>
          </a:xfrm>
          <a:prstGeom prst="roundRect">
            <a:avLst>
              <a:gd name="adj" fmla="val 50000"/>
            </a:avLst>
          </a:prstGeom>
          <a:solidFill>
            <a:srgbClr val="44B8B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200" b="0">
                <a:solidFill>
                  <a:srgbClr val="FFFFFF"/>
                </a:solidFill>
                <a:latin typeface="+mn-lt"/>
                <a:ea typeface="+mn-ea"/>
                <a:cs typeface="+mn-cs"/>
                <a:sym typeface="Helvetica Neue Medium"/>
              </a:defRPr>
            </a:pPr>
            <a:endParaRPr kumimoji="0" sz="3600" b="1" i="0" u="none" strike="noStrike" kern="1200" cap="none" spc="0" normalizeH="0" baseline="0" noProof="0">
              <a:ln>
                <a:noFill/>
              </a:ln>
              <a:solidFill>
                <a:srgbClr val="FFFFFF"/>
              </a:solidFill>
              <a:effectLst/>
              <a:uLnTx/>
              <a:uFillTx/>
              <a:latin typeface="等线"/>
              <a:ea typeface="+mn-ea"/>
              <a:cs typeface="+mn-cs"/>
              <a:sym typeface="Helvetica Neue Medium"/>
            </a:endParaRPr>
          </a:p>
        </p:txBody>
      </p:sp>
      <p:sp>
        <p:nvSpPr>
          <p:cNvPr id="3" name="矩形 2"/>
          <p:cNvSpPr/>
          <p:nvPr/>
        </p:nvSpPr>
        <p:spPr>
          <a:xfrm>
            <a:off x="359259" y="805582"/>
            <a:ext cx="11832741" cy="5246835"/>
          </a:xfrm>
          <a:prstGeom prst="rect">
            <a:avLst/>
          </a:prstGeom>
        </p:spPr>
        <p:txBody>
          <a:bodyPr wrap="square">
            <a:noAutofit/>
          </a:bodyPr>
          <a:lstStyle/>
          <a:p>
            <a:endParaRPr lang="en-US" altLang="zh-CN" sz="1600" dirty="0"/>
          </a:p>
          <a:p>
            <a:endParaRPr lang="en-US" altLang="zh-CN" dirty="0"/>
          </a:p>
          <a:p>
            <a:pPr marL="342900" indent="-342900">
              <a:buAutoNum type="arabicPeriod"/>
            </a:pPr>
            <a:endParaRPr lang="en-US" altLang="zh-CN" dirty="0">
              <a:latin typeface="Arial" panose="020B0604020202020204" pitchFamily="34" charset="0"/>
            </a:endParaRPr>
          </a:p>
          <a:p>
            <a:endParaRPr lang="en-US" altLang="zh-CN" dirty="0">
              <a:latin typeface="Arial" panose="020B0604020202020204" pitchFamily="34" charset="0"/>
            </a:endParaRPr>
          </a:p>
        </p:txBody>
      </p:sp>
      <p:sp>
        <p:nvSpPr>
          <p:cNvPr id="6" name="文本框 5">
            <a:extLst>
              <a:ext uri="{FF2B5EF4-FFF2-40B4-BE49-F238E27FC236}">
                <a16:creationId xmlns:a16="http://schemas.microsoft.com/office/drawing/2014/main" id="{D4AC2153-CF20-4218-B02C-EE02231FD792}"/>
              </a:ext>
            </a:extLst>
          </p:cNvPr>
          <p:cNvSpPr txBox="1"/>
          <p:nvPr/>
        </p:nvSpPr>
        <p:spPr>
          <a:xfrm>
            <a:off x="148170" y="949911"/>
            <a:ext cx="11259636" cy="2154436"/>
          </a:xfrm>
          <a:prstGeom prst="rect">
            <a:avLst/>
          </a:prstGeom>
          <a:noFill/>
          <a:ln w="12700">
            <a:solidFill>
              <a:schemeClr val="tx1"/>
            </a:solidFill>
          </a:ln>
        </p:spPr>
        <p:txBody>
          <a:bodyPr wrap="square" rtlCol="0">
            <a:spAutoFit/>
          </a:bodyPr>
          <a:lstStyle/>
          <a:p>
            <a:r>
              <a:rPr kumimoji="1" lang="en-US" altLang="zh-CN" sz="2000" b="1" dirty="0" err="1"/>
              <a:t>bbox</a:t>
            </a:r>
            <a:r>
              <a:rPr kumimoji="1" lang="zh-CN" altLang="en-US" sz="2000" b="1" dirty="0"/>
              <a:t>回归部分的改进：</a:t>
            </a:r>
            <a:endParaRPr kumimoji="1" lang="en-US" altLang="zh-CN" sz="2000" b="1" dirty="0"/>
          </a:p>
          <a:p>
            <a:pPr marL="457200" indent="-457200">
              <a:buAutoNum type="arabicPeriod"/>
            </a:pPr>
            <a:r>
              <a:rPr kumimoji="1" lang="zh-CN" altLang="en-US" sz="2000" b="1" dirty="0"/>
              <a:t>以往的</a:t>
            </a:r>
            <a:r>
              <a:rPr kumimoji="1" lang="en-US" altLang="zh-CN" sz="2000" b="1" dirty="0" err="1"/>
              <a:t>bbox</a:t>
            </a:r>
            <a:r>
              <a:rPr kumimoji="1" lang="zh-CN" altLang="en-US" sz="2000" b="1" dirty="0"/>
              <a:t>回归一般使用点到四边的距离，或者</a:t>
            </a:r>
            <a:r>
              <a:rPr kumimoji="1" lang="en-US" altLang="zh-CN" sz="2000" b="1" dirty="0"/>
              <a:t>anchor base</a:t>
            </a:r>
            <a:r>
              <a:rPr kumimoji="1" lang="zh-CN" altLang="en-US" sz="2000" b="1" dirty="0"/>
              <a:t>的预测相对</a:t>
            </a:r>
            <a:r>
              <a:rPr kumimoji="1" lang="en-US" altLang="zh-CN" sz="2000" b="1" dirty="0"/>
              <a:t>anchor</a:t>
            </a:r>
            <a:r>
              <a:rPr kumimoji="1" lang="zh-CN" altLang="en-US" sz="2000" b="1" dirty="0"/>
              <a:t>的变化量，这些回归建模更符合狄拉克分布。对于数据集中物体清晰，边界明确的物体比较适用。</a:t>
            </a:r>
            <a:endParaRPr kumimoji="1" lang="en-US" altLang="zh-CN" sz="2000" b="1" dirty="0"/>
          </a:p>
          <a:p>
            <a:pPr marL="457200" indent="-457200">
              <a:buAutoNum type="arabicPeriod"/>
            </a:pPr>
            <a:r>
              <a:rPr lang="zh-CN" altLang="en-US" b="1" dirty="0"/>
              <a:t>由于遮挡，阴影，模糊等原因，很多物体的边界框不够清晰，使得</a:t>
            </a:r>
            <a:r>
              <a:rPr lang="en-US" altLang="zh-CN" b="1" dirty="0"/>
              <a:t>GT</a:t>
            </a:r>
            <a:r>
              <a:rPr lang="zh-CN" altLang="en-US" b="1" dirty="0"/>
              <a:t>框并不可靠。狄拉克分布没法表示此类问题。相反的，使用</a:t>
            </a:r>
            <a:r>
              <a:rPr lang="zh-CN" altLang="en-US" b="1" dirty="0">
                <a:solidFill>
                  <a:srgbClr val="FF0000"/>
                </a:solidFill>
              </a:rPr>
              <a:t>一般分布</a:t>
            </a:r>
            <a:r>
              <a:rPr lang="zh-CN" altLang="en-US" b="1" dirty="0"/>
              <a:t>则可以通过其形状来反映底层信息。</a:t>
            </a:r>
            <a:endParaRPr lang="en-US" altLang="zh-CN" b="1" dirty="0"/>
          </a:p>
          <a:p>
            <a:pPr marL="457200" indent="-457200">
              <a:buAutoNum type="arabicPeriod"/>
            </a:pPr>
            <a:endParaRPr kumimoji="1" lang="en-US" altLang="zh-CN" sz="2000" b="1" dirty="0"/>
          </a:p>
          <a:p>
            <a:endParaRPr kumimoji="1" lang="en-US" altLang="zh-CN" dirty="0">
              <a:solidFill>
                <a:srgbClr val="FF0000"/>
              </a:solidFill>
            </a:endParaRPr>
          </a:p>
        </p:txBody>
      </p:sp>
      <p:pic>
        <p:nvPicPr>
          <p:cNvPr id="7" name="图片 6">
            <a:extLst>
              <a:ext uri="{FF2B5EF4-FFF2-40B4-BE49-F238E27FC236}">
                <a16:creationId xmlns:a16="http://schemas.microsoft.com/office/drawing/2014/main" id="{76541CC3-4548-4247-96D0-E6778A37DC2A}"/>
              </a:ext>
            </a:extLst>
          </p:cNvPr>
          <p:cNvPicPr>
            <a:picLocks noChangeAspect="1"/>
          </p:cNvPicPr>
          <p:nvPr/>
        </p:nvPicPr>
        <p:blipFill>
          <a:blip r:embed="rId2"/>
          <a:stretch>
            <a:fillRect/>
          </a:stretch>
        </p:blipFill>
        <p:spPr>
          <a:xfrm>
            <a:off x="148170" y="3248676"/>
            <a:ext cx="7488601" cy="3254763"/>
          </a:xfrm>
          <a:prstGeom prst="rect">
            <a:avLst/>
          </a:prstGeom>
        </p:spPr>
      </p:pic>
      <p:sp>
        <p:nvSpPr>
          <p:cNvPr name="文本框 6" id="2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BBAAD9C20180234D78A0072836F0B4E0B2B9B2011FE47B00AAD98A33B1BC2BE50B49BE38D1663B0E22592508C8463BEBADF9217A11D06BE11BBFC25B79BE2BD124FC02AD7F26F6B794A72C576FB24AA7BD05E4B97D66CF8558969191E310FCB8DA862697DE3</a:t>
            </a:r>
          </a:p>
        </p:txBody>
      </p:sp>
    </p:spTree>
    <p:extLst>
      <p:ext uri="{BB962C8B-B14F-4D97-AF65-F5344CB8AC3E}">
        <p14:creationId xmlns:p14="http://schemas.microsoft.com/office/powerpoint/2010/main" val="415030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4665" y="115717"/>
            <a:ext cx="6762962" cy="584775"/>
          </a:xfrm>
          <a:prstGeom prst="rect">
            <a:avLst/>
          </a:prstGeom>
          <a:noFill/>
          <a:ln w="127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200" b="1" i="0" u="none" strike="noStrike" kern="1200" cap="none" spc="0" normalizeH="0" baseline="0" noProof="0" dirty="0">
                <a:ln>
                  <a:noFill/>
                </a:ln>
                <a:solidFill>
                  <a:srgbClr val="009193"/>
                </a:solidFill>
                <a:effectLst/>
                <a:uLnTx/>
                <a:uFillTx/>
                <a:latin typeface="等线 Light"/>
                <a:ea typeface="等线 Light" panose="02010600030101010101" pitchFamily="2" charset="-122"/>
              </a:rPr>
              <a:t>Generalized Focal Loss</a:t>
            </a:r>
            <a:endParaRPr kumimoji="1" lang="en-US" altLang="zh-CN" sz="2400" b="1" i="0" u="none" strike="noStrike" kern="1200" cap="none" spc="0" normalizeH="0" baseline="0" noProof="0" dirty="0">
              <a:ln>
                <a:noFill/>
              </a:ln>
              <a:solidFill>
                <a:srgbClr val="009193"/>
              </a:solidFill>
              <a:effectLst/>
              <a:uLnTx/>
              <a:uFillTx/>
              <a:latin typeface="等线 Light"/>
              <a:ea typeface="等线 Light" panose="02010600030101010101" pitchFamily="2" charset="-122"/>
            </a:endParaRPr>
          </a:p>
        </p:txBody>
      </p:sp>
      <p:sp>
        <p:nvSpPr>
          <p:cNvPr id="26" name="Shape 178"/>
          <p:cNvSpPr/>
          <p:nvPr/>
        </p:nvSpPr>
        <p:spPr>
          <a:xfrm>
            <a:off x="148170" y="189786"/>
            <a:ext cx="86495" cy="493200"/>
          </a:xfrm>
          <a:prstGeom prst="roundRect">
            <a:avLst>
              <a:gd name="adj" fmla="val 50000"/>
            </a:avLst>
          </a:prstGeom>
          <a:solidFill>
            <a:srgbClr val="44B8B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200" b="0">
                <a:solidFill>
                  <a:srgbClr val="FFFFFF"/>
                </a:solidFill>
                <a:latin typeface="+mn-lt"/>
                <a:ea typeface="+mn-ea"/>
                <a:cs typeface="+mn-cs"/>
                <a:sym typeface="Helvetica Neue Medium"/>
              </a:defRPr>
            </a:pPr>
            <a:endParaRPr kumimoji="0" sz="3600" b="1" i="0" u="none" strike="noStrike" kern="1200" cap="none" spc="0" normalizeH="0" baseline="0" noProof="0">
              <a:ln>
                <a:noFill/>
              </a:ln>
              <a:solidFill>
                <a:srgbClr val="FFFFFF"/>
              </a:solidFill>
              <a:effectLst/>
              <a:uLnTx/>
              <a:uFillTx/>
              <a:latin typeface="等线"/>
              <a:ea typeface="+mn-ea"/>
              <a:cs typeface="+mn-cs"/>
              <a:sym typeface="Helvetica Neue Medium"/>
            </a:endParaRPr>
          </a:p>
        </p:txBody>
      </p:sp>
      <p:sp>
        <p:nvSpPr>
          <p:cNvPr id="3" name="矩形 2"/>
          <p:cNvSpPr/>
          <p:nvPr/>
        </p:nvSpPr>
        <p:spPr>
          <a:xfrm>
            <a:off x="359259" y="805582"/>
            <a:ext cx="11832741" cy="5246835"/>
          </a:xfrm>
          <a:prstGeom prst="rect">
            <a:avLst/>
          </a:prstGeom>
        </p:spPr>
        <p:txBody>
          <a:bodyPr wrap="square">
            <a:noAutofit/>
          </a:bodyPr>
          <a:lstStyle/>
          <a:p>
            <a:endParaRPr lang="en-US" altLang="zh-CN" sz="1600" dirty="0"/>
          </a:p>
          <a:p>
            <a:endParaRPr lang="en-US" altLang="zh-CN" dirty="0"/>
          </a:p>
          <a:p>
            <a:pPr marL="342900" indent="-342900">
              <a:buAutoNum type="arabicPeriod"/>
            </a:pPr>
            <a:endParaRPr lang="en-US" altLang="zh-CN" dirty="0">
              <a:latin typeface="Arial" panose="020B0604020202020204" pitchFamily="34" charset="0"/>
            </a:endParaRPr>
          </a:p>
          <a:p>
            <a:endParaRPr lang="en-US" altLang="zh-CN" dirty="0">
              <a:latin typeface="Arial" panose="020B0604020202020204" pitchFamily="34" charset="0"/>
            </a:endParaRPr>
          </a:p>
        </p:txBody>
      </p:sp>
      <p:pic>
        <p:nvPicPr>
          <p:cNvPr id="8" name="图片 7">
            <a:extLst>
              <a:ext uri="{FF2B5EF4-FFF2-40B4-BE49-F238E27FC236}">
                <a16:creationId xmlns:a16="http://schemas.microsoft.com/office/drawing/2014/main" id="{43F02968-B21A-43E2-B288-C85E127FFD62}"/>
              </a:ext>
            </a:extLst>
          </p:cNvPr>
          <p:cNvPicPr>
            <a:picLocks noChangeAspect="1"/>
          </p:cNvPicPr>
          <p:nvPr/>
        </p:nvPicPr>
        <p:blipFill>
          <a:blip r:embed="rId2"/>
          <a:stretch>
            <a:fillRect/>
          </a:stretch>
        </p:blipFill>
        <p:spPr>
          <a:xfrm>
            <a:off x="456911" y="1210594"/>
            <a:ext cx="8900151" cy="4708944"/>
          </a:xfrm>
          <a:prstGeom prst="rect">
            <a:avLst/>
          </a:prstGeom>
        </p:spPr>
      </p:pic>
      <p:sp>
        <p:nvSpPr>
          <p:cNvPr name="文本框 5" id="2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BBAAD9C20180234D78A0072836F0B4E0B2B9B2011FE47B00AAD98A33B1BC2BE50B49BE38D1663B0E22592508C8463BEBADF9217A11D06BE11BBFC25B79BE2BD124FC02AD7F26F6B794A72C576FB24AA7BD05E4B97D66CF8558969191E310FCB8DA862697DE3</a:t>
            </a:r>
          </a:p>
        </p:txBody>
      </p:sp>
    </p:spTree>
    <p:extLst>
      <p:ext uri="{BB962C8B-B14F-4D97-AF65-F5344CB8AC3E}">
        <p14:creationId xmlns:p14="http://schemas.microsoft.com/office/powerpoint/2010/main" val="151937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4665" y="115717"/>
            <a:ext cx="6762962" cy="584775"/>
          </a:xfrm>
          <a:prstGeom prst="rect">
            <a:avLst/>
          </a:prstGeom>
          <a:noFill/>
          <a:ln w="127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200" b="1" i="0" u="none" strike="noStrike" kern="1200" cap="none" spc="0" normalizeH="0" baseline="0" noProof="0" dirty="0">
                <a:ln>
                  <a:noFill/>
                </a:ln>
                <a:solidFill>
                  <a:srgbClr val="009193"/>
                </a:solidFill>
                <a:effectLst/>
                <a:uLnTx/>
                <a:uFillTx/>
                <a:latin typeface="等线 Light"/>
                <a:ea typeface="等线 Light" panose="02010600030101010101" pitchFamily="2" charset="-122"/>
              </a:rPr>
              <a:t>Generalized Focal Loss</a:t>
            </a:r>
            <a:endParaRPr kumimoji="1" lang="en-US" altLang="zh-CN" sz="2400" b="1" i="0" u="none" strike="noStrike" kern="1200" cap="none" spc="0" normalizeH="0" baseline="0" noProof="0" dirty="0">
              <a:ln>
                <a:noFill/>
              </a:ln>
              <a:solidFill>
                <a:srgbClr val="009193"/>
              </a:solidFill>
              <a:effectLst/>
              <a:uLnTx/>
              <a:uFillTx/>
              <a:latin typeface="等线 Light"/>
              <a:ea typeface="等线 Light" panose="02010600030101010101" pitchFamily="2" charset="-122"/>
            </a:endParaRPr>
          </a:p>
        </p:txBody>
      </p:sp>
      <p:sp>
        <p:nvSpPr>
          <p:cNvPr id="26" name="Shape 178"/>
          <p:cNvSpPr/>
          <p:nvPr/>
        </p:nvSpPr>
        <p:spPr>
          <a:xfrm>
            <a:off x="148170" y="189786"/>
            <a:ext cx="86495" cy="493200"/>
          </a:xfrm>
          <a:prstGeom prst="roundRect">
            <a:avLst>
              <a:gd name="adj" fmla="val 50000"/>
            </a:avLst>
          </a:prstGeom>
          <a:solidFill>
            <a:srgbClr val="44B8B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200" b="0">
                <a:solidFill>
                  <a:srgbClr val="FFFFFF"/>
                </a:solidFill>
                <a:latin typeface="+mn-lt"/>
                <a:ea typeface="+mn-ea"/>
                <a:cs typeface="+mn-cs"/>
                <a:sym typeface="Helvetica Neue Medium"/>
              </a:defRPr>
            </a:pPr>
            <a:endParaRPr kumimoji="0" sz="3600" b="1" i="0" u="none" strike="noStrike" kern="1200" cap="none" spc="0" normalizeH="0" baseline="0" noProof="0">
              <a:ln>
                <a:noFill/>
              </a:ln>
              <a:solidFill>
                <a:srgbClr val="FFFFFF"/>
              </a:solidFill>
              <a:effectLst/>
              <a:uLnTx/>
              <a:uFillTx/>
              <a:latin typeface="等线"/>
              <a:ea typeface="+mn-ea"/>
              <a:cs typeface="+mn-cs"/>
              <a:sym typeface="Helvetica Neue Medium"/>
            </a:endParaRPr>
          </a:p>
        </p:txBody>
      </p:sp>
      <p:sp>
        <p:nvSpPr>
          <p:cNvPr id="3" name="矩形 2"/>
          <p:cNvSpPr/>
          <p:nvPr/>
        </p:nvSpPr>
        <p:spPr>
          <a:xfrm>
            <a:off x="359259" y="805582"/>
            <a:ext cx="11832741" cy="5246835"/>
          </a:xfrm>
          <a:prstGeom prst="rect">
            <a:avLst/>
          </a:prstGeom>
        </p:spPr>
        <p:txBody>
          <a:bodyPr wrap="square">
            <a:noAutofit/>
          </a:bodyPr>
          <a:lstStyle/>
          <a:p>
            <a:endParaRPr lang="en-US" altLang="zh-CN" sz="1600" dirty="0"/>
          </a:p>
          <a:p>
            <a:endParaRPr lang="en-US" altLang="zh-CN" dirty="0"/>
          </a:p>
          <a:p>
            <a:pPr marL="342900" indent="-342900">
              <a:buAutoNum type="arabicPeriod"/>
            </a:pPr>
            <a:endParaRPr lang="en-US" altLang="zh-CN" dirty="0">
              <a:latin typeface="Arial" panose="020B0604020202020204" pitchFamily="34" charset="0"/>
            </a:endParaRPr>
          </a:p>
          <a:p>
            <a:endParaRPr lang="en-US" altLang="zh-CN" dirty="0">
              <a:latin typeface="Arial" panose="020B0604020202020204" pitchFamily="34" charset="0"/>
            </a:endParaRPr>
          </a:p>
        </p:txBody>
      </p:sp>
      <p:pic>
        <p:nvPicPr>
          <p:cNvPr id="2" name="图片 1">
            <a:extLst>
              <a:ext uri="{FF2B5EF4-FFF2-40B4-BE49-F238E27FC236}">
                <a16:creationId xmlns:a16="http://schemas.microsoft.com/office/drawing/2014/main" id="{29BDC0B9-5C80-44CA-AEB2-329D504686C4}"/>
              </a:ext>
            </a:extLst>
          </p:cNvPr>
          <p:cNvPicPr>
            <a:picLocks noChangeAspect="1"/>
          </p:cNvPicPr>
          <p:nvPr/>
        </p:nvPicPr>
        <p:blipFill>
          <a:blip r:embed="rId2"/>
          <a:stretch>
            <a:fillRect/>
          </a:stretch>
        </p:blipFill>
        <p:spPr>
          <a:xfrm>
            <a:off x="597809" y="877501"/>
            <a:ext cx="8439659" cy="5576867"/>
          </a:xfrm>
          <a:prstGeom prst="rect">
            <a:avLst/>
          </a:prstGeom>
        </p:spPr>
      </p:pic>
      <p:sp>
        <p:nvSpPr>
          <p:cNvPr name="文本框 5" id="2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BBAAD9C20180234D78A0072836F0B4E0B2B9B2011FE47B00AAD98A33B1BC2BE50B49BE38D1663B0E22592508C8463BEBADF9217A11D06BE11BBFC25B79BE2BD124FC02AD7F26F6B794A72C576FB24AA7BD05E4B97D66CF8558969191E310FCB8DA862697DE3</a:t>
            </a:r>
          </a:p>
        </p:txBody>
      </p:sp>
    </p:spTree>
    <p:extLst>
      <p:ext uri="{BB962C8B-B14F-4D97-AF65-F5344CB8AC3E}">
        <p14:creationId xmlns:p14="http://schemas.microsoft.com/office/powerpoint/2010/main" val="1684102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4665" y="115717"/>
            <a:ext cx="6762962" cy="584775"/>
          </a:xfrm>
          <a:prstGeom prst="rect">
            <a:avLst/>
          </a:prstGeom>
          <a:noFill/>
          <a:ln w="127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200" b="1" i="0" u="none" strike="noStrike" kern="1200" cap="none" spc="0" normalizeH="0" baseline="0" noProof="0" dirty="0">
                <a:ln>
                  <a:noFill/>
                </a:ln>
                <a:solidFill>
                  <a:srgbClr val="009193"/>
                </a:solidFill>
                <a:effectLst/>
                <a:uLnTx/>
                <a:uFillTx/>
                <a:latin typeface="等线 Light"/>
                <a:ea typeface="等线 Light" panose="02010600030101010101" pitchFamily="2" charset="-122"/>
              </a:rPr>
              <a:t>Generalized Focal Loss</a:t>
            </a:r>
            <a:endParaRPr kumimoji="1" lang="en-US" altLang="zh-CN" sz="2400" b="1" i="0" u="none" strike="noStrike" kern="1200" cap="none" spc="0" normalizeH="0" baseline="0" noProof="0" dirty="0">
              <a:ln>
                <a:noFill/>
              </a:ln>
              <a:solidFill>
                <a:srgbClr val="009193"/>
              </a:solidFill>
              <a:effectLst/>
              <a:uLnTx/>
              <a:uFillTx/>
              <a:latin typeface="等线 Light"/>
              <a:ea typeface="等线 Light" panose="02010600030101010101" pitchFamily="2" charset="-122"/>
            </a:endParaRPr>
          </a:p>
        </p:txBody>
      </p:sp>
      <p:sp>
        <p:nvSpPr>
          <p:cNvPr id="26" name="Shape 178"/>
          <p:cNvSpPr/>
          <p:nvPr/>
        </p:nvSpPr>
        <p:spPr>
          <a:xfrm>
            <a:off x="148170" y="189786"/>
            <a:ext cx="86495" cy="493200"/>
          </a:xfrm>
          <a:prstGeom prst="roundRect">
            <a:avLst>
              <a:gd name="adj" fmla="val 50000"/>
            </a:avLst>
          </a:prstGeom>
          <a:solidFill>
            <a:srgbClr val="44B8B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200" b="0">
                <a:solidFill>
                  <a:srgbClr val="FFFFFF"/>
                </a:solidFill>
                <a:latin typeface="+mn-lt"/>
                <a:ea typeface="+mn-ea"/>
                <a:cs typeface="+mn-cs"/>
                <a:sym typeface="Helvetica Neue Medium"/>
              </a:defRPr>
            </a:pPr>
            <a:endParaRPr kumimoji="0" sz="3600" b="1" i="0" u="none" strike="noStrike" kern="1200" cap="none" spc="0" normalizeH="0" baseline="0" noProof="0">
              <a:ln>
                <a:noFill/>
              </a:ln>
              <a:solidFill>
                <a:srgbClr val="FFFFFF"/>
              </a:solidFill>
              <a:effectLst/>
              <a:uLnTx/>
              <a:uFillTx/>
              <a:latin typeface="等线"/>
              <a:ea typeface="+mn-ea"/>
              <a:cs typeface="+mn-cs"/>
              <a:sym typeface="Helvetica Neue Medium"/>
            </a:endParaRPr>
          </a:p>
        </p:txBody>
      </p:sp>
      <p:sp>
        <p:nvSpPr>
          <p:cNvPr id="6" name="文本框 5">
            <a:extLst>
              <a:ext uri="{FF2B5EF4-FFF2-40B4-BE49-F238E27FC236}">
                <a16:creationId xmlns:a16="http://schemas.microsoft.com/office/drawing/2014/main" id="{7B022386-F0AA-4DF8-A915-90A711FDA4A5}"/>
              </a:ext>
            </a:extLst>
          </p:cNvPr>
          <p:cNvSpPr txBox="1"/>
          <p:nvPr/>
        </p:nvSpPr>
        <p:spPr>
          <a:xfrm>
            <a:off x="148170" y="949911"/>
            <a:ext cx="11259636" cy="1723549"/>
          </a:xfrm>
          <a:prstGeom prst="rect">
            <a:avLst/>
          </a:prstGeom>
          <a:noFill/>
          <a:ln w="12700">
            <a:solidFill>
              <a:schemeClr val="tx1"/>
            </a:solidFill>
          </a:ln>
        </p:spPr>
        <p:txBody>
          <a:bodyPr wrap="square" rtlCol="0">
            <a:spAutoFit/>
          </a:bodyPr>
          <a:lstStyle/>
          <a:p>
            <a:r>
              <a:rPr kumimoji="1" lang="en-US" altLang="zh-CN" sz="2800" b="1" dirty="0"/>
              <a:t>Focal Loss</a:t>
            </a:r>
          </a:p>
          <a:p>
            <a:r>
              <a:rPr kumimoji="1" lang="en-US" altLang="zh-CN" sz="2000" b="1" dirty="0"/>
              <a:t>y</a:t>
            </a:r>
            <a:r>
              <a:rPr kumimoji="1" lang="zh-CN" altLang="en-US" sz="2000" b="1" dirty="0"/>
              <a:t>表示</a:t>
            </a:r>
            <a:r>
              <a:rPr kumimoji="1" lang="en-US" altLang="zh-CN" sz="2000" b="1" dirty="0"/>
              <a:t>ground truth</a:t>
            </a:r>
            <a:r>
              <a:rPr kumimoji="1" lang="zh-CN" altLang="en-US" sz="2000" b="1" dirty="0"/>
              <a:t>，要么</a:t>
            </a:r>
            <a:r>
              <a:rPr kumimoji="1" lang="en-US" altLang="zh-CN" sz="2000" b="1" dirty="0"/>
              <a:t>0</a:t>
            </a:r>
            <a:r>
              <a:rPr kumimoji="1" lang="zh-CN" altLang="en-US" sz="2000" b="1" dirty="0"/>
              <a:t>，要么</a:t>
            </a:r>
            <a:r>
              <a:rPr kumimoji="1" lang="en-US" altLang="zh-CN" sz="2000" b="1" dirty="0"/>
              <a:t>1</a:t>
            </a:r>
          </a:p>
          <a:p>
            <a:r>
              <a:rPr kumimoji="1" lang="en-US" altLang="zh-CN" sz="2000" b="1" dirty="0"/>
              <a:t>p</a:t>
            </a:r>
            <a:r>
              <a:rPr kumimoji="1" lang="zh-CN" altLang="en-US" sz="2000" b="1" dirty="0"/>
              <a:t>表示预测概率值</a:t>
            </a:r>
            <a:r>
              <a:rPr kumimoji="1" lang="en-US" altLang="zh-CN" sz="2000" b="1" dirty="0"/>
              <a:t>0-1</a:t>
            </a:r>
            <a:r>
              <a:rPr kumimoji="1" lang="zh-CN" altLang="en-US" sz="2000" b="1" dirty="0"/>
              <a:t>一个值</a:t>
            </a:r>
            <a:endParaRPr kumimoji="1" lang="en-US" altLang="zh-CN" sz="2000" b="1" dirty="0"/>
          </a:p>
          <a:p>
            <a:r>
              <a:rPr kumimoji="1" lang="en-US" altLang="zh-CN" sz="2000" b="1" dirty="0" err="1"/>
              <a:t>gama</a:t>
            </a:r>
            <a:r>
              <a:rPr kumimoji="1" lang="zh-CN" altLang="en-US" sz="2000" b="1" dirty="0"/>
              <a:t>为超参，用来降低简单样本的权重，提升困难样本权重，缓解难易样本不均衡问题。</a:t>
            </a:r>
            <a:endParaRPr kumimoji="1" lang="en-US" altLang="zh-CN" sz="2000" b="1" dirty="0"/>
          </a:p>
          <a:p>
            <a:endParaRPr kumimoji="1" lang="en-US" altLang="zh-CN" dirty="0">
              <a:solidFill>
                <a:srgbClr val="FF0000"/>
              </a:solidFill>
            </a:endParaRPr>
          </a:p>
        </p:txBody>
      </p:sp>
      <p:pic>
        <p:nvPicPr>
          <p:cNvPr id="4" name="图片 3">
            <a:extLst>
              <a:ext uri="{FF2B5EF4-FFF2-40B4-BE49-F238E27FC236}">
                <a16:creationId xmlns:a16="http://schemas.microsoft.com/office/drawing/2014/main" id="{9B10CBFA-D19D-4C44-8CB0-6D58FBD391C4}"/>
              </a:ext>
            </a:extLst>
          </p:cNvPr>
          <p:cNvPicPr>
            <a:picLocks noChangeAspect="1"/>
          </p:cNvPicPr>
          <p:nvPr/>
        </p:nvPicPr>
        <p:blipFill>
          <a:blip r:embed="rId2"/>
          <a:stretch>
            <a:fillRect/>
          </a:stretch>
        </p:blipFill>
        <p:spPr>
          <a:xfrm>
            <a:off x="0" y="2946475"/>
            <a:ext cx="12192000" cy="2476132"/>
          </a:xfrm>
          <a:prstGeom prst="rect">
            <a:avLst/>
          </a:prstGeom>
        </p:spPr>
      </p:pic>
      <p:sp>
        <p:nvSpPr>
          <p:cNvPr name="文本框 6" id="2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BBAAD9C20180234D78A0072836F0B4E0B2B9B2011FE47B00AAD98A33B1BC2BE50B49BE38D1663B0E22592508C8463BEBADF9217A11D06BE11BBFC25B79BE2BD124FC02AD7F26F6B794A72C576FB24AA7BD05E4B97D66CF8558969191E310FCB8DA862697DE3</a:t>
            </a:r>
          </a:p>
        </p:txBody>
      </p:sp>
    </p:spTree>
    <p:extLst>
      <p:ext uri="{BB962C8B-B14F-4D97-AF65-F5344CB8AC3E}">
        <p14:creationId xmlns:p14="http://schemas.microsoft.com/office/powerpoint/2010/main" val="359001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4665" y="115717"/>
            <a:ext cx="6762962" cy="584775"/>
          </a:xfrm>
          <a:prstGeom prst="rect">
            <a:avLst/>
          </a:prstGeom>
          <a:noFill/>
          <a:ln w="127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200" b="1" i="0" u="none" strike="noStrike" kern="1200" cap="none" spc="0" normalizeH="0" baseline="0" noProof="0" dirty="0">
                <a:ln>
                  <a:noFill/>
                </a:ln>
                <a:solidFill>
                  <a:srgbClr val="009193"/>
                </a:solidFill>
                <a:effectLst/>
                <a:uLnTx/>
                <a:uFillTx/>
                <a:latin typeface="等线 Light"/>
                <a:ea typeface="等线 Light" panose="02010600030101010101" pitchFamily="2" charset="-122"/>
              </a:rPr>
              <a:t>Generalized Focal Loss</a:t>
            </a:r>
            <a:endParaRPr kumimoji="1" lang="en-US" altLang="zh-CN" sz="2400" b="1" i="0" u="none" strike="noStrike" kern="1200" cap="none" spc="0" normalizeH="0" baseline="0" noProof="0" dirty="0">
              <a:ln>
                <a:noFill/>
              </a:ln>
              <a:solidFill>
                <a:srgbClr val="009193"/>
              </a:solidFill>
              <a:effectLst/>
              <a:uLnTx/>
              <a:uFillTx/>
              <a:latin typeface="等线 Light"/>
              <a:ea typeface="等线 Light" panose="02010600030101010101" pitchFamily="2" charset="-122"/>
            </a:endParaRPr>
          </a:p>
        </p:txBody>
      </p:sp>
      <p:sp>
        <p:nvSpPr>
          <p:cNvPr id="26" name="Shape 178"/>
          <p:cNvSpPr/>
          <p:nvPr/>
        </p:nvSpPr>
        <p:spPr>
          <a:xfrm>
            <a:off x="148170" y="189786"/>
            <a:ext cx="86495" cy="493200"/>
          </a:xfrm>
          <a:prstGeom prst="roundRect">
            <a:avLst>
              <a:gd name="adj" fmla="val 50000"/>
            </a:avLst>
          </a:prstGeom>
          <a:solidFill>
            <a:srgbClr val="44B8B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200" b="0">
                <a:solidFill>
                  <a:srgbClr val="FFFFFF"/>
                </a:solidFill>
                <a:latin typeface="+mn-lt"/>
                <a:ea typeface="+mn-ea"/>
                <a:cs typeface="+mn-cs"/>
                <a:sym typeface="Helvetica Neue Medium"/>
              </a:defRPr>
            </a:pPr>
            <a:endParaRPr kumimoji="0" sz="3600" b="1" i="0" u="none" strike="noStrike" kern="1200" cap="none" spc="0" normalizeH="0" baseline="0" noProof="0">
              <a:ln>
                <a:noFill/>
              </a:ln>
              <a:solidFill>
                <a:srgbClr val="FFFFFF"/>
              </a:solidFill>
              <a:effectLst/>
              <a:uLnTx/>
              <a:uFillTx/>
              <a:latin typeface="等线"/>
              <a:ea typeface="+mn-ea"/>
              <a:cs typeface="+mn-cs"/>
              <a:sym typeface="Helvetica Neue Medium"/>
            </a:endParaRPr>
          </a:p>
        </p:txBody>
      </p:sp>
      <p:sp>
        <p:nvSpPr>
          <p:cNvPr id="6" name="文本框 5">
            <a:extLst>
              <a:ext uri="{FF2B5EF4-FFF2-40B4-BE49-F238E27FC236}">
                <a16:creationId xmlns:a16="http://schemas.microsoft.com/office/drawing/2014/main" id="{7B022386-F0AA-4DF8-A915-90A711FDA4A5}"/>
              </a:ext>
            </a:extLst>
          </p:cNvPr>
          <p:cNvSpPr txBox="1"/>
          <p:nvPr/>
        </p:nvSpPr>
        <p:spPr>
          <a:xfrm>
            <a:off x="148170" y="949911"/>
            <a:ext cx="11259636" cy="1754326"/>
          </a:xfrm>
          <a:prstGeom prst="rect">
            <a:avLst/>
          </a:prstGeom>
          <a:noFill/>
          <a:ln w="12700">
            <a:solidFill>
              <a:schemeClr val="tx1"/>
            </a:solidFill>
          </a:ln>
        </p:spPr>
        <p:txBody>
          <a:bodyPr wrap="square" rtlCol="0">
            <a:spAutoFit/>
          </a:bodyPr>
          <a:lstStyle/>
          <a:p>
            <a:r>
              <a:rPr lang="en-US" altLang="zh-CN" sz="2800" b="1" dirty="0"/>
              <a:t>Quality Focal Loss (QFL).</a:t>
            </a:r>
          </a:p>
          <a:p>
            <a:r>
              <a:rPr kumimoji="1" lang="en-US" altLang="zh-CN" sz="2000" b="1" dirty="0"/>
              <a:t>y</a:t>
            </a:r>
            <a:r>
              <a:rPr kumimoji="1" lang="zh-CN" altLang="en-US" sz="2000" b="1" dirty="0"/>
              <a:t>表示</a:t>
            </a:r>
            <a:r>
              <a:rPr kumimoji="1" lang="en-US" altLang="zh-CN" sz="2000" b="1" dirty="0"/>
              <a:t>ground truth</a:t>
            </a:r>
            <a:r>
              <a:rPr kumimoji="1" lang="zh-CN" altLang="en-US" sz="2000" b="1" dirty="0"/>
              <a:t>，因为变成了质量评价，为</a:t>
            </a:r>
            <a:r>
              <a:rPr kumimoji="1" lang="en-US" altLang="zh-CN" sz="2000" b="1" dirty="0"/>
              <a:t>[0,1]</a:t>
            </a:r>
            <a:r>
              <a:rPr kumimoji="1" lang="zh-CN" altLang="en-US" sz="2000" b="1" dirty="0"/>
              <a:t>连续值</a:t>
            </a:r>
            <a:endParaRPr kumimoji="1" lang="en-US" altLang="zh-CN" sz="2000" b="1" dirty="0"/>
          </a:p>
          <a:p>
            <a:r>
              <a:rPr kumimoji="1" lang="en-US" altLang="zh-CN" sz="2000" b="1" dirty="0"/>
              <a:t>sigma</a:t>
            </a:r>
            <a:r>
              <a:rPr kumimoji="1" lang="zh-CN" altLang="en-US" sz="2000" b="1" dirty="0"/>
              <a:t>表示预测值</a:t>
            </a:r>
            <a:endParaRPr kumimoji="1" lang="en-US" altLang="zh-CN" sz="2000" b="1" dirty="0"/>
          </a:p>
          <a:p>
            <a:r>
              <a:rPr kumimoji="1" lang="en-US" altLang="zh-CN" sz="2000" b="1" dirty="0"/>
              <a:t>beta</a:t>
            </a:r>
            <a:r>
              <a:rPr kumimoji="1" lang="zh-CN" altLang="en-US" sz="2000" b="1" dirty="0"/>
              <a:t>为，提升困难样本权重，缓解难易样本不均衡问题。</a:t>
            </a:r>
            <a:endParaRPr kumimoji="1" lang="en-US" altLang="zh-CN" sz="2000" b="1" dirty="0"/>
          </a:p>
          <a:p>
            <a:r>
              <a:rPr kumimoji="1" lang="zh-CN" altLang="en-US" b="1" dirty="0"/>
              <a:t>超参，用来降低简单样本的权重</a:t>
            </a:r>
            <a:endParaRPr kumimoji="1" lang="en-US" altLang="zh-CN" dirty="0">
              <a:solidFill>
                <a:srgbClr val="FF0000"/>
              </a:solidFill>
            </a:endParaRPr>
          </a:p>
        </p:txBody>
      </p:sp>
      <p:pic>
        <p:nvPicPr>
          <p:cNvPr id="2" name="图片 1">
            <a:extLst>
              <a:ext uri="{FF2B5EF4-FFF2-40B4-BE49-F238E27FC236}">
                <a16:creationId xmlns:a16="http://schemas.microsoft.com/office/drawing/2014/main" id="{868F3480-CABD-4A18-8D0C-D45758054F93}"/>
              </a:ext>
            </a:extLst>
          </p:cNvPr>
          <p:cNvPicPr>
            <a:picLocks noChangeAspect="1"/>
          </p:cNvPicPr>
          <p:nvPr/>
        </p:nvPicPr>
        <p:blipFill>
          <a:blip r:embed="rId2"/>
          <a:stretch>
            <a:fillRect/>
          </a:stretch>
        </p:blipFill>
        <p:spPr>
          <a:xfrm>
            <a:off x="148170" y="2804369"/>
            <a:ext cx="11376187" cy="2760343"/>
          </a:xfrm>
          <a:prstGeom prst="rect">
            <a:avLst/>
          </a:prstGeom>
        </p:spPr>
      </p:pic>
      <p:sp>
        <p:nvSpPr>
          <p:cNvPr name="文本框 6" id="2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BBAAD9C20180234D78A0072836F0B4E0B2B9B2011FE47B00AAD98A33B1BC2BE50B49BE38D1663B0E22592508C8463BEBADF9217A11D06BE11BBFC25B79BE2BD124FC02AD7F26F6B794A72C576FB24AA7BD05E4B97D66CF8558969191E310FCB8DA862697DE3</a:t>
            </a:r>
          </a:p>
        </p:txBody>
      </p:sp>
    </p:spTree>
    <p:extLst>
      <p:ext uri="{BB962C8B-B14F-4D97-AF65-F5344CB8AC3E}">
        <p14:creationId xmlns:p14="http://schemas.microsoft.com/office/powerpoint/2010/main" val="3184166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4665" y="115717"/>
            <a:ext cx="6762962" cy="584775"/>
          </a:xfrm>
          <a:prstGeom prst="rect">
            <a:avLst/>
          </a:prstGeom>
          <a:noFill/>
          <a:ln w="127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200" b="1" i="0" u="none" strike="noStrike" kern="1200" cap="none" spc="0" normalizeH="0" baseline="0" noProof="0" dirty="0">
                <a:ln>
                  <a:noFill/>
                </a:ln>
                <a:solidFill>
                  <a:srgbClr val="009193"/>
                </a:solidFill>
                <a:effectLst/>
                <a:uLnTx/>
                <a:uFillTx/>
                <a:latin typeface="等线 Light"/>
                <a:ea typeface="等线 Light" panose="02010600030101010101" pitchFamily="2" charset="-122"/>
              </a:rPr>
              <a:t>Generalized Focal Loss</a:t>
            </a:r>
            <a:endParaRPr kumimoji="1" lang="en-US" altLang="zh-CN" sz="2400" b="1" i="0" u="none" strike="noStrike" kern="1200" cap="none" spc="0" normalizeH="0" baseline="0" noProof="0" dirty="0">
              <a:ln>
                <a:noFill/>
              </a:ln>
              <a:solidFill>
                <a:srgbClr val="009193"/>
              </a:solidFill>
              <a:effectLst/>
              <a:uLnTx/>
              <a:uFillTx/>
              <a:latin typeface="等线 Light"/>
              <a:ea typeface="等线 Light" panose="02010600030101010101" pitchFamily="2" charset="-122"/>
            </a:endParaRPr>
          </a:p>
        </p:txBody>
      </p:sp>
      <p:sp>
        <p:nvSpPr>
          <p:cNvPr id="26" name="Shape 178"/>
          <p:cNvSpPr/>
          <p:nvPr/>
        </p:nvSpPr>
        <p:spPr>
          <a:xfrm>
            <a:off x="148170" y="189786"/>
            <a:ext cx="86495" cy="493200"/>
          </a:xfrm>
          <a:prstGeom prst="roundRect">
            <a:avLst>
              <a:gd name="adj" fmla="val 50000"/>
            </a:avLst>
          </a:prstGeom>
          <a:solidFill>
            <a:srgbClr val="44B8B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200" b="0">
                <a:solidFill>
                  <a:srgbClr val="FFFFFF"/>
                </a:solidFill>
                <a:latin typeface="+mn-lt"/>
                <a:ea typeface="+mn-ea"/>
                <a:cs typeface="+mn-cs"/>
                <a:sym typeface="Helvetica Neue Medium"/>
              </a:defRPr>
            </a:pPr>
            <a:endParaRPr kumimoji="0" sz="3600" b="1" i="0" u="none" strike="noStrike" kern="1200" cap="none" spc="0" normalizeH="0" baseline="0" noProof="0">
              <a:ln>
                <a:noFill/>
              </a:ln>
              <a:solidFill>
                <a:srgbClr val="FFFFFF"/>
              </a:solidFill>
              <a:effectLst/>
              <a:uLnTx/>
              <a:uFillTx/>
              <a:latin typeface="等线"/>
              <a:ea typeface="+mn-ea"/>
              <a:cs typeface="+mn-cs"/>
              <a:sym typeface="Helvetica Neue Medium"/>
            </a:endParaRPr>
          </a:p>
        </p:txBody>
      </p:sp>
      <p:sp>
        <p:nvSpPr>
          <p:cNvPr id="6" name="文本框 5">
            <a:extLst>
              <a:ext uri="{FF2B5EF4-FFF2-40B4-BE49-F238E27FC236}">
                <a16:creationId xmlns:a16="http://schemas.microsoft.com/office/drawing/2014/main" id="{7B022386-F0AA-4DF8-A915-90A711FDA4A5}"/>
              </a:ext>
            </a:extLst>
          </p:cNvPr>
          <p:cNvSpPr txBox="1"/>
          <p:nvPr/>
        </p:nvSpPr>
        <p:spPr>
          <a:xfrm>
            <a:off x="148170" y="949911"/>
            <a:ext cx="11259636" cy="523220"/>
          </a:xfrm>
          <a:prstGeom prst="rect">
            <a:avLst/>
          </a:prstGeom>
          <a:noFill/>
          <a:ln w="12700">
            <a:solidFill>
              <a:schemeClr val="tx1"/>
            </a:solidFill>
          </a:ln>
        </p:spPr>
        <p:txBody>
          <a:bodyPr wrap="square" rtlCol="0">
            <a:spAutoFit/>
          </a:bodyPr>
          <a:lstStyle/>
          <a:p>
            <a:r>
              <a:rPr lang="en-US" altLang="zh-CN" sz="2800" b="1" dirty="0"/>
              <a:t>Distribution Focal Loss (DFL).</a:t>
            </a:r>
          </a:p>
        </p:txBody>
      </p:sp>
      <p:pic>
        <p:nvPicPr>
          <p:cNvPr id="4" name="图片 3">
            <a:extLst>
              <a:ext uri="{FF2B5EF4-FFF2-40B4-BE49-F238E27FC236}">
                <a16:creationId xmlns:a16="http://schemas.microsoft.com/office/drawing/2014/main" id="{F33B33F1-9D69-4B88-8ED5-C358BC5D6C8F}"/>
              </a:ext>
            </a:extLst>
          </p:cNvPr>
          <p:cNvPicPr>
            <a:picLocks noChangeAspect="1"/>
          </p:cNvPicPr>
          <p:nvPr/>
        </p:nvPicPr>
        <p:blipFill>
          <a:blip r:embed="rId2"/>
          <a:stretch>
            <a:fillRect/>
          </a:stretch>
        </p:blipFill>
        <p:spPr>
          <a:xfrm>
            <a:off x="191417" y="1805958"/>
            <a:ext cx="11049000" cy="2752725"/>
          </a:xfrm>
          <a:prstGeom prst="rect">
            <a:avLst/>
          </a:prstGeom>
        </p:spPr>
      </p:pic>
      <p:pic>
        <p:nvPicPr>
          <p:cNvPr id="7" name="图片 6">
            <a:extLst>
              <a:ext uri="{FF2B5EF4-FFF2-40B4-BE49-F238E27FC236}">
                <a16:creationId xmlns:a16="http://schemas.microsoft.com/office/drawing/2014/main" id="{600FFC44-34D3-4DB6-A885-5E4F66363D92}"/>
              </a:ext>
            </a:extLst>
          </p:cNvPr>
          <p:cNvPicPr>
            <a:picLocks noChangeAspect="1"/>
          </p:cNvPicPr>
          <p:nvPr/>
        </p:nvPicPr>
        <p:blipFill>
          <a:blip r:embed="rId3"/>
          <a:stretch>
            <a:fillRect/>
          </a:stretch>
        </p:blipFill>
        <p:spPr>
          <a:xfrm>
            <a:off x="234665" y="4958040"/>
            <a:ext cx="8839200" cy="1114425"/>
          </a:xfrm>
          <a:prstGeom prst="rect">
            <a:avLst/>
          </a:prstGeom>
        </p:spPr>
      </p:pic>
      <p:sp>
        <p:nvSpPr>
          <p:cNvPr name="文本框 6" id="2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BBAAD9C20180234D78A0072836F0B4E0B2B9B2011FE47B00AAD98A33B1BC2BE50B49BE38D1663B0E22592508C8463BEBADF9217A11D06BE11BBFC25B79BE2BD124FC02AD7F26F6B794A72C576FB24AA7BD05E4B97D66CF8558969191E310FCB8DA862697DE3</a:t>
            </a:r>
          </a:p>
        </p:txBody>
      </p:sp>
    </p:spTree>
    <p:extLst>
      <p:ext uri="{BB962C8B-B14F-4D97-AF65-F5344CB8AC3E}">
        <p14:creationId xmlns:p14="http://schemas.microsoft.com/office/powerpoint/2010/main" val="2834228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4665" y="115717"/>
            <a:ext cx="6762962" cy="584775"/>
          </a:xfrm>
          <a:prstGeom prst="rect">
            <a:avLst/>
          </a:prstGeom>
          <a:noFill/>
          <a:ln w="127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200" b="1" i="0" u="none" strike="noStrike" kern="1200" cap="none" spc="0" normalizeH="0" baseline="0" noProof="0" dirty="0">
                <a:ln>
                  <a:noFill/>
                </a:ln>
                <a:solidFill>
                  <a:srgbClr val="009193"/>
                </a:solidFill>
                <a:effectLst/>
                <a:uLnTx/>
                <a:uFillTx/>
                <a:latin typeface="等线 Light"/>
                <a:ea typeface="等线 Light" panose="02010600030101010101" pitchFamily="2" charset="-122"/>
              </a:rPr>
              <a:t>Generalized Focal Loss</a:t>
            </a:r>
            <a:endParaRPr kumimoji="1" lang="en-US" altLang="zh-CN" sz="2400" b="1" i="0" u="none" strike="noStrike" kern="1200" cap="none" spc="0" normalizeH="0" baseline="0" noProof="0" dirty="0">
              <a:ln>
                <a:noFill/>
              </a:ln>
              <a:solidFill>
                <a:srgbClr val="009193"/>
              </a:solidFill>
              <a:effectLst/>
              <a:uLnTx/>
              <a:uFillTx/>
              <a:latin typeface="等线 Light"/>
              <a:ea typeface="等线 Light" panose="02010600030101010101" pitchFamily="2" charset="-122"/>
            </a:endParaRPr>
          </a:p>
        </p:txBody>
      </p:sp>
      <p:sp>
        <p:nvSpPr>
          <p:cNvPr id="26" name="Shape 178"/>
          <p:cNvSpPr/>
          <p:nvPr/>
        </p:nvSpPr>
        <p:spPr>
          <a:xfrm>
            <a:off x="148170" y="189786"/>
            <a:ext cx="86495" cy="493200"/>
          </a:xfrm>
          <a:prstGeom prst="roundRect">
            <a:avLst>
              <a:gd name="adj" fmla="val 50000"/>
            </a:avLst>
          </a:prstGeom>
          <a:solidFill>
            <a:srgbClr val="44B8B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200" b="0">
                <a:solidFill>
                  <a:srgbClr val="FFFFFF"/>
                </a:solidFill>
                <a:latin typeface="+mn-lt"/>
                <a:ea typeface="+mn-ea"/>
                <a:cs typeface="+mn-cs"/>
                <a:sym typeface="Helvetica Neue Medium"/>
              </a:defRPr>
            </a:pPr>
            <a:endParaRPr kumimoji="0" sz="3600" b="1" i="0" u="none" strike="noStrike" kern="1200" cap="none" spc="0" normalizeH="0" baseline="0" noProof="0">
              <a:ln>
                <a:noFill/>
              </a:ln>
              <a:solidFill>
                <a:srgbClr val="FFFFFF"/>
              </a:solidFill>
              <a:effectLst/>
              <a:uLnTx/>
              <a:uFillTx/>
              <a:latin typeface="等线"/>
              <a:ea typeface="+mn-ea"/>
              <a:cs typeface="+mn-cs"/>
              <a:sym typeface="Helvetica Neue Medium"/>
            </a:endParaRPr>
          </a:p>
        </p:txBody>
      </p:sp>
      <p:sp>
        <p:nvSpPr>
          <p:cNvPr id="6" name="文本框 5">
            <a:extLst>
              <a:ext uri="{FF2B5EF4-FFF2-40B4-BE49-F238E27FC236}">
                <a16:creationId xmlns:a16="http://schemas.microsoft.com/office/drawing/2014/main" id="{7B022386-F0AA-4DF8-A915-90A711FDA4A5}"/>
              </a:ext>
            </a:extLst>
          </p:cNvPr>
          <p:cNvSpPr txBox="1"/>
          <p:nvPr/>
        </p:nvSpPr>
        <p:spPr>
          <a:xfrm>
            <a:off x="148170" y="949911"/>
            <a:ext cx="11259636" cy="523220"/>
          </a:xfrm>
          <a:prstGeom prst="rect">
            <a:avLst/>
          </a:prstGeom>
          <a:noFill/>
          <a:ln w="12700">
            <a:solidFill>
              <a:schemeClr val="tx1"/>
            </a:solidFill>
          </a:ln>
        </p:spPr>
        <p:txBody>
          <a:bodyPr wrap="square" rtlCol="0">
            <a:spAutoFit/>
          </a:bodyPr>
          <a:lstStyle/>
          <a:p>
            <a:r>
              <a:rPr lang="zh-CN" altLang="en-US" sz="2800" b="1" dirty="0"/>
              <a:t>头部</a:t>
            </a:r>
            <a:r>
              <a:rPr lang="en-US" altLang="zh-CN" sz="2800" b="1" dirty="0"/>
              <a:t>Head</a:t>
            </a:r>
            <a:r>
              <a:rPr lang="zh-CN" altLang="en-US" sz="2800" b="1" dirty="0"/>
              <a:t>表达</a:t>
            </a:r>
            <a:endParaRPr lang="en-US" altLang="zh-CN" sz="2800" b="1" dirty="0"/>
          </a:p>
        </p:txBody>
      </p:sp>
      <p:pic>
        <p:nvPicPr>
          <p:cNvPr id="2" name="图片 1">
            <a:extLst>
              <a:ext uri="{FF2B5EF4-FFF2-40B4-BE49-F238E27FC236}">
                <a16:creationId xmlns:a16="http://schemas.microsoft.com/office/drawing/2014/main" id="{397D3B53-2EA0-4A25-83CD-4AC716B0B902}"/>
              </a:ext>
            </a:extLst>
          </p:cNvPr>
          <p:cNvPicPr>
            <a:picLocks noChangeAspect="1"/>
          </p:cNvPicPr>
          <p:nvPr/>
        </p:nvPicPr>
        <p:blipFill>
          <a:blip r:embed="rId2"/>
          <a:stretch>
            <a:fillRect/>
          </a:stretch>
        </p:blipFill>
        <p:spPr>
          <a:xfrm>
            <a:off x="394462" y="2498730"/>
            <a:ext cx="9832107" cy="2850066"/>
          </a:xfrm>
          <a:prstGeom prst="rect">
            <a:avLst/>
          </a:prstGeom>
        </p:spPr>
      </p:pic>
      <p:sp>
        <p:nvSpPr>
          <p:cNvPr name="文本框 6" id="2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BBAAD9C20180234D78A0072836F0B4E0B2B9B2011FE47B00AAD98A33B1BC2BE50B49BE38D1663B0E22592508C8463BEBADF9217A11D06BE11BBFC25B79BE2BD124FC02AD7F26F6B794A72C576FB24AA7BD05E4B97D66CF8558969191E310FCB8DA862697DE3</a:t>
            </a:r>
          </a:p>
        </p:txBody>
      </p:sp>
    </p:spTree>
    <p:extLst>
      <p:ext uri="{BB962C8B-B14F-4D97-AF65-F5344CB8AC3E}">
        <p14:creationId xmlns:p14="http://schemas.microsoft.com/office/powerpoint/2010/main" val="1271075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4665" y="115717"/>
            <a:ext cx="6762962" cy="584775"/>
          </a:xfrm>
          <a:prstGeom prst="rect">
            <a:avLst/>
          </a:prstGeom>
          <a:noFill/>
          <a:ln w="127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3200" b="1" i="0" u="none" strike="noStrike" kern="1200" cap="none" spc="0" normalizeH="0" baseline="0" noProof="0" dirty="0">
                <a:ln>
                  <a:noFill/>
                </a:ln>
                <a:solidFill>
                  <a:srgbClr val="009193"/>
                </a:solidFill>
                <a:effectLst/>
                <a:uLnTx/>
                <a:uFillTx/>
                <a:latin typeface="等线 Light"/>
                <a:ea typeface="等线 Light" panose="02010600030101010101" pitchFamily="2" charset="-122"/>
              </a:rPr>
              <a:t>整体网络架构</a:t>
            </a:r>
            <a:endParaRPr kumimoji="1" lang="en-US" altLang="zh-CN" sz="2400" b="1" i="0" u="none" strike="noStrike" kern="1200" cap="none" spc="0" normalizeH="0" baseline="0" noProof="0" dirty="0">
              <a:ln>
                <a:noFill/>
              </a:ln>
              <a:solidFill>
                <a:srgbClr val="009193"/>
              </a:solidFill>
              <a:effectLst/>
              <a:uLnTx/>
              <a:uFillTx/>
              <a:latin typeface="等线 Light"/>
              <a:ea typeface="等线 Light" panose="02010600030101010101" pitchFamily="2" charset="-122"/>
            </a:endParaRPr>
          </a:p>
        </p:txBody>
      </p:sp>
      <p:sp>
        <p:nvSpPr>
          <p:cNvPr id="26" name="Shape 178"/>
          <p:cNvSpPr/>
          <p:nvPr/>
        </p:nvSpPr>
        <p:spPr>
          <a:xfrm>
            <a:off x="148170" y="189786"/>
            <a:ext cx="86495" cy="493200"/>
          </a:xfrm>
          <a:prstGeom prst="roundRect">
            <a:avLst>
              <a:gd name="adj" fmla="val 50000"/>
            </a:avLst>
          </a:prstGeom>
          <a:solidFill>
            <a:srgbClr val="44B8B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200" b="0">
                <a:solidFill>
                  <a:srgbClr val="FFFFFF"/>
                </a:solidFill>
                <a:latin typeface="+mn-lt"/>
                <a:ea typeface="+mn-ea"/>
                <a:cs typeface="+mn-cs"/>
                <a:sym typeface="Helvetica Neue Medium"/>
              </a:defRPr>
            </a:pPr>
            <a:endParaRPr kumimoji="0" sz="3600" b="1" i="0" u="none" strike="noStrike" kern="1200" cap="none" spc="0" normalizeH="0" baseline="0" noProof="0">
              <a:ln>
                <a:noFill/>
              </a:ln>
              <a:solidFill>
                <a:srgbClr val="FFFFFF"/>
              </a:solidFill>
              <a:effectLst/>
              <a:uLnTx/>
              <a:uFillTx/>
              <a:latin typeface="等线"/>
              <a:ea typeface="+mn-ea"/>
              <a:cs typeface="+mn-cs"/>
              <a:sym typeface="Helvetica Neue Medium"/>
            </a:endParaRPr>
          </a:p>
        </p:txBody>
      </p:sp>
      <p:sp>
        <p:nvSpPr>
          <p:cNvPr id="3" name="矩形 2"/>
          <p:cNvSpPr/>
          <p:nvPr/>
        </p:nvSpPr>
        <p:spPr>
          <a:xfrm>
            <a:off x="359259" y="805582"/>
            <a:ext cx="11832741" cy="5246835"/>
          </a:xfrm>
          <a:prstGeom prst="rect">
            <a:avLst/>
          </a:prstGeom>
        </p:spPr>
        <p:txBody>
          <a:bodyPr wrap="square">
            <a:noAutofit/>
          </a:bodyPr>
          <a:lstStyle/>
          <a:p>
            <a:endParaRPr lang="en-US" altLang="zh-CN" sz="1600" dirty="0"/>
          </a:p>
          <a:p>
            <a:endParaRPr lang="en-US" altLang="zh-CN" dirty="0"/>
          </a:p>
          <a:p>
            <a:pPr marL="342900" indent="-342900">
              <a:buAutoNum type="arabicPeriod"/>
            </a:pPr>
            <a:endParaRPr lang="en-US" altLang="zh-CN" dirty="0">
              <a:latin typeface="Arial" panose="020B0604020202020204" pitchFamily="34" charset="0"/>
            </a:endParaRPr>
          </a:p>
          <a:p>
            <a:endParaRPr lang="en-US" altLang="zh-CN" dirty="0">
              <a:latin typeface="Arial" panose="020B0604020202020204" pitchFamily="34" charset="0"/>
            </a:endParaRPr>
          </a:p>
        </p:txBody>
      </p:sp>
      <p:pic>
        <p:nvPicPr>
          <p:cNvPr id="2" name="图片 1">
            <a:extLst>
              <a:ext uri="{FF2B5EF4-FFF2-40B4-BE49-F238E27FC236}">
                <a16:creationId xmlns:a16="http://schemas.microsoft.com/office/drawing/2014/main" id="{DF7DB846-B30A-4987-B753-8ECDE1BBD448}"/>
              </a:ext>
            </a:extLst>
          </p:cNvPr>
          <p:cNvPicPr>
            <a:picLocks noChangeAspect="1"/>
          </p:cNvPicPr>
          <p:nvPr/>
        </p:nvPicPr>
        <p:blipFill>
          <a:blip r:embed="rId2"/>
          <a:stretch>
            <a:fillRect/>
          </a:stretch>
        </p:blipFill>
        <p:spPr>
          <a:xfrm>
            <a:off x="359259" y="1633768"/>
            <a:ext cx="11077575" cy="3714750"/>
          </a:xfrm>
          <a:prstGeom prst="rect">
            <a:avLst/>
          </a:prstGeom>
        </p:spPr>
      </p:pic>
      <p:sp>
        <p:nvSpPr>
          <p:cNvPr name="文本框 5" id="2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BBAAD9C20180234D78A0072836F0B4E0B2B9B2011FE47B00AAD98A33B1BC2BE50B49BE38D1663B0E22592508C8463BEBADF9217A11D06BE11BBFC25B79BE2BD124FC02AD7F26F6B794A72C576FB24AA7BD05E4B97D66CF8558969191E310FCB8DA862697DE3</a:t>
            </a:r>
          </a:p>
        </p:txBody>
      </p:sp>
    </p:spTree>
    <p:extLst>
      <p:ext uri="{BB962C8B-B14F-4D97-AF65-F5344CB8AC3E}">
        <p14:creationId xmlns:p14="http://schemas.microsoft.com/office/powerpoint/2010/main" val="2763862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4665" y="115717"/>
            <a:ext cx="6762962" cy="584775"/>
          </a:xfrm>
          <a:prstGeom prst="rect">
            <a:avLst/>
          </a:prstGeom>
          <a:noFill/>
          <a:ln w="127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200" b="1" i="0" u="none" strike="noStrike" kern="1200" cap="none" spc="0" normalizeH="0" baseline="0" noProof="0" dirty="0">
                <a:ln>
                  <a:noFill/>
                </a:ln>
                <a:solidFill>
                  <a:srgbClr val="009193"/>
                </a:solidFill>
                <a:effectLst/>
                <a:uLnTx/>
                <a:uFillTx/>
                <a:latin typeface="等线 Light"/>
                <a:ea typeface="等线 Light" panose="02010600030101010101" pitchFamily="2" charset="-122"/>
              </a:rPr>
              <a:t>Generalized Focal Loss</a:t>
            </a:r>
            <a:endParaRPr kumimoji="1" lang="en-US" altLang="zh-CN" sz="2400" b="1" i="0" u="none" strike="noStrike" kern="1200" cap="none" spc="0" normalizeH="0" baseline="0" noProof="0" dirty="0">
              <a:ln>
                <a:noFill/>
              </a:ln>
              <a:solidFill>
                <a:srgbClr val="009193"/>
              </a:solidFill>
              <a:effectLst/>
              <a:uLnTx/>
              <a:uFillTx/>
              <a:latin typeface="等线 Light"/>
              <a:ea typeface="等线 Light" panose="02010600030101010101" pitchFamily="2" charset="-122"/>
            </a:endParaRPr>
          </a:p>
        </p:txBody>
      </p:sp>
      <p:sp>
        <p:nvSpPr>
          <p:cNvPr id="26" name="Shape 178"/>
          <p:cNvSpPr/>
          <p:nvPr/>
        </p:nvSpPr>
        <p:spPr>
          <a:xfrm>
            <a:off x="148170" y="189786"/>
            <a:ext cx="86495" cy="493200"/>
          </a:xfrm>
          <a:prstGeom prst="roundRect">
            <a:avLst>
              <a:gd name="adj" fmla="val 50000"/>
            </a:avLst>
          </a:prstGeom>
          <a:solidFill>
            <a:srgbClr val="44B8B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200" b="0">
                <a:solidFill>
                  <a:srgbClr val="FFFFFF"/>
                </a:solidFill>
                <a:latin typeface="+mn-lt"/>
                <a:ea typeface="+mn-ea"/>
                <a:cs typeface="+mn-cs"/>
                <a:sym typeface="Helvetica Neue Medium"/>
              </a:defRPr>
            </a:pPr>
            <a:endParaRPr kumimoji="0" sz="3600" b="1" i="0" u="none" strike="noStrike" kern="1200" cap="none" spc="0" normalizeH="0" baseline="0" noProof="0">
              <a:ln>
                <a:noFill/>
              </a:ln>
              <a:solidFill>
                <a:srgbClr val="FFFFFF"/>
              </a:solidFill>
              <a:effectLst/>
              <a:uLnTx/>
              <a:uFillTx/>
              <a:latin typeface="等线"/>
              <a:ea typeface="+mn-ea"/>
              <a:cs typeface="+mn-cs"/>
              <a:sym typeface="Helvetica Neue Medium"/>
            </a:endParaRPr>
          </a:p>
        </p:txBody>
      </p:sp>
      <p:sp>
        <p:nvSpPr>
          <p:cNvPr id="6" name="文本框 5">
            <a:extLst>
              <a:ext uri="{FF2B5EF4-FFF2-40B4-BE49-F238E27FC236}">
                <a16:creationId xmlns:a16="http://schemas.microsoft.com/office/drawing/2014/main" id="{7B022386-F0AA-4DF8-A915-90A711FDA4A5}"/>
              </a:ext>
            </a:extLst>
          </p:cNvPr>
          <p:cNvSpPr txBox="1"/>
          <p:nvPr/>
        </p:nvSpPr>
        <p:spPr>
          <a:xfrm>
            <a:off x="148170" y="949911"/>
            <a:ext cx="11259636" cy="523220"/>
          </a:xfrm>
          <a:prstGeom prst="rect">
            <a:avLst/>
          </a:prstGeom>
          <a:noFill/>
          <a:ln w="12700">
            <a:solidFill>
              <a:schemeClr val="tx1"/>
            </a:solidFill>
          </a:ln>
        </p:spPr>
        <p:txBody>
          <a:bodyPr wrap="square" rtlCol="0">
            <a:spAutoFit/>
          </a:bodyPr>
          <a:lstStyle/>
          <a:p>
            <a:r>
              <a:rPr lang="zh-CN" altLang="en-US" sz="2800" b="1" dirty="0"/>
              <a:t>训练流程之</a:t>
            </a:r>
            <a:r>
              <a:rPr lang="en-US" altLang="zh-CN" sz="2800" b="1" dirty="0"/>
              <a:t>GIOU</a:t>
            </a:r>
            <a:r>
              <a:rPr lang="zh-CN" altLang="en-US" sz="2800" b="1" dirty="0"/>
              <a:t>损失</a:t>
            </a:r>
            <a:endParaRPr lang="en-US" altLang="zh-CN" sz="2800" b="1" dirty="0"/>
          </a:p>
        </p:txBody>
      </p:sp>
      <p:pic>
        <p:nvPicPr>
          <p:cNvPr id="3" name="图片 2">
            <a:extLst>
              <a:ext uri="{FF2B5EF4-FFF2-40B4-BE49-F238E27FC236}">
                <a16:creationId xmlns:a16="http://schemas.microsoft.com/office/drawing/2014/main" id="{8BE91F19-37C5-4C0A-AC61-FE0BA1A41A6D}"/>
              </a:ext>
            </a:extLst>
          </p:cNvPr>
          <p:cNvPicPr>
            <a:picLocks noChangeAspect="1"/>
          </p:cNvPicPr>
          <p:nvPr/>
        </p:nvPicPr>
        <p:blipFill>
          <a:blip r:embed="rId2"/>
          <a:stretch>
            <a:fillRect/>
          </a:stretch>
        </p:blipFill>
        <p:spPr>
          <a:xfrm>
            <a:off x="258339" y="1634271"/>
            <a:ext cx="8488560" cy="5223729"/>
          </a:xfrm>
          <a:prstGeom prst="rect">
            <a:avLst/>
          </a:prstGeom>
        </p:spPr>
      </p:pic>
      <p:sp>
        <p:nvSpPr>
          <p:cNvPr name="文本框 6" id="2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BBAAD9C20180234D78A0072836F0B4E0B2B9B2011FE47B00AAD98A33B1BC2BE50B49BE38D1663B0E22592508C8463BEBADF9217A11D06BE11BBFC25B79BE2BD124FC02AD7F26F6B794A72C576FB24AA7BD05E4B97D66CF8558969191E310FCB8DA862697DE3</a:t>
            </a:r>
          </a:p>
        </p:txBody>
      </p:sp>
    </p:spTree>
    <p:extLst>
      <p:ext uri="{BB962C8B-B14F-4D97-AF65-F5344CB8AC3E}">
        <p14:creationId xmlns:p14="http://schemas.microsoft.com/office/powerpoint/2010/main" val="4068508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4665" y="115717"/>
            <a:ext cx="6762962" cy="584775"/>
          </a:xfrm>
          <a:prstGeom prst="rect">
            <a:avLst/>
          </a:prstGeom>
          <a:noFill/>
          <a:ln w="127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200" b="1" i="0" u="none" strike="noStrike" kern="1200" cap="none" spc="0" normalizeH="0" baseline="0" noProof="0" dirty="0">
                <a:ln>
                  <a:noFill/>
                </a:ln>
                <a:solidFill>
                  <a:srgbClr val="009193"/>
                </a:solidFill>
                <a:effectLst/>
                <a:uLnTx/>
                <a:uFillTx/>
                <a:latin typeface="等线 Light"/>
                <a:ea typeface="等线 Light" panose="02010600030101010101" pitchFamily="2" charset="-122"/>
              </a:rPr>
              <a:t>Generalized Focal Loss</a:t>
            </a:r>
            <a:endParaRPr kumimoji="1" lang="en-US" altLang="zh-CN" sz="2400" b="1" i="0" u="none" strike="noStrike" kern="1200" cap="none" spc="0" normalizeH="0" baseline="0" noProof="0" dirty="0">
              <a:ln>
                <a:noFill/>
              </a:ln>
              <a:solidFill>
                <a:srgbClr val="009193"/>
              </a:solidFill>
              <a:effectLst/>
              <a:uLnTx/>
              <a:uFillTx/>
              <a:latin typeface="等线 Light"/>
              <a:ea typeface="等线 Light" panose="02010600030101010101" pitchFamily="2" charset="-122"/>
            </a:endParaRPr>
          </a:p>
        </p:txBody>
      </p:sp>
      <p:sp>
        <p:nvSpPr>
          <p:cNvPr id="26" name="Shape 178"/>
          <p:cNvSpPr/>
          <p:nvPr/>
        </p:nvSpPr>
        <p:spPr>
          <a:xfrm>
            <a:off x="148170" y="189786"/>
            <a:ext cx="86495" cy="493200"/>
          </a:xfrm>
          <a:prstGeom prst="roundRect">
            <a:avLst>
              <a:gd name="adj" fmla="val 50000"/>
            </a:avLst>
          </a:prstGeom>
          <a:solidFill>
            <a:srgbClr val="44B8B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200" b="0">
                <a:solidFill>
                  <a:srgbClr val="FFFFFF"/>
                </a:solidFill>
                <a:latin typeface="+mn-lt"/>
                <a:ea typeface="+mn-ea"/>
                <a:cs typeface="+mn-cs"/>
                <a:sym typeface="Helvetica Neue Medium"/>
              </a:defRPr>
            </a:pPr>
            <a:endParaRPr kumimoji="0" sz="3600" b="1" i="0" u="none" strike="noStrike" kern="1200" cap="none" spc="0" normalizeH="0" baseline="0" noProof="0">
              <a:ln>
                <a:noFill/>
              </a:ln>
              <a:solidFill>
                <a:srgbClr val="FFFFFF"/>
              </a:solidFill>
              <a:effectLst/>
              <a:uLnTx/>
              <a:uFillTx/>
              <a:latin typeface="等线"/>
              <a:ea typeface="+mn-ea"/>
              <a:cs typeface="+mn-cs"/>
              <a:sym typeface="Helvetica Neue Medium"/>
            </a:endParaRPr>
          </a:p>
        </p:txBody>
      </p:sp>
      <p:sp>
        <p:nvSpPr>
          <p:cNvPr id="6" name="文本框 5">
            <a:extLst>
              <a:ext uri="{FF2B5EF4-FFF2-40B4-BE49-F238E27FC236}">
                <a16:creationId xmlns:a16="http://schemas.microsoft.com/office/drawing/2014/main" id="{7B022386-F0AA-4DF8-A915-90A711FDA4A5}"/>
              </a:ext>
            </a:extLst>
          </p:cNvPr>
          <p:cNvSpPr txBox="1"/>
          <p:nvPr/>
        </p:nvSpPr>
        <p:spPr>
          <a:xfrm>
            <a:off x="148170" y="949911"/>
            <a:ext cx="11259636" cy="523220"/>
          </a:xfrm>
          <a:prstGeom prst="rect">
            <a:avLst/>
          </a:prstGeom>
          <a:noFill/>
          <a:ln w="12700">
            <a:solidFill>
              <a:schemeClr val="tx1"/>
            </a:solidFill>
          </a:ln>
        </p:spPr>
        <p:txBody>
          <a:bodyPr wrap="square" rtlCol="0">
            <a:spAutoFit/>
          </a:bodyPr>
          <a:lstStyle/>
          <a:p>
            <a:r>
              <a:rPr lang="zh-CN" altLang="en-US" sz="2800" b="1" dirty="0"/>
              <a:t>训练流程之</a:t>
            </a:r>
            <a:r>
              <a:rPr lang="en-US" altLang="zh-CN" sz="2800" b="1" dirty="0"/>
              <a:t>DFL</a:t>
            </a:r>
            <a:r>
              <a:rPr lang="zh-CN" altLang="en-US" sz="2800" b="1" dirty="0"/>
              <a:t>损失</a:t>
            </a:r>
            <a:endParaRPr lang="en-US" altLang="zh-CN" sz="2800" b="1" dirty="0"/>
          </a:p>
        </p:txBody>
      </p:sp>
      <p:pic>
        <p:nvPicPr>
          <p:cNvPr id="2" name="图片 1">
            <a:extLst>
              <a:ext uri="{FF2B5EF4-FFF2-40B4-BE49-F238E27FC236}">
                <a16:creationId xmlns:a16="http://schemas.microsoft.com/office/drawing/2014/main" id="{D4B04C7A-D4DF-4C6B-8136-9AA46C547D03}"/>
              </a:ext>
            </a:extLst>
          </p:cNvPr>
          <p:cNvPicPr>
            <a:picLocks noChangeAspect="1"/>
          </p:cNvPicPr>
          <p:nvPr/>
        </p:nvPicPr>
        <p:blipFill>
          <a:blip r:embed="rId2"/>
          <a:stretch>
            <a:fillRect/>
          </a:stretch>
        </p:blipFill>
        <p:spPr>
          <a:xfrm>
            <a:off x="125053" y="1990031"/>
            <a:ext cx="11282753" cy="3673922"/>
          </a:xfrm>
          <a:prstGeom prst="rect">
            <a:avLst/>
          </a:prstGeom>
        </p:spPr>
      </p:pic>
      <p:sp>
        <p:nvSpPr>
          <p:cNvPr name="文本框 6" id="2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BBAAD9C20180234D78A0072836F0B4E0B2B9B2011FE47B00AAD98A33B1BC2BE50B49BE38D1663B0E22592508C8463BEBADF9217A11D06BE11BBFC25B79BE2BD124FC02AD7F26F6B794A72C576FB24AA7BD05E4B97D66CF8558969191E310FCB8DA862697DE3</a:t>
            </a:r>
          </a:p>
        </p:txBody>
      </p:sp>
    </p:spTree>
    <p:extLst>
      <p:ext uri="{BB962C8B-B14F-4D97-AF65-F5344CB8AC3E}">
        <p14:creationId xmlns:p14="http://schemas.microsoft.com/office/powerpoint/2010/main" val="2377702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4665" y="115717"/>
            <a:ext cx="6762962" cy="584775"/>
          </a:xfrm>
          <a:prstGeom prst="rect">
            <a:avLst/>
          </a:prstGeom>
          <a:noFill/>
          <a:ln w="127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200" b="1" i="0" u="none" strike="noStrike" kern="1200" cap="none" spc="0" normalizeH="0" baseline="0" noProof="0" dirty="0">
                <a:ln>
                  <a:noFill/>
                </a:ln>
                <a:solidFill>
                  <a:srgbClr val="009193"/>
                </a:solidFill>
                <a:effectLst/>
                <a:uLnTx/>
                <a:uFillTx/>
                <a:latin typeface="等线 Light"/>
                <a:ea typeface="等线 Light" panose="02010600030101010101" pitchFamily="2" charset="-122"/>
              </a:rPr>
              <a:t>Generalized Focal Loss</a:t>
            </a:r>
            <a:endParaRPr kumimoji="1" lang="en-US" altLang="zh-CN" sz="2400" b="1" i="0" u="none" strike="noStrike" kern="1200" cap="none" spc="0" normalizeH="0" baseline="0" noProof="0" dirty="0">
              <a:ln>
                <a:noFill/>
              </a:ln>
              <a:solidFill>
                <a:srgbClr val="009193"/>
              </a:solidFill>
              <a:effectLst/>
              <a:uLnTx/>
              <a:uFillTx/>
              <a:latin typeface="等线 Light"/>
              <a:ea typeface="等线 Light" panose="02010600030101010101" pitchFamily="2" charset="-122"/>
            </a:endParaRPr>
          </a:p>
        </p:txBody>
      </p:sp>
      <p:sp>
        <p:nvSpPr>
          <p:cNvPr id="26" name="Shape 178"/>
          <p:cNvSpPr/>
          <p:nvPr/>
        </p:nvSpPr>
        <p:spPr>
          <a:xfrm>
            <a:off x="148170" y="189786"/>
            <a:ext cx="86495" cy="493200"/>
          </a:xfrm>
          <a:prstGeom prst="roundRect">
            <a:avLst>
              <a:gd name="adj" fmla="val 50000"/>
            </a:avLst>
          </a:prstGeom>
          <a:solidFill>
            <a:srgbClr val="44B8B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200" b="0">
                <a:solidFill>
                  <a:srgbClr val="FFFFFF"/>
                </a:solidFill>
                <a:latin typeface="+mn-lt"/>
                <a:ea typeface="+mn-ea"/>
                <a:cs typeface="+mn-cs"/>
                <a:sym typeface="Helvetica Neue Medium"/>
              </a:defRPr>
            </a:pPr>
            <a:endParaRPr kumimoji="0" sz="3600" b="1" i="0" u="none" strike="noStrike" kern="1200" cap="none" spc="0" normalizeH="0" baseline="0" noProof="0">
              <a:ln>
                <a:noFill/>
              </a:ln>
              <a:solidFill>
                <a:srgbClr val="FFFFFF"/>
              </a:solidFill>
              <a:effectLst/>
              <a:uLnTx/>
              <a:uFillTx/>
              <a:latin typeface="等线"/>
              <a:ea typeface="+mn-ea"/>
              <a:cs typeface="+mn-cs"/>
              <a:sym typeface="Helvetica Neue Medium"/>
            </a:endParaRPr>
          </a:p>
        </p:txBody>
      </p:sp>
      <p:sp>
        <p:nvSpPr>
          <p:cNvPr id="6" name="文本框 5">
            <a:extLst>
              <a:ext uri="{FF2B5EF4-FFF2-40B4-BE49-F238E27FC236}">
                <a16:creationId xmlns:a16="http://schemas.microsoft.com/office/drawing/2014/main" id="{7B022386-F0AA-4DF8-A915-90A711FDA4A5}"/>
              </a:ext>
            </a:extLst>
          </p:cNvPr>
          <p:cNvSpPr txBox="1"/>
          <p:nvPr/>
        </p:nvSpPr>
        <p:spPr>
          <a:xfrm>
            <a:off x="148170" y="949911"/>
            <a:ext cx="11259636" cy="523220"/>
          </a:xfrm>
          <a:prstGeom prst="rect">
            <a:avLst/>
          </a:prstGeom>
          <a:noFill/>
          <a:ln w="12700">
            <a:solidFill>
              <a:schemeClr val="tx1"/>
            </a:solidFill>
          </a:ln>
        </p:spPr>
        <p:txBody>
          <a:bodyPr wrap="square" rtlCol="0">
            <a:spAutoFit/>
          </a:bodyPr>
          <a:lstStyle/>
          <a:p>
            <a:r>
              <a:rPr lang="zh-CN" altLang="en-US" sz="2800" b="1" dirty="0"/>
              <a:t>训练流程之</a:t>
            </a:r>
            <a:r>
              <a:rPr lang="en-US" altLang="zh-CN" sz="2800" b="1" dirty="0"/>
              <a:t>QFL</a:t>
            </a:r>
            <a:r>
              <a:rPr lang="zh-CN" altLang="en-US" sz="2800" b="1" dirty="0"/>
              <a:t>损失</a:t>
            </a:r>
            <a:endParaRPr lang="en-US" altLang="zh-CN" sz="2800" b="1" dirty="0"/>
          </a:p>
        </p:txBody>
      </p:sp>
      <p:pic>
        <p:nvPicPr>
          <p:cNvPr id="3" name="图片 2">
            <a:extLst>
              <a:ext uri="{FF2B5EF4-FFF2-40B4-BE49-F238E27FC236}">
                <a16:creationId xmlns:a16="http://schemas.microsoft.com/office/drawing/2014/main" id="{3F6C9101-5D82-463B-A1F1-6E0C8B5F09DF}"/>
              </a:ext>
            </a:extLst>
          </p:cNvPr>
          <p:cNvPicPr>
            <a:picLocks noChangeAspect="1"/>
          </p:cNvPicPr>
          <p:nvPr/>
        </p:nvPicPr>
        <p:blipFill>
          <a:blip r:embed="rId2"/>
          <a:stretch>
            <a:fillRect/>
          </a:stretch>
        </p:blipFill>
        <p:spPr>
          <a:xfrm>
            <a:off x="191417" y="1755606"/>
            <a:ext cx="7868105" cy="4986677"/>
          </a:xfrm>
          <a:prstGeom prst="rect">
            <a:avLst/>
          </a:prstGeom>
        </p:spPr>
      </p:pic>
      <p:sp>
        <p:nvSpPr>
          <p:cNvPr name="文本框 6" id="2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BBAAD9C20180234D78A0072836F0B4E0B2B9B2011FE47B00AAD98A33B1BC2BE50B49BE38D1663B0E22592508C8463BEBADF9217A11D06BE11BBFC25B79BE2BD124FC02AD7F26F6B794A72C576FB24AA7BD05E4B97D66CF8558969191E310FCB8DA862697DE3</a:t>
            </a:r>
          </a:p>
        </p:txBody>
      </p:sp>
    </p:spTree>
    <p:extLst>
      <p:ext uri="{BB962C8B-B14F-4D97-AF65-F5344CB8AC3E}">
        <p14:creationId xmlns:p14="http://schemas.microsoft.com/office/powerpoint/2010/main" val="1150901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4665" y="115717"/>
            <a:ext cx="6762962" cy="584775"/>
          </a:xfrm>
          <a:prstGeom prst="rect">
            <a:avLst/>
          </a:prstGeom>
          <a:noFill/>
          <a:ln w="127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3200" b="1" i="0" u="none" strike="noStrike" kern="1200" cap="none" spc="0" normalizeH="0" baseline="0" noProof="0" dirty="0">
                <a:ln>
                  <a:noFill/>
                </a:ln>
                <a:solidFill>
                  <a:srgbClr val="009193"/>
                </a:solidFill>
                <a:effectLst/>
                <a:uLnTx/>
                <a:uFillTx/>
                <a:latin typeface="等线 Light"/>
                <a:ea typeface="等线 Light" panose="02010600030101010101" pitchFamily="2" charset="-122"/>
              </a:rPr>
              <a:t>轻量</a:t>
            </a:r>
            <a:r>
              <a:rPr kumimoji="1" lang="zh-CN" altLang="en-US" sz="3200" b="1" dirty="0">
                <a:solidFill>
                  <a:srgbClr val="009193"/>
                </a:solidFill>
                <a:latin typeface="等线 Light"/>
                <a:ea typeface="等线 Light" panose="02010600030101010101" pitchFamily="2" charset="-122"/>
              </a:rPr>
              <a:t>的</a:t>
            </a:r>
            <a:r>
              <a:rPr kumimoji="1" lang="en-US" altLang="zh-CN" sz="3200" b="1" dirty="0" err="1">
                <a:solidFill>
                  <a:srgbClr val="009193"/>
                </a:solidFill>
                <a:latin typeface="等线 Light"/>
                <a:ea typeface="等线 Light" panose="02010600030101010101" pitchFamily="2" charset="-122"/>
              </a:rPr>
              <a:t>pannet</a:t>
            </a:r>
            <a:r>
              <a:rPr kumimoji="1" lang="zh-CN" altLang="en-US" sz="3200" b="1" dirty="0">
                <a:solidFill>
                  <a:srgbClr val="009193"/>
                </a:solidFill>
                <a:latin typeface="等线 Light"/>
                <a:ea typeface="等线 Light" panose="02010600030101010101" pitchFamily="2" charset="-122"/>
              </a:rPr>
              <a:t>颈部</a:t>
            </a:r>
            <a:endParaRPr kumimoji="1" lang="en-US" altLang="zh-CN" sz="2400" b="1" i="0" u="none" strike="noStrike" kern="1200" cap="none" spc="0" normalizeH="0" baseline="0" noProof="0" dirty="0">
              <a:ln>
                <a:noFill/>
              </a:ln>
              <a:solidFill>
                <a:srgbClr val="009193"/>
              </a:solidFill>
              <a:effectLst/>
              <a:uLnTx/>
              <a:uFillTx/>
              <a:latin typeface="等线 Light"/>
              <a:ea typeface="等线 Light" panose="02010600030101010101" pitchFamily="2" charset="-122"/>
            </a:endParaRPr>
          </a:p>
        </p:txBody>
      </p:sp>
      <p:sp>
        <p:nvSpPr>
          <p:cNvPr id="26" name="Shape 178"/>
          <p:cNvSpPr/>
          <p:nvPr/>
        </p:nvSpPr>
        <p:spPr>
          <a:xfrm>
            <a:off x="148170" y="189786"/>
            <a:ext cx="86495" cy="493200"/>
          </a:xfrm>
          <a:prstGeom prst="roundRect">
            <a:avLst>
              <a:gd name="adj" fmla="val 50000"/>
            </a:avLst>
          </a:prstGeom>
          <a:solidFill>
            <a:srgbClr val="44B8B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200" b="0">
                <a:solidFill>
                  <a:srgbClr val="FFFFFF"/>
                </a:solidFill>
                <a:latin typeface="+mn-lt"/>
                <a:ea typeface="+mn-ea"/>
                <a:cs typeface="+mn-cs"/>
                <a:sym typeface="Helvetica Neue Medium"/>
              </a:defRPr>
            </a:pPr>
            <a:endParaRPr kumimoji="0" sz="3600" b="1" i="0" u="none" strike="noStrike" kern="1200" cap="none" spc="0" normalizeH="0" baseline="0" noProof="0">
              <a:ln>
                <a:noFill/>
              </a:ln>
              <a:solidFill>
                <a:srgbClr val="FFFFFF"/>
              </a:solidFill>
              <a:effectLst/>
              <a:uLnTx/>
              <a:uFillTx/>
              <a:latin typeface="等线"/>
              <a:ea typeface="+mn-ea"/>
              <a:cs typeface="+mn-cs"/>
              <a:sym typeface="Helvetica Neue Medium"/>
            </a:endParaRPr>
          </a:p>
        </p:txBody>
      </p:sp>
      <p:sp>
        <p:nvSpPr>
          <p:cNvPr id="3" name="矩形 2"/>
          <p:cNvSpPr/>
          <p:nvPr/>
        </p:nvSpPr>
        <p:spPr>
          <a:xfrm>
            <a:off x="359259" y="805582"/>
            <a:ext cx="11832741" cy="5246835"/>
          </a:xfrm>
          <a:prstGeom prst="rect">
            <a:avLst/>
          </a:prstGeom>
        </p:spPr>
        <p:txBody>
          <a:bodyPr wrap="square">
            <a:noAutofit/>
          </a:bodyPr>
          <a:lstStyle/>
          <a:p>
            <a:endParaRPr lang="en-US" altLang="zh-CN" sz="1600" dirty="0"/>
          </a:p>
          <a:p>
            <a:endParaRPr lang="en-US" altLang="zh-CN" dirty="0"/>
          </a:p>
          <a:p>
            <a:pPr marL="342900" indent="-342900">
              <a:buAutoNum type="arabicPeriod"/>
            </a:pPr>
            <a:endParaRPr lang="en-US" altLang="zh-CN" dirty="0">
              <a:latin typeface="Arial" panose="020B0604020202020204" pitchFamily="34" charset="0"/>
            </a:endParaRPr>
          </a:p>
          <a:p>
            <a:endParaRPr lang="en-US" altLang="zh-CN" dirty="0">
              <a:latin typeface="Arial" panose="020B0604020202020204" pitchFamily="34" charset="0"/>
            </a:endParaRPr>
          </a:p>
        </p:txBody>
      </p:sp>
      <p:pic>
        <p:nvPicPr>
          <p:cNvPr id="4" name="图片 3">
            <a:extLst>
              <a:ext uri="{FF2B5EF4-FFF2-40B4-BE49-F238E27FC236}">
                <a16:creationId xmlns:a16="http://schemas.microsoft.com/office/drawing/2014/main" id="{6146A179-9DF4-4F64-B13A-1C69874A6CA6}"/>
              </a:ext>
            </a:extLst>
          </p:cNvPr>
          <p:cNvPicPr>
            <a:picLocks noChangeAspect="1"/>
          </p:cNvPicPr>
          <p:nvPr/>
        </p:nvPicPr>
        <p:blipFill>
          <a:blip r:embed="rId2"/>
          <a:stretch>
            <a:fillRect/>
          </a:stretch>
        </p:blipFill>
        <p:spPr>
          <a:xfrm>
            <a:off x="1080325" y="1073907"/>
            <a:ext cx="6252630" cy="4978510"/>
          </a:xfrm>
          <a:prstGeom prst="rect">
            <a:avLst/>
          </a:prstGeom>
        </p:spPr>
      </p:pic>
      <p:sp>
        <p:nvSpPr>
          <p:cNvPr name="文本框 5" id="2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BBAAD9C20180234D78A0072836F0B4E0B2B9B2011FE47B00AAD98A33B1BC2BE50B49BE38D1663B0E22592508C8463BEBADF9217A11D06BE11BBFC25B79BE2BD124FC02AD7F26F6B794A72C576FB24AA7BD05E4B97D66CF8558969191E310FCB8DA862697DE3</a:t>
            </a:r>
          </a:p>
        </p:txBody>
      </p:sp>
    </p:spTree>
    <p:extLst>
      <p:ext uri="{BB962C8B-B14F-4D97-AF65-F5344CB8AC3E}">
        <p14:creationId xmlns:p14="http://schemas.microsoft.com/office/powerpoint/2010/main" val="989393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4665" y="115717"/>
            <a:ext cx="6762962" cy="584775"/>
          </a:xfrm>
          <a:prstGeom prst="rect">
            <a:avLst/>
          </a:prstGeom>
          <a:noFill/>
          <a:ln w="127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200" b="1" i="0" u="none" strike="noStrike" kern="1200" cap="none" spc="0" normalizeH="0" baseline="0" noProof="0" dirty="0" err="1">
                <a:ln>
                  <a:noFill/>
                </a:ln>
                <a:solidFill>
                  <a:srgbClr val="009193"/>
                </a:solidFill>
                <a:effectLst/>
                <a:uLnTx/>
                <a:uFillTx/>
                <a:latin typeface="等线 Light"/>
                <a:ea typeface="等线 Light" panose="02010600030101010101" pitchFamily="2" charset="-122"/>
              </a:rPr>
              <a:t>NanoDet</a:t>
            </a:r>
            <a:r>
              <a:rPr kumimoji="1" lang="zh-CN" altLang="en-US" sz="3200" b="1" i="0" u="none" strike="noStrike" kern="1200" cap="none" spc="0" normalizeH="0" baseline="0" noProof="0" dirty="0">
                <a:ln>
                  <a:noFill/>
                </a:ln>
                <a:solidFill>
                  <a:srgbClr val="009193"/>
                </a:solidFill>
                <a:effectLst/>
                <a:uLnTx/>
                <a:uFillTx/>
                <a:latin typeface="等线 Light"/>
                <a:ea typeface="等线 Light" panose="02010600030101010101" pitchFamily="2" charset="-122"/>
              </a:rPr>
              <a:t>里的</a:t>
            </a:r>
            <a:r>
              <a:rPr kumimoji="1" lang="en-US" altLang="zh-CN" sz="3200" b="1" i="0" u="none" strike="noStrike" kern="1200" cap="none" spc="0" normalizeH="0" baseline="0" noProof="0" dirty="0">
                <a:ln>
                  <a:noFill/>
                </a:ln>
                <a:solidFill>
                  <a:srgbClr val="009193"/>
                </a:solidFill>
                <a:effectLst/>
                <a:uLnTx/>
                <a:uFillTx/>
                <a:latin typeface="等线 Light"/>
                <a:ea typeface="等线 Light" panose="02010600030101010101" pitchFamily="2" charset="-122"/>
              </a:rPr>
              <a:t>ATSS</a:t>
            </a:r>
            <a:r>
              <a:rPr kumimoji="1" lang="zh-CN" altLang="en-US" sz="3200" b="1" i="0" u="none" strike="noStrike" kern="1200" cap="none" spc="0" normalizeH="0" baseline="0" noProof="0" dirty="0">
                <a:ln>
                  <a:noFill/>
                </a:ln>
                <a:solidFill>
                  <a:srgbClr val="009193"/>
                </a:solidFill>
                <a:effectLst/>
                <a:uLnTx/>
                <a:uFillTx/>
                <a:latin typeface="等线 Light"/>
                <a:ea typeface="等线 Light" panose="02010600030101010101" pitchFamily="2" charset="-122"/>
              </a:rPr>
              <a:t>正样本采样策略</a:t>
            </a:r>
            <a:endParaRPr kumimoji="1" lang="en-US" altLang="zh-CN" sz="2400" b="1" i="0" u="none" strike="noStrike" kern="1200" cap="none" spc="0" normalizeH="0" baseline="0" noProof="0" dirty="0">
              <a:ln>
                <a:noFill/>
              </a:ln>
              <a:solidFill>
                <a:srgbClr val="009193"/>
              </a:solidFill>
              <a:effectLst/>
              <a:uLnTx/>
              <a:uFillTx/>
              <a:latin typeface="等线 Light"/>
              <a:ea typeface="等线 Light" panose="02010600030101010101" pitchFamily="2" charset="-122"/>
            </a:endParaRPr>
          </a:p>
        </p:txBody>
      </p:sp>
      <p:sp>
        <p:nvSpPr>
          <p:cNvPr id="26" name="Shape 178"/>
          <p:cNvSpPr/>
          <p:nvPr/>
        </p:nvSpPr>
        <p:spPr>
          <a:xfrm>
            <a:off x="148170" y="189786"/>
            <a:ext cx="86495" cy="493200"/>
          </a:xfrm>
          <a:prstGeom prst="roundRect">
            <a:avLst>
              <a:gd name="adj" fmla="val 50000"/>
            </a:avLst>
          </a:prstGeom>
          <a:solidFill>
            <a:srgbClr val="44B8B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200" b="0">
                <a:solidFill>
                  <a:srgbClr val="FFFFFF"/>
                </a:solidFill>
                <a:latin typeface="+mn-lt"/>
                <a:ea typeface="+mn-ea"/>
                <a:cs typeface="+mn-cs"/>
                <a:sym typeface="Helvetica Neue Medium"/>
              </a:defRPr>
            </a:pPr>
            <a:endParaRPr kumimoji="0" sz="3600" b="1" i="0" u="none" strike="noStrike" kern="1200" cap="none" spc="0" normalizeH="0" baseline="0" noProof="0">
              <a:ln>
                <a:noFill/>
              </a:ln>
              <a:solidFill>
                <a:srgbClr val="FFFFFF"/>
              </a:solidFill>
              <a:effectLst/>
              <a:uLnTx/>
              <a:uFillTx/>
              <a:latin typeface="等线"/>
              <a:ea typeface="+mn-ea"/>
              <a:cs typeface="+mn-cs"/>
              <a:sym typeface="Helvetica Neue Medium"/>
            </a:endParaRPr>
          </a:p>
        </p:txBody>
      </p:sp>
      <p:sp>
        <p:nvSpPr>
          <p:cNvPr id="3" name="矩形 2"/>
          <p:cNvSpPr/>
          <p:nvPr/>
        </p:nvSpPr>
        <p:spPr>
          <a:xfrm>
            <a:off x="359259" y="805582"/>
            <a:ext cx="11832741" cy="5246835"/>
          </a:xfrm>
          <a:prstGeom prst="rect">
            <a:avLst/>
          </a:prstGeom>
        </p:spPr>
        <p:txBody>
          <a:bodyPr wrap="square">
            <a:noAutofit/>
          </a:bodyPr>
          <a:lstStyle/>
          <a:p>
            <a:endParaRPr lang="en-US" altLang="zh-CN" sz="1600" dirty="0"/>
          </a:p>
          <a:p>
            <a:endParaRPr lang="en-US" altLang="zh-CN" dirty="0"/>
          </a:p>
          <a:p>
            <a:pPr marL="342900" indent="-342900">
              <a:buAutoNum type="arabicPeriod"/>
            </a:pPr>
            <a:endParaRPr lang="en-US" altLang="zh-CN" dirty="0">
              <a:latin typeface="Arial" panose="020B0604020202020204" pitchFamily="34" charset="0"/>
            </a:endParaRPr>
          </a:p>
          <a:p>
            <a:endParaRPr lang="en-US" altLang="zh-CN" dirty="0">
              <a:latin typeface="Arial" panose="020B0604020202020204" pitchFamily="34" charset="0"/>
            </a:endParaRPr>
          </a:p>
        </p:txBody>
      </p:sp>
      <p:pic>
        <p:nvPicPr>
          <p:cNvPr id="7" name="图片 6">
            <a:extLst>
              <a:ext uri="{FF2B5EF4-FFF2-40B4-BE49-F238E27FC236}">
                <a16:creationId xmlns:a16="http://schemas.microsoft.com/office/drawing/2014/main" id="{8A46F694-9E7A-474F-A55A-6D89DAFA48C1}"/>
              </a:ext>
            </a:extLst>
          </p:cNvPr>
          <p:cNvPicPr>
            <a:picLocks noChangeAspect="1"/>
          </p:cNvPicPr>
          <p:nvPr/>
        </p:nvPicPr>
        <p:blipFill>
          <a:blip r:embed="rId2"/>
          <a:stretch>
            <a:fillRect/>
          </a:stretch>
        </p:blipFill>
        <p:spPr>
          <a:xfrm>
            <a:off x="5546569" y="523188"/>
            <a:ext cx="5453497" cy="5675184"/>
          </a:xfrm>
          <a:prstGeom prst="rect">
            <a:avLst/>
          </a:prstGeom>
        </p:spPr>
      </p:pic>
      <p:sp>
        <p:nvSpPr>
          <p:cNvPr id="9" name="文本框 8">
            <a:extLst>
              <a:ext uri="{FF2B5EF4-FFF2-40B4-BE49-F238E27FC236}">
                <a16:creationId xmlns:a16="http://schemas.microsoft.com/office/drawing/2014/main" id="{A81CEB56-32FD-4B15-A951-DE349CA640BF}"/>
              </a:ext>
            </a:extLst>
          </p:cNvPr>
          <p:cNvSpPr txBox="1"/>
          <p:nvPr/>
        </p:nvSpPr>
        <p:spPr>
          <a:xfrm>
            <a:off x="148170" y="949911"/>
            <a:ext cx="5187310" cy="2308324"/>
          </a:xfrm>
          <a:prstGeom prst="rect">
            <a:avLst/>
          </a:prstGeom>
          <a:noFill/>
          <a:ln w="12700">
            <a:solidFill>
              <a:schemeClr val="tx1"/>
            </a:solidFill>
          </a:ln>
        </p:spPr>
        <p:txBody>
          <a:bodyPr wrap="square" rtlCol="0">
            <a:spAutoFit/>
          </a:bodyPr>
          <a:lstStyle/>
          <a:p>
            <a:pPr marL="457200" indent="-457200">
              <a:buAutoNum type="arabicPeriod"/>
            </a:pPr>
            <a:r>
              <a:rPr kumimoji="1" lang="zh-CN" altLang="en-US" sz="2400" b="1" dirty="0"/>
              <a:t>基于点的采样规则</a:t>
            </a:r>
            <a:endParaRPr kumimoji="1" lang="en-US" altLang="zh-CN" sz="2000" dirty="0"/>
          </a:p>
          <a:p>
            <a:r>
              <a:rPr kumimoji="1" lang="en-US" altLang="zh-CN" sz="2000" dirty="0"/>
              <a:t>1</a:t>
            </a:r>
            <a:r>
              <a:rPr kumimoji="1" lang="zh-CN" altLang="en-US" sz="2000" dirty="0"/>
              <a:t>）</a:t>
            </a:r>
            <a:r>
              <a:rPr kumimoji="1" lang="en-US" altLang="zh-CN" sz="2000" dirty="0"/>
              <a:t> </a:t>
            </a:r>
            <a:r>
              <a:rPr kumimoji="1" lang="zh-CN" altLang="en-US" sz="2000" dirty="0"/>
              <a:t>头部输出</a:t>
            </a:r>
            <a:r>
              <a:rPr kumimoji="1" lang="en-US" altLang="zh-CN" sz="2000" dirty="0"/>
              <a:t>3</a:t>
            </a:r>
            <a:r>
              <a:rPr kumimoji="1" lang="zh-CN" altLang="en-US" sz="2000" dirty="0"/>
              <a:t>个特征图</a:t>
            </a:r>
            <a:endParaRPr kumimoji="1" lang="en-US" altLang="zh-CN" sz="2000" dirty="0"/>
          </a:p>
          <a:p>
            <a:r>
              <a:rPr kumimoji="1" lang="en-US" altLang="zh-CN" sz="2000" dirty="0"/>
              <a:t>2</a:t>
            </a:r>
            <a:r>
              <a:rPr kumimoji="1" lang="zh-CN" altLang="en-US" sz="2000" dirty="0"/>
              <a:t>）</a:t>
            </a:r>
            <a:r>
              <a:rPr kumimoji="1" lang="en-US" altLang="zh-CN" sz="2000" dirty="0"/>
              <a:t> </a:t>
            </a:r>
            <a:r>
              <a:rPr kumimoji="1" lang="zh-CN" altLang="en-US" sz="2000" dirty="0"/>
              <a:t>每一个特征图映射到原图采样点的密度不同</a:t>
            </a:r>
            <a:endParaRPr kumimoji="1" lang="en-US" altLang="zh-CN" sz="2000" dirty="0"/>
          </a:p>
          <a:p>
            <a:r>
              <a:rPr kumimoji="1" lang="en-US" altLang="zh-CN" sz="2000" dirty="0"/>
              <a:t>3</a:t>
            </a:r>
            <a:r>
              <a:rPr kumimoji="1" lang="zh-CN" altLang="en-US" sz="2000" dirty="0"/>
              <a:t>）</a:t>
            </a:r>
            <a:r>
              <a:rPr kumimoji="1" lang="en-US" altLang="zh-CN" sz="2000" dirty="0"/>
              <a:t> </a:t>
            </a:r>
            <a:r>
              <a:rPr kumimoji="1" lang="zh-CN" altLang="en-US" sz="2000" dirty="0"/>
              <a:t>相同特征图下相邻</a:t>
            </a:r>
            <a:r>
              <a:rPr kumimoji="1" lang="en-US" altLang="zh-CN" sz="2000" dirty="0"/>
              <a:t>2</a:t>
            </a:r>
            <a:r>
              <a:rPr kumimoji="1" lang="zh-CN" altLang="en-US" sz="2000" dirty="0"/>
              <a:t>个点的距离为特征图步长的倍数</a:t>
            </a:r>
            <a:endParaRPr kumimoji="1" lang="en-US" altLang="zh-CN" sz="2000" dirty="0"/>
          </a:p>
          <a:p>
            <a:endParaRPr kumimoji="1" lang="zh-CN" altLang="en-US" sz="2000" dirty="0"/>
          </a:p>
        </p:txBody>
      </p:sp>
      <p:sp>
        <p:nvSpPr>
          <p:cNvPr name="文本框 9" id="2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BBAAD9C20180234D78A0072836F0B4E0B2B9B2011FE47B00AAD98A33B1BC2BE50B49BE38D1663B0E22592508C8463BEBADF9217A11D06BE11BBFC25B79BE2BD124FC02AD7F26F6B794A72C576FB24AA7BD05E4B97D66CF8558969191E310FCB8DA862697DE3</a:t>
            </a:r>
          </a:p>
        </p:txBody>
      </p:sp>
    </p:spTree>
    <p:extLst>
      <p:ext uri="{BB962C8B-B14F-4D97-AF65-F5344CB8AC3E}">
        <p14:creationId xmlns:p14="http://schemas.microsoft.com/office/powerpoint/2010/main" val="3487879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4665" y="115717"/>
            <a:ext cx="6762962" cy="584775"/>
          </a:xfrm>
          <a:prstGeom prst="rect">
            <a:avLst/>
          </a:prstGeom>
          <a:noFill/>
          <a:ln w="127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200" b="1" i="0" u="none" strike="noStrike" kern="1200" cap="none" spc="0" normalizeH="0" baseline="0" noProof="0" dirty="0" err="1">
                <a:ln>
                  <a:noFill/>
                </a:ln>
                <a:solidFill>
                  <a:srgbClr val="009193"/>
                </a:solidFill>
                <a:effectLst/>
                <a:uLnTx/>
                <a:uFillTx/>
                <a:latin typeface="等线 Light"/>
                <a:ea typeface="等线 Light" panose="02010600030101010101" pitchFamily="2" charset="-122"/>
              </a:rPr>
              <a:t>NanoDet</a:t>
            </a:r>
            <a:r>
              <a:rPr kumimoji="1" lang="zh-CN" altLang="en-US" sz="3200" b="1" i="0" u="none" strike="noStrike" kern="1200" cap="none" spc="0" normalizeH="0" baseline="0" noProof="0" dirty="0">
                <a:ln>
                  <a:noFill/>
                </a:ln>
                <a:solidFill>
                  <a:srgbClr val="009193"/>
                </a:solidFill>
                <a:effectLst/>
                <a:uLnTx/>
                <a:uFillTx/>
                <a:latin typeface="等线 Light"/>
                <a:ea typeface="等线 Light" panose="02010600030101010101" pitchFamily="2" charset="-122"/>
              </a:rPr>
              <a:t>里的</a:t>
            </a:r>
            <a:r>
              <a:rPr kumimoji="1" lang="en-US" altLang="zh-CN" sz="3200" b="1" i="0" u="none" strike="noStrike" kern="1200" cap="none" spc="0" normalizeH="0" baseline="0" noProof="0" dirty="0">
                <a:ln>
                  <a:noFill/>
                </a:ln>
                <a:solidFill>
                  <a:srgbClr val="009193"/>
                </a:solidFill>
                <a:effectLst/>
                <a:uLnTx/>
                <a:uFillTx/>
                <a:latin typeface="等线 Light"/>
                <a:ea typeface="等线 Light" panose="02010600030101010101" pitchFamily="2" charset="-122"/>
              </a:rPr>
              <a:t>ATSS</a:t>
            </a:r>
            <a:r>
              <a:rPr kumimoji="1" lang="zh-CN" altLang="en-US" sz="3200" b="1" i="0" u="none" strike="noStrike" kern="1200" cap="none" spc="0" normalizeH="0" baseline="0" noProof="0" dirty="0">
                <a:ln>
                  <a:noFill/>
                </a:ln>
                <a:solidFill>
                  <a:srgbClr val="009193"/>
                </a:solidFill>
                <a:effectLst/>
                <a:uLnTx/>
                <a:uFillTx/>
                <a:latin typeface="等线 Light"/>
                <a:ea typeface="等线 Light" panose="02010600030101010101" pitchFamily="2" charset="-122"/>
              </a:rPr>
              <a:t>正样本采样策略</a:t>
            </a:r>
            <a:endParaRPr kumimoji="1" lang="en-US" altLang="zh-CN" sz="2400" b="1" i="0" u="none" strike="noStrike" kern="1200" cap="none" spc="0" normalizeH="0" baseline="0" noProof="0" dirty="0">
              <a:ln>
                <a:noFill/>
              </a:ln>
              <a:solidFill>
                <a:srgbClr val="009193"/>
              </a:solidFill>
              <a:effectLst/>
              <a:uLnTx/>
              <a:uFillTx/>
              <a:latin typeface="等线 Light"/>
              <a:ea typeface="等线 Light" panose="02010600030101010101" pitchFamily="2" charset="-122"/>
            </a:endParaRPr>
          </a:p>
        </p:txBody>
      </p:sp>
      <p:sp>
        <p:nvSpPr>
          <p:cNvPr id="26" name="Shape 178"/>
          <p:cNvSpPr/>
          <p:nvPr/>
        </p:nvSpPr>
        <p:spPr>
          <a:xfrm>
            <a:off x="148170" y="189786"/>
            <a:ext cx="86495" cy="493200"/>
          </a:xfrm>
          <a:prstGeom prst="roundRect">
            <a:avLst>
              <a:gd name="adj" fmla="val 50000"/>
            </a:avLst>
          </a:prstGeom>
          <a:solidFill>
            <a:srgbClr val="44B8B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200" b="0">
                <a:solidFill>
                  <a:srgbClr val="FFFFFF"/>
                </a:solidFill>
                <a:latin typeface="+mn-lt"/>
                <a:ea typeface="+mn-ea"/>
                <a:cs typeface="+mn-cs"/>
                <a:sym typeface="Helvetica Neue Medium"/>
              </a:defRPr>
            </a:pPr>
            <a:endParaRPr kumimoji="0" sz="3600" b="1" i="0" u="none" strike="noStrike" kern="1200" cap="none" spc="0" normalizeH="0" baseline="0" noProof="0">
              <a:ln>
                <a:noFill/>
              </a:ln>
              <a:solidFill>
                <a:srgbClr val="FFFFFF"/>
              </a:solidFill>
              <a:effectLst/>
              <a:uLnTx/>
              <a:uFillTx/>
              <a:latin typeface="等线"/>
              <a:ea typeface="+mn-ea"/>
              <a:cs typeface="+mn-cs"/>
              <a:sym typeface="Helvetica Neue Medium"/>
            </a:endParaRPr>
          </a:p>
        </p:txBody>
      </p:sp>
      <p:sp>
        <p:nvSpPr>
          <p:cNvPr id="3" name="矩形 2"/>
          <p:cNvSpPr/>
          <p:nvPr/>
        </p:nvSpPr>
        <p:spPr>
          <a:xfrm>
            <a:off x="359259" y="805582"/>
            <a:ext cx="11832741" cy="5246835"/>
          </a:xfrm>
          <a:prstGeom prst="rect">
            <a:avLst/>
          </a:prstGeom>
        </p:spPr>
        <p:txBody>
          <a:bodyPr wrap="square">
            <a:noAutofit/>
          </a:bodyPr>
          <a:lstStyle/>
          <a:p>
            <a:endParaRPr lang="en-US" altLang="zh-CN" sz="1600" dirty="0"/>
          </a:p>
          <a:p>
            <a:endParaRPr lang="en-US" altLang="zh-CN" dirty="0"/>
          </a:p>
          <a:p>
            <a:pPr marL="342900" indent="-342900">
              <a:buAutoNum type="arabicPeriod"/>
            </a:pPr>
            <a:endParaRPr lang="en-US" altLang="zh-CN" dirty="0">
              <a:latin typeface="Arial" panose="020B0604020202020204" pitchFamily="34" charset="0"/>
            </a:endParaRPr>
          </a:p>
          <a:p>
            <a:endParaRPr lang="en-US" altLang="zh-CN" dirty="0">
              <a:latin typeface="Arial" panose="020B0604020202020204" pitchFamily="34" charset="0"/>
            </a:endParaRPr>
          </a:p>
        </p:txBody>
      </p:sp>
      <p:sp>
        <p:nvSpPr>
          <p:cNvPr id="9" name="文本框 8">
            <a:extLst>
              <a:ext uri="{FF2B5EF4-FFF2-40B4-BE49-F238E27FC236}">
                <a16:creationId xmlns:a16="http://schemas.microsoft.com/office/drawing/2014/main" id="{A81CEB56-32FD-4B15-A951-DE349CA640BF}"/>
              </a:ext>
            </a:extLst>
          </p:cNvPr>
          <p:cNvSpPr txBox="1"/>
          <p:nvPr/>
        </p:nvSpPr>
        <p:spPr>
          <a:xfrm>
            <a:off x="148169" y="949911"/>
            <a:ext cx="7832855" cy="1077218"/>
          </a:xfrm>
          <a:prstGeom prst="rect">
            <a:avLst/>
          </a:prstGeom>
          <a:noFill/>
          <a:ln w="12700">
            <a:solidFill>
              <a:schemeClr val="tx1"/>
            </a:solidFill>
          </a:ln>
        </p:spPr>
        <p:txBody>
          <a:bodyPr wrap="square" rtlCol="0">
            <a:spAutoFit/>
          </a:bodyPr>
          <a:lstStyle/>
          <a:p>
            <a:r>
              <a:rPr kumimoji="1" lang="en-US" altLang="zh-CN" sz="2400" b="1" dirty="0"/>
              <a:t>2. Anchor</a:t>
            </a:r>
            <a:r>
              <a:rPr kumimoji="1" lang="zh-CN" altLang="en-US" sz="2400" b="1" dirty="0"/>
              <a:t>生成法则</a:t>
            </a:r>
            <a:endParaRPr kumimoji="1" lang="en-US" altLang="zh-CN" sz="2000" dirty="0"/>
          </a:p>
          <a:p>
            <a:r>
              <a:rPr kumimoji="1" lang="en-US" altLang="zh-CN" sz="2000" dirty="0"/>
              <a:t>1</a:t>
            </a:r>
            <a:r>
              <a:rPr kumimoji="1" lang="zh-CN" altLang="en-US" sz="2000" dirty="0"/>
              <a:t>）每个采样点都会以采样点为中心，产生一个</a:t>
            </a:r>
            <a:r>
              <a:rPr kumimoji="1" lang="en-US" altLang="zh-CN" sz="2000" dirty="0"/>
              <a:t>anchor</a:t>
            </a:r>
            <a:r>
              <a:rPr kumimoji="1" lang="zh-CN" altLang="en-US" sz="2000" dirty="0"/>
              <a:t>。</a:t>
            </a:r>
            <a:endParaRPr kumimoji="1" lang="en-US" altLang="zh-CN" sz="2000" dirty="0"/>
          </a:p>
          <a:p>
            <a:r>
              <a:rPr kumimoji="1" lang="en-US" altLang="zh-CN" sz="2000" dirty="0"/>
              <a:t>2</a:t>
            </a:r>
            <a:r>
              <a:rPr kumimoji="1" lang="zh-CN" altLang="en-US" sz="2000" dirty="0"/>
              <a:t>）</a:t>
            </a:r>
            <a:r>
              <a:rPr kumimoji="1" lang="en-US" altLang="zh-CN" sz="2000" dirty="0"/>
              <a:t> anchor</a:t>
            </a:r>
            <a:r>
              <a:rPr kumimoji="1" lang="zh-CN" altLang="en-US" sz="2000" dirty="0"/>
              <a:t>的尺寸为：步长 </a:t>
            </a:r>
            <a:r>
              <a:rPr kumimoji="1" lang="en-US" altLang="zh-CN" sz="2000" dirty="0"/>
              <a:t>x scale(</a:t>
            </a:r>
            <a:r>
              <a:rPr kumimoji="1" lang="zh-CN" altLang="en-US" sz="2000" dirty="0"/>
              <a:t>这里</a:t>
            </a:r>
            <a:r>
              <a:rPr kumimoji="1" lang="en-US" altLang="zh-CN" sz="2000" dirty="0"/>
              <a:t>scale</a:t>
            </a:r>
            <a:r>
              <a:rPr kumimoji="1" lang="zh-CN" altLang="en-US" sz="2000" dirty="0"/>
              <a:t>为超参，默认设</a:t>
            </a:r>
            <a:r>
              <a:rPr kumimoji="1" lang="en-US" altLang="zh-CN" sz="2000" dirty="0"/>
              <a:t>5.0)</a:t>
            </a:r>
          </a:p>
        </p:txBody>
      </p:sp>
      <p:pic>
        <p:nvPicPr>
          <p:cNvPr id="2" name="图片 1">
            <a:extLst>
              <a:ext uri="{FF2B5EF4-FFF2-40B4-BE49-F238E27FC236}">
                <a16:creationId xmlns:a16="http://schemas.microsoft.com/office/drawing/2014/main" id="{335A6F42-4095-4A08-88ED-B5B3AD2C81BE}"/>
              </a:ext>
            </a:extLst>
          </p:cNvPr>
          <p:cNvPicPr>
            <a:picLocks noChangeAspect="1"/>
          </p:cNvPicPr>
          <p:nvPr/>
        </p:nvPicPr>
        <p:blipFill>
          <a:blip r:embed="rId2"/>
          <a:stretch>
            <a:fillRect/>
          </a:stretch>
        </p:blipFill>
        <p:spPr>
          <a:xfrm>
            <a:off x="1805414" y="2933943"/>
            <a:ext cx="3281491" cy="2743327"/>
          </a:xfrm>
          <a:prstGeom prst="rect">
            <a:avLst/>
          </a:prstGeom>
        </p:spPr>
      </p:pic>
      <p:sp>
        <p:nvSpPr>
          <p:cNvPr name="文本框 9" id="2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BBAAD9C20180234D78A0072836F0B4E0B2B9B2011FE47B00AAD98A33B1BC2BE50B49BE38D1663B0E22592508C8463BEBADF9217A11D06BE11BBFC25B79BE2BD124FC02AD7F26F6B794A72C576FB24AA7BD05E4B97D66CF8558969191E310FCB8DA862697DE3</a:t>
            </a:r>
          </a:p>
        </p:txBody>
      </p:sp>
    </p:spTree>
    <p:extLst>
      <p:ext uri="{BB962C8B-B14F-4D97-AF65-F5344CB8AC3E}">
        <p14:creationId xmlns:p14="http://schemas.microsoft.com/office/powerpoint/2010/main" val="2413426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4665" y="115717"/>
            <a:ext cx="6762962" cy="584775"/>
          </a:xfrm>
          <a:prstGeom prst="rect">
            <a:avLst/>
          </a:prstGeom>
          <a:noFill/>
          <a:ln w="127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200" b="1" i="0" u="none" strike="noStrike" kern="1200" cap="none" spc="0" normalizeH="0" baseline="0" noProof="0" dirty="0" err="1">
                <a:ln>
                  <a:noFill/>
                </a:ln>
                <a:solidFill>
                  <a:srgbClr val="009193"/>
                </a:solidFill>
                <a:effectLst/>
                <a:uLnTx/>
                <a:uFillTx/>
                <a:latin typeface="等线 Light"/>
                <a:ea typeface="等线 Light" panose="02010600030101010101" pitchFamily="2" charset="-122"/>
              </a:rPr>
              <a:t>NanoDet</a:t>
            </a:r>
            <a:r>
              <a:rPr kumimoji="1" lang="zh-CN" altLang="en-US" sz="3200" b="1" i="0" u="none" strike="noStrike" kern="1200" cap="none" spc="0" normalizeH="0" baseline="0" noProof="0" dirty="0">
                <a:ln>
                  <a:noFill/>
                </a:ln>
                <a:solidFill>
                  <a:srgbClr val="009193"/>
                </a:solidFill>
                <a:effectLst/>
                <a:uLnTx/>
                <a:uFillTx/>
                <a:latin typeface="等线 Light"/>
                <a:ea typeface="等线 Light" panose="02010600030101010101" pitchFamily="2" charset="-122"/>
              </a:rPr>
              <a:t>里的</a:t>
            </a:r>
            <a:r>
              <a:rPr kumimoji="1" lang="en-US" altLang="zh-CN" sz="3200" b="1" i="0" u="none" strike="noStrike" kern="1200" cap="none" spc="0" normalizeH="0" baseline="0" noProof="0" dirty="0">
                <a:ln>
                  <a:noFill/>
                </a:ln>
                <a:solidFill>
                  <a:srgbClr val="009193"/>
                </a:solidFill>
                <a:effectLst/>
                <a:uLnTx/>
                <a:uFillTx/>
                <a:latin typeface="等线 Light"/>
                <a:ea typeface="等线 Light" panose="02010600030101010101" pitchFamily="2" charset="-122"/>
              </a:rPr>
              <a:t>ATSS</a:t>
            </a:r>
            <a:r>
              <a:rPr kumimoji="1" lang="zh-CN" altLang="en-US" sz="3200" b="1" i="0" u="none" strike="noStrike" kern="1200" cap="none" spc="0" normalizeH="0" baseline="0" noProof="0" dirty="0">
                <a:ln>
                  <a:noFill/>
                </a:ln>
                <a:solidFill>
                  <a:srgbClr val="009193"/>
                </a:solidFill>
                <a:effectLst/>
                <a:uLnTx/>
                <a:uFillTx/>
                <a:latin typeface="等线 Light"/>
                <a:ea typeface="等线 Light" panose="02010600030101010101" pitchFamily="2" charset="-122"/>
              </a:rPr>
              <a:t>正样本采样策略</a:t>
            </a:r>
            <a:endParaRPr kumimoji="1" lang="en-US" altLang="zh-CN" sz="2400" b="1" i="0" u="none" strike="noStrike" kern="1200" cap="none" spc="0" normalizeH="0" baseline="0" noProof="0" dirty="0">
              <a:ln>
                <a:noFill/>
              </a:ln>
              <a:solidFill>
                <a:srgbClr val="009193"/>
              </a:solidFill>
              <a:effectLst/>
              <a:uLnTx/>
              <a:uFillTx/>
              <a:latin typeface="等线 Light"/>
              <a:ea typeface="等线 Light" panose="02010600030101010101" pitchFamily="2" charset="-122"/>
            </a:endParaRPr>
          </a:p>
        </p:txBody>
      </p:sp>
      <p:sp>
        <p:nvSpPr>
          <p:cNvPr id="26" name="Shape 178"/>
          <p:cNvSpPr/>
          <p:nvPr/>
        </p:nvSpPr>
        <p:spPr>
          <a:xfrm>
            <a:off x="148170" y="189786"/>
            <a:ext cx="86495" cy="493200"/>
          </a:xfrm>
          <a:prstGeom prst="roundRect">
            <a:avLst>
              <a:gd name="adj" fmla="val 50000"/>
            </a:avLst>
          </a:prstGeom>
          <a:solidFill>
            <a:srgbClr val="44B8B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200" b="0">
                <a:solidFill>
                  <a:srgbClr val="FFFFFF"/>
                </a:solidFill>
                <a:latin typeface="+mn-lt"/>
                <a:ea typeface="+mn-ea"/>
                <a:cs typeface="+mn-cs"/>
                <a:sym typeface="Helvetica Neue Medium"/>
              </a:defRPr>
            </a:pPr>
            <a:endParaRPr kumimoji="0" sz="3600" b="1" i="0" u="none" strike="noStrike" kern="1200" cap="none" spc="0" normalizeH="0" baseline="0" noProof="0">
              <a:ln>
                <a:noFill/>
              </a:ln>
              <a:solidFill>
                <a:srgbClr val="FFFFFF"/>
              </a:solidFill>
              <a:effectLst/>
              <a:uLnTx/>
              <a:uFillTx/>
              <a:latin typeface="等线"/>
              <a:ea typeface="+mn-ea"/>
              <a:cs typeface="+mn-cs"/>
              <a:sym typeface="Helvetica Neue Medium"/>
            </a:endParaRPr>
          </a:p>
        </p:txBody>
      </p:sp>
      <p:sp>
        <p:nvSpPr>
          <p:cNvPr id="3" name="矩形 2"/>
          <p:cNvSpPr/>
          <p:nvPr/>
        </p:nvSpPr>
        <p:spPr>
          <a:xfrm>
            <a:off x="359259" y="805582"/>
            <a:ext cx="11832741" cy="5246835"/>
          </a:xfrm>
          <a:prstGeom prst="rect">
            <a:avLst/>
          </a:prstGeom>
        </p:spPr>
        <p:txBody>
          <a:bodyPr wrap="square">
            <a:noAutofit/>
          </a:bodyPr>
          <a:lstStyle/>
          <a:p>
            <a:endParaRPr lang="en-US" altLang="zh-CN" sz="1600" dirty="0"/>
          </a:p>
          <a:p>
            <a:endParaRPr lang="en-US" altLang="zh-CN" dirty="0"/>
          </a:p>
          <a:p>
            <a:pPr marL="342900" indent="-342900">
              <a:buAutoNum type="arabicPeriod"/>
            </a:pPr>
            <a:endParaRPr lang="en-US" altLang="zh-CN" dirty="0">
              <a:latin typeface="Arial" panose="020B0604020202020204" pitchFamily="34" charset="0"/>
            </a:endParaRPr>
          </a:p>
          <a:p>
            <a:endParaRPr lang="en-US" altLang="zh-CN" dirty="0">
              <a:latin typeface="Arial" panose="020B0604020202020204" pitchFamily="34" charset="0"/>
            </a:endParaRPr>
          </a:p>
        </p:txBody>
      </p:sp>
      <p:sp>
        <p:nvSpPr>
          <p:cNvPr id="9" name="文本框 8">
            <a:extLst>
              <a:ext uri="{FF2B5EF4-FFF2-40B4-BE49-F238E27FC236}">
                <a16:creationId xmlns:a16="http://schemas.microsoft.com/office/drawing/2014/main" id="{A81CEB56-32FD-4B15-A951-DE349CA640BF}"/>
              </a:ext>
            </a:extLst>
          </p:cNvPr>
          <p:cNvSpPr txBox="1"/>
          <p:nvPr/>
        </p:nvSpPr>
        <p:spPr>
          <a:xfrm>
            <a:off x="148169" y="949911"/>
            <a:ext cx="5947831" cy="4339650"/>
          </a:xfrm>
          <a:prstGeom prst="rect">
            <a:avLst/>
          </a:prstGeom>
          <a:noFill/>
          <a:ln w="12700">
            <a:solidFill>
              <a:schemeClr val="tx1"/>
            </a:solidFill>
          </a:ln>
        </p:spPr>
        <p:txBody>
          <a:bodyPr wrap="square" rtlCol="0">
            <a:spAutoFit/>
          </a:bodyPr>
          <a:lstStyle/>
          <a:p>
            <a:r>
              <a:rPr kumimoji="1" lang="en-US" altLang="zh-CN" sz="2400" b="1" dirty="0"/>
              <a:t>2. ATSS</a:t>
            </a:r>
            <a:r>
              <a:rPr kumimoji="1" lang="zh-CN" altLang="en-US" sz="2400" b="1" dirty="0"/>
              <a:t>采样规则</a:t>
            </a:r>
            <a:endParaRPr kumimoji="1" lang="en-US" altLang="zh-CN" sz="2000" dirty="0"/>
          </a:p>
          <a:p>
            <a:r>
              <a:rPr lang="zh-CN" altLang="en-US" dirty="0"/>
              <a:t>                功能描述：</a:t>
            </a:r>
          </a:p>
          <a:p>
            <a:r>
              <a:rPr lang="zh-CN" altLang="en-US" dirty="0"/>
              <a:t>        </a:t>
            </a:r>
            <a:r>
              <a:rPr lang="en-US" altLang="zh-CN" dirty="0"/>
              <a:t>1.</a:t>
            </a:r>
            <a:r>
              <a:rPr lang="zh-CN" altLang="en-US" dirty="0"/>
              <a:t>计算所有</a:t>
            </a:r>
            <a:r>
              <a:rPr lang="en-US" altLang="zh-CN" dirty="0"/>
              <a:t>anchor</a:t>
            </a:r>
            <a:r>
              <a:rPr lang="zh-CN" altLang="en-US" dirty="0"/>
              <a:t>（所有金字塔级别的</a:t>
            </a:r>
            <a:r>
              <a:rPr lang="en-US" altLang="zh-CN" dirty="0"/>
              <a:t>anchor</a:t>
            </a:r>
            <a:r>
              <a:rPr lang="zh-CN" altLang="en-US" dirty="0"/>
              <a:t>）和</a:t>
            </a:r>
            <a:r>
              <a:rPr lang="en-US" altLang="zh-CN" dirty="0" err="1"/>
              <a:t>gt</a:t>
            </a:r>
            <a:r>
              <a:rPr lang="zh-CN" altLang="en-US" dirty="0"/>
              <a:t>之间的</a:t>
            </a:r>
            <a:r>
              <a:rPr lang="en-US" altLang="zh-CN" dirty="0" err="1"/>
              <a:t>iou</a:t>
            </a:r>
            <a:endParaRPr lang="zh-CN" altLang="en-US" dirty="0"/>
          </a:p>
          <a:p>
            <a:r>
              <a:rPr lang="zh-CN" altLang="en-US" dirty="0"/>
              <a:t>        </a:t>
            </a:r>
            <a:r>
              <a:rPr lang="en-US" altLang="zh-CN" dirty="0"/>
              <a:t>2.</a:t>
            </a:r>
            <a:r>
              <a:rPr lang="zh-CN" altLang="en-US" dirty="0"/>
              <a:t>计算所有</a:t>
            </a:r>
            <a:r>
              <a:rPr lang="en-US" altLang="zh-CN" dirty="0"/>
              <a:t>anchor</a:t>
            </a:r>
            <a:r>
              <a:rPr lang="zh-CN" altLang="en-US" dirty="0"/>
              <a:t>和</a:t>
            </a:r>
            <a:r>
              <a:rPr lang="en-US" altLang="zh-CN" dirty="0" err="1"/>
              <a:t>gt</a:t>
            </a:r>
            <a:r>
              <a:rPr lang="zh-CN" altLang="en-US" dirty="0"/>
              <a:t>之间的中心距离</a:t>
            </a:r>
          </a:p>
          <a:p>
            <a:r>
              <a:rPr lang="zh-CN" altLang="en-US" dirty="0"/>
              <a:t>        </a:t>
            </a:r>
            <a:r>
              <a:rPr lang="en-US" altLang="zh-CN" dirty="0"/>
              <a:t>3.</a:t>
            </a:r>
            <a:r>
              <a:rPr lang="zh-CN" altLang="en-US" dirty="0"/>
              <a:t>在每个金字塔级别上，对于每个</a:t>
            </a:r>
            <a:r>
              <a:rPr lang="en-US" altLang="zh-CN" dirty="0" err="1"/>
              <a:t>gt</a:t>
            </a:r>
            <a:r>
              <a:rPr lang="zh-CN" altLang="en-US" dirty="0"/>
              <a:t>，选择</a:t>
            </a:r>
            <a:r>
              <a:rPr lang="en-US" altLang="zh-CN" dirty="0"/>
              <a:t>k</a:t>
            </a:r>
            <a:r>
              <a:rPr lang="zh-CN" altLang="en-US" dirty="0"/>
              <a:t>个其中心</a:t>
            </a:r>
          </a:p>
          <a:p>
            <a:r>
              <a:rPr lang="zh-CN" altLang="en-US" dirty="0"/>
              <a:t>            最接近</a:t>
            </a:r>
            <a:r>
              <a:rPr lang="en-US" altLang="zh-CN" dirty="0" err="1"/>
              <a:t>gt</a:t>
            </a:r>
            <a:r>
              <a:rPr lang="zh-CN" altLang="en-US" dirty="0"/>
              <a:t>中心的</a:t>
            </a:r>
            <a:r>
              <a:rPr lang="en-US" altLang="zh-CN" dirty="0"/>
              <a:t>anchor</a:t>
            </a:r>
            <a:r>
              <a:rPr lang="zh-CN" altLang="en-US" dirty="0"/>
              <a:t>，因此我们总共选择</a:t>
            </a:r>
            <a:r>
              <a:rPr lang="en-US" altLang="zh-CN" dirty="0"/>
              <a:t>k * 3</a:t>
            </a:r>
            <a:r>
              <a:rPr lang="zh-CN" altLang="en-US" dirty="0"/>
              <a:t>个</a:t>
            </a:r>
            <a:r>
              <a:rPr lang="en-US" altLang="zh-CN" dirty="0" err="1"/>
              <a:t>ancor</a:t>
            </a:r>
            <a:r>
              <a:rPr lang="zh-CN" altLang="en-US" dirty="0"/>
              <a:t>作为每个</a:t>
            </a:r>
            <a:r>
              <a:rPr lang="en-US" altLang="zh-CN" dirty="0" err="1"/>
              <a:t>gt</a:t>
            </a:r>
            <a:r>
              <a:rPr lang="zh-CN" altLang="en-US" dirty="0"/>
              <a:t>的候选框</a:t>
            </a:r>
          </a:p>
          <a:p>
            <a:r>
              <a:rPr lang="zh-CN" altLang="en-US" dirty="0"/>
              <a:t>        </a:t>
            </a:r>
            <a:r>
              <a:rPr lang="en-US" altLang="zh-CN" dirty="0"/>
              <a:t>4.</a:t>
            </a:r>
            <a:r>
              <a:rPr lang="zh-CN" altLang="en-US" dirty="0"/>
              <a:t>为这些候选框获取相应的</a:t>
            </a:r>
            <a:r>
              <a:rPr lang="en-US" altLang="zh-CN" dirty="0" err="1"/>
              <a:t>iou</a:t>
            </a:r>
            <a:r>
              <a:rPr lang="zh-CN" altLang="en-US" dirty="0"/>
              <a:t>，并计算均值和标准差，将均值</a:t>
            </a:r>
            <a:r>
              <a:rPr lang="en-US" altLang="zh-CN" dirty="0"/>
              <a:t>+</a:t>
            </a:r>
            <a:r>
              <a:rPr lang="zh-CN" altLang="en-US" dirty="0"/>
              <a:t>标准差设置为</a:t>
            </a:r>
            <a:r>
              <a:rPr lang="en-US" altLang="zh-CN" dirty="0"/>
              <a:t>IOU</a:t>
            </a:r>
            <a:r>
              <a:rPr lang="zh-CN" altLang="en-US" dirty="0"/>
              <a:t>阈值</a:t>
            </a:r>
          </a:p>
          <a:p>
            <a:r>
              <a:rPr lang="zh-CN" altLang="en-US" dirty="0"/>
              <a:t>        </a:t>
            </a:r>
            <a:r>
              <a:rPr lang="en-US" altLang="zh-CN" dirty="0"/>
              <a:t>5.</a:t>
            </a:r>
            <a:r>
              <a:rPr lang="zh-CN" altLang="en-US" dirty="0"/>
              <a:t>选择</a:t>
            </a:r>
            <a:r>
              <a:rPr lang="en-US" altLang="zh-CN" dirty="0" err="1"/>
              <a:t>iou</a:t>
            </a:r>
            <a:r>
              <a:rPr lang="zh-CN" altLang="en-US" dirty="0"/>
              <a:t>大于等于阈值的候选框为正</a:t>
            </a:r>
          </a:p>
          <a:p>
            <a:r>
              <a:rPr lang="zh-CN" altLang="en-US" dirty="0"/>
              <a:t>        </a:t>
            </a:r>
            <a:r>
              <a:rPr lang="en-US" altLang="zh-CN" dirty="0"/>
              <a:t>6.</a:t>
            </a:r>
            <a:r>
              <a:rPr lang="zh-CN" altLang="en-US" dirty="0"/>
              <a:t>限制正样本的中心在</a:t>
            </a:r>
            <a:r>
              <a:rPr lang="en-US" altLang="zh-CN" dirty="0" err="1"/>
              <a:t>gt</a:t>
            </a:r>
            <a:r>
              <a:rPr lang="zh-CN" altLang="en-US" dirty="0"/>
              <a:t>内</a:t>
            </a:r>
          </a:p>
          <a:p>
            <a:r>
              <a:rPr lang="zh-CN" altLang="en-US" dirty="0"/>
              <a:t>        </a:t>
            </a:r>
            <a:r>
              <a:rPr lang="en-US" altLang="zh-CN" dirty="0"/>
              <a:t>7.</a:t>
            </a:r>
            <a:r>
              <a:rPr lang="zh-CN" altLang="en-US" dirty="0"/>
              <a:t>以上就为逐步筛选这样本的一个过程，最终将拿到的正样本来做数组填充</a:t>
            </a:r>
          </a:p>
        </p:txBody>
      </p:sp>
      <p:pic>
        <p:nvPicPr>
          <p:cNvPr id="4" name="图片 3">
            <a:extLst>
              <a:ext uri="{FF2B5EF4-FFF2-40B4-BE49-F238E27FC236}">
                <a16:creationId xmlns:a16="http://schemas.microsoft.com/office/drawing/2014/main" id="{94D1F63D-0FF6-47A3-A564-CFFADE60A243}"/>
              </a:ext>
            </a:extLst>
          </p:cNvPr>
          <p:cNvPicPr>
            <a:picLocks noChangeAspect="1"/>
          </p:cNvPicPr>
          <p:nvPr/>
        </p:nvPicPr>
        <p:blipFill>
          <a:blip r:embed="rId2"/>
          <a:stretch>
            <a:fillRect/>
          </a:stretch>
        </p:blipFill>
        <p:spPr>
          <a:xfrm>
            <a:off x="6458940" y="949911"/>
            <a:ext cx="5370119" cy="4503970"/>
          </a:xfrm>
          <a:prstGeom prst="rect">
            <a:avLst/>
          </a:prstGeom>
        </p:spPr>
      </p:pic>
      <p:sp>
        <p:nvSpPr>
          <p:cNvPr name="文本框 9" id="2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BBAAD9C20180234D78A0072836F0B4E0B2B9B2011FE47B00AAD98A33B1BC2BE50B49BE38D1663B0E22592508C8463BEBADF9217A11D06BE11BBFC25B79BE2BD124FC02AD7F26F6B794A72C576FB24AA7BD05E4B97D66CF8558969191E310FCB8DA862697DE3</a:t>
            </a:r>
          </a:p>
        </p:txBody>
      </p:sp>
    </p:spTree>
    <p:extLst>
      <p:ext uri="{BB962C8B-B14F-4D97-AF65-F5344CB8AC3E}">
        <p14:creationId xmlns:p14="http://schemas.microsoft.com/office/powerpoint/2010/main" val="1991756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4665" y="115717"/>
            <a:ext cx="6762962" cy="584775"/>
          </a:xfrm>
          <a:prstGeom prst="rect">
            <a:avLst/>
          </a:prstGeom>
          <a:noFill/>
          <a:ln w="127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200" b="1" i="0" u="none" strike="noStrike" kern="1200" cap="none" spc="0" normalizeH="0" baseline="0" noProof="0" dirty="0">
                <a:ln>
                  <a:noFill/>
                </a:ln>
                <a:solidFill>
                  <a:srgbClr val="009193"/>
                </a:solidFill>
                <a:effectLst/>
                <a:uLnTx/>
                <a:uFillTx/>
                <a:latin typeface="等线 Light"/>
                <a:ea typeface="等线 Light" panose="02010600030101010101" pitchFamily="2" charset="-122"/>
              </a:rPr>
              <a:t>Generalized Focal Loss</a:t>
            </a:r>
            <a:endParaRPr kumimoji="1" lang="en-US" altLang="zh-CN" sz="2400" b="1" i="0" u="none" strike="noStrike" kern="1200" cap="none" spc="0" normalizeH="0" baseline="0" noProof="0" dirty="0">
              <a:ln>
                <a:noFill/>
              </a:ln>
              <a:solidFill>
                <a:srgbClr val="009193"/>
              </a:solidFill>
              <a:effectLst/>
              <a:uLnTx/>
              <a:uFillTx/>
              <a:latin typeface="等线 Light"/>
              <a:ea typeface="等线 Light" panose="02010600030101010101" pitchFamily="2" charset="-122"/>
            </a:endParaRPr>
          </a:p>
        </p:txBody>
      </p:sp>
      <p:sp>
        <p:nvSpPr>
          <p:cNvPr id="26" name="Shape 178"/>
          <p:cNvSpPr/>
          <p:nvPr/>
        </p:nvSpPr>
        <p:spPr>
          <a:xfrm>
            <a:off x="148170" y="189786"/>
            <a:ext cx="86495" cy="493200"/>
          </a:xfrm>
          <a:prstGeom prst="roundRect">
            <a:avLst>
              <a:gd name="adj" fmla="val 50000"/>
            </a:avLst>
          </a:prstGeom>
          <a:solidFill>
            <a:srgbClr val="44B8B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200" b="0">
                <a:solidFill>
                  <a:srgbClr val="FFFFFF"/>
                </a:solidFill>
                <a:latin typeface="+mn-lt"/>
                <a:ea typeface="+mn-ea"/>
                <a:cs typeface="+mn-cs"/>
                <a:sym typeface="Helvetica Neue Medium"/>
              </a:defRPr>
            </a:pPr>
            <a:endParaRPr kumimoji="0" sz="3600" b="1" i="0" u="none" strike="noStrike" kern="1200" cap="none" spc="0" normalizeH="0" baseline="0" noProof="0">
              <a:ln>
                <a:noFill/>
              </a:ln>
              <a:solidFill>
                <a:srgbClr val="FFFFFF"/>
              </a:solidFill>
              <a:effectLst/>
              <a:uLnTx/>
              <a:uFillTx/>
              <a:latin typeface="等线"/>
              <a:ea typeface="+mn-ea"/>
              <a:cs typeface="+mn-cs"/>
              <a:sym typeface="Helvetica Neue Medium"/>
            </a:endParaRPr>
          </a:p>
        </p:txBody>
      </p:sp>
      <p:sp>
        <p:nvSpPr>
          <p:cNvPr id="3" name="矩形 2"/>
          <p:cNvSpPr/>
          <p:nvPr/>
        </p:nvSpPr>
        <p:spPr>
          <a:xfrm>
            <a:off x="359259" y="805582"/>
            <a:ext cx="11832741" cy="5246835"/>
          </a:xfrm>
          <a:prstGeom prst="rect">
            <a:avLst/>
          </a:prstGeom>
        </p:spPr>
        <p:txBody>
          <a:bodyPr wrap="square">
            <a:noAutofit/>
          </a:bodyPr>
          <a:lstStyle/>
          <a:p>
            <a:endParaRPr lang="en-US" altLang="zh-CN" sz="1600" dirty="0"/>
          </a:p>
          <a:p>
            <a:endParaRPr lang="en-US" altLang="zh-CN" dirty="0"/>
          </a:p>
          <a:p>
            <a:pPr marL="342900" indent="-342900">
              <a:buAutoNum type="arabicPeriod"/>
            </a:pPr>
            <a:endParaRPr lang="en-US" altLang="zh-CN" dirty="0">
              <a:latin typeface="Arial" panose="020B0604020202020204" pitchFamily="34" charset="0"/>
            </a:endParaRPr>
          </a:p>
          <a:p>
            <a:endParaRPr lang="en-US" altLang="zh-CN" dirty="0">
              <a:latin typeface="Arial" panose="020B0604020202020204" pitchFamily="34" charset="0"/>
            </a:endParaRPr>
          </a:p>
        </p:txBody>
      </p:sp>
      <p:sp>
        <p:nvSpPr>
          <p:cNvPr id="6" name="文本框 5">
            <a:extLst>
              <a:ext uri="{FF2B5EF4-FFF2-40B4-BE49-F238E27FC236}">
                <a16:creationId xmlns:a16="http://schemas.microsoft.com/office/drawing/2014/main" id="{356C76AF-FAB1-4509-A04B-089BD932DC55}"/>
              </a:ext>
            </a:extLst>
          </p:cNvPr>
          <p:cNvSpPr txBox="1"/>
          <p:nvPr/>
        </p:nvSpPr>
        <p:spPr>
          <a:xfrm>
            <a:off x="148170" y="949911"/>
            <a:ext cx="11259636" cy="2000548"/>
          </a:xfrm>
          <a:prstGeom prst="rect">
            <a:avLst/>
          </a:prstGeom>
          <a:noFill/>
          <a:ln w="12700">
            <a:solidFill>
              <a:schemeClr val="tx1"/>
            </a:solidFill>
          </a:ln>
        </p:spPr>
        <p:txBody>
          <a:bodyPr wrap="square" rtlCol="0">
            <a:spAutoFit/>
          </a:bodyPr>
          <a:lstStyle/>
          <a:p>
            <a:pPr marL="457200" indent="-457200">
              <a:buAutoNum type="arabicPeriod"/>
            </a:pPr>
            <a:r>
              <a:rPr kumimoji="1" lang="zh-CN" altLang="en-US" sz="2400" b="1" dirty="0"/>
              <a:t>基于</a:t>
            </a:r>
            <a:r>
              <a:rPr kumimoji="1" lang="en-US" altLang="zh-CN" sz="2400" b="1" dirty="0"/>
              <a:t>FCOS</a:t>
            </a:r>
            <a:r>
              <a:rPr kumimoji="1" lang="zh-CN" altLang="en-US" sz="2400" b="1" dirty="0"/>
              <a:t>头部的表现形式：</a:t>
            </a:r>
            <a:endParaRPr kumimoji="1" lang="en-US" altLang="zh-CN" sz="2400" b="1" dirty="0"/>
          </a:p>
          <a:p>
            <a:pPr marL="457200" indent="-457200">
              <a:buAutoNum type="arabicPeriod"/>
            </a:pPr>
            <a:endParaRPr kumimoji="1" lang="en-US" altLang="zh-CN" sz="2000" dirty="0"/>
          </a:p>
          <a:p>
            <a:r>
              <a:rPr kumimoji="1" lang="en-US" altLang="zh-CN" sz="2000" dirty="0"/>
              <a:t>1</a:t>
            </a:r>
            <a:r>
              <a:rPr kumimoji="1" lang="zh-CN" altLang="en-US" sz="2000" dirty="0"/>
              <a:t>）分类表示（基于</a:t>
            </a:r>
            <a:r>
              <a:rPr kumimoji="1" lang="en-US" altLang="zh-CN" sz="2000" dirty="0"/>
              <a:t>one-hot</a:t>
            </a:r>
            <a:r>
              <a:rPr kumimoji="1" lang="zh-CN" altLang="en-US" sz="2000" dirty="0"/>
              <a:t>编码）</a:t>
            </a:r>
            <a:endParaRPr kumimoji="1" lang="en-US" altLang="zh-CN" sz="2000" dirty="0"/>
          </a:p>
          <a:p>
            <a:r>
              <a:rPr kumimoji="1" lang="en-US" altLang="zh-CN" sz="2000" dirty="0"/>
              <a:t>2</a:t>
            </a:r>
            <a:r>
              <a:rPr kumimoji="1" lang="zh-CN" altLang="en-US" sz="2000" dirty="0"/>
              <a:t>）检测框的表示（点到四条边的垂直距离）</a:t>
            </a:r>
            <a:endParaRPr kumimoji="1" lang="en-US" altLang="zh-CN" sz="2000" dirty="0"/>
          </a:p>
          <a:p>
            <a:r>
              <a:rPr kumimoji="1" lang="en-US" altLang="zh-CN" sz="2000" dirty="0"/>
              <a:t>3</a:t>
            </a:r>
            <a:r>
              <a:rPr kumimoji="1" lang="zh-CN" altLang="en-US" sz="2000" dirty="0"/>
              <a:t>）检测框的质量估计（</a:t>
            </a:r>
            <a:r>
              <a:rPr kumimoji="1" lang="en-US" altLang="zh-CN" sz="2000" dirty="0" err="1"/>
              <a:t>centerness</a:t>
            </a:r>
            <a:r>
              <a:rPr kumimoji="1" lang="zh-CN" altLang="en-US" sz="2000" dirty="0"/>
              <a:t>）</a:t>
            </a:r>
            <a:endParaRPr kumimoji="1" lang="en-US" altLang="zh-CN" sz="2000" dirty="0"/>
          </a:p>
          <a:p>
            <a:endParaRPr kumimoji="1" lang="zh-CN" altLang="en-US" sz="2000" dirty="0"/>
          </a:p>
        </p:txBody>
      </p:sp>
      <p:pic>
        <p:nvPicPr>
          <p:cNvPr id="7" name="图片 6">
            <a:extLst>
              <a:ext uri="{FF2B5EF4-FFF2-40B4-BE49-F238E27FC236}">
                <a16:creationId xmlns:a16="http://schemas.microsoft.com/office/drawing/2014/main" id="{80E99607-8087-4EE7-BD85-96E0654EDFD6}"/>
              </a:ext>
            </a:extLst>
          </p:cNvPr>
          <p:cNvPicPr>
            <a:picLocks noChangeAspect="1"/>
          </p:cNvPicPr>
          <p:nvPr/>
        </p:nvPicPr>
        <p:blipFill>
          <a:blip r:embed="rId2"/>
          <a:stretch>
            <a:fillRect/>
          </a:stretch>
        </p:blipFill>
        <p:spPr>
          <a:xfrm>
            <a:off x="148170" y="3094788"/>
            <a:ext cx="4810125" cy="3152775"/>
          </a:xfrm>
          <a:prstGeom prst="rect">
            <a:avLst/>
          </a:prstGeom>
        </p:spPr>
      </p:pic>
      <p:sp>
        <p:nvSpPr>
          <p:cNvPr name="文本框 6" id="2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BBAAD9C20180234D78A0072836F0B4E0B2B9B2011FE47B00AAD98A33B1BC2BE50B49BE38D1663B0E22592508C8463BEBADF9217A11D06BE11BBFC25B79BE2BD124FC02AD7F26F6B794A72C576FB24AA7BD05E4B97D66CF8558969191E310FCB8DA862697DE3</a:t>
            </a:r>
          </a:p>
        </p:txBody>
      </p:sp>
    </p:spTree>
    <p:extLst>
      <p:ext uri="{BB962C8B-B14F-4D97-AF65-F5344CB8AC3E}">
        <p14:creationId xmlns:p14="http://schemas.microsoft.com/office/powerpoint/2010/main" val="1986833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4665" y="115717"/>
            <a:ext cx="6762962" cy="584775"/>
          </a:xfrm>
          <a:prstGeom prst="rect">
            <a:avLst/>
          </a:prstGeom>
          <a:noFill/>
          <a:ln w="127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200" b="1" i="0" u="none" strike="noStrike" kern="1200" cap="none" spc="0" normalizeH="0" baseline="0" noProof="0" dirty="0">
                <a:ln>
                  <a:noFill/>
                </a:ln>
                <a:solidFill>
                  <a:srgbClr val="009193"/>
                </a:solidFill>
                <a:effectLst/>
                <a:uLnTx/>
                <a:uFillTx/>
                <a:latin typeface="等线 Light"/>
                <a:ea typeface="等线 Light" panose="02010600030101010101" pitchFamily="2" charset="-122"/>
              </a:rPr>
              <a:t>Generalized Focal Loss</a:t>
            </a:r>
            <a:endParaRPr kumimoji="1" lang="en-US" altLang="zh-CN" sz="2400" b="1" i="0" u="none" strike="noStrike" kern="1200" cap="none" spc="0" normalizeH="0" baseline="0" noProof="0" dirty="0">
              <a:ln>
                <a:noFill/>
              </a:ln>
              <a:solidFill>
                <a:srgbClr val="009193"/>
              </a:solidFill>
              <a:effectLst/>
              <a:uLnTx/>
              <a:uFillTx/>
              <a:latin typeface="等线 Light"/>
              <a:ea typeface="等线 Light" panose="02010600030101010101" pitchFamily="2" charset="-122"/>
            </a:endParaRPr>
          </a:p>
        </p:txBody>
      </p:sp>
      <p:sp>
        <p:nvSpPr>
          <p:cNvPr id="26" name="Shape 178"/>
          <p:cNvSpPr/>
          <p:nvPr/>
        </p:nvSpPr>
        <p:spPr>
          <a:xfrm>
            <a:off x="148170" y="189786"/>
            <a:ext cx="86495" cy="493200"/>
          </a:xfrm>
          <a:prstGeom prst="roundRect">
            <a:avLst>
              <a:gd name="adj" fmla="val 50000"/>
            </a:avLst>
          </a:prstGeom>
          <a:solidFill>
            <a:srgbClr val="44B8B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200" b="0">
                <a:solidFill>
                  <a:srgbClr val="FFFFFF"/>
                </a:solidFill>
                <a:latin typeface="+mn-lt"/>
                <a:ea typeface="+mn-ea"/>
                <a:cs typeface="+mn-cs"/>
                <a:sym typeface="Helvetica Neue Medium"/>
              </a:defRPr>
            </a:pPr>
            <a:endParaRPr kumimoji="0" sz="3600" b="1" i="0" u="none" strike="noStrike" kern="1200" cap="none" spc="0" normalizeH="0" baseline="0" noProof="0">
              <a:ln>
                <a:noFill/>
              </a:ln>
              <a:solidFill>
                <a:srgbClr val="FFFFFF"/>
              </a:solidFill>
              <a:effectLst/>
              <a:uLnTx/>
              <a:uFillTx/>
              <a:latin typeface="等线"/>
              <a:ea typeface="+mn-ea"/>
              <a:cs typeface="+mn-cs"/>
              <a:sym typeface="Helvetica Neue Medium"/>
            </a:endParaRPr>
          </a:p>
        </p:txBody>
      </p:sp>
      <p:sp>
        <p:nvSpPr>
          <p:cNvPr id="3" name="矩形 2"/>
          <p:cNvSpPr/>
          <p:nvPr/>
        </p:nvSpPr>
        <p:spPr>
          <a:xfrm>
            <a:off x="359259" y="805582"/>
            <a:ext cx="11832741" cy="5246835"/>
          </a:xfrm>
          <a:prstGeom prst="rect">
            <a:avLst/>
          </a:prstGeom>
        </p:spPr>
        <p:txBody>
          <a:bodyPr wrap="square">
            <a:noAutofit/>
          </a:bodyPr>
          <a:lstStyle/>
          <a:p>
            <a:endParaRPr lang="en-US" altLang="zh-CN" sz="1600" dirty="0"/>
          </a:p>
          <a:p>
            <a:endParaRPr lang="en-US" altLang="zh-CN" dirty="0"/>
          </a:p>
          <a:p>
            <a:pPr marL="342900" indent="-342900">
              <a:buAutoNum type="arabicPeriod"/>
            </a:pPr>
            <a:endParaRPr lang="en-US" altLang="zh-CN" dirty="0">
              <a:latin typeface="Arial" panose="020B0604020202020204" pitchFamily="34" charset="0"/>
            </a:endParaRPr>
          </a:p>
          <a:p>
            <a:endParaRPr lang="en-US" altLang="zh-CN" dirty="0">
              <a:latin typeface="Arial" panose="020B0604020202020204" pitchFamily="34" charset="0"/>
            </a:endParaRPr>
          </a:p>
        </p:txBody>
      </p:sp>
      <p:sp>
        <p:nvSpPr>
          <p:cNvPr id="7" name="文本框 6">
            <a:extLst>
              <a:ext uri="{FF2B5EF4-FFF2-40B4-BE49-F238E27FC236}">
                <a16:creationId xmlns:a16="http://schemas.microsoft.com/office/drawing/2014/main" id="{BF2D01EF-F8BD-4317-BB27-AA3C9261B290}"/>
              </a:ext>
            </a:extLst>
          </p:cNvPr>
          <p:cNvSpPr txBox="1"/>
          <p:nvPr/>
        </p:nvSpPr>
        <p:spPr>
          <a:xfrm>
            <a:off x="148170" y="949911"/>
            <a:ext cx="11259636" cy="1692771"/>
          </a:xfrm>
          <a:prstGeom prst="rect">
            <a:avLst/>
          </a:prstGeom>
          <a:noFill/>
          <a:ln w="12700">
            <a:solidFill>
              <a:schemeClr val="tx1"/>
            </a:solidFill>
          </a:ln>
        </p:spPr>
        <p:txBody>
          <a:bodyPr wrap="square" rtlCol="0">
            <a:spAutoFit/>
          </a:bodyPr>
          <a:lstStyle/>
          <a:p>
            <a:r>
              <a:rPr kumimoji="1" lang="en-US" altLang="zh-CN" sz="2400" b="1" dirty="0"/>
              <a:t>2. </a:t>
            </a:r>
            <a:r>
              <a:rPr kumimoji="1" lang="zh-CN" altLang="en-US" sz="2400" b="1" dirty="0"/>
              <a:t>存在的问题？</a:t>
            </a:r>
            <a:endParaRPr kumimoji="1" lang="en-US" altLang="zh-CN" sz="2400" b="1" dirty="0"/>
          </a:p>
          <a:p>
            <a:endParaRPr kumimoji="1" lang="en-US" altLang="zh-CN" sz="2000" dirty="0"/>
          </a:p>
          <a:p>
            <a:r>
              <a:rPr kumimoji="1" lang="en-US" altLang="zh-CN" sz="2000" b="1" dirty="0"/>
              <a:t>1</a:t>
            </a:r>
            <a:r>
              <a:rPr kumimoji="1" lang="zh-CN" altLang="en-US" sz="2000" b="1" dirty="0"/>
              <a:t>）</a:t>
            </a:r>
            <a:r>
              <a:rPr kumimoji="1" lang="en-US" altLang="zh-CN" sz="2000" b="1" dirty="0"/>
              <a:t> </a:t>
            </a:r>
            <a:r>
              <a:rPr kumimoji="1" lang="zh-CN" altLang="en-US" sz="2000" b="1" dirty="0"/>
              <a:t>用法不一致</a:t>
            </a:r>
            <a:endParaRPr kumimoji="1" lang="en-US" altLang="zh-CN" sz="2000" b="1" dirty="0"/>
          </a:p>
          <a:p>
            <a:r>
              <a:rPr kumimoji="1" lang="zh-CN" altLang="en-US" sz="2000" dirty="0"/>
              <a:t>训练时分类和矩形框质量估计各自独立，但推理时又将分类分数和质量分数乘在一起来作为</a:t>
            </a:r>
            <a:r>
              <a:rPr kumimoji="1" lang="en-US" altLang="zh-CN" sz="2000" dirty="0"/>
              <a:t>NMS Score</a:t>
            </a:r>
            <a:r>
              <a:rPr kumimoji="1" lang="zh-CN" altLang="en-US" sz="2000" dirty="0"/>
              <a:t>排序依据。</a:t>
            </a:r>
            <a:endParaRPr kumimoji="1" lang="en-US" altLang="zh-CN" sz="2000" dirty="0"/>
          </a:p>
        </p:txBody>
      </p:sp>
      <p:pic>
        <p:nvPicPr>
          <p:cNvPr id="8" name="图片 7">
            <a:extLst>
              <a:ext uri="{FF2B5EF4-FFF2-40B4-BE49-F238E27FC236}">
                <a16:creationId xmlns:a16="http://schemas.microsoft.com/office/drawing/2014/main" id="{EF77DE2A-2471-4A3D-B18B-BF10613B2706}"/>
              </a:ext>
            </a:extLst>
          </p:cNvPr>
          <p:cNvPicPr>
            <a:picLocks noChangeAspect="1"/>
          </p:cNvPicPr>
          <p:nvPr/>
        </p:nvPicPr>
        <p:blipFill>
          <a:blip r:embed="rId2"/>
          <a:stretch>
            <a:fillRect/>
          </a:stretch>
        </p:blipFill>
        <p:spPr>
          <a:xfrm>
            <a:off x="148170" y="2986677"/>
            <a:ext cx="11438331" cy="2921412"/>
          </a:xfrm>
          <a:prstGeom prst="rect">
            <a:avLst/>
          </a:prstGeom>
        </p:spPr>
      </p:pic>
      <p:sp>
        <p:nvSpPr>
          <p:cNvPr name="文本框 7" id="2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BBAAD9C20180234D78A0072836F0B4E0B2B9B2011FE47B00AAD98A33B1BC2BE50B49BE38D1663B0E22592508C8463BEBADF9217A11D06BE11BBFC25B79BE2BD124FC02AD7F26F6B794A72C576FB24AA7BD05E4B97D66CF8558969191E310FCB8DA862697DE3</a:t>
            </a:r>
          </a:p>
        </p:txBody>
      </p:sp>
    </p:spTree>
    <p:extLst>
      <p:ext uri="{BB962C8B-B14F-4D97-AF65-F5344CB8AC3E}">
        <p14:creationId xmlns:p14="http://schemas.microsoft.com/office/powerpoint/2010/main" val="1176015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4665" y="115717"/>
            <a:ext cx="6762962" cy="584775"/>
          </a:xfrm>
          <a:prstGeom prst="rect">
            <a:avLst/>
          </a:prstGeom>
          <a:noFill/>
          <a:ln w="127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200" b="1" i="0" u="none" strike="noStrike" kern="1200" cap="none" spc="0" normalizeH="0" baseline="0" noProof="0" dirty="0">
                <a:ln>
                  <a:noFill/>
                </a:ln>
                <a:solidFill>
                  <a:srgbClr val="009193"/>
                </a:solidFill>
                <a:effectLst/>
                <a:uLnTx/>
                <a:uFillTx/>
                <a:latin typeface="等线 Light"/>
                <a:ea typeface="等线 Light" panose="02010600030101010101" pitchFamily="2" charset="-122"/>
              </a:rPr>
              <a:t>Generalized Focal Loss</a:t>
            </a:r>
            <a:endParaRPr kumimoji="1" lang="en-US" altLang="zh-CN" sz="2400" b="1" i="0" u="none" strike="noStrike" kern="1200" cap="none" spc="0" normalizeH="0" baseline="0" noProof="0" dirty="0">
              <a:ln>
                <a:noFill/>
              </a:ln>
              <a:solidFill>
                <a:srgbClr val="009193"/>
              </a:solidFill>
              <a:effectLst/>
              <a:uLnTx/>
              <a:uFillTx/>
              <a:latin typeface="等线 Light"/>
              <a:ea typeface="等线 Light" panose="02010600030101010101" pitchFamily="2" charset="-122"/>
            </a:endParaRPr>
          </a:p>
        </p:txBody>
      </p:sp>
      <p:sp>
        <p:nvSpPr>
          <p:cNvPr id="26" name="Shape 178"/>
          <p:cNvSpPr/>
          <p:nvPr/>
        </p:nvSpPr>
        <p:spPr>
          <a:xfrm>
            <a:off x="148170" y="189786"/>
            <a:ext cx="86495" cy="493200"/>
          </a:xfrm>
          <a:prstGeom prst="roundRect">
            <a:avLst>
              <a:gd name="adj" fmla="val 50000"/>
            </a:avLst>
          </a:prstGeom>
          <a:solidFill>
            <a:srgbClr val="44B8B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200" b="0">
                <a:solidFill>
                  <a:srgbClr val="FFFFFF"/>
                </a:solidFill>
                <a:latin typeface="+mn-lt"/>
                <a:ea typeface="+mn-ea"/>
                <a:cs typeface="+mn-cs"/>
                <a:sym typeface="Helvetica Neue Medium"/>
              </a:defRPr>
            </a:pPr>
            <a:endParaRPr kumimoji="0" sz="3600" b="1" i="0" u="none" strike="noStrike" kern="1200" cap="none" spc="0" normalizeH="0" baseline="0" noProof="0">
              <a:ln>
                <a:noFill/>
              </a:ln>
              <a:solidFill>
                <a:srgbClr val="FFFFFF"/>
              </a:solidFill>
              <a:effectLst/>
              <a:uLnTx/>
              <a:uFillTx/>
              <a:latin typeface="等线"/>
              <a:ea typeface="+mn-ea"/>
              <a:cs typeface="+mn-cs"/>
              <a:sym typeface="Helvetica Neue Medium"/>
            </a:endParaRPr>
          </a:p>
        </p:txBody>
      </p:sp>
      <p:sp>
        <p:nvSpPr>
          <p:cNvPr id="3" name="矩形 2"/>
          <p:cNvSpPr/>
          <p:nvPr/>
        </p:nvSpPr>
        <p:spPr>
          <a:xfrm>
            <a:off x="359259" y="805582"/>
            <a:ext cx="11832741" cy="5246835"/>
          </a:xfrm>
          <a:prstGeom prst="rect">
            <a:avLst/>
          </a:prstGeom>
        </p:spPr>
        <p:txBody>
          <a:bodyPr wrap="square">
            <a:noAutofit/>
          </a:bodyPr>
          <a:lstStyle/>
          <a:p>
            <a:endParaRPr lang="en-US" altLang="zh-CN" sz="1600" dirty="0"/>
          </a:p>
          <a:p>
            <a:endParaRPr lang="en-US" altLang="zh-CN" dirty="0"/>
          </a:p>
          <a:p>
            <a:pPr marL="342900" indent="-342900">
              <a:buAutoNum type="arabicPeriod"/>
            </a:pPr>
            <a:endParaRPr lang="en-US" altLang="zh-CN" dirty="0">
              <a:latin typeface="Arial" panose="020B0604020202020204" pitchFamily="34" charset="0"/>
            </a:endParaRPr>
          </a:p>
          <a:p>
            <a:endParaRPr lang="en-US" altLang="zh-CN" dirty="0">
              <a:latin typeface="Arial" panose="020B0604020202020204" pitchFamily="34" charset="0"/>
            </a:endParaRPr>
          </a:p>
        </p:txBody>
      </p:sp>
      <p:sp>
        <p:nvSpPr>
          <p:cNvPr id="9" name="文本框 8">
            <a:extLst>
              <a:ext uri="{FF2B5EF4-FFF2-40B4-BE49-F238E27FC236}">
                <a16:creationId xmlns:a16="http://schemas.microsoft.com/office/drawing/2014/main" id="{0980BDF4-8A48-4915-B316-FEFBDBEEF00D}"/>
              </a:ext>
            </a:extLst>
          </p:cNvPr>
          <p:cNvSpPr txBox="1"/>
          <p:nvPr/>
        </p:nvSpPr>
        <p:spPr>
          <a:xfrm>
            <a:off x="148170" y="949911"/>
            <a:ext cx="11259636" cy="2092881"/>
          </a:xfrm>
          <a:prstGeom prst="rect">
            <a:avLst/>
          </a:prstGeom>
          <a:noFill/>
          <a:ln w="12700">
            <a:solidFill>
              <a:schemeClr val="tx1"/>
            </a:solidFill>
          </a:ln>
        </p:spPr>
        <p:txBody>
          <a:bodyPr wrap="square" rtlCol="0">
            <a:spAutoFit/>
          </a:bodyPr>
          <a:lstStyle/>
          <a:p>
            <a:r>
              <a:rPr kumimoji="1" lang="en-US" altLang="zh-CN" sz="2000" b="1" dirty="0"/>
              <a:t>2</a:t>
            </a:r>
            <a:r>
              <a:rPr kumimoji="1" lang="zh-CN" altLang="en-US" sz="2000" b="1" dirty="0"/>
              <a:t>） 对象不一致问题</a:t>
            </a:r>
            <a:endParaRPr kumimoji="1" lang="en-US" altLang="zh-CN" sz="2000" b="1" dirty="0"/>
          </a:p>
          <a:p>
            <a:r>
              <a:rPr kumimoji="1" lang="zh-CN" altLang="en-US" sz="2000" dirty="0"/>
              <a:t>分类分支同时基于正样本和负样本来进行训练，但质量估计分支只基于正样本参与训练</a:t>
            </a:r>
            <a:endParaRPr kumimoji="1" lang="en-US" altLang="zh-CN" sz="2000" dirty="0"/>
          </a:p>
          <a:p>
            <a:r>
              <a:rPr kumimoji="1" lang="zh-CN" altLang="en-US" dirty="0"/>
              <a:t>（导致一个问题：在回归任务中，质量评估是只考虑正样本的情况，也就是在训练的时候，只有当判定与</a:t>
            </a:r>
            <a:r>
              <a:rPr kumimoji="1" lang="en-US" altLang="zh-CN" dirty="0"/>
              <a:t>GT</a:t>
            </a:r>
            <a:r>
              <a:rPr kumimoji="1" lang="zh-CN" altLang="en-US" dirty="0"/>
              <a:t>的</a:t>
            </a:r>
            <a:r>
              <a:rPr kumimoji="1" lang="en-US" altLang="zh-CN" dirty="0"/>
              <a:t>IOU</a:t>
            </a:r>
            <a:r>
              <a:rPr kumimoji="1" lang="zh-CN" altLang="en-US" dirty="0"/>
              <a:t>大于某个阈值的时候，才会考虑把这个</a:t>
            </a:r>
            <a:r>
              <a:rPr kumimoji="1" lang="en-US" altLang="zh-CN" dirty="0"/>
              <a:t>anchor</a:t>
            </a:r>
            <a:r>
              <a:rPr kumimoji="1" lang="zh-CN" altLang="en-US" dirty="0"/>
              <a:t>当作正样本拿去训练，而很多负样本在训练过程中是没有监督信号的。但是在预测的时候，其是一个未定义的行为，可能会出现不可控的</a:t>
            </a:r>
            <a:r>
              <a:rPr kumimoji="1" lang="zh-CN" altLang="en-US" dirty="0">
                <a:solidFill>
                  <a:srgbClr val="FF0000"/>
                </a:solidFill>
              </a:rPr>
              <a:t>某些负样本也有很高的质量评估</a:t>
            </a:r>
            <a:r>
              <a:rPr kumimoji="1" lang="zh-CN" altLang="en-US" dirty="0"/>
              <a:t>，</a:t>
            </a:r>
            <a:r>
              <a:rPr kumimoji="1" lang="zh-CN" altLang="en-US" dirty="0">
                <a:solidFill>
                  <a:srgbClr val="FF0000"/>
                </a:solidFill>
              </a:rPr>
              <a:t>其与得分相乘后的值会大于某些分类得分不够高而且质量评估相对低的正样本前面</a:t>
            </a:r>
            <a:r>
              <a:rPr kumimoji="1" lang="zh-CN" altLang="en-US" dirty="0"/>
              <a:t>，会导致经过</a:t>
            </a:r>
            <a:r>
              <a:rPr kumimoji="1" lang="en-US" altLang="zh-CN" dirty="0"/>
              <a:t>NMS</a:t>
            </a:r>
            <a:r>
              <a:rPr kumimoji="1" lang="zh-CN" altLang="en-US" dirty="0"/>
              <a:t>后反而把正样本进行过滤掉。）</a:t>
            </a:r>
            <a:endParaRPr kumimoji="1" lang="en-US" altLang="zh-CN" dirty="0"/>
          </a:p>
        </p:txBody>
      </p:sp>
      <p:pic>
        <p:nvPicPr>
          <p:cNvPr id="4" name="图片 3">
            <a:extLst>
              <a:ext uri="{FF2B5EF4-FFF2-40B4-BE49-F238E27FC236}">
                <a16:creationId xmlns:a16="http://schemas.microsoft.com/office/drawing/2014/main" id="{5A1130A3-51C5-4EB4-8A60-3E03C2810F5D}"/>
              </a:ext>
            </a:extLst>
          </p:cNvPr>
          <p:cNvPicPr>
            <a:picLocks noChangeAspect="1"/>
          </p:cNvPicPr>
          <p:nvPr/>
        </p:nvPicPr>
        <p:blipFill>
          <a:blip r:embed="rId2"/>
          <a:stretch>
            <a:fillRect/>
          </a:stretch>
        </p:blipFill>
        <p:spPr>
          <a:xfrm>
            <a:off x="234665" y="3209925"/>
            <a:ext cx="7743825" cy="3648075"/>
          </a:xfrm>
          <a:prstGeom prst="rect">
            <a:avLst/>
          </a:prstGeom>
        </p:spPr>
      </p:pic>
      <p:sp>
        <p:nvSpPr>
          <p:cNvPr name="文本框 9" id="2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BBAAD9C20180234D78A0072836F0B4E0B2B9B2011FE47B00AAD98A33B1BC2BE50B49BE38D1663B0E22592508C8463BEBADF9217A11D06BE11BBFC25B79BE2BD124FC02AD7F26F6B794A72C576FB24AA7BD05E4B97D66CF8558969191E310FCB8DA862697DE3</a:t>
            </a:r>
          </a:p>
        </p:txBody>
      </p:sp>
    </p:spTree>
    <p:extLst>
      <p:ext uri="{BB962C8B-B14F-4D97-AF65-F5344CB8AC3E}">
        <p14:creationId xmlns:p14="http://schemas.microsoft.com/office/powerpoint/2010/main" val="2894150298"/>
      </p:ext>
    </p:extLst>
  </p:cSld>
  <p:clrMapOvr>
    <a:masterClrMapping/>
  </p:clrMapOvr>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kumimoji="1"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w="12700">
          <a:solidFill>
            <a:schemeClr val="tx1"/>
          </a:solidFill>
        </a:ln>
      </a:spPr>
      <a:bodyPr wrap="square" rtlCol="0">
        <a:spAutoFit/>
      </a:bodyPr>
      <a:lstStyle>
        <a:defPPr algn="ctr">
          <a:defRPr kumimoji="1" sz="1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2338</TotalTime>
  <Words>1115</Words>
  <Application>Microsoft Office PowerPoint</Application>
  <PresentationFormat>宽屏</PresentationFormat>
  <Paragraphs>115</Paragraphs>
  <Slides>22</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22</vt:i4>
      </vt:variant>
    </vt:vector>
  </HeadingPairs>
  <TitlesOfParts>
    <vt:vector size="29" baseType="lpstr">
      <vt:lpstr>Helvetica Neue Medium</vt:lpstr>
      <vt:lpstr>等线</vt:lpstr>
      <vt:lpstr>等线 Light</vt:lpstr>
      <vt:lpstr>微软雅黑</vt:lpstr>
      <vt:lpstr>Arial</vt:lpstr>
      <vt:lpstr>webwppDefTheme</vt:lpstr>
      <vt:lpstr>Office 主题​​</vt:lpstr>
      <vt:lpstr>NanoDet算法分享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AI360+路面分割工作总结</dc:title>
  <dc:creator>wqever1@163.com</dc:creator>
  <cp:lastModifiedBy>秦超</cp:lastModifiedBy>
  <cp:revision>306</cp:revision>
  <dcterms:created xsi:type="dcterms:W3CDTF">2021-03-09T07:43:13Z</dcterms:created>
  <dcterms:modified xsi:type="dcterms:W3CDTF">2021-04-20T12:40:07Z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y fmtid="{D5CDD505-2E9C-101B-9397-08002B2CF9AE}" pid="3" name="property1">
    <vt:lpwstr>BBAAD9C20180234D78A0072836F0B4E0B2B9B2011FE47B00AAD98A33B1BC2BE50B49BE38D1663B0E22592508C8463BEBADF9217A11D06BE11BBFC25B79BE2BD124FC02AD7F26F6B794A72C576FB24AA7BD05E4B97D66CF8558969191E310FCB8DA862697DE3</vt:lpwstr>
  </property>
</Properties>
</file>