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autoCompressPictures="0">
  <p:sldMasterIdLst>
    <p:sldMasterId id="2147483648" r:id="rId1"/>
  </p:sldMasterIdLst>
  <p:notesMasterIdLst>
    <p:notesMasterId r:id="rId5"/>
  </p:notesMasterIdLst>
  <p:sldIdLst>
    <p:sldId id="260" r:id="rId3"/>
    <p:sldId id="410" r:id="rId4"/>
    <p:sldId id="411" r:id="rId6"/>
    <p:sldId id="412" r:id="rId7"/>
    <p:sldId id="416" r:id="rId8"/>
    <p:sldId id="417" r:id="rId9"/>
    <p:sldId id="413" r:id="rId10"/>
    <p:sldId id="414" r:id="rId11"/>
    <p:sldId id="415" r:id="rId12"/>
    <p:sldId id="418" r:id="rId1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1F00"/>
    <a:srgbClr val="FF2800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53"/>
    <p:restoredTop sz="93255"/>
  </p:normalViewPr>
  <p:slideViewPr>
    <p:cSldViewPr>
      <p:cViewPr varScale="1">
        <p:scale>
          <a:sx n="107" d="100"/>
          <a:sy n="107" d="100"/>
        </p:scale>
        <p:origin x="1332" y="96"/>
      </p:cViewPr>
      <p:guideLst>
        <p:guide orient="horz" pos="2167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92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DD4EDD9-2D3D-264D-8D16-8857EC493268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5C229F5D-29E6-9D4D-B956-DDA57F6E38C8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396A5-F2B5-4C0B-B83E-C3EDC090EB6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396A5-F2B5-4C0B-B83E-C3EDC090EB6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396A5-F2B5-4C0B-B83E-C3EDC090EB6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396A5-F2B5-4C0B-B83E-C3EDC090EB6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396A5-F2B5-4C0B-B83E-C3EDC090EB6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396A5-F2B5-4C0B-B83E-C3EDC090EB6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396A5-F2B5-4C0B-B83E-C3EDC090EB6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396A5-F2B5-4C0B-B83E-C3EDC090EB6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396A5-F2B5-4C0B-B83E-C3EDC090EB6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 userDrawn="1"/>
        </p:nvSpPr>
        <p:spPr bwMode="auto">
          <a:xfrm>
            <a:off x="457200" y="838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eaLnBrk="1" hangingPunct="1">
              <a:defRPr/>
            </a:pP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Headline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Lorem</a:t>
            </a: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Ipsum</a:t>
            </a:r>
            <a:b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</a:br>
            <a:br>
              <a:rPr lang="en-US" sz="3600" dirty="0">
                <a:latin typeface="Helvetica CE" charset="0"/>
                <a:cs typeface="Helvetica CE" charset="0"/>
              </a:rPr>
            </a:br>
            <a:endParaRPr lang="en-US" sz="3600" dirty="0">
              <a:solidFill>
                <a:srgbClr val="C12030"/>
              </a:solidFill>
              <a:latin typeface="Helvetica CE" charset="0"/>
              <a:cs typeface="Helvetica CE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57200" y="1600200"/>
            <a:ext cx="822960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ITC New Baskerville Roman" charset="0"/>
              </a:rPr>
              <a:t>Body content.</a:t>
            </a:r>
            <a:endParaRPr lang="en-US" dirty="0">
              <a:latin typeface="ITC New Baskerville Roman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62000" y="6370638"/>
            <a:ext cx="5410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Optimal Caching at the Wireless Edge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3AD6D-58F0-034D-B0C1-6C0BA37C02A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D81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81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3" name="Picture 9" descr="titl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3" t="33368" r="10869" b="40395"/>
          <a:stretch>
            <a:fillRect/>
          </a:stretch>
        </p:blipFill>
        <p:spPr bwMode="auto">
          <a:xfrm>
            <a:off x="228600" y="1066800"/>
            <a:ext cx="3179762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0049" y="1852260"/>
            <a:ext cx="5695951" cy="58614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-2822" y="1"/>
            <a:ext cx="9146822" cy="10668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1">
                <a:latin typeface="Helvetica Light Oblique" charset="0"/>
                <a:ea typeface="Helvetica Light Oblique" charset="0"/>
                <a:cs typeface="Helvetica Light Oblique" charset="0"/>
              </a:defRPr>
            </a:lvl1pPr>
          </a:lstStyle>
          <a:p>
            <a:pPr>
              <a:defRPr/>
            </a:pPr>
            <a:r>
              <a:rPr lang="en-US"/>
              <a:t>Optimal Caching at the Wireless Edge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>
              <a:defRPr/>
            </a:pPr>
            <a:fld id="{65266EC2-25C9-064A-B56B-A50F6AAFCA6B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229600" cy="1304421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06713"/>
            <a:ext cx="8229600" cy="14366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Optimal Caching at the Wireless Edge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C5CED-6953-1541-912E-78DA273A3AB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Optimal Caching at the Wireless Edge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48B59-619E-F043-9EFD-E705B6A4A3D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Optimal Caching at the Wireless Edge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0F4A2-D16A-5F42-8D72-49BC3B3189A6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162"/>
            <a:ext cx="8229600" cy="9604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Optimal Caching at the Wireless Edge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C97BA-9295-8643-9109-76B01B3AC28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Optimal Caching at the Wireless Edge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0A16E-DD2A-CA4C-B967-AB6AF872A14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Optimal Caching at the Wireless Edge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CB31C-FC86-784C-8887-C674547AA39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Optimal Caching at the Wireless Edge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56EB6-FE9F-9B4B-938A-E3B987C383ED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rgbClr val="D81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0" y="6370638"/>
            <a:ext cx="5508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600" b="0" i="1">
                <a:solidFill>
                  <a:schemeClr val="tx1">
                    <a:tint val="75000"/>
                  </a:schemeClr>
                </a:solidFill>
                <a:latin typeface="Helvetica Light Oblique" charset="0"/>
                <a:ea typeface="Helvetica Light Oblique" charset="0"/>
                <a:cs typeface="Helvetica Light Oblique" charset="0"/>
              </a:defRPr>
            </a:lvl1pPr>
          </a:lstStyle>
          <a:p>
            <a:pPr>
              <a:defRPr/>
            </a:pPr>
            <a:r>
              <a:rPr lang="en-US"/>
              <a:t>Optimal Caching at the Wireless Edge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0825" y="6370638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600">
                <a:solidFill>
                  <a:srgbClr val="89898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>
              <a:defRPr/>
            </a:pPr>
            <a:fld id="{78B3AAAD-471D-3E40-B2A7-1208A5557A3C}" type="slidenum">
              <a:rPr lang="en-US" altLang="en-US" smtClean="0"/>
            </a:fld>
            <a:endParaRPr lang="en-US" altLang="en-US"/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106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04800" y="6248400"/>
            <a:ext cx="8686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324600" y="6304845"/>
            <a:ext cx="2763853" cy="5074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F2F2F2"/>
          </a:solidFill>
          <a:latin typeface="Helvetica"/>
          <a:ea typeface="MS PGothic" panose="020B0600070205080204" charset="-128"/>
          <a:cs typeface="MS PGothic" panose="020B0600070205080204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F2F2F2"/>
          </a:solidFill>
          <a:latin typeface="Helvetica" charset="0"/>
          <a:ea typeface="MS PGothic" panose="020B0600070205080204" charset="-128"/>
          <a:cs typeface="MS PGothic" panose="020B060007020508020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F2F2F2"/>
          </a:solidFill>
          <a:latin typeface="Helvetica" charset="0"/>
          <a:ea typeface="MS PGothic" panose="020B0600070205080204" charset="-128"/>
          <a:cs typeface="MS PGothic" panose="020B060007020508020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F2F2F2"/>
          </a:solidFill>
          <a:latin typeface="Helvetica" charset="0"/>
          <a:ea typeface="MS PGothic" panose="020B0600070205080204" charset="-128"/>
          <a:cs typeface="MS PGothic" panose="020B060007020508020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F2F2F2"/>
          </a:solidFill>
          <a:latin typeface="Helvetica" charset="0"/>
          <a:ea typeface="MS PGothic" panose="020B0600070205080204" charset="-128"/>
          <a:cs typeface="MS PGothic" panose="020B060007020508020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Helvetica"/>
          <a:ea typeface="MS PGothic" panose="020B0600070205080204" charset="-128"/>
          <a:cs typeface="MS PGothic" panose="020B0600070205080204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Helvetica"/>
          <a:ea typeface="MS PGothic" panose="020B060007020508020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/>
          <a:ea typeface="MS PGothic" panose="020B060007020508020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"/>
          <a:ea typeface="MS PGothic" panose="020B060007020508020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"/>
          <a:ea typeface="MS PGothic" panose="020B060007020508020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Box 2"/>
          <p:cNvSpPr txBox="1">
            <a:spLocks noChangeArrowheads="1"/>
          </p:cNvSpPr>
          <p:nvPr/>
        </p:nvSpPr>
        <p:spPr bwMode="auto">
          <a:xfrm>
            <a:off x="609600" y="2667000"/>
            <a:ext cx="8001000" cy="10763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MS PGothic" panose="020B060007020508020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Helvetica" charset="0"/>
                <a:ea typeface="MS PGothic" panose="020B060007020508020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MS PGothic" panose="020B060007020508020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Helvetica" charset="0"/>
                <a:ea typeface="MS PGothic" panose="020B060007020508020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" charset="0"/>
                <a:ea typeface="MS PGothic" panose="020B060007020508020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" charset="0"/>
                <a:ea typeface="MS PGothic" panose="020B060007020508020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" charset="0"/>
                <a:ea typeface="MS PGothic" panose="020B060007020508020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" charset="0"/>
                <a:ea typeface="MS PGothic" panose="020B060007020508020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" charset="0"/>
                <a:ea typeface="MS PGothic" panose="020B060007020508020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bg1"/>
                </a:solidFill>
              </a:rPr>
              <a:t>Recovering Clipped OFDM Symbols</a:t>
            </a:r>
            <a:br>
              <a:rPr lang="en-US" altLang="en-US" b="1" dirty="0">
                <a:solidFill>
                  <a:schemeClr val="bg1"/>
                </a:solidFill>
              </a:rPr>
            </a:br>
            <a:r>
              <a:rPr lang="en-US" altLang="en-US" b="1" dirty="0">
                <a:solidFill>
                  <a:schemeClr val="bg1"/>
                </a:solidFill>
              </a:rPr>
              <a:t>with Bayesian Inference </a:t>
            </a:r>
            <a:endParaRPr lang="en-US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609600" y="4800600"/>
            <a:ext cx="8001000" cy="82994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MS PGothic" panose="020B060007020508020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Helvetica" charset="0"/>
                <a:ea typeface="MS PGothic" panose="020B060007020508020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MS PGothic" panose="020B060007020508020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Helvetica" charset="0"/>
                <a:ea typeface="MS PGothic" panose="020B060007020508020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" charset="0"/>
                <a:ea typeface="MS PGothic" panose="020B060007020508020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" charset="0"/>
                <a:ea typeface="MS PGothic" panose="020B060007020508020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" charset="0"/>
                <a:ea typeface="MS PGothic" panose="020B060007020508020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" charset="0"/>
                <a:ea typeface="MS PGothic" panose="020B060007020508020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" charset="0"/>
                <a:ea typeface="MS PGothic" panose="020B060007020508020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</a:rPr>
              <a:t>Jinkun Zhang</a:t>
            </a:r>
            <a:endParaRPr lang="en-US" altLang="en-US" sz="2000" dirty="0">
              <a:solidFill>
                <a:schemeClr val="bg1"/>
              </a:solidFill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250825" y="6370638"/>
            <a:ext cx="457200" cy="365125"/>
          </a:xfrm>
        </p:spPr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</a:fld>
            <a:endParaRPr lang="en-US" alt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44830" y="1231265"/>
            <a:ext cx="823404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>
                <a:sym typeface="+mn-ea"/>
              </a:rPr>
              <a:t>N = 100000, IBO = 2.93dB, K</a:t>
            </a:r>
            <a:r>
              <a:rPr lang="en-US" baseline="-25000">
                <a:sym typeface="+mn-ea"/>
              </a:rPr>
              <a:t>Max</a:t>
            </a:r>
            <a:r>
              <a:rPr lang="en-US">
                <a:sym typeface="+mn-ea"/>
              </a:rPr>
              <a:t> = 10</a:t>
            </a:r>
            <a:endParaRPr 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>
                <a:sym typeface="+mn-ea"/>
              </a:rPr>
              <a:t>20 trails</a:t>
            </a:r>
            <a:endParaRPr 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/>
              <a:t>Time Complexity: O(KQN</a:t>
            </a:r>
            <a:r>
              <a:rPr lang="en-US" baseline="30000"/>
              <a:t>2</a:t>
            </a:r>
            <a:r>
              <a:rPr lang="en-US"/>
              <a:t>)</a:t>
            </a:r>
            <a:endParaRPr lang="en-US"/>
          </a:p>
        </p:txBody>
      </p:sp>
      <p:pic>
        <p:nvPicPr>
          <p:cNvPr id="16" name="图片 15" descr="S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6605" y="2198370"/>
            <a:ext cx="5013960" cy="37623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839200" cy="2052320"/>
          </a:xfrm>
        </p:spPr>
        <p:txBody>
          <a:bodyPr/>
          <a:lstStyle/>
          <a:p>
            <a:endParaRPr lang="en-US" sz="2200" dirty="0"/>
          </a:p>
          <a:p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250825" y="6370638"/>
            <a:ext cx="457200" cy="365125"/>
          </a:xfrm>
        </p:spPr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</a:fld>
            <a:endParaRPr lang="en-US" alt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OFDM System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08940" y="1457960"/>
            <a:ext cx="699325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O</a:t>
            </a:r>
            <a:r>
              <a:rPr lang="zh-CN" altLang="en-US"/>
              <a:t>rthogonal </a:t>
            </a:r>
            <a:r>
              <a:rPr lang="en-US" altLang="zh-CN"/>
              <a:t>F</a:t>
            </a:r>
            <a:r>
              <a:rPr lang="zh-CN" altLang="en-US"/>
              <a:t>requency-</a:t>
            </a:r>
            <a:r>
              <a:rPr lang="en-US" altLang="zh-CN"/>
              <a:t>D</a:t>
            </a:r>
            <a:r>
              <a:rPr lang="zh-CN" altLang="en-US"/>
              <a:t>ivision </a:t>
            </a:r>
            <a:r>
              <a:rPr lang="en-US" altLang="zh-CN"/>
              <a:t>M</a:t>
            </a:r>
            <a:r>
              <a:rPr lang="zh-CN" altLang="en-US"/>
              <a:t>ultiplexing (OFDM) is a method of encoding digital data on multiple </a:t>
            </a:r>
            <a:r>
              <a:rPr lang="en-US" altLang="zh-CN">
                <a:sym typeface="+mn-ea"/>
              </a:rPr>
              <a:t>o</a:t>
            </a:r>
            <a:r>
              <a:rPr lang="zh-CN" altLang="en-US">
                <a:sym typeface="+mn-ea"/>
              </a:rPr>
              <a:t>rthogonal </a:t>
            </a:r>
            <a:r>
              <a:rPr lang="zh-CN" altLang="en-US"/>
              <a:t>carrier frequencies.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OFDM was first introduced in 1966 (Bell Lab)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OFDM is one of the basic idea of 4G LTE.</a:t>
            </a:r>
            <a:br>
              <a:rPr lang="en-US" altLang="zh-CN"/>
            </a:br>
            <a:r>
              <a:rPr lang="en-US" altLang="zh-CN" sz="1400"/>
              <a:t>1G -&gt; Analog System</a:t>
            </a:r>
            <a:br>
              <a:rPr lang="en-US" altLang="zh-CN" sz="1400"/>
            </a:br>
            <a:r>
              <a:rPr lang="en-US" altLang="zh-CN" sz="1400"/>
              <a:t>2G -&gt; TDMA, CDMA</a:t>
            </a:r>
            <a:br>
              <a:rPr lang="en-US" altLang="zh-CN" sz="1400"/>
            </a:br>
            <a:r>
              <a:rPr lang="en-US" altLang="zh-CN" sz="1400"/>
              <a:t>3G -&gt; CDMA-2000</a:t>
            </a:r>
            <a:br>
              <a:rPr lang="en-US" altLang="zh-CN" sz="1400"/>
            </a:br>
            <a:r>
              <a:rPr lang="en-US" altLang="zh-CN" sz="1400"/>
              <a:t>4G -&gt; OFDM</a:t>
            </a:r>
            <a:br>
              <a:rPr lang="en-US" altLang="zh-CN" sz="1400"/>
            </a:br>
            <a:r>
              <a:rPr lang="en-US" altLang="zh-CN" sz="1400"/>
              <a:t>5G -&gt; Massive MIMO</a:t>
            </a:r>
            <a:endParaRPr lang="en-US" altLang="zh-CN" sz="1400"/>
          </a:p>
        </p:txBody>
      </p:sp>
      <p:pic>
        <p:nvPicPr>
          <p:cNvPr id="4" name="图片 3" descr="ofdm-basic-concept-0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995805" y="3119120"/>
            <a:ext cx="6179820" cy="25158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250825" y="6370638"/>
            <a:ext cx="457200" cy="365125"/>
          </a:xfrm>
        </p:spPr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</a:fld>
            <a:endParaRPr lang="en-US" alt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Clipping Distortion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08940" y="1457960"/>
            <a:ext cx="8234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/>
              <a:t>Frequency domain signal is drawn from a finite set (Constellation)</a:t>
            </a:r>
            <a:endParaRPr 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408940" y="2425065"/>
            <a:ext cx="8234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/>
              <a:t>Time domain signal may have high peak power</a:t>
            </a:r>
            <a:endParaRPr lang="en-US" sz="14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0" y="1877695"/>
            <a:ext cx="2369820" cy="4953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2736850"/>
            <a:ext cx="2910840" cy="960120"/>
          </a:xfrm>
          <a:prstGeom prst="rect">
            <a:avLst/>
          </a:prstGeom>
        </p:spPr>
      </p:pic>
      <p:pic>
        <p:nvPicPr>
          <p:cNvPr id="11" name="图片 10" descr="443467544bd909d97bb4b2bf8cefc82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3820160"/>
            <a:ext cx="4013835" cy="22923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2100" y="2793365"/>
            <a:ext cx="4495800" cy="98298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8920" y="4124325"/>
            <a:ext cx="3162300" cy="11582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250825" y="6370638"/>
            <a:ext cx="457200" cy="365125"/>
          </a:xfrm>
        </p:spPr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</a:fld>
            <a:endParaRPr lang="en-US" alt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Channel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5755" y="1775460"/>
            <a:ext cx="3017520" cy="10210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08940" y="1457960"/>
            <a:ext cx="8234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/>
              <a:t>We assume time invariant frequency selective channel</a:t>
            </a:r>
            <a:endParaRPr 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408940" y="2741295"/>
            <a:ext cx="8234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/>
              <a:t>Also assume perfect sync. and equalization</a:t>
            </a:r>
            <a:endParaRPr lang="en-US" sz="14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875" y="3109595"/>
            <a:ext cx="3939540" cy="1691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250825" y="6370638"/>
            <a:ext cx="457200" cy="365125"/>
          </a:xfrm>
        </p:spPr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</a:fld>
            <a:endParaRPr lang="en-US" alt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MAP Approach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08940" y="1457960"/>
            <a:ext cx="8234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/>
              <a:t>Set hyperparameter z</a:t>
            </a:r>
            <a:r>
              <a:rPr lang="en-US" baseline="-25000"/>
              <a:t>n</a:t>
            </a:r>
            <a:endParaRPr lang="en-US" sz="1400" baseline="-25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5860" y="1826260"/>
            <a:ext cx="6812280" cy="3962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8940" y="2374265"/>
            <a:ext cx="8234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/>
              <a:t>Prior</a:t>
            </a:r>
            <a:endParaRPr lang="en-US" sz="1400" baseline="-250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95" y="2742565"/>
            <a:ext cx="3276600" cy="27203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250825" y="6370638"/>
            <a:ext cx="457200" cy="365125"/>
          </a:xfrm>
        </p:spPr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</a:fld>
            <a:endParaRPr lang="en-US" alt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MAP Approach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08940" y="1457960"/>
            <a:ext cx="8234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/>
              <a:t>Likelihood</a:t>
            </a:r>
            <a:endParaRPr lang="en-US" sz="1400" baseline="-25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0770" y="1773555"/>
            <a:ext cx="6979920" cy="15849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08940" y="3620770"/>
            <a:ext cx="82340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/>
              <a:t>Directly maximizing the full posterior w.r.t all variables would be hard to implement because the parameter space is too large</a:t>
            </a:r>
            <a:endParaRPr lang="en-US" sz="1400" baseline="-25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250825" y="6370638"/>
            <a:ext cx="457200" cy="365125"/>
          </a:xfrm>
        </p:spPr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</a:fld>
            <a:endParaRPr lang="en-US" alt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Iterative MAP Approach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08940" y="1452245"/>
            <a:ext cx="8234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/>
              <a:t>We introduce iterative/stochastic algorithm, update each variable separately.</a:t>
            </a:r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408940" y="1820545"/>
            <a:ext cx="8234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/>
              <a:t>This approach can be interpreted as an extension of EM strategy.</a:t>
            </a:r>
            <a:endParaRPr 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0280" y="2249805"/>
            <a:ext cx="6998970" cy="3778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250825" y="6370638"/>
            <a:ext cx="457200" cy="365125"/>
          </a:xfrm>
        </p:spPr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</a:fld>
            <a:endParaRPr lang="en-US" alt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Iterative MAP Approach (Algorithm)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08940" y="1452245"/>
            <a:ext cx="8234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/>
              <a:t>Detail conditional posterior</a:t>
            </a:r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408940" y="1820545"/>
            <a:ext cx="8234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z</a:t>
            </a:r>
            <a:r>
              <a:rPr lang="en-US" baseline="-25000"/>
              <a:t>n</a:t>
            </a:r>
            <a:endParaRPr lang="en-US" baseline="-25000"/>
          </a:p>
        </p:txBody>
      </p:sp>
      <p:grpSp>
        <p:nvGrpSpPr>
          <p:cNvPr id="12" name="组合 11"/>
          <p:cNvGrpSpPr/>
          <p:nvPr/>
        </p:nvGrpSpPr>
        <p:grpSpPr>
          <a:xfrm>
            <a:off x="1602105" y="1941195"/>
            <a:ext cx="4100830" cy="1053465"/>
            <a:chOff x="2692" y="4185"/>
            <a:chExt cx="8412" cy="218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692" y="4185"/>
              <a:ext cx="8412" cy="108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8" y="5265"/>
              <a:ext cx="8004" cy="1104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408940" y="3062605"/>
            <a:ext cx="8234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X</a:t>
            </a:r>
            <a:r>
              <a:rPr lang="en-US" baseline="-25000"/>
              <a:t>l</a:t>
            </a:r>
            <a:endParaRPr lang="en-US" baseline="-2500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105" y="3230880"/>
            <a:ext cx="5445125" cy="100838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08940" y="4390390"/>
            <a:ext cx="8234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ea typeface="宋体" panose="02010600030101010101" pitchFamily="2" charset="-122"/>
              </a:rPr>
              <a:t>σ</a:t>
            </a:r>
            <a:r>
              <a:rPr lang="en-US" altLang="zh-CN" baseline="-25000">
                <a:ea typeface="宋体" panose="02010600030101010101" pitchFamily="2" charset="-122"/>
              </a:rPr>
              <a:t>ε</a:t>
            </a:r>
            <a:endParaRPr lang="en-US" altLang="zh-CN" baseline="-25000">
              <a:ea typeface="宋体" panose="02010600030101010101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305" y="4512310"/>
            <a:ext cx="4892675" cy="17449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839200" cy="5029200"/>
          </a:xfrm>
        </p:spPr>
        <p:txBody>
          <a:bodyPr/>
          <a:lstStyle/>
          <a:p>
            <a:endParaRPr lang="en-US" sz="2200" dirty="0"/>
          </a:p>
          <a:p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250825" y="6370638"/>
            <a:ext cx="457200" cy="365125"/>
          </a:xfrm>
        </p:spPr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</a:fld>
            <a:endParaRPr lang="en-US" alt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28650" y="1784985"/>
            <a:ext cx="8234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/>
              <a:t>Simple convolution channel</a:t>
            </a:r>
            <a:endParaRPr lang="en-US" sz="1400"/>
          </a:p>
        </p:txBody>
      </p:sp>
      <p:pic>
        <p:nvPicPr>
          <p:cNvPr id="4" name="图片 3" descr="Channel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38370" y="1279525"/>
            <a:ext cx="2592070" cy="194818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516255" y="3441065"/>
            <a:ext cx="8263255" cy="2583180"/>
            <a:chOff x="395" y="5428"/>
            <a:chExt cx="13013" cy="4068"/>
          </a:xfrm>
        </p:grpSpPr>
        <p:pic>
          <p:nvPicPr>
            <p:cNvPr id="6" name="图片 5" descr="Constellation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" y="5428"/>
              <a:ext cx="4095" cy="4068"/>
            </a:xfrm>
            <a:prstGeom prst="rect">
              <a:avLst/>
            </a:prstGeom>
          </p:spPr>
        </p:pic>
        <p:pic>
          <p:nvPicPr>
            <p:cNvPr id="9" name="图片 8" descr="Clipped Signal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2" y="5428"/>
              <a:ext cx="4067" cy="4067"/>
            </a:xfrm>
            <a:prstGeom prst="rect">
              <a:avLst/>
            </a:prstGeom>
          </p:spPr>
        </p:pic>
        <p:pic>
          <p:nvPicPr>
            <p:cNvPr id="10" name="图片 9" descr="y_bar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66" y="5428"/>
              <a:ext cx="4043" cy="4066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628650" y="2859405"/>
            <a:ext cx="8234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/>
              <a:t>16QAM Constellation </a:t>
            </a:r>
            <a:endParaRPr lang="en-US" sz="14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733354772"/>
  <p:tag name="KSO_WM_UNIT_PLACING_PICTURE_USER_VIEWPORT" val="{&quot;height&quot;:8844,&quot;width&quot;:11772}"/>
</p:tagLst>
</file>

<file path=ppt/theme/theme1.xml><?xml version="1.0" encoding="utf-8"?>
<a:theme xmlns:a="http://schemas.openxmlformats.org/drawingml/2006/main" name="powerpoint_newNE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powerpoint_newNEU</Template>
  <TotalTime>0</TotalTime>
  <Words>1184</Words>
  <Application>WPS 演示</Application>
  <PresentationFormat>On-screen Show (4:3)</PresentationFormat>
  <Paragraphs>103</Paragraphs>
  <Slides>10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7" baseType="lpstr">
      <vt:lpstr>Arial</vt:lpstr>
      <vt:lpstr>宋体</vt:lpstr>
      <vt:lpstr>Wingdings</vt:lpstr>
      <vt:lpstr>MS PGothic</vt:lpstr>
      <vt:lpstr>Helvetica Light Oblique</vt:lpstr>
      <vt:lpstr>Helvetica</vt:lpstr>
      <vt:lpstr>Helvetica</vt:lpstr>
      <vt:lpstr>Arial</vt:lpstr>
      <vt:lpstr>Helvetica CE</vt:lpstr>
      <vt:lpstr>Segoe Print</vt:lpstr>
      <vt:lpstr>ITC New Baskerville Roman</vt:lpstr>
      <vt:lpstr>Helvetica Neue</vt:lpstr>
      <vt:lpstr>Calibri</vt:lpstr>
      <vt:lpstr>微软雅黑</vt:lpstr>
      <vt:lpstr>Arial Unicode MS</vt:lpstr>
      <vt:lpstr>Wingdings</vt:lpstr>
      <vt:lpstr>powerpoint_newNEU</vt:lpstr>
      <vt:lpstr>PowerPoint 演示文稿</vt:lpstr>
      <vt:lpstr>Overview</vt:lpstr>
      <vt:lpstr>OFDM System</vt:lpstr>
      <vt:lpstr>Clipping Distortion</vt:lpstr>
      <vt:lpstr>Channel</vt:lpstr>
      <vt:lpstr>MAP Approach</vt:lpstr>
      <vt:lpstr>MAP Approach</vt:lpstr>
      <vt:lpstr>Iterative MAP Approach</vt:lpstr>
      <vt:lpstr>Iterative MAP Approach (Algorithm)</vt:lpstr>
      <vt:lpstr>Implementation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Ioannidis, Stratis</dc:creator>
  <cp:lastModifiedBy>张锦坤</cp:lastModifiedBy>
  <cp:revision>522</cp:revision>
  <dcterms:created xsi:type="dcterms:W3CDTF">2015-10-06T17:28:00Z</dcterms:created>
  <dcterms:modified xsi:type="dcterms:W3CDTF">2019-12-05T07:55:34Z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