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67" r:id="rId4"/>
    <p:sldId id="259" r:id="rId5"/>
    <p:sldId id="260" r:id="rId6"/>
    <p:sldId id="270" r:id="rId7"/>
    <p:sldId id="262" r:id="rId8"/>
    <p:sldId id="271" r:id="rId9"/>
    <p:sldId id="269" r:id="rId10"/>
    <p:sldId id="261" r:id="rId11"/>
    <p:sldId id="263" r:id="rId12"/>
    <p:sldId id="273" r:id="rId13"/>
    <p:sldId id="274" r:id="rId14"/>
    <p:sldId id="265" r:id="rId15"/>
  </p:sldIdLst>
  <p:sldSz cx="24387175" cy="13716000"/>
  <p:notesSz cx="13716000" cy="2438717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" userDrawn="1">
          <p15:clr>
            <a:srgbClr val="A4A3A4"/>
          </p15:clr>
        </p15:guide>
        <p15:guide id="2" pos="401" userDrawn="1">
          <p15:clr>
            <a:srgbClr val="A4A3A4"/>
          </p15:clr>
        </p15:guide>
        <p15:guide id="3" pos="1535" userDrawn="1">
          <p15:clr>
            <a:srgbClr val="A4A3A4"/>
          </p15:clr>
        </p15:guide>
        <p15:guide id="4" orient="horz" pos="1644" userDrawn="1">
          <p15:clr>
            <a:srgbClr val="A4A3A4"/>
          </p15:clr>
        </p15:guide>
        <p15:guide id="5" orient="horz" pos="7835" userDrawn="1">
          <p15:clr>
            <a:srgbClr val="A4A3A4"/>
          </p15:clr>
        </p15:guide>
        <p15:guide id="6" pos="990" userDrawn="1">
          <p15:clr>
            <a:srgbClr val="A4A3A4"/>
          </p15:clr>
        </p15:guide>
        <p15:guide id="7" orient="horz" pos="23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4610"/>
  </p:normalViewPr>
  <p:slideViewPr>
    <p:cSldViewPr snapToGrid="0" snapToObjects="1">
      <p:cViewPr>
        <p:scale>
          <a:sx n="56" d="100"/>
          <a:sy n="56" d="100"/>
        </p:scale>
        <p:origin x="720" y="280"/>
      </p:cViewPr>
      <p:guideLst>
        <p:guide orient="horz" pos="396"/>
        <p:guide pos="401"/>
        <p:guide pos="1535"/>
        <p:guide orient="horz" pos="1644"/>
        <p:guide orient="horz" pos="7835"/>
        <p:guide pos="990"/>
        <p:guide orient="horz" pos="23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387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55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67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42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20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5784" y="8770624"/>
            <a:ext cx="1359070" cy="1968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7149" y="2405376"/>
            <a:ext cx="1371771" cy="14478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1441" y="8669024"/>
            <a:ext cx="1498787" cy="21844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5397" y="8669024"/>
            <a:ext cx="1511489" cy="21844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4784" y="8669024"/>
            <a:ext cx="1511489" cy="21844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00162" y="2405376"/>
            <a:ext cx="1524191" cy="15240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30829" y="9062724"/>
            <a:ext cx="1600400" cy="13843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807626" y="2532376"/>
            <a:ext cx="1308264" cy="12700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953194" y="2405376"/>
            <a:ext cx="1270159" cy="12700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015702" y="2405376"/>
            <a:ext cx="1397175" cy="13970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74510" y="2950502"/>
            <a:ext cx="7913976" cy="293072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310374" y="9723124"/>
            <a:ext cx="7913976" cy="2930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21E550-07F3-A985-5E75-A637720B00DE}"/>
              </a:ext>
            </a:extLst>
          </p:cNvPr>
          <p:cNvSpPr txBox="1"/>
          <p:nvPr/>
        </p:nvSpPr>
        <p:spPr>
          <a:xfrm>
            <a:off x="3316801" y="4578569"/>
            <a:ext cx="1687703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500" b="1" dirty="0">
                <a:latin typeface="+mn-ea"/>
                <a:cs typeface="Apple Symbols" panose="02000000000000000000" pitchFamily="2" charset="-79"/>
              </a:rPr>
              <a:t>해외 영화와</a:t>
            </a:r>
            <a:endParaRPr lang="en-US" altLang="ko-KR" sz="11500" b="1" dirty="0">
              <a:latin typeface="+mn-ea"/>
              <a:cs typeface="Apple Symbols" panose="02000000000000000000" pitchFamily="2" charset="-79"/>
            </a:endParaRPr>
          </a:p>
          <a:p>
            <a:r>
              <a:rPr lang="ko-KR" altLang="en-US" sz="11500" b="1" dirty="0" err="1">
                <a:latin typeface="+mn-ea"/>
                <a:cs typeface="Apple Symbols" panose="02000000000000000000" pitchFamily="2" charset="-79"/>
              </a:rPr>
              <a:t>로튼</a:t>
            </a:r>
            <a:r>
              <a:rPr lang="ko-KR" altLang="en-US" sz="11500" b="1" dirty="0">
                <a:latin typeface="+mn-ea"/>
                <a:cs typeface="Apple Symbols" panose="02000000000000000000" pitchFamily="2" charset="-79"/>
              </a:rPr>
              <a:t> 토마토 지수</a:t>
            </a:r>
            <a:endParaRPr lang="en-KR" sz="23900" b="1" dirty="0">
              <a:latin typeface="+mn-ea"/>
              <a:cs typeface="Apple Symbols" panose="02000000000000000000" pitchFamily="2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88" y="649822"/>
            <a:ext cx="1308264" cy="127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7D7108-8ED6-22AA-6B4D-1FD987754D7A}"/>
              </a:ext>
            </a:extLst>
          </p:cNvPr>
          <p:cNvSpPr txBox="1"/>
          <p:nvPr/>
        </p:nvSpPr>
        <p:spPr>
          <a:xfrm>
            <a:off x="2286501" y="730824"/>
            <a:ext cx="183337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>
                <a:latin typeface="+mn-ea"/>
                <a:cs typeface="Apple Symbols" panose="02000000000000000000" pitchFamily="2" charset="-79"/>
              </a:rPr>
              <a:t>배급사</a:t>
            </a:r>
            <a:r>
              <a:rPr lang="en-US" altLang="ko-KR" sz="6600" b="1" dirty="0">
                <a:latin typeface="+mn-ea"/>
                <a:cs typeface="Apple Symbols" panose="02000000000000000000" pitchFamily="2" charset="-79"/>
              </a:rPr>
              <a:t>,</a:t>
            </a:r>
            <a:r>
              <a:rPr lang="ko-KR" altLang="en-US" sz="6600" b="1" dirty="0">
                <a:latin typeface="+mn-ea"/>
                <a:cs typeface="Apple Symbols" panose="02000000000000000000" pitchFamily="2" charset="-79"/>
              </a:rPr>
              <a:t>수입사별 매출액</a:t>
            </a:r>
            <a:r>
              <a:rPr lang="en-US" altLang="ko-KR" sz="6600" b="1" dirty="0">
                <a:latin typeface="+mn-ea"/>
                <a:cs typeface="Apple Symbols" panose="02000000000000000000" pitchFamily="2" charset="-79"/>
              </a:rPr>
              <a:t>,</a:t>
            </a:r>
            <a:r>
              <a:rPr lang="ko-KR" altLang="en-US" sz="6600" b="1" dirty="0">
                <a:latin typeface="+mn-ea"/>
                <a:cs typeface="Apple Symbols" panose="02000000000000000000" pitchFamily="2" charset="-79"/>
              </a:rPr>
              <a:t> </a:t>
            </a:r>
            <a:r>
              <a:rPr lang="en-US" altLang="ko-KR" sz="6600" b="1" dirty="0">
                <a:latin typeface="+mn-ea"/>
                <a:cs typeface="Apple Symbols" panose="02000000000000000000" pitchFamily="2" charset="-79"/>
              </a:rPr>
              <a:t>1</a:t>
            </a:r>
            <a:r>
              <a:rPr lang="ko-KR" altLang="en-US" sz="6600" b="1" dirty="0">
                <a:latin typeface="+mn-ea"/>
                <a:cs typeface="Apple Symbols" panose="02000000000000000000" pitchFamily="2" charset="-79"/>
              </a:rPr>
              <a:t>회 상영 매출액 비교</a:t>
            </a:r>
            <a:endParaRPr lang="en-KR" sz="9600" b="1" dirty="0">
              <a:latin typeface="+mn-ea"/>
              <a:cs typeface="Apple Symbols" panose="02000000000000000000" pitchFamily="2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781087-E5D4-0FA6-493E-1827459D6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760" y="2178410"/>
            <a:ext cx="18333719" cy="1080676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3740AA-CD1C-650A-E774-97234B837923}"/>
              </a:ext>
            </a:extLst>
          </p:cNvPr>
          <p:cNvCxnSpPr>
            <a:cxnSpLocks/>
          </p:cNvCxnSpPr>
          <p:nvPr/>
        </p:nvCxnSpPr>
        <p:spPr>
          <a:xfrm>
            <a:off x="1120140" y="7726680"/>
            <a:ext cx="2237994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A2F9C5-C453-B7FB-0F5E-9E579722ACDD}"/>
              </a:ext>
            </a:extLst>
          </p:cNvPr>
          <p:cNvSpPr txBox="1"/>
          <p:nvPr/>
        </p:nvSpPr>
        <p:spPr>
          <a:xfrm>
            <a:off x="1652593" y="4617302"/>
            <a:ext cx="2443163" cy="915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/>
              <a:t>배급사</a:t>
            </a:r>
            <a:endParaRPr lang="en-US" altLang="ko-KR" sz="4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6E15A1-B627-DA39-2EFB-2C88FE7171B3}"/>
              </a:ext>
            </a:extLst>
          </p:cNvPr>
          <p:cNvSpPr txBox="1"/>
          <p:nvPr/>
        </p:nvSpPr>
        <p:spPr>
          <a:xfrm>
            <a:off x="1652593" y="9838865"/>
            <a:ext cx="2443163" cy="915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 err="1"/>
              <a:t>수입사</a:t>
            </a:r>
            <a:endParaRPr lang="en-US" altLang="ko-KR" sz="4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AB572E-AED7-F098-BA16-A9AE56F02D23}"/>
              </a:ext>
            </a:extLst>
          </p:cNvPr>
          <p:cNvSpPr txBox="1"/>
          <p:nvPr/>
        </p:nvSpPr>
        <p:spPr>
          <a:xfrm>
            <a:off x="2286501" y="12947481"/>
            <a:ext cx="16687299" cy="586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*표 배경색은 비율기준</a:t>
            </a:r>
            <a:endParaRPr lang="en-US" altLang="ko-KR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88" y="170498"/>
            <a:ext cx="1511489" cy="218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B0CE9EA-53B6-DDCD-CE5A-2350F9395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267" y="3709353"/>
            <a:ext cx="21232640" cy="82486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8074655-EFF3-7724-7267-011482B2D606}"/>
              </a:ext>
            </a:extLst>
          </p:cNvPr>
          <p:cNvSpPr txBox="1"/>
          <p:nvPr/>
        </p:nvSpPr>
        <p:spPr>
          <a:xfrm>
            <a:off x="2286501" y="730824"/>
            <a:ext cx="192704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 err="1">
                <a:latin typeface="+mn-ea"/>
                <a:cs typeface="Apple Symbols" panose="02000000000000000000" pitchFamily="2" charset="-79"/>
              </a:rPr>
              <a:t>로튼</a:t>
            </a:r>
            <a:r>
              <a:rPr lang="ko-KR" altLang="en-US" sz="6600" b="1" dirty="0">
                <a:latin typeface="+mn-ea"/>
                <a:cs typeface="Apple Symbols" panose="02000000000000000000" pitchFamily="2" charset="-79"/>
              </a:rPr>
              <a:t> 토마토 평가점수와 </a:t>
            </a:r>
            <a:r>
              <a:rPr lang="en-US" altLang="ko-KR" sz="6600" b="1" dirty="0">
                <a:latin typeface="+mn-ea"/>
                <a:cs typeface="Apple Symbols" panose="02000000000000000000" pitchFamily="2" charset="-79"/>
              </a:rPr>
              <a:t>1</a:t>
            </a:r>
            <a:r>
              <a:rPr lang="ko-KR" altLang="en-US" sz="6600" b="1" dirty="0">
                <a:latin typeface="+mn-ea"/>
                <a:cs typeface="Apple Symbols" panose="02000000000000000000" pitchFamily="2" charset="-79"/>
              </a:rPr>
              <a:t>회 상영 매출액 비교</a:t>
            </a:r>
            <a:endParaRPr lang="en-KR" sz="9600" b="1" dirty="0">
              <a:latin typeface="+mn-ea"/>
              <a:cs typeface="Apple Symbols" panose="02000000000000000000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5E1073-ACE5-E9BD-12E9-069BDEC2C2F8}"/>
              </a:ext>
            </a:extLst>
          </p:cNvPr>
          <p:cNvSpPr txBox="1"/>
          <p:nvPr/>
        </p:nvSpPr>
        <p:spPr>
          <a:xfrm>
            <a:off x="1850897" y="2193390"/>
            <a:ext cx="21232640" cy="83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/>
              <a:t>공연</a:t>
            </a:r>
            <a:r>
              <a:rPr lang="en-US" altLang="ko-KR" sz="3600" dirty="0"/>
              <a:t>,</a:t>
            </a:r>
            <a:r>
              <a:rPr lang="ko-KR" altLang="en-US" sz="3600" dirty="0"/>
              <a:t>가족장르 </a:t>
            </a:r>
            <a:r>
              <a:rPr lang="en-US" altLang="ko-KR" sz="3600" dirty="0"/>
              <a:t>:</a:t>
            </a:r>
            <a:r>
              <a:rPr lang="ko-KR" altLang="en-US" sz="3600" dirty="0"/>
              <a:t> 국내 매출액평균과 </a:t>
            </a:r>
            <a:r>
              <a:rPr lang="ko-KR" altLang="en-US" sz="3600" dirty="0" err="1"/>
              <a:t>로튼</a:t>
            </a:r>
            <a:r>
              <a:rPr lang="ko-KR" altLang="en-US" sz="3600" dirty="0"/>
              <a:t> 토마토 점수와 일치하나 서부극</a:t>
            </a:r>
            <a:r>
              <a:rPr lang="en-US" altLang="ko-KR" sz="3600" dirty="0"/>
              <a:t>,</a:t>
            </a:r>
            <a:r>
              <a:rPr lang="ko-KR" altLang="en-US" sz="3600" dirty="0"/>
              <a:t> 전쟁장르는 일치하지 않음</a:t>
            </a:r>
            <a:endParaRPr lang="en-US" altLang="ko-KR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DC7C33-36EE-F98B-C955-07CDB6CE5B24}"/>
              </a:ext>
            </a:extLst>
          </p:cNvPr>
          <p:cNvSpPr txBox="1"/>
          <p:nvPr/>
        </p:nvSpPr>
        <p:spPr>
          <a:xfrm>
            <a:off x="2160779" y="12486407"/>
            <a:ext cx="14526771" cy="586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* 원의 크기는 매출액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/>
              <a:t>X</a:t>
            </a:r>
            <a:r>
              <a:rPr lang="ko-KR" altLang="en-US" sz="2400" dirty="0"/>
              <a:t>축은 </a:t>
            </a:r>
            <a:r>
              <a:rPr lang="ko-KR" altLang="en-US" sz="2400" dirty="0" err="1"/>
              <a:t>로튼</a:t>
            </a:r>
            <a:r>
              <a:rPr lang="ko-KR" altLang="en-US" sz="2400" dirty="0"/>
              <a:t> 토마토 평론가</a:t>
            </a:r>
            <a:r>
              <a:rPr lang="en-US" altLang="ko-KR" sz="2400" dirty="0"/>
              <a:t>/</a:t>
            </a:r>
            <a:r>
              <a:rPr lang="ko-KR" altLang="en-US" sz="2400" dirty="0"/>
              <a:t>일반인 평가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/>
              <a:t>Y</a:t>
            </a:r>
            <a:r>
              <a:rPr lang="ko-KR" altLang="en-US" sz="2400" dirty="0"/>
              <a:t>축은 </a:t>
            </a:r>
            <a:r>
              <a:rPr lang="en-US" altLang="ko-KR" sz="2400" dirty="0"/>
              <a:t>1</a:t>
            </a:r>
            <a:r>
              <a:rPr lang="ko-KR" altLang="en-US" sz="2400" dirty="0"/>
              <a:t>회 상영 매출액의 평균</a:t>
            </a:r>
            <a:endParaRPr lang="en-US" altLang="ko-KR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88" y="170498"/>
            <a:ext cx="1511489" cy="218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8074655-EFF3-7724-7267-011482B2D606}"/>
              </a:ext>
            </a:extLst>
          </p:cNvPr>
          <p:cNvSpPr txBox="1"/>
          <p:nvPr/>
        </p:nvSpPr>
        <p:spPr>
          <a:xfrm>
            <a:off x="2286501" y="730824"/>
            <a:ext cx="192704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 err="1">
                <a:latin typeface="+mn-ea"/>
                <a:cs typeface="Apple Symbols" panose="02000000000000000000" pitchFamily="2" charset="-79"/>
              </a:rPr>
              <a:t>로튼</a:t>
            </a:r>
            <a:r>
              <a:rPr lang="ko-KR" altLang="en-US" sz="6600" b="1" dirty="0">
                <a:latin typeface="+mn-ea"/>
                <a:cs typeface="Apple Symbols" panose="02000000000000000000" pitchFamily="2" charset="-79"/>
              </a:rPr>
              <a:t> 토마토 평가점수와 </a:t>
            </a:r>
            <a:r>
              <a:rPr lang="en-US" altLang="ko-KR" sz="6600" b="1" dirty="0">
                <a:latin typeface="+mn-ea"/>
                <a:cs typeface="Apple Symbols" panose="02000000000000000000" pitchFamily="2" charset="-79"/>
              </a:rPr>
              <a:t>1</a:t>
            </a:r>
            <a:r>
              <a:rPr lang="ko-KR" altLang="en-US" sz="6600" b="1" dirty="0">
                <a:latin typeface="+mn-ea"/>
                <a:cs typeface="Apple Symbols" panose="02000000000000000000" pitchFamily="2" charset="-79"/>
              </a:rPr>
              <a:t>회 상영 매출액 비교</a:t>
            </a:r>
            <a:endParaRPr lang="en-KR" sz="9600" b="1" dirty="0">
              <a:latin typeface="+mn-ea"/>
              <a:cs typeface="Apple Symbols" panose="02000000000000000000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DC7C33-36EE-F98B-C955-07CDB6CE5B24}"/>
              </a:ext>
            </a:extLst>
          </p:cNvPr>
          <p:cNvSpPr txBox="1"/>
          <p:nvPr/>
        </p:nvSpPr>
        <p:spPr>
          <a:xfrm>
            <a:off x="2160779" y="12486407"/>
            <a:ext cx="14526771" cy="586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* 원의 크기는 매출액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/>
              <a:t>X</a:t>
            </a:r>
            <a:r>
              <a:rPr lang="ko-KR" altLang="en-US" sz="2400" dirty="0"/>
              <a:t>축은 </a:t>
            </a:r>
            <a:r>
              <a:rPr lang="ko-KR" altLang="en-US" sz="2400" dirty="0" err="1"/>
              <a:t>로튼</a:t>
            </a:r>
            <a:r>
              <a:rPr lang="ko-KR" altLang="en-US" sz="2400" dirty="0"/>
              <a:t> 토마토 평론가</a:t>
            </a:r>
            <a:r>
              <a:rPr lang="en-US" altLang="ko-KR" sz="2400" dirty="0"/>
              <a:t>/</a:t>
            </a:r>
            <a:r>
              <a:rPr lang="ko-KR" altLang="en-US" sz="2400" dirty="0"/>
              <a:t>일반인 평가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/>
              <a:t>Y</a:t>
            </a:r>
            <a:r>
              <a:rPr lang="ko-KR" altLang="en-US" sz="2400" dirty="0"/>
              <a:t>축은 </a:t>
            </a:r>
            <a:r>
              <a:rPr lang="en-US" altLang="ko-KR" sz="2400" dirty="0"/>
              <a:t>1</a:t>
            </a:r>
            <a:r>
              <a:rPr lang="ko-KR" altLang="en-US" sz="2400" dirty="0"/>
              <a:t>회 상영 매출액의  평균</a:t>
            </a:r>
            <a:endParaRPr lang="en-US" altLang="ko-KR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08A886-ECED-4456-5669-19889201A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25" y="3106560"/>
            <a:ext cx="22152928" cy="878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20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920F95-58D3-EC91-B79D-3AA7F7114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704" y="3318510"/>
            <a:ext cx="22071766" cy="87744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074111-1621-9B1E-9DD6-61707C7C874A}"/>
              </a:ext>
            </a:extLst>
          </p:cNvPr>
          <p:cNvSpPr txBox="1"/>
          <p:nvPr/>
        </p:nvSpPr>
        <p:spPr>
          <a:xfrm>
            <a:off x="2286501" y="730824"/>
            <a:ext cx="192704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>
                <a:latin typeface="+mn-ea"/>
                <a:cs typeface="Apple Symbols" panose="02000000000000000000" pitchFamily="2" charset="-79"/>
              </a:rPr>
              <a:t>토마토와 팝콘지수 비교</a:t>
            </a:r>
            <a:endParaRPr lang="en-KR" sz="9600" b="1" dirty="0">
              <a:latin typeface="+mn-ea"/>
              <a:cs typeface="Apple Symbols" panose="02000000000000000000" pitchFamily="2" charset="-79"/>
            </a:endParaRPr>
          </a:p>
        </p:txBody>
      </p:sp>
      <p:pic>
        <p:nvPicPr>
          <p:cNvPr id="5" name="Image 2" descr="preencoded.png">
            <a:extLst>
              <a:ext uri="{FF2B5EF4-FFF2-40B4-BE49-F238E27FC236}">
                <a16:creationId xmlns:a16="http://schemas.microsoft.com/office/drawing/2014/main" id="{B2C10DBA-93A7-17C3-5893-9E421E635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88" y="192622"/>
            <a:ext cx="1498787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76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28" y="531892"/>
            <a:ext cx="1600400" cy="1384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442EBF-8B2E-A4F2-2DCC-2B5FCE195CE7}"/>
              </a:ext>
            </a:extLst>
          </p:cNvPr>
          <p:cNvSpPr txBox="1"/>
          <p:nvPr/>
        </p:nvSpPr>
        <p:spPr>
          <a:xfrm>
            <a:off x="2286501" y="730824"/>
            <a:ext cx="192704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>
                <a:latin typeface="+mn-ea"/>
                <a:cs typeface="Apple Symbols" panose="02000000000000000000" pitchFamily="2" charset="-79"/>
              </a:rPr>
              <a:t>마무리</a:t>
            </a:r>
            <a:endParaRPr lang="en-KR" sz="9600" b="1" dirty="0">
              <a:latin typeface="+mn-ea"/>
              <a:cs typeface="Apple Symbols" panose="02000000000000000000" pitchFamily="2" charset="-79"/>
            </a:endParaRPr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910FC286-C3D8-9A40-8F5C-C78C656CB8B4}"/>
              </a:ext>
            </a:extLst>
          </p:cNvPr>
          <p:cNvSpPr/>
          <p:nvPr/>
        </p:nvSpPr>
        <p:spPr>
          <a:xfrm>
            <a:off x="1571625" y="2996565"/>
            <a:ext cx="18582423" cy="82257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ko-KR" altLang="en-US" sz="4800" dirty="0">
                <a:solidFill>
                  <a:srgbClr val="000000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국내 해외 영화 매출에 대해 비교할 경우</a:t>
            </a:r>
            <a:endParaRPr lang="en-US" altLang="ko-KR" sz="4800" dirty="0">
              <a:solidFill>
                <a:srgbClr val="000000">
                  <a:alpha val="100000"/>
                </a:srgbClr>
              </a:solidFill>
              <a:latin typeface="Inter Regular" pitchFamily="34" charset="0"/>
              <a:ea typeface="Inter Regular" pitchFamily="34" charset="-122"/>
              <a:cs typeface="Inter Regular" pitchFamily="34" charset="-120"/>
            </a:endParaRPr>
          </a:p>
          <a:p>
            <a:pPr algn="l"/>
            <a:r>
              <a:rPr lang="ko-KR" altLang="en-US" sz="5400" b="1" dirty="0">
                <a:solidFill>
                  <a:srgbClr val="000000">
                    <a:alpha val="100000"/>
                  </a:srgbClr>
                </a:solidFill>
                <a:latin typeface="Inter Regular" pitchFamily="34" charset="0"/>
              </a:rPr>
              <a:t>미국</a:t>
            </a:r>
            <a:r>
              <a:rPr lang="en-US" altLang="ko-KR" sz="5400" b="1" dirty="0">
                <a:solidFill>
                  <a:srgbClr val="000000">
                    <a:alpha val="100000"/>
                  </a:srgbClr>
                </a:solidFill>
                <a:latin typeface="Inter Regular" pitchFamily="34" charset="0"/>
              </a:rPr>
              <a:t>,</a:t>
            </a:r>
            <a:r>
              <a:rPr lang="ko-KR" altLang="en-US" sz="5400" dirty="0">
                <a:solidFill>
                  <a:srgbClr val="000000">
                    <a:alpha val="100000"/>
                  </a:srgbClr>
                </a:solidFill>
                <a:latin typeface="Inter Regular" pitchFamily="34" charset="0"/>
              </a:rPr>
              <a:t> </a:t>
            </a:r>
            <a:r>
              <a:rPr lang="ko-KR" altLang="en-US" sz="5400" b="1" dirty="0">
                <a:solidFill>
                  <a:srgbClr val="000000">
                    <a:alpha val="100000"/>
                  </a:srgbClr>
                </a:solidFill>
                <a:latin typeface="Inter Regular" pitchFamily="34" charset="0"/>
              </a:rPr>
              <a:t>액션</a:t>
            </a:r>
            <a:r>
              <a:rPr lang="en-US" altLang="ko-KR" sz="5400" dirty="0">
                <a:solidFill>
                  <a:srgbClr val="000000">
                    <a:alpha val="100000"/>
                  </a:srgbClr>
                </a:solidFill>
                <a:latin typeface="Inter Regular" pitchFamily="34" charset="0"/>
              </a:rPr>
              <a:t>,</a:t>
            </a:r>
            <a:r>
              <a:rPr lang="ko-KR" altLang="en-US" sz="5400" dirty="0">
                <a:solidFill>
                  <a:srgbClr val="000000">
                    <a:alpha val="100000"/>
                  </a:srgbClr>
                </a:solidFill>
                <a:latin typeface="Inter Regular" pitchFamily="34" charset="0"/>
              </a:rPr>
              <a:t> </a:t>
            </a:r>
            <a:r>
              <a:rPr lang="ko-KR" altLang="en-US" sz="5400" b="1" dirty="0">
                <a:solidFill>
                  <a:srgbClr val="000000">
                    <a:alpha val="100000"/>
                  </a:srgbClr>
                </a:solidFill>
                <a:latin typeface="Inter Regular" pitchFamily="34" charset="0"/>
              </a:rPr>
              <a:t>디즈니</a:t>
            </a:r>
            <a:r>
              <a:rPr lang="ko-KR" altLang="en-US" sz="5400" dirty="0">
                <a:solidFill>
                  <a:srgbClr val="000000">
                    <a:alpha val="100000"/>
                  </a:srgbClr>
                </a:solidFill>
                <a:latin typeface="Inter Regular" pitchFamily="34" charset="0"/>
              </a:rPr>
              <a:t> </a:t>
            </a:r>
            <a:r>
              <a:rPr lang="ko-KR" altLang="en-US" sz="4800" dirty="0">
                <a:solidFill>
                  <a:srgbClr val="000000">
                    <a:alpha val="100000"/>
                  </a:srgbClr>
                </a:solidFill>
                <a:latin typeface="Inter Regular" pitchFamily="34" charset="0"/>
              </a:rPr>
              <a:t>위주의 시장으로 형성</a:t>
            </a:r>
            <a:endParaRPr lang="en-US" altLang="ko-KR" sz="4800" dirty="0">
              <a:solidFill>
                <a:srgbClr val="000000">
                  <a:alpha val="100000"/>
                </a:srgbClr>
              </a:solidFill>
              <a:latin typeface="Inter Regular" pitchFamily="34" charset="0"/>
            </a:endParaRPr>
          </a:p>
          <a:p>
            <a:pPr algn="l"/>
            <a:endParaRPr lang="en-US" sz="4800" dirty="0">
              <a:solidFill>
                <a:srgbClr val="000000">
                  <a:alpha val="100000"/>
                </a:srgbClr>
              </a:solidFill>
              <a:latin typeface="Inter Regular" pitchFamily="34" charset="0"/>
            </a:endParaRPr>
          </a:p>
          <a:p>
            <a:pPr algn="l"/>
            <a:r>
              <a:rPr lang="en-US" altLang="ko-KR" sz="4800" dirty="0">
                <a:solidFill>
                  <a:srgbClr val="000000">
                    <a:alpha val="100000"/>
                  </a:srgbClr>
                </a:solidFill>
                <a:latin typeface="Inter Regular" pitchFamily="34" charset="0"/>
              </a:rPr>
              <a:t>1</a:t>
            </a:r>
            <a:r>
              <a:rPr lang="ko-KR" altLang="en-US" sz="4800" dirty="0">
                <a:solidFill>
                  <a:srgbClr val="000000">
                    <a:alpha val="100000"/>
                  </a:srgbClr>
                </a:solidFill>
                <a:latin typeface="Inter Regular" pitchFamily="34" charset="0"/>
              </a:rPr>
              <a:t>회 상영 매출액으로 비교 시 더 다양한 값들을 볼 수 있었음</a:t>
            </a:r>
            <a:r>
              <a:rPr lang="en-US" altLang="ko-KR" sz="4800" dirty="0">
                <a:solidFill>
                  <a:srgbClr val="000000">
                    <a:alpha val="100000"/>
                  </a:srgbClr>
                </a:solidFill>
                <a:latin typeface="Inter Regular" pitchFamily="34" charset="0"/>
              </a:rPr>
              <a:t>.</a:t>
            </a:r>
          </a:p>
          <a:p>
            <a:pPr algn="l"/>
            <a:endParaRPr lang="en-US" sz="4800" dirty="0">
              <a:solidFill>
                <a:srgbClr val="000000">
                  <a:alpha val="100000"/>
                </a:srgbClr>
              </a:solidFill>
              <a:latin typeface="Inter Regular" pitchFamily="34" charset="0"/>
            </a:endParaRPr>
          </a:p>
          <a:p>
            <a:pPr algn="l"/>
            <a:r>
              <a:rPr lang="en-US" altLang="ko-KR" sz="4800" dirty="0">
                <a:solidFill>
                  <a:srgbClr val="000000">
                    <a:alpha val="100000"/>
                  </a:srgbClr>
                </a:solidFill>
                <a:latin typeface="Inter Regular" pitchFamily="34" charset="0"/>
              </a:rPr>
              <a:t>1</a:t>
            </a:r>
            <a:r>
              <a:rPr lang="ko-KR" altLang="en-US" sz="4800" dirty="0">
                <a:solidFill>
                  <a:srgbClr val="000000">
                    <a:alpha val="100000"/>
                  </a:srgbClr>
                </a:solidFill>
                <a:latin typeface="Inter Regular" pitchFamily="34" charset="0"/>
              </a:rPr>
              <a:t>회 상영 매출액 기준으로 비교 시</a:t>
            </a:r>
            <a:endParaRPr lang="en-US" sz="4800" dirty="0">
              <a:solidFill>
                <a:srgbClr val="000000">
                  <a:alpha val="100000"/>
                </a:srgbClr>
              </a:solidFill>
              <a:latin typeface="Inter Regular" pitchFamily="34" charset="0"/>
            </a:endParaRPr>
          </a:p>
          <a:p>
            <a:pPr algn="l"/>
            <a:r>
              <a:rPr lang="ko-KR" altLang="en-US" sz="5400" b="1" dirty="0">
                <a:solidFill>
                  <a:srgbClr val="000000">
                    <a:alpha val="100000"/>
                  </a:srgbClr>
                </a:solidFill>
                <a:latin typeface="Inter Regular" pitchFamily="34" charset="0"/>
              </a:rPr>
              <a:t>드라마</a:t>
            </a:r>
            <a:r>
              <a:rPr lang="en-US" altLang="ko-KR" sz="5400" b="1" dirty="0">
                <a:solidFill>
                  <a:srgbClr val="000000">
                    <a:alpha val="100000"/>
                  </a:srgbClr>
                </a:solidFill>
                <a:latin typeface="Inter Regular" pitchFamily="34" charset="0"/>
              </a:rPr>
              <a:t>,</a:t>
            </a:r>
            <a:r>
              <a:rPr lang="ko-KR" altLang="en-US" sz="5400" b="1" dirty="0">
                <a:solidFill>
                  <a:srgbClr val="000000">
                    <a:alpha val="100000"/>
                  </a:srgbClr>
                </a:solidFill>
                <a:latin typeface="Inter Regular" pitchFamily="34" charset="0"/>
              </a:rPr>
              <a:t> 공연</a:t>
            </a:r>
            <a:r>
              <a:rPr lang="en-US" altLang="ko-KR" sz="5400" b="1" dirty="0">
                <a:solidFill>
                  <a:srgbClr val="000000">
                    <a:alpha val="100000"/>
                  </a:srgbClr>
                </a:solidFill>
                <a:latin typeface="Inter Regular" pitchFamily="34" charset="0"/>
              </a:rPr>
              <a:t>,</a:t>
            </a:r>
            <a:r>
              <a:rPr lang="ko-KR" altLang="en-US" sz="5400" b="1" dirty="0">
                <a:solidFill>
                  <a:srgbClr val="000000">
                    <a:alpha val="100000"/>
                  </a:srgbClr>
                </a:solidFill>
                <a:latin typeface="Inter Regular" pitchFamily="34" charset="0"/>
              </a:rPr>
              <a:t> 유럽 영화 </a:t>
            </a:r>
            <a:r>
              <a:rPr lang="ko-KR" altLang="en-US" sz="4800" dirty="0">
                <a:solidFill>
                  <a:srgbClr val="000000">
                    <a:alpha val="100000"/>
                  </a:srgbClr>
                </a:solidFill>
                <a:latin typeface="Inter Regular" pitchFamily="34" charset="0"/>
              </a:rPr>
              <a:t>매출액이 높음을 볼 수 있었음</a:t>
            </a:r>
            <a:endParaRPr lang="en-US" altLang="ko-KR" sz="4800" dirty="0">
              <a:solidFill>
                <a:srgbClr val="000000">
                  <a:alpha val="100000"/>
                </a:srgbClr>
              </a:solidFill>
              <a:latin typeface="Inter Regular" pitchFamily="34" charset="0"/>
            </a:endParaRPr>
          </a:p>
          <a:p>
            <a:pPr algn="l"/>
            <a:endParaRPr lang="en-US" altLang="ko-KR" sz="4800" dirty="0">
              <a:solidFill>
                <a:srgbClr val="000000">
                  <a:alpha val="100000"/>
                </a:srgbClr>
              </a:solidFill>
              <a:latin typeface="Inter Regular" pitchFamily="34" charset="0"/>
            </a:endParaRPr>
          </a:p>
          <a:p>
            <a:pPr algn="l"/>
            <a:r>
              <a:rPr lang="ko-KR" altLang="en-US" sz="4800" dirty="0">
                <a:solidFill>
                  <a:srgbClr val="000000">
                    <a:alpha val="100000"/>
                  </a:srgbClr>
                </a:solidFill>
                <a:latin typeface="Inter Regular" pitchFamily="34" charset="0"/>
              </a:rPr>
              <a:t>전반적으로 적은 </a:t>
            </a:r>
            <a:r>
              <a:rPr lang="ko-KR" altLang="en-US" sz="4800" dirty="0" err="1">
                <a:solidFill>
                  <a:srgbClr val="000000">
                    <a:alpha val="100000"/>
                  </a:srgbClr>
                </a:solidFill>
                <a:latin typeface="Inter Regular" pitchFamily="34" charset="0"/>
              </a:rPr>
              <a:t>로튼</a:t>
            </a:r>
            <a:r>
              <a:rPr lang="ko-KR" altLang="en-US" sz="4800" dirty="0">
                <a:solidFill>
                  <a:srgbClr val="000000">
                    <a:alpha val="100000"/>
                  </a:srgbClr>
                </a:solidFill>
                <a:latin typeface="Inter Regular" pitchFamily="34" charset="0"/>
              </a:rPr>
              <a:t> 토마토 평가 지수</a:t>
            </a:r>
            <a:endParaRPr lang="en-US" altLang="ko-KR" sz="4800" dirty="0">
              <a:solidFill>
                <a:srgbClr val="000000">
                  <a:alpha val="100000"/>
                </a:srgbClr>
              </a:solidFill>
              <a:latin typeface="Inter Regular" pitchFamily="34" charset="0"/>
            </a:endParaRPr>
          </a:p>
          <a:p>
            <a:pPr algn="l"/>
            <a:r>
              <a:rPr lang="ko-KR" altLang="en-US" sz="4800" dirty="0" err="1">
                <a:solidFill>
                  <a:srgbClr val="000000">
                    <a:alpha val="100000"/>
                  </a:srgbClr>
                </a:solidFill>
                <a:latin typeface="Inter Regular" pitchFamily="34" charset="0"/>
              </a:rPr>
              <a:t>넷플릭스</a:t>
            </a:r>
            <a:r>
              <a:rPr lang="ko-KR" altLang="en-US" sz="4800" dirty="0">
                <a:solidFill>
                  <a:srgbClr val="000000">
                    <a:alpha val="100000"/>
                  </a:srgbClr>
                </a:solidFill>
                <a:latin typeface="Inter Regular" pitchFamily="34" charset="0"/>
              </a:rPr>
              <a:t> 등 </a:t>
            </a:r>
            <a:r>
              <a:rPr lang="en-US" altLang="ko-KR" sz="4800" dirty="0">
                <a:solidFill>
                  <a:srgbClr val="000000">
                    <a:alpha val="100000"/>
                  </a:srgbClr>
                </a:solidFill>
                <a:latin typeface="Inter Regular" pitchFamily="34" charset="0"/>
              </a:rPr>
              <a:t>OTT</a:t>
            </a:r>
            <a:r>
              <a:rPr lang="ko-KR" altLang="en-US" sz="4800" dirty="0">
                <a:solidFill>
                  <a:srgbClr val="000000">
                    <a:alpha val="100000"/>
                  </a:srgbClr>
                </a:solidFill>
                <a:latin typeface="Inter Regular" pitchFamily="34" charset="0"/>
              </a:rPr>
              <a:t>서비스에서의 매출액 누락</a:t>
            </a:r>
            <a:endParaRPr lang="en-US" altLang="ko-KR" sz="4800" dirty="0">
              <a:solidFill>
                <a:srgbClr val="000000">
                  <a:alpha val="100000"/>
                </a:srgbClr>
              </a:solidFill>
              <a:latin typeface="Inter Regular" pitchFamily="34" charset="0"/>
            </a:endParaRPr>
          </a:p>
          <a:p>
            <a:pPr algn="l"/>
            <a:r>
              <a:rPr lang="ko-KR" altLang="en-US" sz="4800" dirty="0">
                <a:solidFill>
                  <a:srgbClr val="000000">
                    <a:alpha val="100000"/>
                  </a:srgbClr>
                </a:solidFill>
                <a:latin typeface="Inter Regular" pitchFamily="34" charset="0"/>
              </a:rPr>
              <a:t>국내 영화 평가 지수 등이 빠져 있어 아쉬운 부분이 많음</a:t>
            </a:r>
            <a:endParaRPr lang="en-US" altLang="ko-KR" sz="4800" dirty="0">
              <a:solidFill>
                <a:srgbClr val="000000">
                  <a:alpha val="100000"/>
                </a:srgbClr>
              </a:solidFill>
              <a:latin typeface="Inter Regular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466646"/>
            <a:ext cx="1371771" cy="1447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432633-1FD9-A0EE-BB86-82A1E3448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571" y="2609850"/>
            <a:ext cx="13170131" cy="96410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C7ABC82-6971-839C-1332-7C3D0547745A}"/>
              </a:ext>
            </a:extLst>
          </p:cNvPr>
          <p:cNvSpPr txBox="1"/>
          <p:nvPr/>
        </p:nvSpPr>
        <p:spPr>
          <a:xfrm>
            <a:off x="15015389" y="3346296"/>
            <a:ext cx="788921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국내 영화 시장에서 수입영화 비중 </a:t>
            </a:r>
            <a:endParaRPr lang="en-US" altLang="ko-KR" sz="3600" dirty="0"/>
          </a:p>
          <a:p>
            <a:r>
              <a:rPr lang="ko-KR" altLang="en-US" sz="4000" b="1" dirty="0"/>
              <a:t>매출 </a:t>
            </a:r>
            <a:r>
              <a:rPr lang="en-US" altLang="ko-KR" sz="4000" b="1" dirty="0"/>
              <a:t>50%,</a:t>
            </a:r>
            <a:r>
              <a:rPr lang="ko-KR" altLang="en-US" sz="4000" b="1" dirty="0"/>
              <a:t> 상영횟수 </a:t>
            </a:r>
            <a:r>
              <a:rPr lang="en-US" altLang="ko-KR" sz="4000" b="1" dirty="0"/>
              <a:t>65%</a:t>
            </a:r>
            <a:endParaRPr lang="en-US" altLang="ko-KR" sz="3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2FF44D-A5DB-CC2C-0986-21A6936882B1}"/>
              </a:ext>
            </a:extLst>
          </p:cNvPr>
          <p:cNvSpPr txBox="1"/>
          <p:nvPr/>
        </p:nvSpPr>
        <p:spPr>
          <a:xfrm>
            <a:off x="15015388" y="5715992"/>
            <a:ext cx="78892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코로나로 인한 매출 급감시기에도</a:t>
            </a:r>
            <a:endParaRPr lang="en-US" altLang="ko-KR" sz="3600" dirty="0"/>
          </a:p>
          <a:p>
            <a:r>
              <a:rPr lang="ko-KR" altLang="en-US" sz="3600" dirty="0"/>
              <a:t>해외 영화 비중이나 상영횟수는 비슷한 수준</a:t>
            </a:r>
            <a:endParaRPr lang="en-US" altLang="ko-KR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64CEE1-213A-9737-2AC9-2BE913EAF6BD}"/>
              </a:ext>
            </a:extLst>
          </p:cNvPr>
          <p:cNvSpPr txBox="1"/>
          <p:nvPr/>
        </p:nvSpPr>
        <p:spPr>
          <a:xfrm>
            <a:off x="15015387" y="8578130"/>
            <a:ext cx="78892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‘18</a:t>
            </a:r>
            <a:r>
              <a:rPr lang="ko-KR" altLang="en-US" sz="3600" dirty="0"/>
              <a:t> </a:t>
            </a:r>
            <a:r>
              <a:rPr lang="en-US" altLang="ko-KR" sz="3600" dirty="0"/>
              <a:t>–</a:t>
            </a:r>
            <a:r>
              <a:rPr lang="ko-KR" altLang="en-US" sz="3600" dirty="0"/>
              <a:t> </a:t>
            </a:r>
            <a:r>
              <a:rPr lang="en-US" altLang="ko-KR" sz="3600" dirty="0"/>
              <a:t>‘22</a:t>
            </a:r>
            <a:r>
              <a:rPr lang="ko-KR" altLang="en-US" sz="3600" dirty="0"/>
              <a:t>년 통계 자료를 기준으로</a:t>
            </a:r>
            <a:endParaRPr lang="en-US" altLang="ko-KR" sz="3600" dirty="0"/>
          </a:p>
          <a:p>
            <a:r>
              <a:rPr lang="ko-KR" altLang="en-US" sz="3600" dirty="0"/>
              <a:t>한국 시장 내 해외 영화에 대해</a:t>
            </a:r>
            <a:endParaRPr lang="en-US" altLang="ko-KR" sz="3600" dirty="0"/>
          </a:p>
          <a:p>
            <a:r>
              <a:rPr lang="ko-KR" altLang="en-US" sz="3600" dirty="0"/>
              <a:t>장르</a:t>
            </a:r>
            <a:r>
              <a:rPr lang="en-US" altLang="ko-KR" sz="3600" dirty="0"/>
              <a:t>,</a:t>
            </a:r>
            <a:r>
              <a:rPr lang="ko-KR" altLang="en-US" sz="3600" dirty="0"/>
              <a:t> 국가</a:t>
            </a:r>
            <a:r>
              <a:rPr lang="en-US" altLang="ko-KR" sz="3600" dirty="0"/>
              <a:t>,</a:t>
            </a:r>
            <a:r>
              <a:rPr lang="ko-KR" altLang="en-US" sz="3600" dirty="0"/>
              <a:t> </a:t>
            </a:r>
            <a:r>
              <a:rPr lang="ko-KR" altLang="en-US" sz="3600" dirty="0" err="1"/>
              <a:t>수입사</a:t>
            </a:r>
            <a:r>
              <a:rPr lang="en-US" altLang="ko-KR" sz="3600" dirty="0"/>
              <a:t>&amp;</a:t>
            </a:r>
            <a:r>
              <a:rPr lang="ko-KR" altLang="en-US" sz="3600" dirty="0"/>
              <a:t>배급사 기준으로</a:t>
            </a:r>
            <a:endParaRPr lang="en-US" altLang="ko-KR" sz="3600" dirty="0"/>
          </a:p>
          <a:p>
            <a:r>
              <a:rPr lang="ko-KR" altLang="en-US" sz="3600" dirty="0"/>
              <a:t>살펴보고 </a:t>
            </a:r>
            <a:r>
              <a:rPr lang="ko-KR" altLang="en-US" sz="3600" dirty="0" err="1"/>
              <a:t>로튼</a:t>
            </a:r>
            <a:r>
              <a:rPr lang="ko-KR" altLang="en-US" sz="3600" dirty="0"/>
              <a:t> 토마토 평가와</a:t>
            </a:r>
            <a:endParaRPr lang="en-US" altLang="ko-KR" sz="3600" dirty="0"/>
          </a:p>
          <a:p>
            <a:r>
              <a:rPr lang="ko-KR" altLang="en-US" sz="3600" dirty="0"/>
              <a:t>비교해보고자 함</a:t>
            </a:r>
            <a:endParaRPr lang="en-US" altLang="ko-KR" sz="3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8B8D3AF-6B59-4673-A456-547BA03EC5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9229" y="2722292"/>
            <a:ext cx="1583473" cy="8210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C6EA3E8-9119-BAD5-9C88-A1BE30801F32}"/>
              </a:ext>
            </a:extLst>
          </p:cNvPr>
          <p:cNvSpPr txBox="1"/>
          <p:nvPr/>
        </p:nvSpPr>
        <p:spPr>
          <a:xfrm>
            <a:off x="2286501" y="730824"/>
            <a:ext cx="87700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>
                <a:latin typeface="+mn-ea"/>
                <a:cs typeface="Apple Symbols" panose="02000000000000000000" pitchFamily="2" charset="-79"/>
              </a:rPr>
              <a:t>개요</a:t>
            </a:r>
            <a:endParaRPr lang="en-KR" sz="9600" b="1" dirty="0">
              <a:latin typeface="+mn-ea"/>
              <a:cs typeface="Apple Symbols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563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68820"/>
            <a:ext cx="1270159" cy="127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FCCB4F-8BF4-C878-D62C-18C1196F225D}"/>
              </a:ext>
            </a:extLst>
          </p:cNvPr>
          <p:cNvSpPr txBox="1"/>
          <p:nvPr/>
        </p:nvSpPr>
        <p:spPr>
          <a:xfrm>
            <a:off x="2286501" y="730824"/>
            <a:ext cx="87700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>
                <a:latin typeface="+mn-ea"/>
                <a:cs typeface="Apple Symbols" panose="02000000000000000000" pitchFamily="2" charset="-79"/>
              </a:rPr>
              <a:t>분석</a:t>
            </a:r>
            <a:r>
              <a:rPr lang="en-US" altLang="ko-KR" sz="6600" b="1" dirty="0">
                <a:latin typeface="+mn-ea"/>
                <a:cs typeface="Apple Symbols" panose="02000000000000000000" pitchFamily="2" charset="-79"/>
              </a:rPr>
              <a:t> </a:t>
            </a:r>
            <a:r>
              <a:rPr lang="ko-KR" altLang="en-US" sz="6600" b="1" dirty="0">
                <a:latin typeface="+mn-ea"/>
                <a:cs typeface="Apple Symbols" panose="02000000000000000000" pitchFamily="2" charset="-79"/>
              </a:rPr>
              <a:t>내용</a:t>
            </a:r>
            <a:endParaRPr lang="en-KR" sz="9600" b="1" dirty="0">
              <a:latin typeface="+mn-ea"/>
              <a:cs typeface="Apple Symbols" panose="02000000000000000000" pitchFamily="2" charset="-79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48CDA3-46DE-4AB2-9788-89833C6CEC51}"/>
              </a:ext>
            </a:extLst>
          </p:cNvPr>
          <p:cNvGrpSpPr/>
          <p:nvPr/>
        </p:nvGrpSpPr>
        <p:grpSpPr>
          <a:xfrm>
            <a:off x="2104836" y="2587777"/>
            <a:ext cx="3528043" cy="2729400"/>
            <a:chOff x="2838486" y="2627973"/>
            <a:chExt cx="5246242" cy="4058650"/>
          </a:xfrm>
        </p:grpSpPr>
        <p:pic>
          <p:nvPicPr>
            <p:cNvPr id="12" name="Picture 11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7D3DABC6-B16A-D3F3-3CAC-F514906BB9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3515"/>
            <a:stretch/>
          </p:blipFill>
          <p:spPr>
            <a:xfrm>
              <a:off x="3652410" y="2627973"/>
              <a:ext cx="3618394" cy="276753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468C14-50DA-2356-FEE5-D114BA7FAC0B}"/>
                </a:ext>
              </a:extLst>
            </p:cNvPr>
            <p:cNvSpPr txBox="1"/>
            <p:nvPr/>
          </p:nvSpPr>
          <p:spPr>
            <a:xfrm>
              <a:off x="2838486" y="5609405"/>
              <a:ext cx="52462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/>
                <a:t>KOBIS </a:t>
              </a:r>
              <a:r>
                <a:rPr lang="ko-KR" altLang="en-US" sz="3200" b="1" dirty="0"/>
                <a:t>사이트</a:t>
              </a:r>
              <a:endParaRPr lang="en-US" altLang="ko-KR" sz="3200" b="1" dirty="0"/>
            </a:p>
            <a:p>
              <a:pPr algn="ctr"/>
              <a:r>
                <a:rPr lang="ko-KR" altLang="en-US" sz="3200" b="1" dirty="0"/>
                <a:t> 매출액 통계정보</a:t>
              </a:r>
              <a:endParaRPr lang="en-KR" sz="3200" b="1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A8F8FB-D892-880A-E9A0-E42D2CFD7C34}"/>
              </a:ext>
            </a:extLst>
          </p:cNvPr>
          <p:cNvGrpSpPr/>
          <p:nvPr/>
        </p:nvGrpSpPr>
        <p:grpSpPr>
          <a:xfrm>
            <a:off x="2104834" y="5913371"/>
            <a:ext cx="3528043" cy="2729400"/>
            <a:chOff x="8485927" y="2627973"/>
            <a:chExt cx="5246242" cy="4058650"/>
          </a:xfrm>
        </p:grpSpPr>
        <p:pic>
          <p:nvPicPr>
            <p:cNvPr id="10" name="Picture 9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B252AC24-244A-72D3-4B9A-E2CEE5F7C5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3515"/>
            <a:stretch/>
          </p:blipFill>
          <p:spPr>
            <a:xfrm>
              <a:off x="9116507" y="2627973"/>
              <a:ext cx="3985083" cy="304800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123608-6549-547F-ECEF-7A96C572498B}"/>
                </a:ext>
              </a:extLst>
            </p:cNvPr>
            <p:cNvSpPr txBox="1"/>
            <p:nvPr/>
          </p:nvSpPr>
          <p:spPr>
            <a:xfrm>
              <a:off x="8485927" y="5609405"/>
              <a:ext cx="52462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/>
                <a:t>KOBIS</a:t>
              </a:r>
              <a:r>
                <a:rPr lang="ko-KR" altLang="en-US" sz="3200" b="1" dirty="0"/>
                <a:t> </a:t>
              </a:r>
              <a:r>
                <a:rPr lang="en-US" altLang="ko-KR" sz="3200" b="1" dirty="0"/>
                <a:t>API</a:t>
              </a:r>
            </a:p>
            <a:p>
              <a:pPr algn="ctr"/>
              <a:r>
                <a:rPr lang="ko-KR" altLang="en-US" sz="3200" b="1" dirty="0"/>
                <a:t>영화 상세정보</a:t>
              </a:r>
              <a:endParaRPr lang="en-KR" sz="3200" b="1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CB4365-E391-ED07-1B89-DA4DB6936ED2}"/>
              </a:ext>
            </a:extLst>
          </p:cNvPr>
          <p:cNvGrpSpPr/>
          <p:nvPr/>
        </p:nvGrpSpPr>
        <p:grpSpPr>
          <a:xfrm>
            <a:off x="1790941" y="9603576"/>
            <a:ext cx="4111225" cy="2829954"/>
            <a:chOff x="13999768" y="3014217"/>
            <a:chExt cx="6113439" cy="4208175"/>
          </a:xfrm>
        </p:grpSpPr>
        <p:pic>
          <p:nvPicPr>
            <p:cNvPr id="8" name="Picture 7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1CBDCBE1-08E1-514A-3971-B1A089F138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14156"/>
            <a:stretch/>
          </p:blipFill>
          <p:spPr>
            <a:xfrm>
              <a:off x="15538425" y="3014217"/>
              <a:ext cx="3036128" cy="260633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3F6A05F-62B2-679E-CC58-ADBCFC63D68F}"/>
                </a:ext>
              </a:extLst>
            </p:cNvPr>
            <p:cNvSpPr txBox="1"/>
            <p:nvPr/>
          </p:nvSpPr>
          <p:spPr>
            <a:xfrm>
              <a:off x="13999768" y="5620556"/>
              <a:ext cx="6113439" cy="1601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/>
                <a:t>KAGGLE DATASET</a:t>
              </a:r>
            </a:p>
            <a:p>
              <a:pPr algn="ctr"/>
              <a:r>
                <a:rPr lang="ko-KR" altLang="en-US" sz="3200" b="1" dirty="0" err="1"/>
                <a:t>로튼</a:t>
              </a:r>
              <a:r>
                <a:rPr lang="ko-KR" altLang="en-US" sz="3200" b="1" dirty="0"/>
                <a:t> 토마토 영화정보</a:t>
              </a:r>
              <a:endParaRPr lang="en-KR" sz="3200" b="1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1DBD0A1-EBEA-60B9-73C8-E400F7B3BB5A}"/>
              </a:ext>
            </a:extLst>
          </p:cNvPr>
          <p:cNvSpPr txBox="1"/>
          <p:nvPr/>
        </p:nvSpPr>
        <p:spPr>
          <a:xfrm>
            <a:off x="7741106" y="2773496"/>
            <a:ext cx="74936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18-23</a:t>
            </a:r>
            <a:r>
              <a:rPr lang="ko-KR" altLang="en-US" sz="3600" dirty="0"/>
              <a:t>년 매출액 영화 정보 </a:t>
            </a:r>
            <a:r>
              <a:rPr lang="en-US" altLang="ko-KR" sz="3600" dirty="0"/>
              <a:t>16,497</a:t>
            </a:r>
          </a:p>
          <a:p>
            <a:r>
              <a:rPr lang="ko-KR" altLang="en-US" sz="3600" dirty="0"/>
              <a:t>분석에 사용된 영화 </a:t>
            </a:r>
            <a:r>
              <a:rPr lang="en-US" altLang="ko-KR" sz="4800" b="1" dirty="0"/>
              <a:t>3,678</a:t>
            </a:r>
          </a:p>
          <a:p>
            <a:r>
              <a:rPr lang="en-US" altLang="ko-KR" sz="2400" dirty="0"/>
              <a:t>(23.05.01</a:t>
            </a:r>
            <a:r>
              <a:rPr lang="ko-KR" altLang="en-US" sz="2400" dirty="0"/>
              <a:t> 기준</a:t>
            </a:r>
            <a:r>
              <a:rPr lang="en-US" altLang="ko-KR" sz="2400" dirty="0"/>
              <a:t>,</a:t>
            </a:r>
            <a:r>
              <a:rPr lang="ko-KR" altLang="en-US" sz="2400" dirty="0"/>
              <a:t> 상영횟수 </a:t>
            </a:r>
            <a:r>
              <a:rPr lang="en-US" altLang="ko-KR" sz="2400" dirty="0"/>
              <a:t>1</a:t>
            </a:r>
            <a:r>
              <a:rPr lang="ko-KR" altLang="en-US" sz="2400" dirty="0"/>
              <a:t>회 영화제외</a:t>
            </a:r>
            <a:r>
              <a:rPr lang="en-US" altLang="ko-KR" sz="2400" dirty="0"/>
              <a:t>)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3BF01BC-9E9E-A0C8-4B0A-859290E2A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525732"/>
              </p:ext>
            </p:extLst>
          </p:nvPr>
        </p:nvGraphicFramePr>
        <p:xfrm>
          <a:off x="7741106" y="5125669"/>
          <a:ext cx="8575020" cy="5307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2623">
                  <a:extLst>
                    <a:ext uri="{9D8B030D-6E8A-4147-A177-3AD203B41FA5}">
                      <a16:colId xmlns:a16="http://schemas.microsoft.com/office/drawing/2014/main" val="3963265549"/>
                    </a:ext>
                  </a:extLst>
                </a:gridCol>
                <a:gridCol w="593200">
                  <a:extLst>
                    <a:ext uri="{9D8B030D-6E8A-4147-A177-3AD203B41FA5}">
                      <a16:colId xmlns:a16="http://schemas.microsoft.com/office/drawing/2014/main" val="2659592364"/>
                    </a:ext>
                  </a:extLst>
                </a:gridCol>
                <a:gridCol w="595772">
                  <a:extLst>
                    <a:ext uri="{9D8B030D-6E8A-4147-A177-3AD203B41FA5}">
                      <a16:colId xmlns:a16="http://schemas.microsoft.com/office/drawing/2014/main" val="4161074212"/>
                    </a:ext>
                  </a:extLst>
                </a:gridCol>
                <a:gridCol w="914775">
                  <a:extLst>
                    <a:ext uri="{9D8B030D-6E8A-4147-A177-3AD203B41FA5}">
                      <a16:colId xmlns:a16="http://schemas.microsoft.com/office/drawing/2014/main" val="2239914892"/>
                    </a:ext>
                  </a:extLst>
                </a:gridCol>
                <a:gridCol w="914775">
                  <a:extLst>
                    <a:ext uri="{9D8B030D-6E8A-4147-A177-3AD203B41FA5}">
                      <a16:colId xmlns:a16="http://schemas.microsoft.com/office/drawing/2014/main" val="1799504441"/>
                    </a:ext>
                  </a:extLst>
                </a:gridCol>
                <a:gridCol w="914775">
                  <a:extLst>
                    <a:ext uri="{9D8B030D-6E8A-4147-A177-3AD203B41FA5}">
                      <a16:colId xmlns:a16="http://schemas.microsoft.com/office/drawing/2014/main" val="4205878716"/>
                    </a:ext>
                  </a:extLst>
                </a:gridCol>
                <a:gridCol w="914775">
                  <a:extLst>
                    <a:ext uri="{9D8B030D-6E8A-4147-A177-3AD203B41FA5}">
                      <a16:colId xmlns:a16="http://schemas.microsoft.com/office/drawing/2014/main" val="2541228855"/>
                    </a:ext>
                  </a:extLst>
                </a:gridCol>
                <a:gridCol w="914775">
                  <a:extLst>
                    <a:ext uri="{9D8B030D-6E8A-4147-A177-3AD203B41FA5}">
                      <a16:colId xmlns:a16="http://schemas.microsoft.com/office/drawing/2014/main" val="1847597119"/>
                    </a:ext>
                  </a:extLst>
                </a:gridCol>
                <a:gridCol w="914775">
                  <a:extLst>
                    <a:ext uri="{9D8B030D-6E8A-4147-A177-3AD203B41FA5}">
                      <a16:colId xmlns:a16="http://schemas.microsoft.com/office/drawing/2014/main" val="4138310448"/>
                    </a:ext>
                  </a:extLst>
                </a:gridCol>
                <a:gridCol w="914775">
                  <a:extLst>
                    <a:ext uri="{9D8B030D-6E8A-4147-A177-3AD203B41FA5}">
                      <a16:colId xmlns:a16="http://schemas.microsoft.com/office/drawing/2014/main" val="3935637971"/>
                    </a:ext>
                  </a:extLst>
                </a:gridCol>
              </a:tblGrid>
              <a:tr h="8466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Rotten </a:t>
                      </a:r>
                    </a:p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Tomato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구분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‘</a:t>
                      </a:r>
                      <a:r>
                        <a:rPr lang="en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18</a:t>
                      </a:r>
                      <a:endParaRPr lang="en-KR" sz="1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‘</a:t>
                      </a:r>
                      <a:r>
                        <a:rPr lang="en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19</a:t>
                      </a:r>
                      <a:endParaRPr lang="en-KR" sz="1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‘</a:t>
                      </a:r>
                      <a:r>
                        <a:rPr lang="en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20</a:t>
                      </a:r>
                      <a:endParaRPr lang="en-KR" sz="1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‘</a:t>
                      </a:r>
                      <a:r>
                        <a:rPr lang="en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21</a:t>
                      </a:r>
                      <a:endParaRPr lang="en-KR" sz="1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‘</a:t>
                      </a:r>
                      <a:r>
                        <a:rPr lang="en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22</a:t>
                      </a:r>
                      <a:endParaRPr lang="en-KR" sz="1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‘</a:t>
                      </a:r>
                      <a:r>
                        <a:rPr lang="en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23</a:t>
                      </a:r>
                      <a:endParaRPr lang="en-KR" sz="1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합계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86370"/>
                  </a:ext>
                </a:extLst>
              </a:tr>
              <a:tr h="474631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없음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전체</a:t>
                      </a:r>
                      <a:endParaRPr lang="en-KR" sz="1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#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386</a:t>
                      </a:r>
                      <a:endParaRPr lang="en-KR" sz="1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333</a:t>
                      </a:r>
                      <a:endParaRPr lang="en-KR" sz="1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425</a:t>
                      </a:r>
                      <a:endParaRPr lang="en-KR" sz="1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592</a:t>
                      </a:r>
                      <a:endParaRPr lang="en-KR" sz="1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537</a:t>
                      </a:r>
                      <a:endParaRPr lang="en-KR" sz="1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182</a:t>
                      </a:r>
                      <a:endParaRPr lang="en-KR" sz="1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altLang="ko-KR" sz="1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KR" sz="1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455</a:t>
                      </a:r>
                      <a:endParaRPr lang="en-KR" sz="1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005022"/>
                  </a:ext>
                </a:extLst>
              </a:tr>
              <a:tr h="474631">
                <a:tc>
                  <a:txBody>
                    <a:bodyPr/>
                    <a:lstStyle/>
                    <a:p>
                      <a:pPr algn="ctr" fontAlgn="b"/>
                      <a:endParaRPr lang="en-KR" sz="1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KR" sz="1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57%</a:t>
                      </a:r>
                      <a:endParaRPr lang="en-KR" sz="1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56%</a:t>
                      </a:r>
                      <a:endParaRPr lang="en-KR" sz="1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59%</a:t>
                      </a:r>
                      <a:endParaRPr lang="en-KR" sz="1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73%</a:t>
                      </a:r>
                      <a:endParaRPr lang="en-KR" sz="1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82%</a:t>
                      </a:r>
                      <a:endParaRPr lang="en-KR" sz="1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84%</a:t>
                      </a:r>
                      <a:endParaRPr lang="en-KR" sz="1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67%</a:t>
                      </a:r>
                      <a:endParaRPr lang="en-KR" sz="1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908829"/>
                  </a:ext>
                </a:extLst>
              </a:tr>
              <a:tr h="474631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있음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8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신작</a:t>
                      </a:r>
                      <a:endParaRPr lang="en-KR" sz="1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#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K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K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K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K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</a:t>
                      </a: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197803"/>
                  </a:ext>
                </a:extLst>
              </a:tr>
              <a:tr h="474631">
                <a:tc>
                  <a:txBody>
                    <a:bodyPr/>
                    <a:lstStyle/>
                    <a:p>
                      <a:pPr algn="ctr" fontAlgn="b"/>
                      <a:endParaRPr lang="en-KR" sz="1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KR" sz="1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%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KR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KR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KR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803862"/>
                  </a:ext>
                </a:extLst>
              </a:tr>
              <a:tr h="474631">
                <a:tc>
                  <a:txBody>
                    <a:bodyPr/>
                    <a:lstStyle/>
                    <a:p>
                      <a:pPr algn="ctr" fontAlgn="b"/>
                      <a:endParaRPr lang="en-KR" sz="1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구작</a:t>
                      </a:r>
                      <a:endParaRPr lang="en-KR" sz="1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#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K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K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K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K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K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612</a:t>
                      </a: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256864"/>
                  </a:ext>
                </a:extLst>
              </a:tr>
              <a:tr h="474631">
                <a:tc>
                  <a:txBody>
                    <a:bodyPr/>
                    <a:lstStyle/>
                    <a:p>
                      <a:pPr algn="ctr" fontAlgn="b"/>
                      <a:endParaRPr lang="en-KR" sz="1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KR" sz="1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K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K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K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7407285"/>
                  </a:ext>
                </a:extLst>
              </a:tr>
              <a:tr h="474631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KR" sz="1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#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K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K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K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K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K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1,223</a:t>
                      </a: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581901"/>
                  </a:ext>
                </a:extLst>
              </a:tr>
              <a:tr h="474631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KR" sz="1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%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K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9525" marR="9525" marT="9525" marB="0" anchor="ctr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K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ctr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K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9525" marR="9525" marT="9525" marB="0" anchor="ctr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K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</a:p>
                  </a:txBody>
                  <a:tcPr marL="9525" marR="9525" marT="9525" marB="0" anchor="ctr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K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ctr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9525" marR="9525" marT="9525" marB="0" anchor="ctr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8874859"/>
                  </a:ext>
                </a:extLst>
              </a:tr>
              <a:tr h="664321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합계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KR" sz="1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#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679</a:t>
                      </a:r>
                      <a:endParaRPr lang="en-KR" sz="1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597</a:t>
                      </a:r>
                      <a:endParaRPr lang="en-KR" sz="1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726</a:t>
                      </a:r>
                      <a:endParaRPr lang="en-KR" sz="1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806</a:t>
                      </a:r>
                      <a:endParaRPr lang="en-KR" sz="1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653</a:t>
                      </a:r>
                      <a:endParaRPr lang="en-KR" sz="1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217</a:t>
                      </a:r>
                      <a:endParaRPr lang="en-KR" sz="1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3</a:t>
                      </a:r>
                      <a:r>
                        <a:rPr lang="en-US" altLang="ko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KR" sz="18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678</a:t>
                      </a:r>
                      <a:endParaRPr lang="en-KR" sz="1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6463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642232D0-DC01-617D-3C3B-847EB1F763A1}"/>
              </a:ext>
            </a:extLst>
          </p:cNvPr>
          <p:cNvSpPr txBox="1"/>
          <p:nvPr/>
        </p:nvSpPr>
        <p:spPr>
          <a:xfrm>
            <a:off x="7741106" y="11048535"/>
            <a:ext cx="93678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로튼</a:t>
            </a:r>
            <a:r>
              <a:rPr lang="ko-KR" altLang="en-US" sz="3600" dirty="0"/>
              <a:t> 토마토 </a:t>
            </a:r>
            <a:r>
              <a:rPr lang="en-US" altLang="ko-KR" sz="3600" dirty="0"/>
              <a:t>17,700</a:t>
            </a:r>
            <a:r>
              <a:rPr lang="ko-KR" altLang="en-US" sz="3600" dirty="0"/>
              <a:t>개의 영화 중</a:t>
            </a:r>
            <a:endParaRPr lang="en-US" altLang="ko-KR" sz="3600" dirty="0"/>
          </a:p>
          <a:p>
            <a:r>
              <a:rPr lang="ko-KR" altLang="en-US" sz="3600" dirty="0"/>
              <a:t>평점 확인 가능한 영화 </a:t>
            </a:r>
            <a:r>
              <a:rPr lang="en-US" altLang="ko-KR" sz="4800" b="1" dirty="0"/>
              <a:t>611</a:t>
            </a:r>
            <a:r>
              <a:rPr lang="ko-KR" altLang="en-US" sz="3600" dirty="0"/>
              <a:t>편 </a:t>
            </a:r>
            <a:r>
              <a:rPr lang="en-US" altLang="ko-KR" sz="3600" dirty="0"/>
              <a:t>(</a:t>
            </a:r>
            <a:r>
              <a:rPr lang="ko-KR" altLang="en-US" sz="3600" dirty="0"/>
              <a:t>신작기준</a:t>
            </a:r>
            <a:r>
              <a:rPr lang="en-US" altLang="ko-KR" sz="3600" dirty="0"/>
              <a:t>)</a:t>
            </a:r>
            <a:endParaRPr lang="en-US" altLang="ko-KR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6683CA-C07A-8B52-F2CF-6DF359453DC9}"/>
              </a:ext>
            </a:extLst>
          </p:cNvPr>
          <p:cNvSpPr txBox="1"/>
          <p:nvPr/>
        </p:nvSpPr>
        <p:spPr>
          <a:xfrm>
            <a:off x="18972941" y="2796360"/>
            <a:ext cx="2921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데이터 처리</a:t>
            </a:r>
            <a:endParaRPr lang="en-US" altLang="ko-KR" sz="3600" b="1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D48DDDB0-D97D-CE0A-14C2-0B415031A1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451742" y="9557251"/>
            <a:ext cx="1487392" cy="1487392"/>
          </a:xfrm>
          <a:prstGeom prst="rect">
            <a:avLst/>
          </a:prstGeom>
        </p:spPr>
      </p:pic>
      <p:pic>
        <p:nvPicPr>
          <p:cNvPr id="28" name="Picture 2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D79DC13-74A1-7E25-EA2F-99BE675CC59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1029" t="11738" r="27183" b="32835"/>
          <a:stretch/>
        </p:blipFill>
        <p:spPr>
          <a:xfrm>
            <a:off x="20700122" y="4018527"/>
            <a:ext cx="1380866" cy="1477914"/>
          </a:xfrm>
          <a:prstGeom prst="rect">
            <a:avLst/>
          </a:prstGeom>
        </p:spPr>
      </p:pic>
      <p:pic>
        <p:nvPicPr>
          <p:cNvPr id="30" name="Picture 2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6A450E12-E03F-9F01-3BFB-2C9B73A2CFC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1428" t="8324" r="14050" b="28881"/>
          <a:stretch/>
        </p:blipFill>
        <p:spPr>
          <a:xfrm>
            <a:off x="18451742" y="4152935"/>
            <a:ext cx="1487392" cy="1253341"/>
          </a:xfrm>
          <a:prstGeom prst="rect">
            <a:avLst/>
          </a:prstGeom>
        </p:spPr>
      </p:pic>
      <p:pic>
        <p:nvPicPr>
          <p:cNvPr id="32" name="Picture 3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6C21E244-F07F-992A-C54C-7A0E7B3F493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3151" r="20793" b="27301"/>
          <a:stretch/>
        </p:blipFill>
        <p:spPr>
          <a:xfrm>
            <a:off x="20762705" y="9253765"/>
            <a:ext cx="1380866" cy="179087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56EFE1D-F2C5-CA7E-0139-D3581A9AEFDE}"/>
              </a:ext>
            </a:extLst>
          </p:cNvPr>
          <p:cNvSpPr txBox="1"/>
          <p:nvPr/>
        </p:nvSpPr>
        <p:spPr>
          <a:xfrm>
            <a:off x="19453891" y="8517269"/>
            <a:ext cx="2627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시각화</a:t>
            </a: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331289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628650"/>
            <a:ext cx="1397175" cy="1397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D27DF5-89BF-26EA-3859-F34037C5090B}"/>
              </a:ext>
            </a:extLst>
          </p:cNvPr>
          <p:cNvSpPr txBox="1"/>
          <p:nvPr/>
        </p:nvSpPr>
        <p:spPr>
          <a:xfrm>
            <a:off x="2286501" y="790654"/>
            <a:ext cx="15555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>
                <a:latin typeface="+mn-ea"/>
                <a:cs typeface="Apple Symbols" panose="02000000000000000000" pitchFamily="2" charset="-79"/>
              </a:rPr>
              <a:t>한국 시장 내 해외영화 성장률</a:t>
            </a:r>
            <a:endParaRPr lang="en-KR" sz="9600" b="1" dirty="0">
              <a:latin typeface="+mn-ea"/>
              <a:cs typeface="Apple Symbols" panose="02000000000000000000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F665E-7AE2-6B7F-A93A-2EFA0E03DE41}"/>
              </a:ext>
            </a:extLst>
          </p:cNvPr>
          <p:cNvSpPr txBox="1"/>
          <p:nvPr/>
        </p:nvSpPr>
        <p:spPr>
          <a:xfrm>
            <a:off x="1758969" y="2514652"/>
            <a:ext cx="20869236" cy="83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/>
              <a:t>19</a:t>
            </a:r>
            <a:r>
              <a:rPr lang="ko-KR" altLang="en-US" sz="3600" dirty="0"/>
              <a:t>년까지 정체기에서 </a:t>
            </a:r>
            <a:r>
              <a:rPr lang="en-US" altLang="ko-KR" sz="3600" dirty="0"/>
              <a:t>20</a:t>
            </a:r>
            <a:r>
              <a:rPr lang="ko-KR" altLang="en-US" sz="3600" dirty="0"/>
              <a:t>년 코로나 시기에 관객수 급감했으나 상영 수는 </a:t>
            </a:r>
            <a:r>
              <a:rPr lang="ko-KR" altLang="en-US" sz="3600" dirty="0" err="1"/>
              <a:t>줄지않음</a:t>
            </a:r>
            <a:endParaRPr lang="en-US" altLang="ko-KR" sz="3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CA75DA-447B-F44C-5A16-3B03857372BF}"/>
              </a:ext>
            </a:extLst>
          </p:cNvPr>
          <p:cNvGrpSpPr/>
          <p:nvPr/>
        </p:nvGrpSpPr>
        <p:grpSpPr>
          <a:xfrm>
            <a:off x="18614799" y="3463453"/>
            <a:ext cx="4013406" cy="367990"/>
            <a:chOff x="15941568" y="1206269"/>
            <a:chExt cx="4013406" cy="36799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9B0038E-6882-C415-E6CD-B4ED28D17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7559"/>
            <a:stretch/>
          </p:blipFill>
          <p:spPr>
            <a:xfrm>
              <a:off x="15941568" y="1206269"/>
              <a:ext cx="1580911" cy="34004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145D865-7B3C-4576-4C1A-562F587457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4212" b="36370"/>
            <a:stretch/>
          </p:blipFill>
          <p:spPr>
            <a:xfrm>
              <a:off x="17166628" y="1228571"/>
              <a:ext cx="1580911" cy="30836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4DD1836-CB39-2CD0-FD86-DE98759B62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6054"/>
            <a:stretch/>
          </p:blipFill>
          <p:spPr>
            <a:xfrm>
              <a:off x="18374063" y="1218428"/>
              <a:ext cx="1580911" cy="355831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4559D532-71ED-D76A-06DD-B3F8EEB091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8969" y="4132961"/>
            <a:ext cx="20869236" cy="83051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88" y="415959"/>
            <a:ext cx="1524191" cy="1524000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BC50E53-695B-6233-C0E2-4B6213464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973464"/>
              </p:ext>
            </p:extLst>
          </p:nvPr>
        </p:nvGraphicFramePr>
        <p:xfrm>
          <a:off x="1398682" y="3372767"/>
          <a:ext cx="17390412" cy="399339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32268">
                  <a:extLst>
                    <a:ext uri="{9D8B030D-6E8A-4147-A177-3AD203B41FA5}">
                      <a16:colId xmlns:a16="http://schemas.microsoft.com/office/drawing/2014/main" val="823730361"/>
                    </a:ext>
                  </a:extLst>
                </a:gridCol>
                <a:gridCol w="1932268">
                  <a:extLst>
                    <a:ext uri="{9D8B030D-6E8A-4147-A177-3AD203B41FA5}">
                      <a16:colId xmlns:a16="http://schemas.microsoft.com/office/drawing/2014/main" val="910286888"/>
                    </a:ext>
                  </a:extLst>
                </a:gridCol>
                <a:gridCol w="1932268">
                  <a:extLst>
                    <a:ext uri="{9D8B030D-6E8A-4147-A177-3AD203B41FA5}">
                      <a16:colId xmlns:a16="http://schemas.microsoft.com/office/drawing/2014/main" val="2387426137"/>
                    </a:ext>
                  </a:extLst>
                </a:gridCol>
                <a:gridCol w="1932268">
                  <a:extLst>
                    <a:ext uri="{9D8B030D-6E8A-4147-A177-3AD203B41FA5}">
                      <a16:colId xmlns:a16="http://schemas.microsoft.com/office/drawing/2014/main" val="2306999834"/>
                    </a:ext>
                  </a:extLst>
                </a:gridCol>
                <a:gridCol w="1932268">
                  <a:extLst>
                    <a:ext uri="{9D8B030D-6E8A-4147-A177-3AD203B41FA5}">
                      <a16:colId xmlns:a16="http://schemas.microsoft.com/office/drawing/2014/main" val="2737580776"/>
                    </a:ext>
                  </a:extLst>
                </a:gridCol>
                <a:gridCol w="1932268">
                  <a:extLst>
                    <a:ext uri="{9D8B030D-6E8A-4147-A177-3AD203B41FA5}">
                      <a16:colId xmlns:a16="http://schemas.microsoft.com/office/drawing/2014/main" val="1776825345"/>
                    </a:ext>
                  </a:extLst>
                </a:gridCol>
                <a:gridCol w="1932268">
                  <a:extLst>
                    <a:ext uri="{9D8B030D-6E8A-4147-A177-3AD203B41FA5}">
                      <a16:colId xmlns:a16="http://schemas.microsoft.com/office/drawing/2014/main" val="2003718816"/>
                    </a:ext>
                  </a:extLst>
                </a:gridCol>
                <a:gridCol w="1932268">
                  <a:extLst>
                    <a:ext uri="{9D8B030D-6E8A-4147-A177-3AD203B41FA5}">
                      <a16:colId xmlns:a16="http://schemas.microsoft.com/office/drawing/2014/main" val="3553780242"/>
                    </a:ext>
                  </a:extLst>
                </a:gridCol>
                <a:gridCol w="1932268">
                  <a:extLst>
                    <a:ext uri="{9D8B030D-6E8A-4147-A177-3AD203B41FA5}">
                      <a16:colId xmlns:a16="http://schemas.microsoft.com/office/drawing/2014/main" val="4071627937"/>
                    </a:ext>
                  </a:extLst>
                </a:gridCol>
              </a:tblGrid>
              <a:tr h="533502">
                <a:tc>
                  <a:txBody>
                    <a:bodyPr/>
                    <a:lstStyle/>
                    <a:p>
                      <a:pPr algn="ctr"/>
                      <a:endParaRPr lang="en-KR" sz="2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2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‘18</a:t>
                      </a:r>
                      <a:endParaRPr lang="en-KR" sz="2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‘19</a:t>
                      </a:r>
                      <a:endParaRPr lang="en-KR" sz="2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‘20</a:t>
                      </a:r>
                      <a:endParaRPr lang="en-KR" sz="2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‘21</a:t>
                      </a:r>
                      <a:endParaRPr lang="en-KR" sz="2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‘22</a:t>
                      </a:r>
                      <a:endParaRPr lang="en-KR" sz="2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‘23</a:t>
                      </a:r>
                      <a:endParaRPr lang="en-KR" sz="2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합계</a:t>
                      </a:r>
                      <a:endParaRPr lang="en-KR" sz="2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771787"/>
                  </a:ext>
                </a:extLst>
              </a:tr>
              <a:tr h="7923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600" dirty="0">
                          <a:latin typeface="+mn-ea"/>
                          <a:ea typeface="+mn-ea"/>
                        </a:rPr>
                        <a:t>전체</a:t>
                      </a:r>
                      <a:endParaRPr lang="en-KR" sz="26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600" dirty="0">
                          <a:latin typeface="+mn-ea"/>
                          <a:ea typeface="+mn-ea"/>
                        </a:rPr>
                        <a:t>#</a:t>
                      </a:r>
                      <a:endParaRPr lang="en-KR" sz="26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600" dirty="0">
                          <a:latin typeface="+mn-ea"/>
                          <a:ea typeface="+mn-ea"/>
                        </a:rPr>
                        <a:t>697</a:t>
                      </a:r>
                      <a:endParaRPr lang="en-KR" sz="26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600" dirty="0">
                          <a:latin typeface="+mn-ea"/>
                          <a:ea typeface="+mn-ea"/>
                        </a:rPr>
                        <a:t>597</a:t>
                      </a:r>
                      <a:endParaRPr lang="en-KR" sz="26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600" dirty="0">
                          <a:latin typeface="+mn-ea"/>
                          <a:ea typeface="+mn-ea"/>
                        </a:rPr>
                        <a:t>726</a:t>
                      </a:r>
                      <a:endParaRPr lang="en-KR" sz="26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600" dirty="0">
                          <a:latin typeface="+mn-ea"/>
                          <a:ea typeface="+mn-ea"/>
                        </a:rPr>
                        <a:t>806</a:t>
                      </a:r>
                      <a:endParaRPr lang="en-KR" sz="26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600" dirty="0">
                          <a:latin typeface="+mn-ea"/>
                          <a:ea typeface="+mn-ea"/>
                        </a:rPr>
                        <a:t>653</a:t>
                      </a:r>
                      <a:endParaRPr lang="en-KR" sz="26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600" dirty="0">
                          <a:latin typeface="+mn-ea"/>
                          <a:ea typeface="+mn-ea"/>
                        </a:rPr>
                        <a:t>217</a:t>
                      </a:r>
                      <a:endParaRPr lang="en-KR" sz="26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600" dirty="0">
                          <a:latin typeface="+mn-ea"/>
                          <a:ea typeface="+mn-ea"/>
                        </a:rPr>
                        <a:t>3,678</a:t>
                      </a:r>
                      <a:endParaRPr lang="en-KR" sz="26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42611"/>
                  </a:ext>
                </a:extLst>
              </a:tr>
              <a:tr h="53350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200" dirty="0">
                          <a:latin typeface="+mn-ea"/>
                          <a:ea typeface="+mn-ea"/>
                        </a:rPr>
                        <a:t>신작</a:t>
                      </a:r>
                      <a:endParaRPr lang="en-KR" sz="22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200" dirty="0">
                          <a:latin typeface="+mn-ea"/>
                          <a:ea typeface="+mn-ea"/>
                        </a:rPr>
                        <a:t>#</a:t>
                      </a:r>
                      <a:endParaRPr lang="en-KR" sz="22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KR" sz="2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625</a:t>
                      </a: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KR" sz="2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539</a:t>
                      </a: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KR" sz="2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573</a:t>
                      </a: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KR" sz="2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681</a:t>
                      </a: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KR" sz="2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579</a:t>
                      </a: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KR" sz="2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193</a:t>
                      </a: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KR" sz="2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ko-KR" sz="2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en-KR" sz="2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066</a:t>
                      </a: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465356"/>
                  </a:ext>
                </a:extLst>
              </a:tr>
              <a:tr h="533502"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재개봉</a:t>
                      </a:r>
                      <a:endParaRPr lang="en-KR" sz="2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#</a:t>
                      </a:r>
                      <a:endParaRPr lang="en-KR" sz="2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KR" sz="2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KR" sz="2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KR" sz="2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153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KR" sz="2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125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KR" sz="2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KR" sz="2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KR" sz="2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612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334508"/>
                  </a:ext>
                </a:extLst>
              </a:tr>
              <a:tr h="533502">
                <a:tc vMerge="1">
                  <a:txBody>
                    <a:bodyPr/>
                    <a:lstStyle/>
                    <a:p>
                      <a:pPr algn="ctr"/>
                      <a:endParaRPr lang="en-KR" sz="28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비율</a:t>
                      </a:r>
                      <a:endParaRPr lang="en-KR" sz="24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KR" sz="24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KR" sz="2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KR" sz="2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21%</a:t>
                      </a: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KR" sz="2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16%</a:t>
                      </a: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KR" sz="2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11%</a:t>
                      </a: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KR" sz="2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11%</a:t>
                      </a: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KR" sz="2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17%</a:t>
                      </a: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241174"/>
                  </a:ext>
                </a:extLst>
              </a:tr>
              <a:tr h="533502">
                <a:tc vMerge="1">
                  <a:txBody>
                    <a:bodyPr/>
                    <a:lstStyle/>
                    <a:p>
                      <a:pPr algn="ctr"/>
                      <a:endParaRPr lang="en-KR" sz="28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매출</a:t>
                      </a:r>
                      <a:endParaRPr lang="en-KR" sz="2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80</a:t>
                      </a: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억</a:t>
                      </a:r>
                      <a:endParaRPr lang="en-KR" sz="2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50</a:t>
                      </a: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억</a:t>
                      </a:r>
                      <a:endParaRPr lang="en-KR" sz="2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140</a:t>
                      </a:r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억</a:t>
                      </a:r>
                      <a:endParaRPr lang="en-KR" sz="2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0" dirty="0">
                          <a:latin typeface="+mn-ea"/>
                          <a:ea typeface="+mn-ea"/>
                        </a:rPr>
                        <a:t>80</a:t>
                      </a:r>
                      <a:r>
                        <a:rPr lang="ko-KR" altLang="en-US" sz="2400" b="0" dirty="0">
                          <a:latin typeface="+mn-ea"/>
                          <a:ea typeface="+mn-ea"/>
                        </a:rPr>
                        <a:t>억</a:t>
                      </a:r>
                      <a:endParaRPr lang="en-KR" sz="2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40</a:t>
                      </a: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억</a:t>
                      </a:r>
                      <a:endParaRPr lang="en-KR" sz="2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80</a:t>
                      </a: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억</a:t>
                      </a:r>
                      <a:endParaRPr lang="en-KR" sz="2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470</a:t>
                      </a: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억</a:t>
                      </a:r>
                      <a:endParaRPr lang="en-KR" sz="2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372148"/>
                  </a:ext>
                </a:extLst>
              </a:tr>
              <a:tr h="533502">
                <a:tc vMerge="1">
                  <a:txBody>
                    <a:bodyPr/>
                    <a:lstStyle/>
                    <a:p>
                      <a:pPr algn="ctr"/>
                      <a:endParaRPr lang="en-KR" sz="28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비율</a:t>
                      </a:r>
                      <a:endParaRPr lang="en-KR" sz="24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1%</a:t>
                      </a:r>
                      <a:endParaRPr lang="en-KR" sz="24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1%</a:t>
                      </a:r>
                      <a:endParaRPr lang="en-KR" sz="24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9%</a:t>
                      </a:r>
                      <a:endParaRPr lang="en-KR" sz="2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0" dirty="0">
                          <a:latin typeface="+mn-ea"/>
                          <a:ea typeface="+mn-ea"/>
                        </a:rPr>
                        <a:t>2%</a:t>
                      </a:r>
                      <a:endParaRPr lang="en-KR" sz="2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1%</a:t>
                      </a:r>
                      <a:endParaRPr lang="en-KR" sz="24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3%</a:t>
                      </a:r>
                      <a:endParaRPr lang="en-KR" sz="24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1%</a:t>
                      </a:r>
                      <a:endParaRPr lang="en-KR" sz="24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47719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9D88532-550B-E254-FF79-EA5778AD9158}"/>
              </a:ext>
            </a:extLst>
          </p:cNvPr>
          <p:cNvSpPr txBox="1"/>
          <p:nvPr/>
        </p:nvSpPr>
        <p:spPr>
          <a:xfrm>
            <a:off x="2286501" y="730824"/>
            <a:ext cx="185618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>
                <a:latin typeface="+mn-ea"/>
                <a:cs typeface="Apple Symbols" panose="02000000000000000000" pitchFamily="2" charset="-79"/>
              </a:rPr>
              <a:t>상영회수 상승 요인</a:t>
            </a:r>
            <a:r>
              <a:rPr lang="en-US" altLang="ko-KR" sz="6600" b="1" dirty="0">
                <a:latin typeface="+mn-ea"/>
                <a:cs typeface="Apple Symbols" panose="02000000000000000000" pitchFamily="2" charset="-79"/>
              </a:rPr>
              <a:t>,</a:t>
            </a:r>
            <a:r>
              <a:rPr lang="ko-KR" altLang="en-US" sz="6600" b="1" dirty="0">
                <a:latin typeface="+mn-ea"/>
                <a:cs typeface="Apple Symbols" panose="02000000000000000000" pitchFamily="2" charset="-79"/>
              </a:rPr>
              <a:t> 재개봉 영화</a:t>
            </a:r>
            <a:endParaRPr lang="en-KR" sz="9600" b="1" dirty="0">
              <a:latin typeface="+mn-ea"/>
              <a:cs typeface="Apple Symbols" panose="02000000000000000000" pitchFamily="2" charset="-79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CE4E915-B13C-4F98-BD46-F323A40E4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7521" y="8073483"/>
            <a:ext cx="4506024" cy="43645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C866610-D005-ECE6-652D-CB613CE0F5CF}"/>
              </a:ext>
            </a:extLst>
          </p:cNvPr>
          <p:cNvSpPr txBox="1"/>
          <p:nvPr/>
        </p:nvSpPr>
        <p:spPr>
          <a:xfrm>
            <a:off x="1398682" y="2428642"/>
            <a:ext cx="18884319" cy="83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/>
              <a:t>코로나 시기 재개봉 영화가 많았으며 주로 드라마</a:t>
            </a:r>
            <a:endParaRPr lang="en-US" altLang="ko-KR" sz="3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86174FE-339D-6292-D41E-8DA8AD567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8682" y="7477363"/>
            <a:ext cx="16820737" cy="55897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C135C9D-D03F-B522-B8F2-9BA0318578BA}"/>
              </a:ext>
            </a:extLst>
          </p:cNvPr>
          <p:cNvSpPr txBox="1"/>
          <p:nvPr/>
        </p:nvSpPr>
        <p:spPr>
          <a:xfrm>
            <a:off x="18967521" y="12592791"/>
            <a:ext cx="5419654" cy="380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* 한 영화에 여러 장르 있을 경우 가중치 따로 부여</a:t>
            </a:r>
            <a:endParaRPr lang="en-US" altLang="ko-KR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D0D952EC-B025-FAB3-0D35-0E188E9F5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88" y="415959"/>
            <a:ext cx="1524191" cy="1524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1CEB26-6CB3-F1DB-11B3-E14C682428E1}"/>
              </a:ext>
            </a:extLst>
          </p:cNvPr>
          <p:cNvSpPr txBox="1"/>
          <p:nvPr/>
        </p:nvSpPr>
        <p:spPr>
          <a:xfrm>
            <a:off x="2286501" y="730824"/>
            <a:ext cx="164129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latin typeface="+mn-ea"/>
                <a:cs typeface="Apple Symbols" panose="02000000000000000000" pitchFamily="2" charset="-79"/>
              </a:rPr>
              <a:t>18-22</a:t>
            </a:r>
            <a:r>
              <a:rPr lang="ko-KR" altLang="en-US" sz="6600" b="1" dirty="0">
                <a:latin typeface="+mn-ea"/>
                <a:cs typeface="Apple Symbols" panose="02000000000000000000" pitchFamily="2" charset="-79"/>
              </a:rPr>
              <a:t>년 연도별 영화 매출 순위</a:t>
            </a:r>
            <a:endParaRPr lang="en-KR" sz="9600" b="1" dirty="0">
              <a:latin typeface="+mn-ea"/>
              <a:cs typeface="Apple Symbols" panose="02000000000000000000" pitchFamily="2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555C2-2A57-1D64-A2C0-B3B589D0E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779" y="2129789"/>
            <a:ext cx="20446047" cy="103745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86CF99-C1EE-3993-A9A3-7758C6D7B22F}"/>
              </a:ext>
            </a:extLst>
          </p:cNvPr>
          <p:cNvSpPr txBox="1"/>
          <p:nvPr/>
        </p:nvSpPr>
        <p:spPr>
          <a:xfrm>
            <a:off x="2160779" y="12486407"/>
            <a:ext cx="14526771" cy="586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* 타일크기</a:t>
            </a:r>
            <a:r>
              <a:rPr lang="en-US" altLang="ko-KR" sz="2400" dirty="0"/>
              <a:t>:</a:t>
            </a:r>
            <a:r>
              <a:rPr lang="ko-KR" altLang="en-US" sz="2400" dirty="0"/>
              <a:t> 연도별 매출액기준</a:t>
            </a:r>
            <a:r>
              <a:rPr lang="en-US" altLang="ko-KR" sz="2400" dirty="0"/>
              <a:t>,</a:t>
            </a:r>
            <a:r>
              <a:rPr lang="ko-KR" altLang="en-US" sz="2400" dirty="0"/>
              <a:t> 타일 색 진하기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/>
              <a:t>5</a:t>
            </a:r>
            <a:r>
              <a:rPr lang="ko-KR" altLang="en-US" sz="2400" dirty="0"/>
              <a:t>년 전체 매출액 기준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386835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88" y="238342"/>
            <a:ext cx="1511489" cy="218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C48E17-C38C-4512-8E6D-9537065AAB80}"/>
              </a:ext>
            </a:extLst>
          </p:cNvPr>
          <p:cNvSpPr txBox="1"/>
          <p:nvPr/>
        </p:nvSpPr>
        <p:spPr>
          <a:xfrm>
            <a:off x="2286501" y="730824"/>
            <a:ext cx="87700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>
                <a:latin typeface="+mn-ea"/>
                <a:cs typeface="Apple Symbols" panose="02000000000000000000" pitchFamily="2" charset="-79"/>
              </a:rPr>
              <a:t>장르별 매출액</a:t>
            </a:r>
            <a:endParaRPr lang="en-KR" sz="9600" b="1" dirty="0">
              <a:latin typeface="+mn-ea"/>
              <a:cs typeface="Apple Symbols" panose="02000000000000000000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21A846-26F5-2A70-EFB8-7DB3F91FBA99}"/>
              </a:ext>
            </a:extLst>
          </p:cNvPr>
          <p:cNvSpPr txBox="1"/>
          <p:nvPr/>
        </p:nvSpPr>
        <p:spPr>
          <a:xfrm>
            <a:off x="2033777" y="2239862"/>
            <a:ext cx="18884319" cy="83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/>
              <a:t>5</a:t>
            </a:r>
            <a:r>
              <a:rPr lang="ko-KR" altLang="en-US" sz="3600" dirty="0"/>
              <a:t>년치 단순 매출합의 경우 액션이 </a:t>
            </a:r>
            <a:r>
              <a:rPr lang="en-US" altLang="ko-KR" sz="3600" dirty="0"/>
              <a:t>1</a:t>
            </a:r>
            <a:r>
              <a:rPr lang="ko-KR" altLang="en-US" sz="3600" dirty="0"/>
              <a:t>위</a:t>
            </a:r>
            <a:r>
              <a:rPr lang="en-US" altLang="ko-KR" sz="3600" dirty="0"/>
              <a:t>,</a:t>
            </a:r>
            <a:r>
              <a:rPr lang="ko-KR" altLang="en-US" sz="3600" dirty="0"/>
              <a:t> </a:t>
            </a:r>
            <a:r>
              <a:rPr lang="en-US" altLang="ko-KR" sz="3600" dirty="0"/>
              <a:t>1</a:t>
            </a:r>
            <a:r>
              <a:rPr lang="ko-KR" altLang="en-US" sz="3600" dirty="0"/>
              <a:t>회 상영매출액의 경우 </a:t>
            </a:r>
            <a:r>
              <a:rPr lang="ko-KR" altLang="en-US" sz="3600" b="1" dirty="0"/>
              <a:t>드라마</a:t>
            </a:r>
            <a:r>
              <a:rPr lang="ko-KR" altLang="en-US" sz="3600" dirty="0"/>
              <a:t>가 </a:t>
            </a:r>
            <a:r>
              <a:rPr lang="en-US" altLang="ko-KR" sz="3600" dirty="0"/>
              <a:t>1</a:t>
            </a:r>
            <a:r>
              <a:rPr lang="ko-KR" altLang="en-US" sz="3600" dirty="0"/>
              <a:t>위</a:t>
            </a:r>
            <a:endParaRPr lang="en-US" altLang="ko-KR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83E64B-1894-A960-7CF5-174AB3254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777" y="3072782"/>
            <a:ext cx="21099279" cy="93916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DF3149-F141-3100-057A-BD746DB3DA6B}"/>
              </a:ext>
            </a:extLst>
          </p:cNvPr>
          <p:cNvSpPr txBox="1"/>
          <p:nvPr/>
        </p:nvSpPr>
        <p:spPr>
          <a:xfrm>
            <a:off x="2286501" y="12528416"/>
            <a:ext cx="16687299" cy="586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* 타일크기</a:t>
            </a:r>
            <a:r>
              <a:rPr lang="en-US" altLang="ko-KR" sz="2400" dirty="0"/>
              <a:t>:</a:t>
            </a:r>
            <a:r>
              <a:rPr lang="ko-KR" altLang="en-US" sz="2400" dirty="0"/>
              <a:t> 연도별 매출액기준</a:t>
            </a:r>
            <a:r>
              <a:rPr lang="en-US" altLang="ko-KR" sz="2400" dirty="0"/>
              <a:t>,</a:t>
            </a:r>
            <a:r>
              <a:rPr lang="ko-KR" altLang="en-US" sz="2400" dirty="0"/>
              <a:t> 타일 색 진하기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/>
              <a:t>5</a:t>
            </a:r>
            <a:r>
              <a:rPr lang="ko-KR" altLang="en-US" sz="2400" dirty="0"/>
              <a:t>년 전체 매출액 기준</a:t>
            </a:r>
            <a:r>
              <a:rPr lang="en-US" altLang="ko-KR" sz="2400" dirty="0"/>
              <a:t>,</a:t>
            </a:r>
            <a:r>
              <a:rPr lang="ko-KR" altLang="en-US" sz="2400" dirty="0"/>
              <a:t> 한 영화에 여러 장르 있을 경우 가중치 따로 부여</a:t>
            </a:r>
            <a:endParaRPr lang="en-US" altLang="ko-KR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B09520-FA11-633B-FC34-515A6A3A8E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26" r="1493"/>
          <a:stretch/>
        </p:blipFill>
        <p:spPr>
          <a:xfrm>
            <a:off x="2925317" y="2609850"/>
            <a:ext cx="19614643" cy="10159599"/>
          </a:xfrm>
          <a:prstGeom prst="rect">
            <a:avLst/>
          </a:prstGeom>
        </p:spPr>
      </p:pic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08E4021A-E7BC-7CD4-315E-4B7A9D425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88" y="238342"/>
            <a:ext cx="1511489" cy="218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773E00-4B2F-4963-0950-D46B95945954}"/>
              </a:ext>
            </a:extLst>
          </p:cNvPr>
          <p:cNvSpPr txBox="1"/>
          <p:nvPr/>
        </p:nvSpPr>
        <p:spPr>
          <a:xfrm>
            <a:off x="2286501" y="730824"/>
            <a:ext cx="111323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>
                <a:latin typeface="+mn-ea"/>
                <a:cs typeface="Apple Symbols" panose="02000000000000000000" pitchFamily="2" charset="-79"/>
              </a:rPr>
              <a:t>국가 </a:t>
            </a:r>
            <a:r>
              <a:rPr lang="en-US" altLang="ko-KR" sz="6600" b="1" dirty="0">
                <a:latin typeface="+mn-ea"/>
                <a:cs typeface="Apple Symbols" panose="02000000000000000000" pitchFamily="2" charset="-79"/>
              </a:rPr>
              <a:t>18-22</a:t>
            </a:r>
            <a:r>
              <a:rPr lang="ko-KR" altLang="en-US" sz="6600" b="1" dirty="0">
                <a:latin typeface="+mn-ea"/>
                <a:cs typeface="Apple Symbols" panose="02000000000000000000" pitchFamily="2" charset="-79"/>
              </a:rPr>
              <a:t>년 상영 영화 수</a:t>
            </a:r>
            <a:endParaRPr lang="en-KR" sz="9600" b="1" dirty="0">
              <a:latin typeface="+mn-ea"/>
              <a:cs typeface="Apple Symbols" panose="02000000000000000000" pitchFamily="2" charset="-79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478472-47E9-EBD5-AA7D-A4B01355C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892" y="7909560"/>
            <a:ext cx="5494396" cy="507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61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88" y="238342"/>
            <a:ext cx="1511489" cy="218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C48E17-C38C-4512-8E6D-9537065AAB80}"/>
              </a:ext>
            </a:extLst>
          </p:cNvPr>
          <p:cNvSpPr txBox="1"/>
          <p:nvPr/>
        </p:nvSpPr>
        <p:spPr>
          <a:xfrm>
            <a:off x="2286501" y="730824"/>
            <a:ext cx="87700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>
                <a:latin typeface="+mn-ea"/>
                <a:cs typeface="Apple Symbols" panose="02000000000000000000" pitchFamily="2" charset="-79"/>
              </a:rPr>
              <a:t>국가별 매출액</a:t>
            </a:r>
            <a:endParaRPr lang="en-KR" sz="9600" b="1" dirty="0">
              <a:latin typeface="+mn-ea"/>
              <a:cs typeface="Apple Symbols" panose="02000000000000000000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21A846-26F5-2A70-EFB8-7DB3F91FBA99}"/>
              </a:ext>
            </a:extLst>
          </p:cNvPr>
          <p:cNvSpPr txBox="1"/>
          <p:nvPr/>
        </p:nvSpPr>
        <p:spPr>
          <a:xfrm>
            <a:off x="2033777" y="2239862"/>
            <a:ext cx="18884319" cy="83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/>
              <a:t>특정 국가로 매출액 치중은 장르보다 심하며</a:t>
            </a:r>
            <a:r>
              <a:rPr lang="en-US" altLang="ko-KR" sz="3600" dirty="0"/>
              <a:t>,</a:t>
            </a:r>
            <a:r>
              <a:rPr lang="ko-KR" altLang="en-US" sz="3600" dirty="0"/>
              <a:t> </a:t>
            </a:r>
            <a:r>
              <a:rPr lang="en-US" altLang="ko-KR" sz="3600" dirty="0"/>
              <a:t>1</a:t>
            </a:r>
            <a:r>
              <a:rPr lang="ko-KR" altLang="en-US" sz="3600" dirty="0"/>
              <a:t>회 상영매출액 기준 역시 </a:t>
            </a:r>
            <a:r>
              <a:rPr lang="ko-KR" altLang="en-US" sz="3600" b="1" dirty="0"/>
              <a:t>미국</a:t>
            </a:r>
            <a:r>
              <a:rPr lang="ko-KR" altLang="en-US" sz="3600" dirty="0"/>
              <a:t> 영화가 절반 이상</a:t>
            </a:r>
            <a:endParaRPr lang="en-US" altLang="ko-KR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66DDCC-2593-0CB0-335E-0092B9786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777" y="3072782"/>
            <a:ext cx="21143802" cy="93652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68CA86-50B8-0A00-A92C-9EFB80D6A199}"/>
              </a:ext>
            </a:extLst>
          </p:cNvPr>
          <p:cNvSpPr txBox="1"/>
          <p:nvPr/>
        </p:nvSpPr>
        <p:spPr>
          <a:xfrm>
            <a:off x="2286501" y="12528416"/>
            <a:ext cx="16687299" cy="586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* 타일크기</a:t>
            </a:r>
            <a:r>
              <a:rPr lang="en-US" altLang="ko-KR" sz="2400" dirty="0"/>
              <a:t>:</a:t>
            </a:r>
            <a:r>
              <a:rPr lang="ko-KR" altLang="en-US" sz="2400" dirty="0"/>
              <a:t> 연도별 매출액기준</a:t>
            </a:r>
            <a:r>
              <a:rPr lang="en-US" altLang="ko-KR" sz="2400" dirty="0"/>
              <a:t>,</a:t>
            </a:r>
            <a:r>
              <a:rPr lang="ko-KR" altLang="en-US" sz="2400" dirty="0"/>
              <a:t> 타일 색 진하기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/>
              <a:t>5</a:t>
            </a:r>
            <a:r>
              <a:rPr lang="ko-KR" altLang="en-US" sz="2400" dirty="0"/>
              <a:t>년 전체 매출액 기준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47803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7760</TotalTime>
  <Words>637</Words>
  <Application>Microsoft Macintosh PowerPoint</Application>
  <PresentationFormat>Custom</PresentationFormat>
  <Paragraphs>219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Inter Regular</vt:lpstr>
      <vt:lpstr>맑은 고딕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Jin Lee</cp:lastModifiedBy>
  <cp:revision>22</cp:revision>
  <dcterms:created xsi:type="dcterms:W3CDTF">2023-04-30T14:52:30Z</dcterms:created>
  <dcterms:modified xsi:type="dcterms:W3CDTF">2023-05-08T00:03:07Z</dcterms:modified>
</cp:coreProperties>
</file>