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4" r:id="rId5"/>
    <p:sldId id="265" r:id="rId6"/>
    <p:sldId id="266" r:id="rId7"/>
    <p:sldId id="258" r:id="rId8"/>
    <p:sldId id="260" r:id="rId9"/>
    <p:sldId id="261" r:id="rId10"/>
    <p:sldId id="262" r:id="rId11"/>
    <p:sldId id="263"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626"/>
    <p:restoredTop sz="94599"/>
  </p:normalViewPr>
  <p:slideViewPr>
    <p:cSldViewPr snapToGrid="0" snapToObjects="1">
      <p:cViewPr varScale="1">
        <p:scale>
          <a:sx n="63" d="100"/>
          <a:sy n="63" d="100"/>
        </p:scale>
        <p:origin x="5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4/15/2018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5BE2E-2A31-564A-855C-63C13F48C818}"/>
              </a:ext>
            </a:extLst>
          </p:cNvPr>
          <p:cNvSpPr>
            <a:spLocks noGrp="1"/>
          </p:cNvSpPr>
          <p:nvPr>
            <p:ph type="ctrTitle"/>
          </p:nvPr>
        </p:nvSpPr>
        <p:spPr/>
        <p:txBody>
          <a:bodyPr/>
          <a:lstStyle/>
          <a:p>
            <a:r>
              <a:rPr lang="en-US" dirty="0"/>
              <a:t>Travelling Salesman </a:t>
            </a:r>
            <a:r>
              <a:rPr lang="en-US" dirty="0" err="1"/>
              <a:t>PROBlem</a:t>
            </a:r>
            <a:endParaRPr lang="en-US" dirty="0"/>
          </a:p>
        </p:txBody>
      </p:sp>
      <p:sp>
        <p:nvSpPr>
          <p:cNvPr id="3" name="Subtitle 2">
            <a:extLst>
              <a:ext uri="{FF2B5EF4-FFF2-40B4-BE49-F238E27FC236}">
                <a16:creationId xmlns:a16="http://schemas.microsoft.com/office/drawing/2014/main" id="{8B8DFAE7-6676-C645-9EA7-44BFBDF01747}"/>
              </a:ext>
            </a:extLst>
          </p:cNvPr>
          <p:cNvSpPr>
            <a:spLocks noGrp="1"/>
          </p:cNvSpPr>
          <p:nvPr>
            <p:ph type="subTitle" idx="1"/>
          </p:nvPr>
        </p:nvSpPr>
        <p:spPr/>
        <p:txBody>
          <a:bodyPr/>
          <a:lstStyle/>
          <a:p>
            <a:r>
              <a:rPr lang="en-US" dirty="0"/>
              <a:t>Tem: 529</a:t>
            </a:r>
          </a:p>
          <a:p>
            <a:r>
              <a:rPr lang="en-US" dirty="0"/>
              <a:t>Chenyang Zhao</a:t>
            </a:r>
          </a:p>
          <a:p>
            <a:r>
              <a:rPr lang="en-US" dirty="0" err="1"/>
              <a:t>Jin</a:t>
            </a:r>
            <a:r>
              <a:rPr lang="en-US" dirty="0"/>
              <a:t> Li</a:t>
            </a:r>
          </a:p>
        </p:txBody>
      </p:sp>
    </p:spTree>
    <p:extLst>
      <p:ext uri="{BB962C8B-B14F-4D97-AF65-F5344CB8AC3E}">
        <p14:creationId xmlns:p14="http://schemas.microsoft.com/office/powerpoint/2010/main" val="4203101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3FA93-3A9F-0949-AA04-6D3918ED22FD}"/>
              </a:ext>
            </a:extLst>
          </p:cNvPr>
          <p:cNvSpPr>
            <a:spLocks noGrp="1"/>
          </p:cNvSpPr>
          <p:nvPr>
            <p:ph type="title"/>
          </p:nvPr>
        </p:nvSpPr>
        <p:spPr/>
        <p:txBody>
          <a:bodyPr/>
          <a:lstStyle/>
          <a:p>
            <a:r>
              <a:rPr lang="en-US" dirty="0"/>
              <a:t>Mutation</a:t>
            </a:r>
          </a:p>
        </p:txBody>
      </p:sp>
      <p:sp>
        <p:nvSpPr>
          <p:cNvPr id="3" name="Content Placeholder 2">
            <a:extLst>
              <a:ext uri="{FF2B5EF4-FFF2-40B4-BE49-F238E27FC236}">
                <a16:creationId xmlns:a16="http://schemas.microsoft.com/office/drawing/2014/main" id="{32D6CDB0-0C21-1D45-948A-58FD033482F0}"/>
              </a:ext>
            </a:extLst>
          </p:cNvPr>
          <p:cNvSpPr>
            <a:spLocks noGrp="1"/>
          </p:cNvSpPr>
          <p:nvPr>
            <p:ph idx="1"/>
          </p:nvPr>
        </p:nvSpPr>
        <p:spPr/>
        <p:txBody>
          <a:bodyPr/>
          <a:lstStyle/>
          <a:p>
            <a:r>
              <a:rPr lang="en-US" dirty="0"/>
              <a:t>Before mutation: 1-2-3-4-5-6-7</a:t>
            </a:r>
          </a:p>
          <a:p>
            <a:endParaRPr lang="en-US" dirty="0"/>
          </a:p>
          <a:p>
            <a:endParaRPr lang="en-US" dirty="0"/>
          </a:p>
          <a:p>
            <a:endParaRPr lang="en-US" dirty="0"/>
          </a:p>
          <a:p>
            <a:endParaRPr lang="en-US" dirty="0"/>
          </a:p>
          <a:p>
            <a:r>
              <a:rPr lang="en-US" dirty="0"/>
              <a:t>After mutation: 1-5-3-4-2-6-7 </a:t>
            </a:r>
          </a:p>
        </p:txBody>
      </p:sp>
      <p:grpSp>
        <p:nvGrpSpPr>
          <p:cNvPr id="4" name="Group 3">
            <a:extLst>
              <a:ext uri="{FF2B5EF4-FFF2-40B4-BE49-F238E27FC236}">
                <a16:creationId xmlns:a16="http://schemas.microsoft.com/office/drawing/2014/main" id="{12C76F16-FA74-354E-AFC4-D5DA18C0BB16}"/>
              </a:ext>
            </a:extLst>
          </p:cNvPr>
          <p:cNvGrpSpPr/>
          <p:nvPr/>
        </p:nvGrpSpPr>
        <p:grpSpPr>
          <a:xfrm>
            <a:off x="3987630" y="3249083"/>
            <a:ext cx="3793067" cy="882650"/>
            <a:chOff x="0" y="0"/>
            <a:chExt cx="2743200" cy="393700"/>
          </a:xfrm>
        </p:grpSpPr>
        <p:sp>
          <p:nvSpPr>
            <p:cNvPr id="5" name="Rectangle 4">
              <a:extLst>
                <a:ext uri="{FF2B5EF4-FFF2-40B4-BE49-F238E27FC236}">
                  <a16:creationId xmlns:a16="http://schemas.microsoft.com/office/drawing/2014/main" id="{43CC7A28-BAC1-674F-B051-8449E7C5357E}"/>
                </a:ext>
              </a:extLst>
            </p:cNvPr>
            <p:cNvSpPr/>
            <p:nvPr/>
          </p:nvSpPr>
          <p:spPr>
            <a:xfrm>
              <a:off x="0" y="0"/>
              <a:ext cx="393700" cy="393700"/>
            </a:xfrm>
            <a:prstGeom prst="rect">
              <a:avLst/>
            </a:prstGeom>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effectLst/>
                  <a:ea typeface="DengXian" panose="02010600030101010101" pitchFamily="2" charset="-122"/>
                  <a:cs typeface="Times New Roman" panose="02020603050405020304" pitchFamily="18" charset="0"/>
                </a:rPr>
                <a:t>1</a:t>
              </a:r>
            </a:p>
          </p:txBody>
        </p:sp>
        <p:sp>
          <p:nvSpPr>
            <p:cNvPr id="6" name="Rectangle 5">
              <a:extLst>
                <a:ext uri="{FF2B5EF4-FFF2-40B4-BE49-F238E27FC236}">
                  <a16:creationId xmlns:a16="http://schemas.microsoft.com/office/drawing/2014/main" id="{A801FDB7-5FFC-204F-9114-CE42A5B35D6A}"/>
                </a:ext>
              </a:extLst>
            </p:cNvPr>
            <p:cNvSpPr/>
            <p:nvPr/>
          </p:nvSpPr>
          <p:spPr>
            <a:xfrm>
              <a:off x="406400" y="0"/>
              <a:ext cx="393700" cy="393700"/>
            </a:xfrm>
            <a:prstGeom prst="rect">
              <a:avLst/>
            </a:prstGeom>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effectLst/>
                  <a:ea typeface="DengXian" panose="02010600030101010101" pitchFamily="2" charset="-122"/>
                  <a:cs typeface="Times New Roman" panose="02020603050405020304" pitchFamily="18" charset="0"/>
                </a:rPr>
                <a:t>2</a:t>
              </a:r>
            </a:p>
          </p:txBody>
        </p:sp>
        <p:sp>
          <p:nvSpPr>
            <p:cNvPr id="7" name="Rectangle 6">
              <a:extLst>
                <a:ext uri="{FF2B5EF4-FFF2-40B4-BE49-F238E27FC236}">
                  <a16:creationId xmlns:a16="http://schemas.microsoft.com/office/drawing/2014/main" id="{0B41CD32-2168-1E47-94B5-2B814987A53B}"/>
                </a:ext>
              </a:extLst>
            </p:cNvPr>
            <p:cNvSpPr/>
            <p:nvPr/>
          </p:nvSpPr>
          <p:spPr>
            <a:xfrm>
              <a:off x="1955800" y="0"/>
              <a:ext cx="393700" cy="3937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effectLst/>
                  <a:ea typeface="DengXian" panose="02010600030101010101" pitchFamily="2" charset="-122"/>
                  <a:cs typeface="Times New Roman" panose="02020603050405020304" pitchFamily="18" charset="0"/>
                </a:rPr>
                <a:t>6</a:t>
              </a:r>
            </a:p>
          </p:txBody>
        </p:sp>
        <p:sp>
          <p:nvSpPr>
            <p:cNvPr id="8" name="Rectangle 7">
              <a:extLst>
                <a:ext uri="{FF2B5EF4-FFF2-40B4-BE49-F238E27FC236}">
                  <a16:creationId xmlns:a16="http://schemas.microsoft.com/office/drawing/2014/main" id="{C5EA6335-01DD-D444-B4BE-4AA8D3A12F73}"/>
                </a:ext>
              </a:extLst>
            </p:cNvPr>
            <p:cNvSpPr/>
            <p:nvPr/>
          </p:nvSpPr>
          <p:spPr>
            <a:xfrm>
              <a:off x="1587500" y="0"/>
              <a:ext cx="393700" cy="393700"/>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effectLst/>
                  <a:ea typeface="DengXian" panose="02010600030101010101" pitchFamily="2" charset="-122"/>
                  <a:cs typeface="Times New Roman" panose="02020603050405020304" pitchFamily="18" charset="0"/>
                </a:rPr>
                <a:t>5</a:t>
              </a:r>
            </a:p>
          </p:txBody>
        </p:sp>
        <p:sp>
          <p:nvSpPr>
            <p:cNvPr id="9" name="Rectangle 8">
              <a:extLst>
                <a:ext uri="{FF2B5EF4-FFF2-40B4-BE49-F238E27FC236}">
                  <a16:creationId xmlns:a16="http://schemas.microsoft.com/office/drawing/2014/main" id="{39F461AA-731D-D642-B2A1-6D965EE8DB2F}"/>
                </a:ext>
              </a:extLst>
            </p:cNvPr>
            <p:cNvSpPr/>
            <p:nvPr/>
          </p:nvSpPr>
          <p:spPr>
            <a:xfrm>
              <a:off x="812800" y="0"/>
              <a:ext cx="393700" cy="393700"/>
            </a:xfrm>
            <a:prstGeom prst="rect">
              <a:avLst/>
            </a:prstGeom>
          </p:spPr>
          <p:style>
            <a:lnRef idx="1">
              <a:schemeClr val="accent3"/>
            </a:lnRef>
            <a:fillRef idx="3">
              <a:schemeClr val="accent3"/>
            </a:fillRef>
            <a:effectRef idx="2">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dirty="0">
                  <a:effectLst/>
                  <a:ea typeface="DengXian" panose="02010600030101010101" pitchFamily="2" charset="-122"/>
                  <a:cs typeface="Times New Roman" panose="02020603050405020304" pitchFamily="18" charset="0"/>
                </a:rPr>
                <a:t>3</a:t>
              </a:r>
            </a:p>
          </p:txBody>
        </p:sp>
        <p:sp>
          <p:nvSpPr>
            <p:cNvPr id="10" name="Rectangle 9">
              <a:extLst>
                <a:ext uri="{FF2B5EF4-FFF2-40B4-BE49-F238E27FC236}">
                  <a16:creationId xmlns:a16="http://schemas.microsoft.com/office/drawing/2014/main" id="{0565382B-079C-8941-AC44-68035E91166A}"/>
                </a:ext>
              </a:extLst>
            </p:cNvPr>
            <p:cNvSpPr/>
            <p:nvPr/>
          </p:nvSpPr>
          <p:spPr>
            <a:xfrm>
              <a:off x="1193800" y="0"/>
              <a:ext cx="393700" cy="393700"/>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effectLst/>
                  <a:ea typeface="DengXian" panose="02010600030101010101" pitchFamily="2" charset="-122"/>
                  <a:cs typeface="Times New Roman" panose="02020603050405020304" pitchFamily="18" charset="0"/>
                </a:rPr>
                <a:t>4</a:t>
              </a:r>
            </a:p>
          </p:txBody>
        </p:sp>
        <p:sp>
          <p:nvSpPr>
            <p:cNvPr id="11" name="Rectangle 10">
              <a:extLst>
                <a:ext uri="{FF2B5EF4-FFF2-40B4-BE49-F238E27FC236}">
                  <a16:creationId xmlns:a16="http://schemas.microsoft.com/office/drawing/2014/main" id="{D7787F6D-F15F-904F-B25F-2FE3C1793B73}"/>
                </a:ext>
              </a:extLst>
            </p:cNvPr>
            <p:cNvSpPr/>
            <p:nvPr/>
          </p:nvSpPr>
          <p:spPr>
            <a:xfrm>
              <a:off x="2349500" y="0"/>
              <a:ext cx="393700" cy="393700"/>
            </a:xfrm>
            <a:prstGeom prst="rect">
              <a:avLst/>
            </a:prstGeom>
          </p:spPr>
          <p:style>
            <a:lnRef idx="1">
              <a:schemeClr val="dk1"/>
            </a:lnRef>
            <a:fillRef idx="3">
              <a:schemeClr val="dk1"/>
            </a:fillRef>
            <a:effectRef idx="2">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effectLst/>
                  <a:ea typeface="DengXian" panose="02010600030101010101" pitchFamily="2" charset="-122"/>
                  <a:cs typeface="Times New Roman" panose="02020603050405020304" pitchFamily="18" charset="0"/>
                </a:rPr>
                <a:t>7</a:t>
              </a:r>
            </a:p>
          </p:txBody>
        </p:sp>
      </p:grpSp>
      <p:grpSp>
        <p:nvGrpSpPr>
          <p:cNvPr id="12" name="Group 11">
            <a:extLst>
              <a:ext uri="{FF2B5EF4-FFF2-40B4-BE49-F238E27FC236}">
                <a16:creationId xmlns:a16="http://schemas.microsoft.com/office/drawing/2014/main" id="{420C177B-3A51-9F4B-8175-19E8AF12395A}"/>
              </a:ext>
            </a:extLst>
          </p:cNvPr>
          <p:cNvGrpSpPr/>
          <p:nvPr/>
        </p:nvGrpSpPr>
        <p:grpSpPr>
          <a:xfrm>
            <a:off x="3983867" y="5467350"/>
            <a:ext cx="3796830" cy="842010"/>
            <a:chOff x="0" y="0"/>
            <a:chExt cx="2743200" cy="393700"/>
          </a:xfrm>
        </p:grpSpPr>
        <p:sp>
          <p:nvSpPr>
            <p:cNvPr id="13" name="Rectangle 12">
              <a:extLst>
                <a:ext uri="{FF2B5EF4-FFF2-40B4-BE49-F238E27FC236}">
                  <a16:creationId xmlns:a16="http://schemas.microsoft.com/office/drawing/2014/main" id="{AA57B2E1-3EEF-DE40-BC07-F9068004502D}"/>
                </a:ext>
              </a:extLst>
            </p:cNvPr>
            <p:cNvSpPr/>
            <p:nvPr/>
          </p:nvSpPr>
          <p:spPr>
            <a:xfrm>
              <a:off x="0" y="0"/>
              <a:ext cx="393700" cy="393700"/>
            </a:xfrm>
            <a:prstGeom prst="rect">
              <a:avLst/>
            </a:prstGeom>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effectLst/>
                  <a:ea typeface="DengXian" panose="02010600030101010101" pitchFamily="2" charset="-122"/>
                  <a:cs typeface="Times New Roman" panose="02020603050405020304" pitchFamily="18" charset="0"/>
                </a:rPr>
                <a:t>1</a:t>
              </a:r>
            </a:p>
          </p:txBody>
        </p:sp>
        <p:sp>
          <p:nvSpPr>
            <p:cNvPr id="14" name="Rectangle 13">
              <a:extLst>
                <a:ext uri="{FF2B5EF4-FFF2-40B4-BE49-F238E27FC236}">
                  <a16:creationId xmlns:a16="http://schemas.microsoft.com/office/drawing/2014/main" id="{1B97A8EA-BCD6-4A48-99B4-576DD7D92C92}"/>
                </a:ext>
              </a:extLst>
            </p:cNvPr>
            <p:cNvSpPr/>
            <p:nvPr/>
          </p:nvSpPr>
          <p:spPr>
            <a:xfrm>
              <a:off x="406400" y="0"/>
              <a:ext cx="393700" cy="393700"/>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effectLst/>
                  <a:ea typeface="DengXian" panose="02010600030101010101" pitchFamily="2" charset="-122"/>
                  <a:cs typeface="Times New Roman" panose="02020603050405020304" pitchFamily="18" charset="0"/>
                </a:rPr>
                <a:t>5</a:t>
              </a:r>
            </a:p>
          </p:txBody>
        </p:sp>
        <p:sp>
          <p:nvSpPr>
            <p:cNvPr id="15" name="Rectangle 14">
              <a:extLst>
                <a:ext uri="{FF2B5EF4-FFF2-40B4-BE49-F238E27FC236}">
                  <a16:creationId xmlns:a16="http://schemas.microsoft.com/office/drawing/2014/main" id="{7AAA4686-D784-C04C-8BA1-7BA8DB701237}"/>
                </a:ext>
              </a:extLst>
            </p:cNvPr>
            <p:cNvSpPr/>
            <p:nvPr/>
          </p:nvSpPr>
          <p:spPr>
            <a:xfrm>
              <a:off x="1955800" y="0"/>
              <a:ext cx="393700" cy="3937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effectLst/>
                  <a:ea typeface="DengXian" panose="02010600030101010101" pitchFamily="2" charset="-122"/>
                  <a:cs typeface="Times New Roman" panose="02020603050405020304" pitchFamily="18" charset="0"/>
                </a:rPr>
                <a:t>6</a:t>
              </a:r>
            </a:p>
          </p:txBody>
        </p:sp>
        <p:sp>
          <p:nvSpPr>
            <p:cNvPr id="16" name="Rectangle 15">
              <a:extLst>
                <a:ext uri="{FF2B5EF4-FFF2-40B4-BE49-F238E27FC236}">
                  <a16:creationId xmlns:a16="http://schemas.microsoft.com/office/drawing/2014/main" id="{391B446E-1171-F443-A34F-039B77476A3D}"/>
                </a:ext>
              </a:extLst>
            </p:cNvPr>
            <p:cNvSpPr/>
            <p:nvPr/>
          </p:nvSpPr>
          <p:spPr>
            <a:xfrm>
              <a:off x="1587500" y="0"/>
              <a:ext cx="393700" cy="393700"/>
            </a:xfrm>
            <a:prstGeom prst="rect">
              <a:avLst/>
            </a:prstGeom>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effectLst/>
                  <a:ea typeface="DengXian" panose="02010600030101010101" pitchFamily="2" charset="-122"/>
                  <a:cs typeface="Times New Roman" panose="02020603050405020304" pitchFamily="18" charset="0"/>
                </a:rPr>
                <a:t>2</a:t>
              </a:r>
            </a:p>
          </p:txBody>
        </p:sp>
        <p:sp>
          <p:nvSpPr>
            <p:cNvPr id="17" name="Rectangle 16">
              <a:extLst>
                <a:ext uri="{FF2B5EF4-FFF2-40B4-BE49-F238E27FC236}">
                  <a16:creationId xmlns:a16="http://schemas.microsoft.com/office/drawing/2014/main" id="{AD953387-4271-6B44-BFE9-EAC979A1E397}"/>
                </a:ext>
              </a:extLst>
            </p:cNvPr>
            <p:cNvSpPr/>
            <p:nvPr/>
          </p:nvSpPr>
          <p:spPr>
            <a:xfrm>
              <a:off x="812800" y="0"/>
              <a:ext cx="393700" cy="393700"/>
            </a:xfrm>
            <a:prstGeom prst="rect">
              <a:avLst/>
            </a:prstGeom>
          </p:spPr>
          <p:style>
            <a:lnRef idx="1">
              <a:schemeClr val="accent3"/>
            </a:lnRef>
            <a:fillRef idx="3">
              <a:schemeClr val="accent3"/>
            </a:fillRef>
            <a:effectRef idx="2">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effectLst/>
                  <a:ea typeface="DengXian" panose="02010600030101010101" pitchFamily="2" charset="-122"/>
                  <a:cs typeface="Times New Roman" panose="02020603050405020304" pitchFamily="18" charset="0"/>
                </a:rPr>
                <a:t>3</a:t>
              </a:r>
            </a:p>
          </p:txBody>
        </p:sp>
        <p:sp>
          <p:nvSpPr>
            <p:cNvPr id="18" name="Rectangle 17">
              <a:extLst>
                <a:ext uri="{FF2B5EF4-FFF2-40B4-BE49-F238E27FC236}">
                  <a16:creationId xmlns:a16="http://schemas.microsoft.com/office/drawing/2014/main" id="{B49D4F9E-0BDB-4740-AA49-816C5D4B1FD5}"/>
                </a:ext>
              </a:extLst>
            </p:cNvPr>
            <p:cNvSpPr/>
            <p:nvPr/>
          </p:nvSpPr>
          <p:spPr>
            <a:xfrm>
              <a:off x="1193800" y="0"/>
              <a:ext cx="393700" cy="393700"/>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effectLst/>
                  <a:ea typeface="DengXian" panose="02010600030101010101" pitchFamily="2" charset="-122"/>
                  <a:cs typeface="Times New Roman" panose="02020603050405020304" pitchFamily="18" charset="0"/>
                </a:rPr>
                <a:t>4</a:t>
              </a:r>
            </a:p>
          </p:txBody>
        </p:sp>
        <p:sp>
          <p:nvSpPr>
            <p:cNvPr id="19" name="Rectangle 18">
              <a:extLst>
                <a:ext uri="{FF2B5EF4-FFF2-40B4-BE49-F238E27FC236}">
                  <a16:creationId xmlns:a16="http://schemas.microsoft.com/office/drawing/2014/main" id="{1544F2DE-D210-BE44-8AAA-D276BFB40837}"/>
                </a:ext>
              </a:extLst>
            </p:cNvPr>
            <p:cNvSpPr/>
            <p:nvPr/>
          </p:nvSpPr>
          <p:spPr>
            <a:xfrm>
              <a:off x="2349500" y="0"/>
              <a:ext cx="393700" cy="393700"/>
            </a:xfrm>
            <a:prstGeom prst="rect">
              <a:avLst/>
            </a:prstGeom>
          </p:spPr>
          <p:style>
            <a:lnRef idx="1">
              <a:schemeClr val="dk1"/>
            </a:lnRef>
            <a:fillRef idx="3">
              <a:schemeClr val="dk1"/>
            </a:fillRef>
            <a:effectRef idx="2">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effectLst/>
                  <a:ea typeface="DengXian" panose="02010600030101010101" pitchFamily="2" charset="-122"/>
                  <a:cs typeface="Times New Roman" panose="02020603050405020304" pitchFamily="18" charset="0"/>
                </a:rPr>
                <a:t>7</a:t>
              </a:r>
            </a:p>
          </p:txBody>
        </p:sp>
      </p:grpSp>
    </p:spTree>
    <p:extLst>
      <p:ext uri="{BB962C8B-B14F-4D97-AF65-F5344CB8AC3E}">
        <p14:creationId xmlns:p14="http://schemas.microsoft.com/office/powerpoint/2010/main" val="2539660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7BC45-9A9A-8D49-9E51-4E52CFDACE80}"/>
              </a:ext>
            </a:extLst>
          </p:cNvPr>
          <p:cNvSpPr>
            <a:spLocks noGrp="1"/>
          </p:cNvSpPr>
          <p:nvPr>
            <p:ph type="title"/>
          </p:nvPr>
        </p:nvSpPr>
        <p:spPr/>
        <p:txBody>
          <a:bodyPr/>
          <a:lstStyle/>
          <a:p>
            <a:r>
              <a:rPr lang="en-US" dirty="0"/>
              <a:t>Fitness function &amp; sort</a:t>
            </a:r>
          </a:p>
        </p:txBody>
      </p:sp>
      <p:sp>
        <p:nvSpPr>
          <p:cNvPr id="3" name="Content Placeholder 2">
            <a:extLst>
              <a:ext uri="{FF2B5EF4-FFF2-40B4-BE49-F238E27FC236}">
                <a16:creationId xmlns:a16="http://schemas.microsoft.com/office/drawing/2014/main" id="{B464A9E9-27BD-8F43-ACBC-7A61CB2A29D7}"/>
              </a:ext>
            </a:extLst>
          </p:cNvPr>
          <p:cNvSpPr>
            <a:spLocks noGrp="1"/>
          </p:cNvSpPr>
          <p:nvPr>
            <p:ph idx="1"/>
          </p:nvPr>
        </p:nvSpPr>
        <p:spPr>
          <a:xfrm>
            <a:off x="1024128" y="2286000"/>
            <a:ext cx="5190405" cy="4023360"/>
          </a:xfrm>
        </p:spPr>
        <p:txBody>
          <a:bodyPr/>
          <a:lstStyle/>
          <a:p>
            <a:r>
              <a:rPr lang="en-US" sz="2800" b="1" dirty="0"/>
              <a:t>Fitness function:</a:t>
            </a:r>
          </a:p>
          <a:p>
            <a:r>
              <a:rPr lang="en-US" dirty="0"/>
              <a:t>calculate two neighboring genes distance by their coordinates. Add all two genes distance to get the chromosome distance</a:t>
            </a:r>
          </a:p>
        </p:txBody>
      </p:sp>
      <p:sp>
        <p:nvSpPr>
          <p:cNvPr id="4" name="Content Placeholder 2">
            <a:extLst>
              <a:ext uri="{FF2B5EF4-FFF2-40B4-BE49-F238E27FC236}">
                <a16:creationId xmlns:a16="http://schemas.microsoft.com/office/drawing/2014/main" id="{D1BC9716-B610-AC4A-8D56-24E7E5C06FD5}"/>
              </a:ext>
            </a:extLst>
          </p:cNvPr>
          <p:cNvSpPr txBox="1">
            <a:spLocks/>
          </p:cNvSpPr>
          <p:nvPr/>
        </p:nvSpPr>
        <p:spPr>
          <a:xfrm>
            <a:off x="6391995" y="2286000"/>
            <a:ext cx="5190405"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2800" b="1" dirty="0"/>
              <a:t>Sort:</a:t>
            </a:r>
          </a:p>
          <a:p>
            <a:r>
              <a:rPr lang="en-US" dirty="0"/>
              <a:t>HashMap to store the route distance as key, and route as value.</a:t>
            </a:r>
          </a:p>
          <a:p>
            <a:r>
              <a:rPr lang="en-US" dirty="0"/>
              <a:t>Priority Queue to sort the distance, poll the route one by one and add the route to a new </a:t>
            </a:r>
            <a:r>
              <a:rPr lang="en-US" dirty="0" err="1"/>
              <a:t>ArrayList</a:t>
            </a:r>
            <a:r>
              <a:rPr lang="en-US" dirty="0"/>
              <a:t>. Thus, the new </a:t>
            </a:r>
            <a:r>
              <a:rPr lang="en-US" dirty="0" err="1"/>
              <a:t>ArrayList</a:t>
            </a:r>
            <a:r>
              <a:rPr lang="en-US" dirty="0"/>
              <a:t> is sorted by the distance.</a:t>
            </a:r>
          </a:p>
        </p:txBody>
      </p:sp>
    </p:spTree>
    <p:extLst>
      <p:ext uri="{BB962C8B-B14F-4D97-AF65-F5344CB8AC3E}">
        <p14:creationId xmlns:p14="http://schemas.microsoft.com/office/powerpoint/2010/main" val="4036862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05247-3A9B-4F9A-84A3-558E8CB85F1B}"/>
              </a:ext>
            </a:extLst>
          </p:cNvPr>
          <p:cNvSpPr>
            <a:spLocks noGrp="1"/>
          </p:cNvSpPr>
          <p:nvPr>
            <p:ph type="title"/>
          </p:nvPr>
        </p:nvSpPr>
        <p:spPr>
          <a:xfrm>
            <a:off x="1024128" y="585216"/>
            <a:ext cx="9720072" cy="1040384"/>
          </a:xfrm>
        </p:spPr>
        <p:txBody>
          <a:bodyPr/>
          <a:lstStyle/>
          <a:p>
            <a:r>
              <a:rPr lang="en-US" dirty="0"/>
              <a:t>Result &amp; Conclusion</a:t>
            </a:r>
          </a:p>
        </p:txBody>
      </p:sp>
      <p:pic>
        <p:nvPicPr>
          <p:cNvPr id="4" name="Content Placeholder 3">
            <a:extLst>
              <a:ext uri="{FF2B5EF4-FFF2-40B4-BE49-F238E27FC236}">
                <a16:creationId xmlns:a16="http://schemas.microsoft.com/office/drawing/2014/main" id="{E530EBC3-3913-4909-8DD1-B4170806F864}"/>
              </a:ext>
            </a:extLst>
          </p:cNvPr>
          <p:cNvPicPr>
            <a:picLocks noGrp="1"/>
          </p:cNvPicPr>
          <p:nvPr>
            <p:ph idx="1"/>
          </p:nvPr>
        </p:nvPicPr>
        <p:blipFill>
          <a:blip r:embed="rId2"/>
          <a:stretch>
            <a:fillRect/>
          </a:stretch>
        </p:blipFill>
        <p:spPr>
          <a:xfrm>
            <a:off x="976408" y="1747521"/>
            <a:ext cx="4907756" cy="3025648"/>
          </a:xfrm>
          <a:prstGeom prst="rect">
            <a:avLst/>
          </a:prstGeom>
        </p:spPr>
      </p:pic>
      <p:pic>
        <p:nvPicPr>
          <p:cNvPr id="5" name="Picture 4">
            <a:extLst>
              <a:ext uri="{FF2B5EF4-FFF2-40B4-BE49-F238E27FC236}">
                <a16:creationId xmlns:a16="http://schemas.microsoft.com/office/drawing/2014/main" id="{DAE97C3E-950D-417A-8718-81167737DEAF}"/>
              </a:ext>
            </a:extLst>
          </p:cNvPr>
          <p:cNvPicPr/>
          <p:nvPr/>
        </p:nvPicPr>
        <p:blipFill>
          <a:blip r:embed="rId3"/>
          <a:stretch>
            <a:fillRect/>
          </a:stretch>
        </p:blipFill>
        <p:spPr>
          <a:xfrm>
            <a:off x="6096000" y="1747521"/>
            <a:ext cx="4695920" cy="3025647"/>
          </a:xfrm>
          <a:prstGeom prst="rect">
            <a:avLst/>
          </a:prstGeom>
        </p:spPr>
      </p:pic>
      <p:sp>
        <p:nvSpPr>
          <p:cNvPr id="6" name="TextBox 5">
            <a:extLst>
              <a:ext uri="{FF2B5EF4-FFF2-40B4-BE49-F238E27FC236}">
                <a16:creationId xmlns:a16="http://schemas.microsoft.com/office/drawing/2014/main" id="{413B2EF9-698D-4372-A8C6-2340EA6965D8}"/>
              </a:ext>
            </a:extLst>
          </p:cNvPr>
          <p:cNvSpPr txBox="1"/>
          <p:nvPr/>
        </p:nvSpPr>
        <p:spPr>
          <a:xfrm>
            <a:off x="1256284" y="5103674"/>
            <a:ext cx="9255760" cy="1754326"/>
          </a:xfrm>
          <a:prstGeom prst="rect">
            <a:avLst/>
          </a:prstGeom>
          <a:noFill/>
        </p:spPr>
        <p:txBody>
          <a:bodyPr wrap="square" rtlCol="0">
            <a:spAutoFit/>
          </a:bodyPr>
          <a:lstStyle/>
          <a:p>
            <a:r>
              <a:rPr lang="en-US" dirty="0"/>
              <a:t>Population size does not influence the best distance and evolution generation much.</a:t>
            </a:r>
          </a:p>
          <a:p>
            <a:r>
              <a:rPr lang="en-US" dirty="0"/>
              <a:t>The best distance decreases when the crossover rate decreases from 1 to 0.4, but it will be stable when crossover rate less than 0.4. When crossover rate is 0, the evolution progress only contains mutation, the best distance will become much longer, and the evolution speed is much faster. Because the default mutation rate is only 0.1, the routes will not change much.</a:t>
            </a:r>
          </a:p>
          <a:p>
            <a:endParaRPr lang="en-US" dirty="0"/>
          </a:p>
        </p:txBody>
      </p:sp>
    </p:spTree>
    <p:extLst>
      <p:ext uri="{BB962C8B-B14F-4D97-AF65-F5344CB8AC3E}">
        <p14:creationId xmlns:p14="http://schemas.microsoft.com/office/powerpoint/2010/main" val="2757789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92345-94A3-4747-8CF7-DA16C2C967B0}"/>
              </a:ext>
            </a:extLst>
          </p:cNvPr>
          <p:cNvSpPr>
            <a:spLocks noGrp="1"/>
          </p:cNvSpPr>
          <p:nvPr>
            <p:ph type="title"/>
          </p:nvPr>
        </p:nvSpPr>
        <p:spPr>
          <a:xfrm>
            <a:off x="1024128" y="585216"/>
            <a:ext cx="9720072" cy="1030224"/>
          </a:xfrm>
        </p:spPr>
        <p:txBody>
          <a:bodyPr/>
          <a:lstStyle/>
          <a:p>
            <a:r>
              <a:rPr lang="en-US" dirty="0"/>
              <a:t>Result &amp; Conclusion</a:t>
            </a:r>
          </a:p>
        </p:txBody>
      </p:sp>
      <p:pic>
        <p:nvPicPr>
          <p:cNvPr id="4" name="Content Placeholder 3">
            <a:extLst>
              <a:ext uri="{FF2B5EF4-FFF2-40B4-BE49-F238E27FC236}">
                <a16:creationId xmlns:a16="http://schemas.microsoft.com/office/drawing/2014/main" id="{94575414-7537-4BB0-9120-83D1569CE2F9}"/>
              </a:ext>
            </a:extLst>
          </p:cNvPr>
          <p:cNvPicPr>
            <a:picLocks noGrp="1"/>
          </p:cNvPicPr>
          <p:nvPr>
            <p:ph idx="1"/>
          </p:nvPr>
        </p:nvPicPr>
        <p:blipFill>
          <a:blip r:embed="rId2"/>
          <a:stretch>
            <a:fillRect/>
          </a:stretch>
        </p:blipFill>
        <p:spPr>
          <a:xfrm>
            <a:off x="1024128" y="1615440"/>
            <a:ext cx="4858512" cy="3271520"/>
          </a:xfrm>
          <a:prstGeom prst="rect">
            <a:avLst/>
          </a:prstGeom>
        </p:spPr>
      </p:pic>
      <p:pic>
        <p:nvPicPr>
          <p:cNvPr id="5" name="Picture 4">
            <a:extLst>
              <a:ext uri="{FF2B5EF4-FFF2-40B4-BE49-F238E27FC236}">
                <a16:creationId xmlns:a16="http://schemas.microsoft.com/office/drawing/2014/main" id="{3F7B68A3-C95C-4138-90E5-89C1A61B1E19}"/>
              </a:ext>
            </a:extLst>
          </p:cNvPr>
          <p:cNvPicPr/>
          <p:nvPr/>
        </p:nvPicPr>
        <p:blipFill>
          <a:blip r:embed="rId3"/>
          <a:stretch>
            <a:fillRect/>
          </a:stretch>
        </p:blipFill>
        <p:spPr>
          <a:xfrm>
            <a:off x="6096000" y="1615440"/>
            <a:ext cx="5071871" cy="3271519"/>
          </a:xfrm>
          <a:prstGeom prst="rect">
            <a:avLst/>
          </a:prstGeom>
        </p:spPr>
      </p:pic>
      <p:sp>
        <p:nvSpPr>
          <p:cNvPr id="6" name="TextBox 5">
            <a:extLst>
              <a:ext uri="{FF2B5EF4-FFF2-40B4-BE49-F238E27FC236}">
                <a16:creationId xmlns:a16="http://schemas.microsoft.com/office/drawing/2014/main" id="{6B1D7F79-3A14-430F-89BE-8D886B2206B6}"/>
              </a:ext>
            </a:extLst>
          </p:cNvPr>
          <p:cNvSpPr txBox="1"/>
          <p:nvPr/>
        </p:nvSpPr>
        <p:spPr>
          <a:xfrm>
            <a:off x="1256284" y="5103674"/>
            <a:ext cx="9255760" cy="923330"/>
          </a:xfrm>
          <a:prstGeom prst="rect">
            <a:avLst/>
          </a:prstGeom>
          <a:noFill/>
        </p:spPr>
        <p:txBody>
          <a:bodyPr wrap="square" rtlCol="0">
            <a:spAutoFit/>
          </a:bodyPr>
          <a:lstStyle/>
          <a:p>
            <a:r>
              <a:rPr lang="en-US" dirty="0"/>
              <a:t>The larger mutation rate, the faster evolved, the longer best distance. Thus, the crossover without mutation will produce the better result.</a:t>
            </a:r>
          </a:p>
          <a:p>
            <a:r>
              <a:rPr lang="en-US" dirty="0"/>
              <a:t>The little survive rate, the little best distance, and the larger evolution generation.</a:t>
            </a:r>
          </a:p>
        </p:txBody>
      </p:sp>
    </p:spTree>
    <p:extLst>
      <p:ext uri="{BB962C8B-B14F-4D97-AF65-F5344CB8AC3E}">
        <p14:creationId xmlns:p14="http://schemas.microsoft.com/office/powerpoint/2010/main" val="73062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400C4-7219-0C43-A252-2809BE640140}"/>
              </a:ext>
            </a:extLst>
          </p:cNvPr>
          <p:cNvSpPr>
            <a:spLocks noGrp="1"/>
          </p:cNvSpPr>
          <p:nvPr>
            <p:ph type="title"/>
          </p:nvPr>
        </p:nvSpPr>
        <p:spPr/>
        <p:txBody>
          <a:bodyPr/>
          <a:lstStyle/>
          <a:p>
            <a:r>
              <a:rPr lang="en-US" dirty="0"/>
              <a:t>PROBLEM DESCRIBE</a:t>
            </a:r>
          </a:p>
        </p:txBody>
      </p:sp>
      <p:sp>
        <p:nvSpPr>
          <p:cNvPr id="3" name="Content Placeholder 2">
            <a:extLst>
              <a:ext uri="{FF2B5EF4-FFF2-40B4-BE49-F238E27FC236}">
                <a16:creationId xmlns:a16="http://schemas.microsoft.com/office/drawing/2014/main" id="{459488F4-3A9B-FA4A-A922-2EEB0457F16A}"/>
              </a:ext>
            </a:extLst>
          </p:cNvPr>
          <p:cNvSpPr>
            <a:spLocks noGrp="1"/>
          </p:cNvSpPr>
          <p:nvPr>
            <p:ph idx="1"/>
          </p:nvPr>
        </p:nvSpPr>
        <p:spPr>
          <a:xfrm>
            <a:off x="1024128" y="2286000"/>
            <a:ext cx="6375739" cy="4023360"/>
          </a:xfrm>
        </p:spPr>
        <p:txBody>
          <a:bodyPr/>
          <a:lstStyle/>
          <a:p>
            <a:r>
              <a:rPr lang="en-US" dirty="0"/>
              <a:t>The travelling salesman problem (TSP) asks the following question: "Given a list of cities and the distances between each pair of cities, what is the shortest possible route that visits each city and returns to the origin city?" It is an NP-hard problem in combinatorial optimization, important in operations research and theoretical computer science.</a:t>
            </a:r>
          </a:p>
          <a:p>
            <a:r>
              <a:rPr lang="en-US" dirty="0"/>
              <a:t>We also explore which chief factors can affect the evolve generation and shortest route of travelling salesman problem? </a:t>
            </a:r>
          </a:p>
        </p:txBody>
      </p:sp>
      <p:pic>
        <p:nvPicPr>
          <p:cNvPr id="4" name="Picture 3">
            <a:extLst>
              <a:ext uri="{FF2B5EF4-FFF2-40B4-BE49-F238E27FC236}">
                <a16:creationId xmlns:a16="http://schemas.microsoft.com/office/drawing/2014/main" id="{E54884BF-4643-344D-BC51-ADBFC0D43A2F}"/>
              </a:ext>
            </a:extLst>
          </p:cNvPr>
          <p:cNvPicPr>
            <a:picLocks noChangeAspect="1"/>
          </p:cNvPicPr>
          <p:nvPr/>
        </p:nvPicPr>
        <p:blipFill>
          <a:blip r:embed="rId2"/>
          <a:stretch>
            <a:fillRect/>
          </a:stretch>
        </p:blipFill>
        <p:spPr>
          <a:xfrm>
            <a:off x="8042480" y="2084832"/>
            <a:ext cx="3387519" cy="3155950"/>
          </a:xfrm>
          <a:prstGeom prst="rect">
            <a:avLst/>
          </a:prstGeom>
        </p:spPr>
      </p:pic>
    </p:spTree>
    <p:extLst>
      <p:ext uri="{BB962C8B-B14F-4D97-AF65-F5344CB8AC3E}">
        <p14:creationId xmlns:p14="http://schemas.microsoft.com/office/powerpoint/2010/main" val="150561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4C198-5AD2-174F-A317-DB1D2F0F60E4}"/>
              </a:ext>
            </a:extLst>
          </p:cNvPr>
          <p:cNvSpPr>
            <a:spLocks noGrp="1"/>
          </p:cNvSpPr>
          <p:nvPr>
            <p:ph type="title"/>
          </p:nvPr>
        </p:nvSpPr>
        <p:spPr/>
        <p:txBody>
          <a:bodyPr/>
          <a:lstStyle/>
          <a:p>
            <a:r>
              <a:rPr lang="en-US" dirty="0"/>
              <a:t>Flow diagram</a:t>
            </a:r>
          </a:p>
        </p:txBody>
      </p:sp>
      <p:pic>
        <p:nvPicPr>
          <p:cNvPr id="4" name="Picture 3">
            <a:extLst>
              <a:ext uri="{FF2B5EF4-FFF2-40B4-BE49-F238E27FC236}">
                <a16:creationId xmlns:a16="http://schemas.microsoft.com/office/drawing/2014/main" id="{EF03305D-E86D-BA41-B9E9-1B4768A8B0EB}"/>
              </a:ext>
            </a:extLst>
          </p:cNvPr>
          <p:cNvPicPr/>
          <p:nvPr/>
        </p:nvPicPr>
        <p:blipFill>
          <a:blip r:embed="rId2">
            <a:extLst>
              <a:ext uri="{28A0092B-C50C-407E-A947-70E740481C1C}">
                <a14:useLocalDpi xmlns:a14="http://schemas.microsoft.com/office/drawing/2010/main" val="0"/>
              </a:ext>
            </a:extLst>
          </a:blip>
          <a:stretch>
            <a:fillRect/>
          </a:stretch>
        </p:blipFill>
        <p:spPr>
          <a:xfrm>
            <a:off x="6959600" y="897465"/>
            <a:ext cx="3942080" cy="5482167"/>
          </a:xfrm>
          <a:prstGeom prst="rect">
            <a:avLst/>
          </a:prstGeom>
        </p:spPr>
      </p:pic>
      <p:pic>
        <p:nvPicPr>
          <p:cNvPr id="5" name="Picture 4">
            <a:extLst>
              <a:ext uri="{FF2B5EF4-FFF2-40B4-BE49-F238E27FC236}">
                <a16:creationId xmlns:a16="http://schemas.microsoft.com/office/drawing/2014/main" id="{2E59EE04-4B2E-1242-8799-42C01A255F9F}"/>
              </a:ext>
            </a:extLst>
          </p:cNvPr>
          <p:cNvPicPr/>
          <p:nvPr/>
        </p:nvPicPr>
        <p:blipFill>
          <a:blip r:embed="rId3">
            <a:extLst>
              <a:ext uri="{28A0092B-C50C-407E-A947-70E740481C1C}">
                <a14:useLocalDpi xmlns:a14="http://schemas.microsoft.com/office/drawing/2010/main" val="0"/>
              </a:ext>
            </a:extLst>
          </a:blip>
          <a:stretch>
            <a:fillRect/>
          </a:stretch>
        </p:blipFill>
        <p:spPr>
          <a:xfrm>
            <a:off x="1024128" y="1733464"/>
            <a:ext cx="4648539" cy="4646168"/>
          </a:xfrm>
          <a:prstGeom prst="rect">
            <a:avLst/>
          </a:prstGeom>
        </p:spPr>
      </p:pic>
      <p:sp>
        <p:nvSpPr>
          <p:cNvPr id="6" name="TextBox 5">
            <a:extLst>
              <a:ext uri="{FF2B5EF4-FFF2-40B4-BE49-F238E27FC236}">
                <a16:creationId xmlns:a16="http://schemas.microsoft.com/office/drawing/2014/main" id="{78C84EB3-8FBB-C948-A26F-4799284D53CC}"/>
              </a:ext>
            </a:extLst>
          </p:cNvPr>
          <p:cNvSpPr txBox="1"/>
          <p:nvPr/>
        </p:nvSpPr>
        <p:spPr>
          <a:xfrm>
            <a:off x="2218266" y="6379632"/>
            <a:ext cx="2048934" cy="369332"/>
          </a:xfrm>
          <a:prstGeom prst="rect">
            <a:avLst/>
          </a:prstGeom>
          <a:noFill/>
        </p:spPr>
        <p:txBody>
          <a:bodyPr wrap="square" rtlCol="0">
            <a:spAutoFit/>
          </a:bodyPr>
          <a:lstStyle/>
          <a:p>
            <a:r>
              <a:rPr lang="en-US" dirty="0"/>
              <a:t>Detail flow diagram</a:t>
            </a:r>
          </a:p>
        </p:txBody>
      </p:sp>
      <p:sp>
        <p:nvSpPr>
          <p:cNvPr id="7" name="TextBox 6">
            <a:extLst>
              <a:ext uri="{FF2B5EF4-FFF2-40B4-BE49-F238E27FC236}">
                <a16:creationId xmlns:a16="http://schemas.microsoft.com/office/drawing/2014/main" id="{EC9DAC1E-2EED-DC44-A3B3-7F12F78EDF1B}"/>
              </a:ext>
            </a:extLst>
          </p:cNvPr>
          <p:cNvSpPr txBox="1"/>
          <p:nvPr/>
        </p:nvSpPr>
        <p:spPr>
          <a:xfrm>
            <a:off x="7846060" y="6379632"/>
            <a:ext cx="2169160" cy="369332"/>
          </a:xfrm>
          <a:prstGeom prst="rect">
            <a:avLst/>
          </a:prstGeom>
          <a:noFill/>
        </p:spPr>
        <p:txBody>
          <a:bodyPr wrap="square" rtlCol="0">
            <a:spAutoFit/>
          </a:bodyPr>
          <a:lstStyle/>
          <a:p>
            <a:r>
              <a:rPr lang="en-US" dirty="0"/>
              <a:t>Overall flow diagram</a:t>
            </a:r>
          </a:p>
        </p:txBody>
      </p:sp>
    </p:spTree>
    <p:extLst>
      <p:ext uri="{BB962C8B-B14F-4D97-AF65-F5344CB8AC3E}">
        <p14:creationId xmlns:p14="http://schemas.microsoft.com/office/powerpoint/2010/main" val="3300589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22B7-C15D-8443-8A7B-9E50CD9A7BB5}"/>
              </a:ext>
            </a:extLst>
          </p:cNvPr>
          <p:cNvSpPr>
            <a:spLocks noGrp="1"/>
          </p:cNvSpPr>
          <p:nvPr>
            <p:ph type="title"/>
          </p:nvPr>
        </p:nvSpPr>
        <p:spPr/>
        <p:txBody>
          <a:bodyPr/>
          <a:lstStyle/>
          <a:p>
            <a:r>
              <a:rPr lang="en-US" dirty="0"/>
              <a:t>Gene</a:t>
            </a:r>
          </a:p>
        </p:txBody>
      </p:sp>
      <p:sp>
        <p:nvSpPr>
          <p:cNvPr id="3" name="Content Placeholder 2">
            <a:extLst>
              <a:ext uri="{FF2B5EF4-FFF2-40B4-BE49-F238E27FC236}">
                <a16:creationId xmlns:a16="http://schemas.microsoft.com/office/drawing/2014/main" id="{409DA56E-2107-3849-B393-EB78A7A04852}"/>
              </a:ext>
            </a:extLst>
          </p:cNvPr>
          <p:cNvSpPr>
            <a:spLocks noGrp="1"/>
          </p:cNvSpPr>
          <p:nvPr>
            <p:ph idx="1"/>
          </p:nvPr>
        </p:nvSpPr>
        <p:spPr/>
        <p:txBody>
          <a:bodyPr/>
          <a:lstStyle/>
          <a:p>
            <a:endParaRPr lang="en-US" dirty="0"/>
          </a:p>
          <a:p>
            <a:endParaRPr lang="en-US" dirty="0"/>
          </a:p>
          <a:p>
            <a:endParaRPr lang="en-US" dirty="0"/>
          </a:p>
          <a:p>
            <a:r>
              <a:rPr lang="en-US" dirty="0"/>
              <a:t>                (1,1)                            (3,4)                              (10,37)</a:t>
            </a:r>
          </a:p>
          <a:p>
            <a:r>
              <a:rPr lang="en-US" dirty="0"/>
              <a:t>ID: 1, 2, 3</a:t>
            </a:r>
          </a:p>
          <a:p>
            <a:r>
              <a:rPr lang="en-US" dirty="0"/>
              <a:t>Coordinate: (x, y)</a:t>
            </a:r>
          </a:p>
        </p:txBody>
      </p:sp>
      <p:sp>
        <p:nvSpPr>
          <p:cNvPr id="4" name="Rectangle 3">
            <a:extLst>
              <a:ext uri="{FF2B5EF4-FFF2-40B4-BE49-F238E27FC236}">
                <a16:creationId xmlns:a16="http://schemas.microsoft.com/office/drawing/2014/main" id="{23B9DE47-0DD4-3C4C-8593-78E629D791DB}"/>
              </a:ext>
            </a:extLst>
          </p:cNvPr>
          <p:cNvSpPr/>
          <p:nvPr/>
        </p:nvSpPr>
        <p:spPr>
          <a:xfrm>
            <a:off x="2078398" y="2573867"/>
            <a:ext cx="1270000" cy="1134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Rectangle 4">
            <a:extLst>
              <a:ext uri="{FF2B5EF4-FFF2-40B4-BE49-F238E27FC236}">
                <a16:creationId xmlns:a16="http://schemas.microsoft.com/office/drawing/2014/main" id="{3F7FEDDD-59B3-B042-8EB9-DAEEF8BD0F44}"/>
              </a:ext>
            </a:extLst>
          </p:cNvPr>
          <p:cNvSpPr/>
          <p:nvPr/>
        </p:nvSpPr>
        <p:spPr>
          <a:xfrm>
            <a:off x="4741334" y="2556934"/>
            <a:ext cx="1320800" cy="11514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4E65F445-0E84-F349-A553-1BB4A41FCAC8}"/>
              </a:ext>
            </a:extLst>
          </p:cNvPr>
          <p:cNvSpPr/>
          <p:nvPr/>
        </p:nvSpPr>
        <p:spPr>
          <a:xfrm>
            <a:off x="7578006" y="2573867"/>
            <a:ext cx="1358900" cy="11345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4113588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45FC-DF6F-134E-BCBA-0614936FAC86}"/>
              </a:ext>
            </a:extLst>
          </p:cNvPr>
          <p:cNvSpPr>
            <a:spLocks noGrp="1"/>
          </p:cNvSpPr>
          <p:nvPr>
            <p:ph type="title"/>
          </p:nvPr>
        </p:nvSpPr>
        <p:spPr/>
        <p:txBody>
          <a:bodyPr/>
          <a:lstStyle/>
          <a:p>
            <a:r>
              <a:rPr lang="en-US" dirty="0"/>
              <a:t>Chromosome</a:t>
            </a:r>
          </a:p>
        </p:txBody>
      </p:sp>
      <p:pic>
        <p:nvPicPr>
          <p:cNvPr id="4" name="Content Placeholder 3">
            <a:extLst>
              <a:ext uri="{FF2B5EF4-FFF2-40B4-BE49-F238E27FC236}">
                <a16:creationId xmlns:a16="http://schemas.microsoft.com/office/drawing/2014/main" id="{3FC9C6B4-591E-2F44-AD4A-45DB32308A9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455319" y="3986212"/>
            <a:ext cx="2857500" cy="622300"/>
          </a:xfrm>
          <a:prstGeom prst="rect">
            <a:avLst/>
          </a:prstGeom>
        </p:spPr>
      </p:pic>
    </p:spTree>
    <p:extLst>
      <p:ext uri="{BB962C8B-B14F-4D97-AF65-F5344CB8AC3E}">
        <p14:creationId xmlns:p14="http://schemas.microsoft.com/office/powerpoint/2010/main" val="37995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D9F3F-24FB-BF4C-B7DE-2A8B1AA8A98E}"/>
              </a:ext>
            </a:extLst>
          </p:cNvPr>
          <p:cNvSpPr>
            <a:spLocks noGrp="1"/>
          </p:cNvSpPr>
          <p:nvPr>
            <p:ph type="title"/>
          </p:nvPr>
        </p:nvSpPr>
        <p:spPr/>
        <p:txBody>
          <a:bodyPr/>
          <a:lstStyle/>
          <a:p>
            <a:r>
              <a:rPr lang="en-US" dirty="0"/>
              <a:t>Population</a:t>
            </a:r>
          </a:p>
        </p:txBody>
      </p:sp>
      <p:pic>
        <p:nvPicPr>
          <p:cNvPr id="4" name="Content Placeholder 3">
            <a:extLst>
              <a:ext uri="{FF2B5EF4-FFF2-40B4-BE49-F238E27FC236}">
                <a16:creationId xmlns:a16="http://schemas.microsoft.com/office/drawing/2014/main" id="{0F8A8793-7DDE-5848-A231-92408309BCB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455319" y="3810000"/>
            <a:ext cx="3446272" cy="798512"/>
          </a:xfrm>
          <a:prstGeom prst="rect">
            <a:avLst/>
          </a:prstGeom>
        </p:spPr>
      </p:pic>
      <p:pic>
        <p:nvPicPr>
          <p:cNvPr id="5" name="Picture 4">
            <a:extLst>
              <a:ext uri="{FF2B5EF4-FFF2-40B4-BE49-F238E27FC236}">
                <a16:creationId xmlns:a16="http://schemas.microsoft.com/office/drawing/2014/main" id="{7FA66ED2-5737-D847-A070-8A29863A11B1}"/>
              </a:ext>
            </a:extLst>
          </p:cNvPr>
          <p:cNvPicPr/>
          <p:nvPr/>
        </p:nvPicPr>
        <p:blipFill>
          <a:blip r:embed="rId3">
            <a:extLst>
              <a:ext uri="{28A0092B-C50C-407E-A947-70E740481C1C}">
                <a14:useLocalDpi xmlns:a14="http://schemas.microsoft.com/office/drawing/2010/main" val="0"/>
              </a:ext>
            </a:extLst>
          </a:blip>
          <a:stretch>
            <a:fillRect/>
          </a:stretch>
        </p:blipFill>
        <p:spPr>
          <a:xfrm>
            <a:off x="4455319" y="2672503"/>
            <a:ext cx="3446272" cy="958850"/>
          </a:xfrm>
          <a:prstGeom prst="rect">
            <a:avLst/>
          </a:prstGeom>
        </p:spPr>
      </p:pic>
      <p:pic>
        <p:nvPicPr>
          <p:cNvPr id="6" name="Picture 5">
            <a:extLst>
              <a:ext uri="{FF2B5EF4-FFF2-40B4-BE49-F238E27FC236}">
                <a16:creationId xmlns:a16="http://schemas.microsoft.com/office/drawing/2014/main" id="{DA4CF5CD-0A55-DE49-9D4E-B50AD0F55E3E}"/>
              </a:ext>
            </a:extLst>
          </p:cNvPr>
          <p:cNvPicPr/>
          <p:nvPr/>
        </p:nvPicPr>
        <p:blipFill>
          <a:blip r:embed="rId2">
            <a:extLst>
              <a:ext uri="{28A0092B-C50C-407E-A947-70E740481C1C}">
                <a14:useLocalDpi xmlns:a14="http://schemas.microsoft.com/office/drawing/2010/main" val="0"/>
              </a:ext>
            </a:extLst>
          </a:blip>
          <a:stretch>
            <a:fillRect/>
          </a:stretch>
        </p:blipFill>
        <p:spPr>
          <a:xfrm>
            <a:off x="4455319" y="4963371"/>
            <a:ext cx="3446272" cy="866564"/>
          </a:xfrm>
          <a:prstGeom prst="rect">
            <a:avLst/>
          </a:prstGeom>
        </p:spPr>
      </p:pic>
      <p:sp>
        <p:nvSpPr>
          <p:cNvPr id="7" name="TextBox 6">
            <a:extLst>
              <a:ext uri="{FF2B5EF4-FFF2-40B4-BE49-F238E27FC236}">
                <a16:creationId xmlns:a16="http://schemas.microsoft.com/office/drawing/2014/main" id="{4DB04ABC-1FDD-584C-A076-07630B368801}"/>
              </a:ext>
            </a:extLst>
          </p:cNvPr>
          <p:cNvSpPr txBox="1"/>
          <p:nvPr/>
        </p:nvSpPr>
        <p:spPr>
          <a:xfrm>
            <a:off x="5458788" y="6000128"/>
            <a:ext cx="1439333" cy="369332"/>
          </a:xfrm>
          <a:prstGeom prst="rect">
            <a:avLst/>
          </a:prstGeom>
          <a:noFill/>
        </p:spPr>
        <p:txBody>
          <a:bodyPr wrap="square" rtlCol="0">
            <a:spAutoFit/>
          </a:bodyPr>
          <a:lstStyle/>
          <a:p>
            <a:r>
              <a:rPr lang="en-US" dirty="0"/>
              <a:t>Pop size = 3</a:t>
            </a:r>
          </a:p>
        </p:txBody>
      </p:sp>
    </p:spTree>
    <p:extLst>
      <p:ext uri="{BB962C8B-B14F-4D97-AF65-F5344CB8AC3E}">
        <p14:creationId xmlns:p14="http://schemas.microsoft.com/office/powerpoint/2010/main" val="40807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D8D4-7C86-D747-9A5E-80F0C3701488}"/>
              </a:ext>
            </a:extLst>
          </p:cNvPr>
          <p:cNvSpPr>
            <a:spLocks noGrp="1"/>
          </p:cNvSpPr>
          <p:nvPr>
            <p:ph type="title"/>
          </p:nvPr>
        </p:nvSpPr>
        <p:spPr/>
        <p:txBody>
          <a:bodyPr/>
          <a:lstStyle/>
          <a:p>
            <a:r>
              <a:rPr lang="en-US" dirty="0"/>
              <a:t>Genetic Algorithm</a:t>
            </a:r>
          </a:p>
        </p:txBody>
      </p:sp>
      <p:sp>
        <p:nvSpPr>
          <p:cNvPr id="4" name="Rounded Rectangle 3">
            <a:extLst>
              <a:ext uri="{FF2B5EF4-FFF2-40B4-BE49-F238E27FC236}">
                <a16:creationId xmlns:a16="http://schemas.microsoft.com/office/drawing/2014/main" id="{1A0C5AD4-B902-A941-8F10-0874B442B873}"/>
              </a:ext>
            </a:extLst>
          </p:cNvPr>
          <p:cNvSpPr/>
          <p:nvPr/>
        </p:nvSpPr>
        <p:spPr>
          <a:xfrm>
            <a:off x="1405467" y="4080934"/>
            <a:ext cx="1270000" cy="106680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Sort selection</a:t>
            </a:r>
          </a:p>
        </p:txBody>
      </p:sp>
      <p:sp>
        <p:nvSpPr>
          <p:cNvPr id="6" name="Rounded Rectangle 5">
            <a:extLst>
              <a:ext uri="{FF2B5EF4-FFF2-40B4-BE49-F238E27FC236}">
                <a16:creationId xmlns:a16="http://schemas.microsoft.com/office/drawing/2014/main" id="{E4C790CD-6830-9640-9443-BBFD5C18D59C}"/>
              </a:ext>
            </a:extLst>
          </p:cNvPr>
          <p:cNvSpPr/>
          <p:nvPr/>
        </p:nvSpPr>
        <p:spPr>
          <a:xfrm>
            <a:off x="8924862" y="4080934"/>
            <a:ext cx="1270000" cy="1066800"/>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clone</a:t>
            </a:r>
          </a:p>
        </p:txBody>
      </p:sp>
      <p:sp>
        <p:nvSpPr>
          <p:cNvPr id="7" name="Rounded Rectangle 6">
            <a:extLst>
              <a:ext uri="{FF2B5EF4-FFF2-40B4-BE49-F238E27FC236}">
                <a16:creationId xmlns:a16="http://schemas.microsoft.com/office/drawing/2014/main" id="{84587C53-4080-E547-A4D4-B3D54DA37FEE}"/>
              </a:ext>
            </a:extLst>
          </p:cNvPr>
          <p:cNvSpPr/>
          <p:nvPr/>
        </p:nvSpPr>
        <p:spPr>
          <a:xfrm>
            <a:off x="6330908" y="5242560"/>
            <a:ext cx="1270000" cy="1066800"/>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crossover</a:t>
            </a:r>
          </a:p>
        </p:txBody>
      </p:sp>
      <p:sp>
        <p:nvSpPr>
          <p:cNvPr id="8" name="Rounded Rectangle 7">
            <a:extLst>
              <a:ext uri="{FF2B5EF4-FFF2-40B4-BE49-F238E27FC236}">
                <a16:creationId xmlns:a16="http://schemas.microsoft.com/office/drawing/2014/main" id="{D1F31223-76A7-3648-942C-D04DC4E8951C}"/>
              </a:ext>
            </a:extLst>
          </p:cNvPr>
          <p:cNvSpPr/>
          <p:nvPr/>
        </p:nvSpPr>
        <p:spPr>
          <a:xfrm>
            <a:off x="3606631" y="5242560"/>
            <a:ext cx="1270000" cy="1066800"/>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mutation</a:t>
            </a:r>
          </a:p>
        </p:txBody>
      </p:sp>
      <p:sp>
        <p:nvSpPr>
          <p:cNvPr id="9" name="Rounded Rectangle 8">
            <a:extLst>
              <a:ext uri="{FF2B5EF4-FFF2-40B4-BE49-F238E27FC236}">
                <a16:creationId xmlns:a16="http://schemas.microsoft.com/office/drawing/2014/main" id="{A5256A2C-B9B5-614F-9B94-DC83E143AAE1}"/>
              </a:ext>
            </a:extLst>
          </p:cNvPr>
          <p:cNvSpPr/>
          <p:nvPr/>
        </p:nvSpPr>
        <p:spPr>
          <a:xfrm>
            <a:off x="5060908" y="2551855"/>
            <a:ext cx="1270000" cy="10668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Fitness</a:t>
            </a:r>
            <a:r>
              <a:rPr lang="en-US" dirty="0"/>
              <a:t> </a:t>
            </a:r>
            <a:r>
              <a:rPr lang="en-US" dirty="0">
                <a:solidFill>
                  <a:schemeClr val="tx1"/>
                </a:solidFill>
              </a:rPr>
              <a:t>function</a:t>
            </a:r>
          </a:p>
        </p:txBody>
      </p:sp>
      <p:cxnSp>
        <p:nvCxnSpPr>
          <p:cNvPr id="11" name="Straight Arrow Connector 10">
            <a:extLst>
              <a:ext uri="{FF2B5EF4-FFF2-40B4-BE49-F238E27FC236}">
                <a16:creationId xmlns:a16="http://schemas.microsoft.com/office/drawing/2014/main" id="{872D805C-2B23-5F4A-BF19-5A1C158DEE26}"/>
              </a:ext>
            </a:extLst>
          </p:cNvPr>
          <p:cNvCxnSpPr>
            <a:stCxn id="4" idx="0"/>
          </p:cNvCxnSpPr>
          <p:nvPr/>
        </p:nvCxnSpPr>
        <p:spPr>
          <a:xfrm flipV="1">
            <a:off x="2040467" y="3085255"/>
            <a:ext cx="3020441" cy="9956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6DD2D3B0-268A-FA48-99C9-74A00A73E73B}"/>
              </a:ext>
            </a:extLst>
          </p:cNvPr>
          <p:cNvCxnSpPr>
            <a:stCxn id="9" idx="3"/>
          </p:cNvCxnSpPr>
          <p:nvPr/>
        </p:nvCxnSpPr>
        <p:spPr>
          <a:xfrm>
            <a:off x="6330908" y="3085255"/>
            <a:ext cx="3177742" cy="9956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265EC33-B328-6C4E-9D80-184D6EAB306E}"/>
              </a:ext>
            </a:extLst>
          </p:cNvPr>
          <p:cNvCxnSpPr>
            <a:stCxn id="6" idx="2"/>
            <a:endCxn id="7" idx="3"/>
          </p:cNvCxnSpPr>
          <p:nvPr/>
        </p:nvCxnSpPr>
        <p:spPr>
          <a:xfrm flipH="1">
            <a:off x="7600908" y="5147734"/>
            <a:ext cx="1958954" cy="628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7AD30CE-9AF4-704C-B59C-C6E965B03315}"/>
              </a:ext>
            </a:extLst>
          </p:cNvPr>
          <p:cNvCxnSpPr>
            <a:stCxn id="7" idx="1"/>
            <a:endCxn id="8" idx="3"/>
          </p:cNvCxnSpPr>
          <p:nvPr/>
        </p:nvCxnSpPr>
        <p:spPr>
          <a:xfrm flipH="1">
            <a:off x="4876631" y="5775960"/>
            <a:ext cx="14542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01ED6A1-80A1-9D45-A314-50E4ADEAE886}"/>
              </a:ext>
            </a:extLst>
          </p:cNvPr>
          <p:cNvCxnSpPr>
            <a:endCxn id="4" idx="2"/>
          </p:cNvCxnSpPr>
          <p:nvPr/>
        </p:nvCxnSpPr>
        <p:spPr>
          <a:xfrm flipH="1" flipV="1">
            <a:off x="2040467" y="5147734"/>
            <a:ext cx="1510220" cy="628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57790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AB21-F93B-F844-94A2-B000EE651DEF}"/>
              </a:ext>
            </a:extLst>
          </p:cNvPr>
          <p:cNvSpPr>
            <a:spLocks noGrp="1"/>
          </p:cNvSpPr>
          <p:nvPr>
            <p:ph type="title"/>
          </p:nvPr>
        </p:nvSpPr>
        <p:spPr/>
        <p:txBody>
          <a:bodyPr/>
          <a:lstStyle/>
          <a:p>
            <a:r>
              <a:rPr lang="en-US" dirty="0"/>
              <a:t>Clone</a:t>
            </a:r>
          </a:p>
        </p:txBody>
      </p:sp>
      <p:sp>
        <p:nvSpPr>
          <p:cNvPr id="3" name="Content Placeholder 2">
            <a:extLst>
              <a:ext uri="{FF2B5EF4-FFF2-40B4-BE49-F238E27FC236}">
                <a16:creationId xmlns:a16="http://schemas.microsoft.com/office/drawing/2014/main" id="{1D7BEC03-BC4F-E64A-8B9F-B933156377FC}"/>
              </a:ext>
            </a:extLst>
          </p:cNvPr>
          <p:cNvSpPr>
            <a:spLocks noGrp="1"/>
          </p:cNvSpPr>
          <p:nvPr>
            <p:ph idx="1"/>
          </p:nvPr>
        </p:nvSpPr>
        <p:spPr/>
        <p:txBody>
          <a:bodyPr/>
          <a:lstStyle/>
          <a:p>
            <a:r>
              <a:rPr lang="en-US" dirty="0"/>
              <a:t>Parent Chromosome: 3 - 4 – 5 – 1 – 7 – 6  - 2</a:t>
            </a:r>
          </a:p>
          <a:p>
            <a:endParaRPr lang="en-US" dirty="0"/>
          </a:p>
          <a:p>
            <a:endParaRPr lang="en-US" dirty="0"/>
          </a:p>
          <a:p>
            <a:endParaRPr lang="en-US" dirty="0"/>
          </a:p>
          <a:p>
            <a:endParaRPr lang="en-US" dirty="0"/>
          </a:p>
          <a:p>
            <a:r>
              <a:rPr lang="en-US" dirty="0"/>
              <a:t>Children Chromosome:   3 - 4 – 5 – 1 – 7 – 6  - 2</a:t>
            </a:r>
          </a:p>
          <a:p>
            <a:endParaRPr lang="en-US" dirty="0"/>
          </a:p>
        </p:txBody>
      </p:sp>
      <p:pic>
        <p:nvPicPr>
          <p:cNvPr id="4" name="Picture 3">
            <a:extLst>
              <a:ext uri="{FF2B5EF4-FFF2-40B4-BE49-F238E27FC236}">
                <a16:creationId xmlns:a16="http://schemas.microsoft.com/office/drawing/2014/main" id="{7C4B03CE-D040-6B40-B676-604C80701817}"/>
              </a:ext>
            </a:extLst>
          </p:cNvPr>
          <p:cNvPicPr/>
          <p:nvPr/>
        </p:nvPicPr>
        <p:blipFill>
          <a:blip r:embed="rId2">
            <a:extLst>
              <a:ext uri="{28A0092B-C50C-407E-A947-70E740481C1C}">
                <a14:useLocalDpi xmlns:a14="http://schemas.microsoft.com/office/drawing/2010/main" val="0"/>
              </a:ext>
            </a:extLst>
          </a:blip>
          <a:stretch>
            <a:fillRect/>
          </a:stretch>
        </p:blipFill>
        <p:spPr>
          <a:xfrm>
            <a:off x="3759201" y="3117849"/>
            <a:ext cx="3765550" cy="861483"/>
          </a:xfrm>
          <a:prstGeom prst="rect">
            <a:avLst/>
          </a:prstGeom>
        </p:spPr>
      </p:pic>
      <p:pic>
        <p:nvPicPr>
          <p:cNvPr id="5" name="Picture 4">
            <a:extLst>
              <a:ext uri="{FF2B5EF4-FFF2-40B4-BE49-F238E27FC236}">
                <a16:creationId xmlns:a16="http://schemas.microsoft.com/office/drawing/2014/main" id="{7CE927C9-A2E0-2947-93DF-DFC8152B0C1F}"/>
              </a:ext>
            </a:extLst>
          </p:cNvPr>
          <p:cNvPicPr/>
          <p:nvPr/>
        </p:nvPicPr>
        <p:blipFill>
          <a:blip r:embed="rId2">
            <a:extLst>
              <a:ext uri="{28A0092B-C50C-407E-A947-70E740481C1C}">
                <a14:useLocalDpi xmlns:a14="http://schemas.microsoft.com/office/drawing/2010/main" val="0"/>
              </a:ext>
            </a:extLst>
          </a:blip>
          <a:stretch>
            <a:fillRect/>
          </a:stretch>
        </p:blipFill>
        <p:spPr>
          <a:xfrm>
            <a:off x="3759201" y="5447877"/>
            <a:ext cx="3765550" cy="861483"/>
          </a:xfrm>
          <a:prstGeom prst="rect">
            <a:avLst/>
          </a:prstGeom>
        </p:spPr>
      </p:pic>
      <p:sp>
        <p:nvSpPr>
          <p:cNvPr id="6" name="TextBox 5">
            <a:extLst>
              <a:ext uri="{FF2B5EF4-FFF2-40B4-BE49-F238E27FC236}">
                <a16:creationId xmlns:a16="http://schemas.microsoft.com/office/drawing/2014/main" id="{6EE6620F-7F7B-0B4D-B951-B65EA97882E3}"/>
              </a:ext>
            </a:extLst>
          </p:cNvPr>
          <p:cNvSpPr txBox="1"/>
          <p:nvPr/>
        </p:nvSpPr>
        <p:spPr>
          <a:xfrm>
            <a:off x="1744132" y="3363924"/>
            <a:ext cx="508000" cy="369332"/>
          </a:xfrm>
          <a:prstGeom prst="rect">
            <a:avLst/>
          </a:prstGeom>
          <a:noFill/>
        </p:spPr>
        <p:txBody>
          <a:bodyPr wrap="square" rtlCol="0">
            <a:spAutoFit/>
          </a:bodyPr>
          <a:lstStyle/>
          <a:p>
            <a:r>
              <a:rPr lang="en-US" dirty="0"/>
              <a:t>PC:</a:t>
            </a:r>
          </a:p>
        </p:txBody>
      </p:sp>
      <p:sp>
        <p:nvSpPr>
          <p:cNvPr id="7" name="TextBox 6">
            <a:extLst>
              <a:ext uri="{FF2B5EF4-FFF2-40B4-BE49-F238E27FC236}">
                <a16:creationId xmlns:a16="http://schemas.microsoft.com/office/drawing/2014/main" id="{FC053048-70F3-8544-AC3E-614D7F13E7D9}"/>
              </a:ext>
            </a:extLst>
          </p:cNvPr>
          <p:cNvSpPr txBox="1"/>
          <p:nvPr/>
        </p:nvSpPr>
        <p:spPr>
          <a:xfrm>
            <a:off x="1744132" y="5693952"/>
            <a:ext cx="643467" cy="369332"/>
          </a:xfrm>
          <a:prstGeom prst="rect">
            <a:avLst/>
          </a:prstGeom>
          <a:noFill/>
        </p:spPr>
        <p:txBody>
          <a:bodyPr wrap="square" rtlCol="0">
            <a:spAutoFit/>
          </a:bodyPr>
          <a:lstStyle/>
          <a:p>
            <a:r>
              <a:rPr lang="en-US" dirty="0"/>
              <a:t>CC:</a:t>
            </a:r>
          </a:p>
        </p:txBody>
      </p:sp>
    </p:spTree>
    <p:extLst>
      <p:ext uri="{BB962C8B-B14F-4D97-AF65-F5344CB8AC3E}">
        <p14:creationId xmlns:p14="http://schemas.microsoft.com/office/powerpoint/2010/main" val="25716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6AFBB-DEBB-1340-BB00-453E0BFAB219}"/>
              </a:ext>
            </a:extLst>
          </p:cNvPr>
          <p:cNvSpPr>
            <a:spLocks noGrp="1"/>
          </p:cNvSpPr>
          <p:nvPr>
            <p:ph type="title"/>
          </p:nvPr>
        </p:nvSpPr>
        <p:spPr/>
        <p:txBody>
          <a:bodyPr/>
          <a:lstStyle/>
          <a:p>
            <a:r>
              <a:rPr lang="en-US" dirty="0"/>
              <a:t>Crossover</a:t>
            </a:r>
          </a:p>
        </p:txBody>
      </p:sp>
      <p:sp>
        <p:nvSpPr>
          <p:cNvPr id="3" name="Content Placeholder 2">
            <a:extLst>
              <a:ext uri="{FF2B5EF4-FFF2-40B4-BE49-F238E27FC236}">
                <a16:creationId xmlns:a16="http://schemas.microsoft.com/office/drawing/2014/main" id="{02C105CC-F69F-7740-96CE-3AFEFEBAD707}"/>
              </a:ext>
            </a:extLst>
          </p:cNvPr>
          <p:cNvSpPr>
            <a:spLocks noGrp="1"/>
          </p:cNvSpPr>
          <p:nvPr>
            <p:ph idx="1"/>
          </p:nvPr>
        </p:nvSpPr>
        <p:spPr>
          <a:xfrm>
            <a:off x="1024128" y="2286000"/>
            <a:ext cx="4445339" cy="4023360"/>
          </a:xfrm>
        </p:spPr>
        <p:txBody>
          <a:bodyPr/>
          <a:lstStyle/>
          <a:p>
            <a:r>
              <a:rPr lang="en-US" dirty="0"/>
              <a:t>Parent Chromosome 1: 1-2-3-4-5-6-7</a:t>
            </a:r>
          </a:p>
          <a:p>
            <a:endParaRPr lang="en-US" dirty="0"/>
          </a:p>
          <a:p>
            <a:endParaRPr lang="en-US" dirty="0"/>
          </a:p>
          <a:p>
            <a:endParaRPr lang="en-US" dirty="0"/>
          </a:p>
          <a:p>
            <a:endParaRPr lang="en-US" dirty="0"/>
          </a:p>
          <a:p>
            <a:r>
              <a:rPr lang="en-US" dirty="0"/>
              <a:t>Parent Chromosome 2: 4-1-7-6-5-2-3</a:t>
            </a:r>
          </a:p>
          <a:p>
            <a:endParaRPr lang="en-US" dirty="0"/>
          </a:p>
        </p:txBody>
      </p:sp>
      <p:pic>
        <p:nvPicPr>
          <p:cNvPr id="5" name="Picture 4">
            <a:extLst>
              <a:ext uri="{FF2B5EF4-FFF2-40B4-BE49-F238E27FC236}">
                <a16:creationId xmlns:a16="http://schemas.microsoft.com/office/drawing/2014/main" id="{72DE1749-A5F5-7548-A73E-654B75F35D6D}"/>
              </a:ext>
            </a:extLst>
          </p:cNvPr>
          <p:cNvPicPr/>
          <p:nvPr/>
        </p:nvPicPr>
        <p:blipFill>
          <a:blip r:embed="rId2">
            <a:extLst>
              <a:ext uri="{28A0092B-C50C-407E-A947-70E740481C1C}">
                <a14:useLocalDpi xmlns:a14="http://schemas.microsoft.com/office/drawing/2010/main" val="0"/>
              </a:ext>
            </a:extLst>
          </a:blip>
          <a:stretch>
            <a:fillRect/>
          </a:stretch>
        </p:blipFill>
        <p:spPr>
          <a:xfrm>
            <a:off x="1024128" y="5198533"/>
            <a:ext cx="3446272" cy="1110827"/>
          </a:xfrm>
          <a:prstGeom prst="rect">
            <a:avLst/>
          </a:prstGeom>
        </p:spPr>
      </p:pic>
      <p:pic>
        <p:nvPicPr>
          <p:cNvPr id="6" name="Picture 5">
            <a:extLst>
              <a:ext uri="{FF2B5EF4-FFF2-40B4-BE49-F238E27FC236}">
                <a16:creationId xmlns:a16="http://schemas.microsoft.com/office/drawing/2014/main" id="{5F180574-4525-3042-A0BB-EB4C011B6628}"/>
              </a:ext>
            </a:extLst>
          </p:cNvPr>
          <p:cNvPicPr/>
          <p:nvPr/>
        </p:nvPicPr>
        <p:blipFill>
          <a:blip r:embed="rId3">
            <a:extLst>
              <a:ext uri="{28A0092B-C50C-407E-A947-70E740481C1C}">
                <a14:useLocalDpi xmlns:a14="http://schemas.microsoft.com/office/drawing/2010/main" val="0"/>
              </a:ext>
            </a:extLst>
          </a:blip>
          <a:stretch>
            <a:fillRect/>
          </a:stretch>
        </p:blipFill>
        <p:spPr>
          <a:xfrm>
            <a:off x="1024128" y="2802467"/>
            <a:ext cx="3446272" cy="1278466"/>
          </a:xfrm>
          <a:prstGeom prst="rect">
            <a:avLst/>
          </a:prstGeom>
        </p:spPr>
      </p:pic>
      <p:sp>
        <p:nvSpPr>
          <p:cNvPr id="7" name="Content Placeholder 2">
            <a:extLst>
              <a:ext uri="{FF2B5EF4-FFF2-40B4-BE49-F238E27FC236}">
                <a16:creationId xmlns:a16="http://schemas.microsoft.com/office/drawing/2014/main" id="{5B3AE657-F00C-C54D-9AA3-74EE4C306C6D}"/>
              </a:ext>
            </a:extLst>
          </p:cNvPr>
          <p:cNvSpPr txBox="1">
            <a:spLocks/>
          </p:cNvSpPr>
          <p:nvPr/>
        </p:nvSpPr>
        <p:spPr>
          <a:xfrm>
            <a:off x="6298861" y="2286000"/>
            <a:ext cx="4690872"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Children Chromosome 1: 7-6-5-1-2-3-4</a:t>
            </a:r>
          </a:p>
          <a:p>
            <a:endParaRPr lang="en-US" dirty="0"/>
          </a:p>
          <a:p>
            <a:endParaRPr lang="en-US" dirty="0"/>
          </a:p>
          <a:p>
            <a:endParaRPr lang="en-US" dirty="0"/>
          </a:p>
          <a:p>
            <a:endParaRPr lang="en-US" dirty="0"/>
          </a:p>
          <a:p>
            <a:r>
              <a:rPr lang="en-US" dirty="0"/>
              <a:t>Parent Chromosome 2: 3-4-5-1-7-6-2</a:t>
            </a:r>
          </a:p>
          <a:p>
            <a:endParaRPr lang="en-US" dirty="0"/>
          </a:p>
        </p:txBody>
      </p:sp>
      <p:pic>
        <p:nvPicPr>
          <p:cNvPr id="8" name="Picture 7">
            <a:extLst>
              <a:ext uri="{FF2B5EF4-FFF2-40B4-BE49-F238E27FC236}">
                <a16:creationId xmlns:a16="http://schemas.microsoft.com/office/drawing/2014/main" id="{D76CD8EB-16D7-B94A-903D-E45EE9C4E07A}"/>
              </a:ext>
            </a:extLst>
          </p:cNvPr>
          <p:cNvPicPr/>
          <p:nvPr/>
        </p:nvPicPr>
        <p:blipFill>
          <a:blip r:embed="rId4">
            <a:extLst>
              <a:ext uri="{28A0092B-C50C-407E-A947-70E740481C1C}">
                <a14:useLocalDpi xmlns:a14="http://schemas.microsoft.com/office/drawing/2010/main" val="0"/>
              </a:ext>
            </a:extLst>
          </a:blip>
          <a:stretch>
            <a:fillRect/>
          </a:stretch>
        </p:blipFill>
        <p:spPr>
          <a:xfrm>
            <a:off x="6298861" y="3235198"/>
            <a:ext cx="3446272" cy="958850"/>
          </a:xfrm>
          <a:prstGeom prst="rect">
            <a:avLst/>
          </a:prstGeom>
        </p:spPr>
      </p:pic>
      <p:pic>
        <p:nvPicPr>
          <p:cNvPr id="9" name="Picture 8">
            <a:extLst>
              <a:ext uri="{FF2B5EF4-FFF2-40B4-BE49-F238E27FC236}">
                <a16:creationId xmlns:a16="http://schemas.microsoft.com/office/drawing/2014/main" id="{BA424A4B-C79A-8F43-A7F2-517E13879A95}"/>
              </a:ext>
            </a:extLst>
          </p:cNvPr>
          <p:cNvPicPr/>
          <p:nvPr/>
        </p:nvPicPr>
        <p:blipFill>
          <a:blip r:embed="rId5">
            <a:extLst>
              <a:ext uri="{28A0092B-C50C-407E-A947-70E740481C1C}">
                <a14:useLocalDpi xmlns:a14="http://schemas.microsoft.com/office/drawing/2010/main" val="0"/>
              </a:ext>
            </a:extLst>
          </a:blip>
          <a:stretch>
            <a:fillRect/>
          </a:stretch>
        </p:blipFill>
        <p:spPr>
          <a:xfrm>
            <a:off x="6298861" y="5442796"/>
            <a:ext cx="3446272" cy="866564"/>
          </a:xfrm>
          <a:prstGeom prst="rect">
            <a:avLst/>
          </a:prstGeom>
        </p:spPr>
      </p:pic>
    </p:spTree>
    <p:extLst>
      <p:ext uri="{BB962C8B-B14F-4D97-AF65-F5344CB8AC3E}">
        <p14:creationId xmlns:p14="http://schemas.microsoft.com/office/powerpoint/2010/main" val="523341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55</TotalTime>
  <Words>352</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DengXian</vt:lpstr>
      <vt:lpstr>Times New Roman</vt:lpstr>
      <vt:lpstr>Tw Cen MT</vt:lpstr>
      <vt:lpstr>Tw Cen MT Condensed</vt:lpstr>
      <vt:lpstr>Wingdings 3</vt:lpstr>
      <vt:lpstr>Integral</vt:lpstr>
      <vt:lpstr>Travelling Salesman PROBlem</vt:lpstr>
      <vt:lpstr>PROBLEM DESCRIBE</vt:lpstr>
      <vt:lpstr>Flow diagram</vt:lpstr>
      <vt:lpstr>Gene</vt:lpstr>
      <vt:lpstr>Chromosome</vt:lpstr>
      <vt:lpstr>Population</vt:lpstr>
      <vt:lpstr>Genetic Algorithm</vt:lpstr>
      <vt:lpstr>Clone</vt:lpstr>
      <vt:lpstr>Crossover</vt:lpstr>
      <vt:lpstr>Mutation</vt:lpstr>
      <vt:lpstr>Fitness function &amp; sort</vt:lpstr>
      <vt:lpstr>Result &amp; Conclusion</vt:lpstr>
      <vt:lpstr>Result &amp;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Travelling Salesman PROBlem</dc:title>
  <dc:creator>Chenyang Zhao</dc:creator>
  <cp:lastModifiedBy>Jin lee</cp:lastModifiedBy>
  <cp:revision>7</cp:revision>
  <dcterms:created xsi:type="dcterms:W3CDTF">2018-04-16T01:40:00Z</dcterms:created>
  <dcterms:modified xsi:type="dcterms:W3CDTF">2018-04-16T02:36:55Z</dcterms:modified>
</cp:coreProperties>
</file>