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lvl1pPr algn="ctr" defTabSz="584200">
      <a:defRPr sz="3800">
        <a:latin typeface="+mj-lt"/>
        <a:ea typeface="+mj-ea"/>
        <a:cs typeface="+mj-cs"/>
        <a:sym typeface="Helvetica Neue"/>
      </a:defRPr>
    </a:lvl1pPr>
    <a:lvl2pPr algn="ctr" defTabSz="584200">
      <a:defRPr sz="3800">
        <a:latin typeface="+mj-lt"/>
        <a:ea typeface="+mj-ea"/>
        <a:cs typeface="+mj-cs"/>
        <a:sym typeface="Helvetica Neue"/>
      </a:defRPr>
    </a:lvl2pPr>
    <a:lvl3pPr algn="ctr" defTabSz="584200">
      <a:defRPr sz="3800">
        <a:latin typeface="+mj-lt"/>
        <a:ea typeface="+mj-ea"/>
        <a:cs typeface="+mj-cs"/>
        <a:sym typeface="Helvetica Neue"/>
      </a:defRPr>
    </a:lvl3pPr>
    <a:lvl4pPr algn="ctr" defTabSz="584200">
      <a:defRPr sz="3800">
        <a:latin typeface="+mj-lt"/>
        <a:ea typeface="+mj-ea"/>
        <a:cs typeface="+mj-cs"/>
        <a:sym typeface="Helvetica Neue"/>
      </a:defRPr>
    </a:lvl4pPr>
    <a:lvl5pPr algn="ctr" defTabSz="584200">
      <a:defRPr sz="3800">
        <a:latin typeface="+mj-lt"/>
        <a:ea typeface="+mj-ea"/>
        <a:cs typeface="+mj-cs"/>
        <a:sym typeface="Helvetica Neue"/>
      </a:defRPr>
    </a:lvl5pPr>
    <a:lvl6pPr algn="ctr" defTabSz="584200">
      <a:defRPr sz="3800">
        <a:latin typeface="+mj-lt"/>
        <a:ea typeface="+mj-ea"/>
        <a:cs typeface="+mj-cs"/>
        <a:sym typeface="Helvetica Neue"/>
      </a:defRPr>
    </a:lvl6pPr>
    <a:lvl7pPr algn="ctr" defTabSz="584200">
      <a:defRPr sz="3800">
        <a:latin typeface="+mj-lt"/>
        <a:ea typeface="+mj-ea"/>
        <a:cs typeface="+mj-cs"/>
        <a:sym typeface="Helvetica Neue"/>
      </a:defRPr>
    </a:lvl7pPr>
    <a:lvl8pPr algn="ctr" defTabSz="584200">
      <a:defRPr sz="3800">
        <a:latin typeface="+mj-lt"/>
        <a:ea typeface="+mj-ea"/>
        <a:cs typeface="+mj-cs"/>
        <a:sym typeface="Helvetica Neue"/>
      </a:defRPr>
    </a:lvl8pPr>
    <a:lvl9pPr algn="ctr" defTabSz="584200">
      <a:defRPr sz="3800">
        <a:latin typeface="+mj-lt"/>
        <a:ea typeface="+mj-ea"/>
        <a:cs typeface="+mj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9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65C1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65C1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ADB"/>
          </a:solidFill>
        </a:fill>
      </a:tcStyle>
    </a:wholeTbl>
    <a:band2H>
      <a:tcTxStyle b="def" i="def"/>
      <a:tcStyle>
        <a:tcBdr/>
        <a:fill>
          <a:solidFill>
            <a:srgbClr val="E6EDEE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8C91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8C91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8C91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7D7CB"/>
          </a:solidFill>
        </a:fill>
      </a:tcStyle>
    </a:wholeTbl>
    <a:band2H>
      <a:tcTxStyle b="def" i="def"/>
      <a:tcStyle>
        <a:tcBdr/>
        <a:fill>
          <a:solidFill>
            <a:srgbClr val="F3ECE7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C8027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C8027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C8027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65C1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508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254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0"/>
            <a:ext cx="10464800" cy="49403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4724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0"/>
            <a:ext cx="10464800" cy="81407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56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0"/>
            <a:ext cx="5334000" cy="4762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5003800"/>
            <a:ext cx="5334000" cy="4749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xfrm>
            <a:off x="952500" y="1313"/>
            <a:ext cx="11099800" cy="293107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547416"/>
            <a:ext cx="5334000" cy="6373268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386281"/>
            <a:ext cx="11099800" cy="2161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47416"/>
            <a:ext cx="11099800" cy="63732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1pPr>
      <a:lvl2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2pPr>
      <a:lvl3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3pPr>
      <a:lvl4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4pPr>
      <a:lvl5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5pPr>
      <a:lvl6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6pPr>
      <a:lvl7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7pPr>
      <a:lvl8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8pPr>
      <a:lvl9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57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1pPr>
      <a:lvl2pPr marL="914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2pPr>
      <a:lvl3pPr marL="1371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3pPr>
      <a:lvl4pPr marL="1828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4pPr>
      <a:lvl5pPr marL="22860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5pPr>
      <a:lvl6pPr marL="2743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6pPr>
      <a:lvl7pPr marL="3200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7pPr>
      <a:lvl8pPr marL="3657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8pPr>
      <a:lvl9pPr marL="4114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AED Final Project</a:t>
            </a:r>
            <a:endParaRPr sz="80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—</a:t>
            </a:r>
            <a:r>
              <a:rPr sz="4700">
                <a:solidFill>
                  <a:srgbClr val="FFFFFF"/>
                </a:solidFill>
              </a:rPr>
              <a:t>City Healthcare System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1270000" y="5473700"/>
            <a:ext cx="10464800" cy="11303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Name:Jinli Yu</a:t>
            </a:r>
            <a:endParaRPr sz="32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NUID:001617781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title"/>
          </p:nvPr>
        </p:nvSpPr>
        <p:spPr>
          <a:xfrm>
            <a:off x="952500" y="-149699"/>
            <a:ext cx="11099800" cy="21209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Key Features</a:t>
            </a:r>
          </a:p>
        </p:txBody>
      </p:sp>
      <p:sp>
        <p:nvSpPr>
          <p:cNvPr id="61" name="Shape 61"/>
          <p:cNvSpPr/>
          <p:nvPr>
            <p:ph type="body" idx="1"/>
          </p:nvPr>
        </p:nvSpPr>
        <p:spPr>
          <a:xfrm>
            <a:off x="7805601" y="2011764"/>
            <a:ext cx="4721852" cy="6954854"/>
          </a:xfrm>
          <a:prstGeom prst="rect">
            <a:avLst/>
          </a:prstGeom>
        </p:spPr>
        <p:txBody>
          <a:bodyPr/>
          <a:lstStyle>
            <a:lvl1pPr marL="4215658" indent="-4215658" defTabSz="572516">
              <a:spcBef>
                <a:spcPts val="4100"/>
              </a:spcBef>
              <a:buClr>
                <a:srgbClr val="FFFFFF"/>
              </a:buClr>
              <a:defRPr sz="3724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724">
                <a:solidFill>
                  <a:srgbClr val="FFFFFF"/>
                </a:solidFill>
              </a:rPr>
              <a:t>There are communications between different roles. Such as Mayor and State Health Official, local EPA and citizens.</a:t>
            </a:r>
          </a:p>
        </p:txBody>
      </p:sp>
      <p:pic>
        <p:nvPicPr>
          <p:cNvPr id="62" name="image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8083" y="2298000"/>
            <a:ext cx="7167000" cy="60735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title"/>
          </p:nvPr>
        </p:nvSpPr>
        <p:spPr>
          <a:xfrm>
            <a:off x="952500" y="144706"/>
            <a:ext cx="11099800" cy="21209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Extra Features</a:t>
            </a:r>
          </a:p>
        </p:txBody>
      </p:sp>
      <p:sp>
        <p:nvSpPr>
          <p:cNvPr id="65" name="Shape 65"/>
          <p:cNvSpPr/>
          <p:nvPr>
            <p:ph type="body" idx="1"/>
          </p:nvPr>
        </p:nvSpPr>
        <p:spPr>
          <a:xfrm>
            <a:off x="952500" y="7357909"/>
            <a:ext cx="11099800" cy="2120902"/>
          </a:xfrm>
          <a:prstGeom prst="rect">
            <a:avLst/>
          </a:prstGeom>
        </p:spPr>
        <p:txBody>
          <a:bodyPr/>
          <a:lstStyle>
            <a:lvl1pPr marL="4301692" indent="-4301692">
              <a:buClr>
                <a:srgbClr val="FFFFFF"/>
              </a:buCl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Some of the results could be viewed by bar chart or line chart.</a:t>
            </a:r>
          </a:p>
        </p:txBody>
      </p:sp>
      <p:pic>
        <p:nvPicPr>
          <p:cNvPr id="66" name="image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079450"/>
            <a:ext cx="13004802" cy="48750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title"/>
          </p:nvPr>
        </p:nvSpPr>
        <p:spPr>
          <a:xfrm>
            <a:off x="952500" y="85632"/>
            <a:ext cx="11099800" cy="21209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Extra Features</a:t>
            </a:r>
          </a:p>
        </p:txBody>
      </p:sp>
      <p:sp>
        <p:nvSpPr>
          <p:cNvPr id="69" name="Shape 69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70" name="image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149325"/>
            <a:ext cx="13004800" cy="5454950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Shape 71"/>
          <p:cNvSpPr/>
          <p:nvPr/>
        </p:nvSpPr>
        <p:spPr>
          <a:xfrm>
            <a:off x="952500" y="7423332"/>
            <a:ext cx="11099800" cy="2120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marL="4301692" indent="-4301692" algn="l">
              <a:spcBef>
                <a:spcPts val="4200"/>
              </a:spcBef>
              <a:buClr>
                <a:srgbClr val="FFFFFF"/>
              </a:buClr>
              <a:buSzPct val="75000"/>
              <a:buChar char="•"/>
              <a:defRPr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Some of the results could be viewed by bar chart or line chart.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Problem Statement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952500" y="2100121"/>
            <a:ext cx="11099800" cy="6286507"/>
          </a:xfrm>
          <a:prstGeom prst="rect">
            <a:avLst/>
          </a:prstGeom>
        </p:spPr>
        <p:txBody>
          <a:bodyPr/>
          <a:lstStyle/>
          <a:p>
            <a:pPr lvl="0" marL="4301692" indent="-4301692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The health condition of citizens is important to a city. It is related closely to the happiness level and the development of a city. </a:t>
            </a:r>
            <a:endParaRPr sz="3800">
              <a:solidFill>
                <a:srgbClr val="FFFFFF"/>
              </a:solidFill>
            </a:endParaRPr>
          </a:p>
          <a:p>
            <a:pPr lvl="0" marL="4301692" indent="-4301692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However, it is usually difficult for government to monitor the health condition of citizens frequently and to make decisions correspondingly.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The proposed solution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xfrm>
            <a:off x="772583" y="1733550"/>
            <a:ext cx="11099805" cy="6286500"/>
          </a:xfrm>
          <a:prstGeom prst="rect">
            <a:avLst/>
          </a:prstGeom>
        </p:spPr>
        <p:txBody>
          <a:bodyPr/>
          <a:lstStyle>
            <a:lvl1pPr marL="4301692" indent="-4301692">
              <a:buClr>
                <a:srgbClr val="FFFFFF"/>
              </a:buCl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Develop an IOT application that will enable a city to monitor the health conditions of its population.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Snip20151210_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3452" y="0"/>
            <a:ext cx="11437896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Key Roles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xfrm>
            <a:off x="772583" y="2018345"/>
            <a:ext cx="11099805" cy="6286502"/>
          </a:xfrm>
          <a:prstGeom prst="rect">
            <a:avLst/>
          </a:prstGeom>
        </p:spPr>
        <p:txBody>
          <a:bodyPr/>
          <a:lstStyle/>
          <a:p>
            <a:pPr lvl="0" marL="4301692" indent="-4301692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Citizen Role:Input their vital signs and health condition at regular intervals/check result calculated by this system/reset user password</a:t>
            </a:r>
            <a:endParaRPr sz="1000"/>
          </a:p>
          <a:p>
            <a:pPr lvl="0" marL="4301692" indent="-4301692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Doctor Role:Create user account and input basic information for citizens/check vital signs citizens input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Key Roles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 marL="4301692" indent="-4301692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Air Monitor Role:Acquire real-time data of air condition(AQI)</a:t>
            </a:r>
            <a:endParaRPr sz="3800">
              <a:solidFill>
                <a:srgbClr val="FFFFFF"/>
              </a:solidFill>
            </a:endParaRPr>
          </a:p>
          <a:p>
            <a:pPr lvl="0" marL="4301692" indent="-4301692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Local EPA Role:send warning messages to different kind of citizens according to the data of  air conditions</a:t>
            </a:r>
            <a:endParaRPr sz="3800">
              <a:solidFill>
                <a:srgbClr val="FFFFFF"/>
              </a:solidFill>
            </a:endParaRPr>
          </a:p>
          <a:p>
            <a:pPr lvl="0" marL="4301692" indent="-4301692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Professional Role:view the results of collected vital signs/send health report of whole city to mayor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Key Roles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xfrm>
            <a:off x="952500" y="2181903"/>
            <a:ext cx="11099800" cy="6286503"/>
          </a:xfrm>
          <a:prstGeom prst="rect">
            <a:avLst/>
          </a:prstGeom>
        </p:spPr>
        <p:txBody>
          <a:bodyPr/>
          <a:lstStyle/>
          <a:p>
            <a:pPr lvl="0" marL="4301692" indent="-4301692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Mayor Role:Check warning messages send by state health officials/read health report send by professionals</a:t>
            </a:r>
            <a:endParaRPr sz="3800">
              <a:solidFill>
                <a:srgbClr val="FFFFFF"/>
              </a:solidFill>
            </a:endParaRPr>
          </a:p>
          <a:p>
            <a:pPr lvl="0" marL="4301692" indent="-4301692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State Health Official Role:view the result of collected vital signs/send warning to mayors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xfrm>
            <a:off x="952500" y="161062"/>
            <a:ext cx="11099800" cy="21209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Key Features</a:t>
            </a:r>
          </a:p>
        </p:txBody>
      </p:sp>
      <p:sp>
        <p:nvSpPr>
          <p:cNvPr id="53" name="Shape 53"/>
          <p:cNvSpPr/>
          <p:nvPr>
            <p:ph type="body" idx="1"/>
          </p:nvPr>
        </p:nvSpPr>
        <p:spPr>
          <a:xfrm>
            <a:off x="952500" y="7735737"/>
            <a:ext cx="10247315" cy="1141566"/>
          </a:xfrm>
          <a:prstGeom prst="rect">
            <a:avLst/>
          </a:prstGeom>
        </p:spPr>
        <p:txBody>
          <a:bodyPr/>
          <a:lstStyle>
            <a:lvl1pPr marL="2773108" indent="-2773108" defTabSz="525779">
              <a:spcBef>
                <a:spcPts val="3700"/>
              </a:spcBef>
              <a:buClr>
                <a:srgbClr val="FFFFFF"/>
              </a:buClr>
              <a:defRPr sz="3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Calculate the average value of some vital signs and basic information automatically</a:t>
            </a:r>
          </a:p>
        </p:txBody>
      </p:sp>
      <p:pic>
        <p:nvPicPr>
          <p:cNvPr id="54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62436" y="2361420"/>
            <a:ext cx="8227443" cy="50728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xfrm>
            <a:off x="723516" y="-67920"/>
            <a:ext cx="11099805" cy="21209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Key Features</a:t>
            </a:r>
          </a:p>
        </p:txBody>
      </p:sp>
      <p:pic>
        <p:nvPicPr>
          <p:cNvPr id="57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96495" y="2035929"/>
            <a:ext cx="8353846" cy="5681742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Shape 58"/>
          <p:cNvSpPr/>
          <p:nvPr>
            <p:ph type="body" idx="1"/>
          </p:nvPr>
        </p:nvSpPr>
        <p:spPr>
          <a:xfrm>
            <a:off x="1541309" y="7948362"/>
            <a:ext cx="10247318" cy="1141566"/>
          </a:xfrm>
          <a:prstGeom prst="rect">
            <a:avLst/>
          </a:prstGeom>
        </p:spPr>
        <p:txBody>
          <a:bodyPr/>
          <a:lstStyle>
            <a:lvl1pPr marL="2773108" indent="-2773108" defTabSz="525779">
              <a:spcBef>
                <a:spcPts val="3700"/>
              </a:spcBef>
              <a:buClr>
                <a:srgbClr val="FFFFFF"/>
              </a:buClr>
              <a:defRPr sz="3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FFFFFF"/>
                </a:solidFill>
              </a:rPr>
              <a:t>Calculate the average value of some vital signs and basic information automatically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65C1"/>
          </a:solidFill>
          <a:prstDash val="solid"/>
          <a:bevel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65C1"/>
          </a:solidFill>
          <a:prstDash val="solid"/>
          <a:bevel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65C1"/>
          </a:solidFill>
          <a:prstDash val="solid"/>
          <a:bevel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65C1"/>
          </a:solidFill>
          <a:prstDash val="solid"/>
          <a:bevel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