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7" r:id="rId4"/>
    <p:sldId id="276" r:id="rId5"/>
    <p:sldId id="258" r:id="rId6"/>
    <p:sldId id="259" r:id="rId7"/>
    <p:sldId id="260" r:id="rId8"/>
    <p:sldId id="269" r:id="rId9"/>
    <p:sldId id="273" r:id="rId10"/>
    <p:sldId id="274" r:id="rId11"/>
    <p:sldId id="272" r:id="rId12"/>
    <p:sldId id="264" r:id="rId13"/>
    <p:sldId id="266" r:id="rId14"/>
    <p:sldId id="275" r:id="rId15"/>
    <p:sldId id="279" r:id="rId16"/>
    <p:sldId id="270" r:id="rId17"/>
    <p:sldId id="278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7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1AD1C-F1B0-854A-BCE0-69A9EF831DE1}" type="datetimeFigureOut">
              <a:rPr lang="en-US" smtClean="0"/>
              <a:t>2/6/15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D8081-BEEA-6C4C-8D01-098D04D26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4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D8081-BEEA-6C4C-8D01-098D04D269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05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1CF7-7C0E-7343-8D15-537B88ADEFF0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E243-1360-9741-BECD-5A60A6C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3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1CF7-7C0E-7343-8D15-537B88ADEFF0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E243-1360-9741-BECD-5A60A6C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9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1CF7-7C0E-7343-8D15-537B88ADEFF0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E243-1360-9741-BECD-5A60A6C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5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1CF7-7C0E-7343-8D15-537B88ADEFF0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E243-1360-9741-BECD-5A60A6C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8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1CF7-7C0E-7343-8D15-537B88ADEFF0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E243-1360-9741-BECD-5A60A6C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5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1CF7-7C0E-7343-8D15-537B88ADEFF0}" type="datetimeFigureOut">
              <a:rPr lang="en-US" smtClean="0"/>
              <a:t>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E243-1360-9741-BECD-5A60A6C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1CF7-7C0E-7343-8D15-537B88ADEFF0}" type="datetimeFigureOut">
              <a:rPr lang="en-US" smtClean="0"/>
              <a:t>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E243-1360-9741-BECD-5A60A6C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0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1CF7-7C0E-7343-8D15-537B88ADEFF0}" type="datetimeFigureOut">
              <a:rPr lang="en-US" smtClean="0"/>
              <a:t>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E243-1360-9741-BECD-5A60A6C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1CF7-7C0E-7343-8D15-537B88ADEFF0}" type="datetimeFigureOut">
              <a:rPr lang="en-US" smtClean="0"/>
              <a:t>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E243-1360-9741-BECD-5A60A6C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3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1CF7-7C0E-7343-8D15-537B88ADEFF0}" type="datetimeFigureOut">
              <a:rPr lang="en-US" smtClean="0"/>
              <a:t>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E243-1360-9741-BECD-5A60A6C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0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1CF7-7C0E-7343-8D15-537B88ADEFF0}" type="datetimeFigureOut">
              <a:rPr lang="en-US" smtClean="0"/>
              <a:t>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E243-1360-9741-BECD-5A60A6C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7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1CF7-7C0E-7343-8D15-537B88ADEFF0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EE243-1360-9741-BECD-5A60A6C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8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urcetreeapp.com/" TargetMode="External"/><Relationship Id="rId4" Type="http://schemas.openxmlformats.org/officeDocument/2006/relationships/hyperlink" Target="http://git-scm.com/downloads/gui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clipse.org/egit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levels/1/challenges/1" TargetMode="External"/><Relationship Id="rId4" Type="http://schemas.openxmlformats.org/officeDocument/2006/relationships/hyperlink" Target="https://help.github.com/" TargetMode="External"/><Relationship Id="rId5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do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Brief Introduction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Jinlian Wang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32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Commands – </a:t>
            </a:r>
            <a:r>
              <a:rPr lang="en-US" dirty="0" smtClean="0"/>
              <a:t>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forward merge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rebase &lt;branch&gt;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rebase --abort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rebase --continue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rebase --skip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7200" y="4972118"/>
            <a:ext cx="8022941" cy="924804"/>
            <a:chOff x="457200" y="4972118"/>
            <a:chExt cx="8022941" cy="924804"/>
          </a:xfrm>
        </p:grpSpPr>
        <p:grpSp>
          <p:nvGrpSpPr>
            <p:cNvPr id="4" name="Group 3"/>
            <p:cNvGrpSpPr/>
            <p:nvPr/>
          </p:nvGrpSpPr>
          <p:grpSpPr>
            <a:xfrm>
              <a:off x="457200" y="5033322"/>
              <a:ext cx="8022941" cy="863600"/>
              <a:chOff x="457200" y="5033322"/>
              <a:chExt cx="8022941" cy="86360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7200" y="5033322"/>
                <a:ext cx="2679700" cy="8128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3641" y="5033322"/>
                <a:ext cx="3746500" cy="863600"/>
              </a:xfrm>
              <a:prstGeom prst="rect">
                <a:avLst/>
              </a:prstGeom>
            </p:spPr>
          </p:pic>
        </p:grpSp>
        <p:cxnSp>
          <p:nvCxnSpPr>
            <p:cNvPr id="7" name="Straight Arrow Connector 6"/>
            <p:cNvCxnSpPr/>
            <p:nvPr/>
          </p:nvCxnSpPr>
          <p:spPr>
            <a:xfrm flipV="1">
              <a:off x="3488384" y="5427487"/>
              <a:ext cx="2048816" cy="122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450599" y="4972118"/>
              <a:ext cx="208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accent6">
                      <a:lumMod val="50000"/>
                    </a:schemeClr>
                  </a:solidFill>
                </a:rPr>
                <a:t>Git</a:t>
              </a: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 rebase master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18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r>
              <a:rPr lang="en-US" dirty="0" err="1" smtClean="0"/>
              <a:t>vs</a:t>
            </a:r>
            <a:r>
              <a:rPr lang="en-US" dirty="0" smtClean="0"/>
              <a:t>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Non-destructive, preserve the entire history</a:t>
            </a:r>
          </a:p>
          <a:p>
            <a:r>
              <a:rPr lang="en-US" dirty="0" smtClean="0"/>
              <a:t>Extraneous merge commit </a:t>
            </a:r>
          </a:p>
          <a:p>
            <a:r>
              <a:rPr lang="en-US" dirty="0" smtClean="0"/>
              <a:t>New commits on the destination branch, linear history</a:t>
            </a:r>
          </a:p>
          <a:p>
            <a:r>
              <a:rPr lang="en-US" dirty="0" smtClean="0"/>
              <a:t>DO: rebase local repo before pushing to remote</a:t>
            </a:r>
          </a:p>
          <a:p>
            <a:r>
              <a:rPr lang="en-US" dirty="0" smtClean="0"/>
              <a:t>DO NOT: rebase on remote branches</a:t>
            </a:r>
          </a:p>
          <a:p>
            <a:r>
              <a:rPr lang="en-US" dirty="0" smtClean="0"/>
              <a:t>DO NOT: rebase after pull request sent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14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Commands –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Check in to remote repo</a:t>
            </a:r>
          </a:p>
          <a:p>
            <a:r>
              <a:rPr lang="en-US" dirty="0" smtClean="0"/>
              <a:t>Always fetch/merge/rebase first and then push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fetch &lt;repo&gt;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merge &lt;branch&gt;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pull &lt;branch&gt;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rebase &lt;branch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push &lt;repo&gt; &lt;branch&gt;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72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Commands – log/status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log -n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reset &lt;file/</a:t>
            </a:r>
            <a:r>
              <a:rPr lang="en-US" dirty="0" err="1" smtClean="0"/>
              <a:t>dir</a:t>
            </a:r>
            <a:r>
              <a:rPr lang="en-US" dirty="0" smtClean="0"/>
              <a:t>/.&gt; 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 out &lt;commit&gt; &lt;file/</a:t>
            </a:r>
            <a:r>
              <a:rPr lang="en-US" dirty="0" err="1" smtClean="0"/>
              <a:t>dir</a:t>
            </a:r>
            <a:r>
              <a:rPr lang="en-US" dirty="0" smtClean="0"/>
              <a:t>/.&gt;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reset --hard &lt;commit&gt;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clean -</a:t>
            </a:r>
            <a:r>
              <a:rPr lang="en-US" dirty="0" err="1"/>
              <a:t>fdx</a:t>
            </a:r>
            <a:endParaRPr lang="en-US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stash save ‘&lt;</a:t>
            </a:r>
            <a:r>
              <a:rPr lang="en-US" dirty="0" err="1" smtClean="0"/>
              <a:t>msg</a:t>
            </a:r>
            <a:r>
              <a:rPr lang="en-US" dirty="0" smtClean="0"/>
              <a:t>&gt;’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commit --amend -m ‘&lt;new </a:t>
            </a:r>
            <a:r>
              <a:rPr lang="en-US" dirty="0" err="1" smtClean="0"/>
              <a:t>msg</a:t>
            </a:r>
            <a:r>
              <a:rPr lang="en-US" dirty="0" smtClean="0"/>
              <a:t>&gt;’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7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Gitflow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Forking Workflow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Gitflow</a:t>
            </a:r>
            <a:r>
              <a:rPr lang="en-US" dirty="0" smtClean="0"/>
              <a:t> Workflow</a:t>
            </a:r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/>
          <a:srcRect l="-14962" r="-14962"/>
          <a:stretch>
            <a:fillRect/>
          </a:stretch>
        </p:blipFill>
        <p:spPr>
          <a:xfrm>
            <a:off x="0" y="2414706"/>
            <a:ext cx="8229600" cy="394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5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Topics for Later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Tags and its usage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configuration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cherry-pick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filter-branch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submodules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format-patch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alias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2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GUI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Xcode</a:t>
            </a:r>
            <a:endParaRPr lang="en-US" dirty="0" smtClean="0"/>
          </a:p>
          <a:p>
            <a:r>
              <a:rPr lang="en-US" dirty="0" err="1" smtClean="0"/>
              <a:t>Egit</a:t>
            </a:r>
            <a:r>
              <a:rPr lang="en-US" dirty="0"/>
              <a:t> Eclipse Plugin(</a:t>
            </a:r>
            <a:r>
              <a:rPr lang="en-US" dirty="0">
                <a:hlinkClick r:id="rId2"/>
              </a:rPr>
              <a:t>http://eclipse.org/egit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SourceTree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http://www.sourcetreeapp.com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4"/>
              </a:rPr>
              <a:t>http://git-scm.com/downloads/</a:t>
            </a:r>
            <a:r>
              <a:rPr lang="en-US" dirty="0" smtClean="0">
                <a:hlinkClick r:id="rId4"/>
              </a:rPr>
              <a:t>guis</a:t>
            </a:r>
            <a:endParaRPr lang="en-US" dirty="0" smtClean="0"/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for Mac</a:t>
            </a:r>
          </a:p>
          <a:p>
            <a:pPr lvl="1"/>
            <a:r>
              <a:rPr lang="en-US" dirty="0" smtClean="0"/>
              <a:t>Tower</a:t>
            </a:r>
          </a:p>
          <a:p>
            <a:pPr lvl="1"/>
            <a:r>
              <a:rPr lang="en-US" dirty="0" err="1" smtClean="0"/>
              <a:t>SmartGit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56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</a:p>
          <a:p>
            <a:r>
              <a:rPr lang="en-US" dirty="0" smtClean="0"/>
              <a:t>GUI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8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Official </a:t>
            </a:r>
            <a:r>
              <a:rPr lang="en-US" dirty="0" smtClean="0"/>
              <a:t>Documentation: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://git-scm.com/</a:t>
            </a:r>
            <a:r>
              <a:rPr lang="en-US" dirty="0" smtClean="0">
                <a:hlinkClick r:id="rId2"/>
              </a:rPr>
              <a:t>doc</a:t>
            </a:r>
            <a:endParaRPr lang="en-US" dirty="0" smtClean="0"/>
          </a:p>
          <a:p>
            <a:r>
              <a:rPr lang="en-US" dirty="0" smtClean="0"/>
              <a:t>Learn </a:t>
            </a:r>
            <a:r>
              <a:rPr lang="en-US" dirty="0" err="1" smtClean="0"/>
              <a:t>Git</a:t>
            </a:r>
            <a:r>
              <a:rPr lang="en-US" dirty="0"/>
              <a:t> in 15m: </a:t>
            </a:r>
            <a:r>
              <a:rPr lang="en-US" dirty="0">
                <a:hlinkClick r:id="rId3"/>
              </a:rPr>
              <a:t>https://try.github.io/levels/1/challenges/</a:t>
            </a:r>
            <a:r>
              <a:rPr lang="en-US" dirty="0" smtClean="0">
                <a:hlinkClick r:id="rId3"/>
              </a:rPr>
              <a:t>1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/>
              <a:t> Help: </a:t>
            </a:r>
            <a:r>
              <a:rPr lang="en-US" dirty="0">
                <a:hlinkClick r:id="rId4"/>
              </a:rPr>
              <a:t>https://help.github.com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Branching Strategy: </a:t>
            </a:r>
            <a:r>
              <a:rPr lang="en-US" dirty="0">
                <a:hlinkClick r:id="rId5"/>
              </a:rPr>
              <a:t>http://nvie.com/posts/a-successful-git-branching-model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22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another version control?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SVN</a:t>
            </a:r>
          </a:p>
          <a:p>
            <a:r>
              <a:rPr lang="en-US" dirty="0" err="1" smtClean="0"/>
              <a:t>Clearcase</a:t>
            </a:r>
            <a:endParaRPr lang="en-US" dirty="0" smtClean="0"/>
          </a:p>
          <a:p>
            <a:r>
              <a:rPr lang="en-US" dirty="0" smtClean="0"/>
              <a:t>CVS</a:t>
            </a:r>
          </a:p>
          <a:p>
            <a:r>
              <a:rPr lang="en-US" dirty="0" smtClean="0"/>
              <a:t>Are they created Equal?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25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80" r="-80"/>
          <a:stretch>
            <a:fillRect/>
          </a:stretch>
        </p:blipFill>
        <p:spPr>
          <a:xfrm>
            <a:off x="457200" y="274638"/>
            <a:ext cx="8229600" cy="58515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2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284" r="-6284"/>
          <a:stretch>
            <a:fillRect/>
          </a:stretch>
        </p:blipFill>
        <p:spPr>
          <a:xfrm>
            <a:off x="457200" y="498475"/>
            <a:ext cx="8229600" cy="5627688"/>
          </a:xfrm>
        </p:spPr>
      </p:pic>
    </p:spTree>
    <p:extLst>
      <p:ext uri="{BB962C8B-B14F-4D97-AF65-F5344CB8AC3E}">
        <p14:creationId xmlns:p14="http://schemas.microsoft.com/office/powerpoint/2010/main" val="1630981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Why I like it?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model</a:t>
            </a:r>
          </a:p>
          <a:p>
            <a:r>
              <a:rPr lang="en-US" dirty="0" smtClean="0"/>
              <a:t>Local repository</a:t>
            </a:r>
          </a:p>
          <a:p>
            <a:r>
              <a:rPr lang="en-US" dirty="0" smtClean="0"/>
              <a:t>Pull requests/code review</a:t>
            </a:r>
          </a:p>
          <a:p>
            <a:r>
              <a:rPr lang="en-US" dirty="0" smtClean="0"/>
              <a:t>Branch switching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8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Commands – </a:t>
            </a:r>
            <a:r>
              <a:rPr lang="en-US" dirty="0" err="1" smtClean="0"/>
              <a:t>init</a:t>
            </a:r>
            <a:r>
              <a:rPr lang="en-US" dirty="0" smtClean="0"/>
              <a:t>/clone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 repository</a:t>
            </a:r>
          </a:p>
          <a:p>
            <a:r>
              <a:rPr lang="en-US" dirty="0" smtClean="0"/>
              <a:t>Local repository</a:t>
            </a:r>
          </a:p>
          <a:p>
            <a:r>
              <a:rPr lang="en-US" dirty="0" smtClean="0"/>
              <a:t>What does “cloning” mean? </a:t>
            </a:r>
          </a:p>
          <a:p>
            <a:r>
              <a:rPr lang="en-US" dirty="0" smtClean="0"/>
              <a:t>Syntax: 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clone &lt;repo </a:t>
            </a:r>
            <a:r>
              <a:rPr lang="en-US" dirty="0" err="1" smtClean="0"/>
              <a:t>url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1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Commands – check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tree</a:t>
            </a:r>
          </a:p>
          <a:p>
            <a:r>
              <a:rPr lang="en-US" dirty="0" smtClean="0"/>
              <a:t>Staging area (why it is good?)</a:t>
            </a:r>
          </a:p>
          <a:p>
            <a:r>
              <a:rPr lang="en-US" dirty="0" smtClean="0"/>
              <a:t>Local only for now, remote check in later</a:t>
            </a:r>
          </a:p>
          <a:p>
            <a:r>
              <a:rPr lang="en-US" dirty="0" smtClean="0"/>
              <a:t>Syntax: 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&lt;file/</a:t>
            </a:r>
            <a:r>
              <a:rPr lang="en-US" dirty="0" err="1" smtClean="0"/>
              <a:t>dir</a:t>
            </a:r>
            <a:r>
              <a:rPr lang="en-US" dirty="0" smtClean="0"/>
              <a:t>/.&gt;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commit -m “&lt;</a:t>
            </a:r>
            <a:r>
              <a:rPr lang="en-US" dirty="0" err="1" smtClean="0"/>
              <a:t>msg</a:t>
            </a:r>
            <a:r>
              <a:rPr lang="en-US" dirty="0" smtClean="0"/>
              <a:t>&gt;”</a:t>
            </a:r>
          </a:p>
        </p:txBody>
      </p:sp>
    </p:spTree>
    <p:extLst>
      <p:ext uri="{BB962C8B-B14F-4D97-AF65-F5344CB8AC3E}">
        <p14:creationId xmlns:p14="http://schemas.microsoft.com/office/powerpoint/2010/main" val="1039750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 weight pointer to a commit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 out &lt;branch&gt;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 out -b &lt;branch&gt;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branch &lt;branch&gt;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branch -d &lt;branch&gt;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branch -m &lt;branch&gt;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33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Commands – </a:t>
            </a:r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way merge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merge &lt;branch&gt;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merge --abort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&lt;file&gt;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commit -m “&lt;</a:t>
            </a:r>
            <a:r>
              <a:rPr lang="en-US" dirty="0" err="1" smtClean="0"/>
              <a:t>msg</a:t>
            </a:r>
            <a:r>
              <a:rPr lang="en-US" dirty="0" smtClean="0"/>
              <a:t>&gt;”</a:t>
            </a:r>
          </a:p>
          <a:p>
            <a:pPr lvl="1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7200" y="4972118"/>
            <a:ext cx="8229600" cy="912153"/>
            <a:chOff x="457200" y="4972118"/>
            <a:chExt cx="8229600" cy="91215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7200" y="4995106"/>
              <a:ext cx="3149600" cy="8636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4995271"/>
              <a:ext cx="3390900" cy="88900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V="1">
              <a:off x="3488384" y="5427487"/>
              <a:ext cx="2048816" cy="122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598631" y="4972118"/>
              <a:ext cx="1648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accent6">
                      <a:lumMod val="50000"/>
                    </a:schemeClr>
                  </a:solidFill>
                </a:rPr>
                <a:t>Git</a:t>
              </a: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 merge topic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651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6292</TotalTime>
  <Words>534</Words>
  <Application>Microsoft Macintosh PowerPoint</Application>
  <PresentationFormat>On-screen Show (4:3)</PresentationFormat>
  <Paragraphs>105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 Brief Introduction to Git</vt:lpstr>
      <vt:lpstr>What, another version control? </vt:lpstr>
      <vt:lpstr>PowerPoint Presentation</vt:lpstr>
      <vt:lpstr>PowerPoint Presentation</vt:lpstr>
      <vt:lpstr>Git – Why I like it? </vt:lpstr>
      <vt:lpstr>Common Commands – init/clone</vt:lpstr>
      <vt:lpstr>Common Commands – check in</vt:lpstr>
      <vt:lpstr>Git Branches</vt:lpstr>
      <vt:lpstr>Common Commands – merge</vt:lpstr>
      <vt:lpstr>Common Commands – rebase</vt:lpstr>
      <vt:lpstr>Merge vs Rebase</vt:lpstr>
      <vt:lpstr>Common Commands – push</vt:lpstr>
      <vt:lpstr>Common Commands – log/status</vt:lpstr>
      <vt:lpstr>Gitflow Workflow</vt:lpstr>
      <vt:lpstr>Other Topics for Later </vt:lpstr>
      <vt:lpstr>Git GUI Clients</vt:lpstr>
      <vt:lpstr>Demo</vt:lpstr>
      <vt:lpstr>References </vt:lpstr>
    </vt:vector>
  </TitlesOfParts>
  <Company>Concur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Introduction to Git</dc:title>
  <dc:creator>Jinlian Sunny Wang</dc:creator>
  <cp:lastModifiedBy>Jinlian Sunny Wang</cp:lastModifiedBy>
  <cp:revision>102</cp:revision>
  <cp:lastPrinted>2015-02-06T18:12:17Z</cp:lastPrinted>
  <dcterms:created xsi:type="dcterms:W3CDTF">2015-01-29T21:22:11Z</dcterms:created>
  <dcterms:modified xsi:type="dcterms:W3CDTF">2015-02-06T18:14:30Z</dcterms:modified>
</cp:coreProperties>
</file>