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0" r:id="rId5"/>
    <p:sldId id="273" r:id="rId6"/>
    <p:sldId id="266" r:id="rId7"/>
    <p:sldId id="271" r:id="rId8"/>
    <p:sldId id="257" r:id="rId9"/>
    <p:sldId id="258" r:id="rId10"/>
    <p:sldId id="259" r:id="rId11"/>
    <p:sldId id="261" r:id="rId12"/>
    <p:sldId id="260" r:id="rId13"/>
    <p:sldId id="263" r:id="rId14"/>
    <p:sldId id="262" r:id="rId15"/>
    <p:sldId id="264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78B-1D38-4E01-8C6C-B763A92ECC08}" type="datetimeFigureOut">
              <a:rPr lang="en-CA" smtClean="0"/>
              <a:t>01/03/2018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B307-0800-4A70-81DE-90B619A45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73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78B-1D38-4E01-8C6C-B763A92ECC08}" type="datetimeFigureOut">
              <a:rPr lang="en-CA" smtClean="0"/>
              <a:t>01/03/2018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B307-0800-4A70-81DE-90B619A45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27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78B-1D38-4E01-8C6C-B763A92ECC08}" type="datetimeFigureOut">
              <a:rPr lang="en-CA" smtClean="0"/>
              <a:t>01/03/2018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B307-0800-4A70-81DE-90B619A45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75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78B-1D38-4E01-8C6C-B763A92ECC08}" type="datetimeFigureOut">
              <a:rPr lang="en-CA" smtClean="0"/>
              <a:t>01/03/2018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B307-0800-4A70-81DE-90B619A45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78B-1D38-4E01-8C6C-B763A92ECC08}" type="datetimeFigureOut">
              <a:rPr lang="en-CA" smtClean="0"/>
              <a:t>01/03/2018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B307-0800-4A70-81DE-90B619A45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71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78B-1D38-4E01-8C6C-B763A92ECC08}" type="datetimeFigureOut">
              <a:rPr lang="en-CA" smtClean="0"/>
              <a:t>01/03/2018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B307-0800-4A70-81DE-90B619A45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23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78B-1D38-4E01-8C6C-B763A92ECC08}" type="datetimeFigureOut">
              <a:rPr lang="en-CA" smtClean="0"/>
              <a:t>01/03/2018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B307-0800-4A70-81DE-90B619A45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51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78B-1D38-4E01-8C6C-B763A92ECC08}" type="datetimeFigureOut">
              <a:rPr lang="en-CA" smtClean="0"/>
              <a:t>01/03/2018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B307-0800-4A70-81DE-90B619A45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3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78B-1D38-4E01-8C6C-B763A92ECC08}" type="datetimeFigureOut">
              <a:rPr lang="en-CA" smtClean="0"/>
              <a:t>01/03/2018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B307-0800-4A70-81DE-90B619A45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73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78B-1D38-4E01-8C6C-B763A92ECC08}" type="datetimeFigureOut">
              <a:rPr lang="en-CA" smtClean="0"/>
              <a:t>01/03/2018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B307-0800-4A70-81DE-90B619A45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90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78B-1D38-4E01-8C6C-B763A92ECC08}" type="datetimeFigureOut">
              <a:rPr lang="en-CA" smtClean="0"/>
              <a:t>01/03/2018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B307-0800-4A70-81DE-90B619A45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20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EE78B-1D38-4E01-8C6C-B763A92ECC08}" type="datetimeFigureOut">
              <a:rPr lang="en-CA" smtClean="0"/>
              <a:t>01/03/2018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8B307-0800-4A70-81DE-90B619A45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880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hstspreload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7FE83D-F301-46C6-AA64-303F4FE7CD07}"/>
              </a:ext>
            </a:extLst>
          </p:cNvPr>
          <p:cNvSpPr txBox="1"/>
          <p:nvPr/>
        </p:nvSpPr>
        <p:spPr>
          <a:xfrm>
            <a:off x="1909234" y="2270212"/>
            <a:ext cx="8085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Algerian" panose="04020705040A02060702" pitchFamily="82" charset="0"/>
              </a:rPr>
              <a:t>HSTS Bypass with </a:t>
            </a:r>
            <a:r>
              <a:rPr lang="en-US" altLang="zh-CN" sz="4000" dirty="0" err="1">
                <a:latin typeface="Algerian" panose="04020705040A02060702" pitchFamily="82" charset="0"/>
              </a:rPr>
              <a:t>Bettercap</a:t>
            </a:r>
            <a:endParaRPr lang="zh-CN" altLang="en-US" sz="4000" dirty="0">
              <a:latin typeface="Algerian" panose="04020705040A02060702" pitchFamily="8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3AEB1F-111E-4E2B-B477-A6706671CEDC}"/>
              </a:ext>
            </a:extLst>
          </p:cNvPr>
          <p:cNvSpPr txBox="1"/>
          <p:nvPr/>
        </p:nvSpPr>
        <p:spPr>
          <a:xfrm>
            <a:off x="8187267" y="3781784"/>
            <a:ext cx="4004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sto MT" panose="02040603050505030304" pitchFamily="18" charset="0"/>
              </a:rPr>
              <a:t>By </a:t>
            </a:r>
            <a:r>
              <a:rPr lang="en-US" altLang="zh-CN" sz="2000" dirty="0" err="1">
                <a:latin typeface="Calisto MT" panose="02040603050505030304" pitchFamily="18" charset="0"/>
              </a:rPr>
              <a:t>Junyi</a:t>
            </a:r>
            <a:r>
              <a:rPr lang="en-US" altLang="zh-CN" sz="2000" dirty="0">
                <a:latin typeface="Calisto MT" panose="02040603050505030304" pitchFamily="18" charset="0"/>
              </a:rPr>
              <a:t> Zou, </a:t>
            </a:r>
            <a:r>
              <a:rPr lang="en-US" altLang="zh-CN" sz="2000" dirty="0" err="1">
                <a:latin typeface="Calisto MT" panose="02040603050505030304" pitchFamily="18" charset="0"/>
              </a:rPr>
              <a:t>Jinliang</a:t>
            </a:r>
            <a:r>
              <a:rPr lang="en-US" altLang="zh-CN" sz="2000" dirty="0">
                <a:latin typeface="Calisto MT" panose="02040603050505030304" pitchFamily="18" charset="0"/>
              </a:rPr>
              <a:t> Zhang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EDF29F4-C6FD-49A5-81EF-23E45CCB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4633" y="0"/>
            <a:ext cx="2857500" cy="16002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9AE77FE-3C76-442D-A2AF-4C8637156F8A}"/>
              </a:ext>
            </a:extLst>
          </p:cNvPr>
          <p:cNvSpPr/>
          <p:nvPr/>
        </p:nvSpPr>
        <p:spPr>
          <a:xfrm>
            <a:off x="9775598" y="6488668"/>
            <a:ext cx="417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Arial"/>
                <a:cs typeface="Arial"/>
              </a:rPr>
              <a:t>Introducing to Hacking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93EC8D-51B4-4362-A8B5-02146DBE29C6}"/>
              </a:ext>
            </a:extLst>
          </p:cNvPr>
          <p:cNvSpPr/>
          <p:nvPr/>
        </p:nvSpPr>
        <p:spPr>
          <a:xfrm>
            <a:off x="-266247" y="6488668"/>
            <a:ext cx="417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2"/>
                </a:solidFill>
                <a:latin typeface="Arial"/>
                <a:cs typeface="Arial"/>
              </a:rPr>
              <a:t>Electrical  and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112704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C3078F-1CC0-4913-A028-2796E2CB1D6D}"/>
              </a:ext>
            </a:extLst>
          </p:cNvPr>
          <p:cNvSpPr/>
          <p:nvPr/>
        </p:nvSpPr>
        <p:spPr>
          <a:xfrm>
            <a:off x="691931" y="113375"/>
            <a:ext cx="10216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Bradley Hand ITC" panose="03070402050302030203" pitchFamily="66" charset="0"/>
              </a:rPr>
              <a:t>HSTS Mechanism: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F8AE0-005B-4ECC-B97A-52CEABE8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37" y="758497"/>
            <a:ext cx="8194994" cy="40348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7AAA57-4403-476F-8BBA-FCACED6B7C21}"/>
              </a:ext>
            </a:extLst>
          </p:cNvPr>
          <p:cNvSpPr/>
          <p:nvPr/>
        </p:nvSpPr>
        <p:spPr>
          <a:xfrm>
            <a:off x="860037" y="5969237"/>
            <a:ext cx="31400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Firefox: maximum 1024 records</a:t>
            </a:r>
          </a:p>
          <a:p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  <a:latin typeface="-apple-system"/>
              </a:rPr>
              <a:t>Chrome: no storage limit</a:t>
            </a:r>
            <a:endParaRPr lang="en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 descr="图片包含 笔记本电脑, 计算机, 室内, 就坐&#10;&#10;已生成极高可信度的说明">
            <a:extLst>
              <a:ext uri="{FF2B5EF4-FFF2-40B4-BE49-F238E27FC236}">
                <a16:creationId xmlns:a16="http://schemas.microsoft.com/office/drawing/2014/main" id="{B1C8D648-A82D-4513-8587-19427CBBE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255" y="5895191"/>
            <a:ext cx="1283746" cy="9628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13B91D2-9A4D-450D-BB6E-021753A5C2D4}"/>
              </a:ext>
            </a:extLst>
          </p:cNvPr>
          <p:cNvSpPr txBox="1"/>
          <p:nvPr/>
        </p:nvSpPr>
        <p:spPr>
          <a:xfrm>
            <a:off x="860037" y="4919612"/>
            <a:ext cx="833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Browser maintains a table.</a:t>
            </a:r>
          </a:p>
          <a:p>
            <a:r>
              <a:rPr lang="en-US" altLang="zh-CN" dirty="0"/>
              <a:t>HSTS Table records : what https website has visited, how many time client has visited.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3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C3078F-1CC0-4913-A028-2796E2CB1D6D}"/>
              </a:ext>
            </a:extLst>
          </p:cNvPr>
          <p:cNvSpPr/>
          <p:nvPr/>
        </p:nvSpPr>
        <p:spPr>
          <a:xfrm>
            <a:off x="647945" y="274655"/>
            <a:ext cx="102163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HSTS Bypass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AAA57-4403-476F-8BBA-FCACED6B7C21}"/>
              </a:ext>
            </a:extLst>
          </p:cNvPr>
          <p:cNvSpPr/>
          <p:nvPr/>
        </p:nvSpPr>
        <p:spPr>
          <a:xfrm>
            <a:off x="770435" y="1282433"/>
            <a:ext cx="7413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Because Firefox can only have maximum 1024 records, </a:t>
            </a:r>
            <a:r>
              <a:rPr lang="en-CA" dirty="0">
                <a:solidFill>
                  <a:schemeClr val="tx1">
                    <a:lumMod val="95000"/>
                  </a:schemeClr>
                </a:solidFill>
                <a:latin typeface="-apple-system"/>
              </a:rPr>
              <a:t>the attacker can flood the HSTS table with junk information.</a:t>
            </a:r>
          </a:p>
          <a:p>
            <a:endParaRPr lang="en-CA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endParaRPr lang="en-CA" dirty="0">
              <a:solidFill>
                <a:schemeClr val="tx1">
                  <a:lumMod val="95000"/>
                </a:schemeClr>
              </a:solidFill>
              <a:latin typeface="-apple-system"/>
            </a:endParaRPr>
          </a:p>
          <a:p>
            <a:r>
              <a:rPr lang="en-CA" dirty="0">
                <a:solidFill>
                  <a:schemeClr val="tx1">
                    <a:lumMod val="95000"/>
                  </a:schemeClr>
                </a:solidFill>
                <a:latin typeface="-apple-system"/>
              </a:rPr>
              <a:t>Use JS injection to inject junk https entries, so real entries is overwritten.</a:t>
            </a:r>
            <a:endParaRPr lang="en-CA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ACE7F-A7A9-468A-A25D-83D15DBF7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67" y="3389486"/>
            <a:ext cx="2886075" cy="1724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3EC320-CB03-40B7-AFA1-B8C957F0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653" y="2324916"/>
            <a:ext cx="3543300" cy="3810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8FF32-96E9-48DA-801E-BF0065BAB91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968742" y="4229916"/>
            <a:ext cx="3711911" cy="21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7062F2-F0D5-4020-BC46-D803BD09D3CF}"/>
              </a:ext>
            </a:extLst>
          </p:cNvPr>
          <p:cNvSpPr txBox="1"/>
          <p:nvPr/>
        </p:nvSpPr>
        <p:spPr>
          <a:xfrm>
            <a:off x="4984382" y="3860584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After Flood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FB955-C9CC-45F5-B74F-D8CAA8D2EFC0}"/>
              </a:ext>
            </a:extLst>
          </p:cNvPr>
          <p:cNvSpPr txBox="1"/>
          <p:nvPr/>
        </p:nvSpPr>
        <p:spPr>
          <a:xfrm>
            <a:off x="1327731" y="5317957"/>
            <a:ext cx="19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Original HSTS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05EB2-2070-4BB0-8DBC-7166AE4D5BF2}"/>
              </a:ext>
            </a:extLst>
          </p:cNvPr>
          <p:cNvSpPr txBox="1"/>
          <p:nvPr/>
        </p:nvSpPr>
        <p:spPr>
          <a:xfrm>
            <a:off x="7913096" y="6113333"/>
            <a:ext cx="20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Flooded HSTS Table</a:t>
            </a:r>
          </a:p>
        </p:txBody>
      </p:sp>
      <p:pic>
        <p:nvPicPr>
          <p:cNvPr id="10" name="图片 9" descr="图片包含 笔记本电脑, 计算机, 室内, 就坐&#10;&#10;已生成极高可信度的说明">
            <a:extLst>
              <a:ext uri="{FF2B5EF4-FFF2-40B4-BE49-F238E27FC236}">
                <a16:creationId xmlns:a16="http://schemas.microsoft.com/office/drawing/2014/main" id="{1C9408BF-BC57-45A0-AE59-293E9FDEF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255" y="5895191"/>
            <a:ext cx="1283746" cy="9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C3078F-1CC0-4913-A028-2796E2CB1D6D}"/>
              </a:ext>
            </a:extLst>
          </p:cNvPr>
          <p:cNvSpPr/>
          <p:nvPr/>
        </p:nvSpPr>
        <p:spPr>
          <a:xfrm>
            <a:off x="691931" y="1229640"/>
            <a:ext cx="10216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HSTS </a:t>
            </a:r>
            <a:r>
              <a:rPr lang="en-CA" dirty="0"/>
              <a:t>pre-loaded </a:t>
            </a:r>
            <a:r>
              <a:rPr lang="en-US" dirty="0"/>
              <a:t>List</a:t>
            </a:r>
            <a:r>
              <a:rPr lang="en-CA" dirty="0"/>
              <a:t> of HSTS sites</a:t>
            </a:r>
            <a:r>
              <a:rPr lang="en-US" dirty="0"/>
              <a:t>.</a:t>
            </a:r>
          </a:p>
          <a:p>
            <a:r>
              <a:rPr lang="en-US" dirty="0"/>
              <a:t>IE has supported HSTS </a:t>
            </a:r>
            <a:r>
              <a:rPr lang="en-CA" dirty="0"/>
              <a:t>pre-loaded </a:t>
            </a:r>
            <a:r>
              <a:rPr lang="en-US" dirty="0"/>
              <a:t>List</a:t>
            </a:r>
            <a:r>
              <a:rPr lang="en-CA" dirty="0"/>
              <a:t> </a:t>
            </a:r>
            <a:r>
              <a:rPr lang="en-US" dirty="0"/>
              <a:t>since February 16, 2015.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B7DC7-72C2-4723-B802-30AAF4EB4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8497"/>
            <a:ext cx="12192000" cy="31983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A0C89B-311E-4022-8A93-CC4FF4754526}"/>
              </a:ext>
            </a:extLst>
          </p:cNvPr>
          <p:cNvSpPr/>
          <p:nvPr/>
        </p:nvSpPr>
        <p:spPr>
          <a:xfrm>
            <a:off x="684652" y="5266888"/>
            <a:ext cx="1021632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Limitations:</a:t>
            </a:r>
          </a:p>
          <a:p>
            <a:endParaRPr lang="en-CA" dirty="0"/>
          </a:p>
          <a:p>
            <a:r>
              <a:rPr lang="en-CA" dirty="0"/>
              <a:t>Some websites not in the list (such as OWL).</a:t>
            </a:r>
          </a:p>
          <a:p>
            <a:r>
              <a:rPr lang="en-CA" dirty="0"/>
              <a:t>Can’t include all the HTTPS websites in the world.</a:t>
            </a:r>
            <a:endParaRPr lang="en-US" dirty="0"/>
          </a:p>
        </p:txBody>
      </p:sp>
      <p:pic>
        <p:nvPicPr>
          <p:cNvPr id="5" name="图片 4" descr="图片包含 笔记本电脑, 计算机, 室内, 就坐&#10;&#10;已生成极高可信度的说明">
            <a:extLst>
              <a:ext uri="{FF2B5EF4-FFF2-40B4-BE49-F238E27FC236}">
                <a16:creationId xmlns:a16="http://schemas.microsoft.com/office/drawing/2014/main" id="{E55F9C25-E521-4421-8314-91F7BD1CE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255" y="5895191"/>
            <a:ext cx="1283746" cy="9628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540297-A264-4C6C-AE29-E9FF9CF0F834}"/>
              </a:ext>
            </a:extLst>
          </p:cNvPr>
          <p:cNvSpPr txBox="1"/>
          <p:nvPr/>
        </p:nvSpPr>
        <p:spPr>
          <a:xfrm>
            <a:off x="221942" y="390783"/>
            <a:ext cx="229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3600" b="1" dirty="0">
                <a:latin typeface="Viner Hand ITC" panose="03070502030502020203" pitchFamily="66" charset="0"/>
                <a:ea typeface="汉仪欧行繁" panose="02010600000101010101" pitchFamily="2" charset="-122"/>
              </a:rPr>
              <a:t>Solution</a:t>
            </a:r>
            <a:r>
              <a:rPr lang="en-US" altLang="zh-CN" sz="3600" b="1" dirty="0"/>
              <a:t>: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5840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FF881-92DE-4EF8-8361-4340B85D6BD2}"/>
              </a:ext>
            </a:extLst>
          </p:cNvPr>
          <p:cNvSpPr txBox="1"/>
          <p:nvPr/>
        </p:nvSpPr>
        <p:spPr>
          <a:xfrm>
            <a:off x="187668" y="325882"/>
            <a:ext cx="7873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latin typeface="Bradley Hand ITC" panose="03070402050302030203" pitchFamily="66" charset="0"/>
                <a:ea typeface="hakuyoxingshu7000" panose="02000600000000000000" pitchFamily="2" charset="-122"/>
                <a:cs typeface="hakuyoxingshu7000" panose="02000600000000000000" pitchFamily="2" charset="-122"/>
              </a:rPr>
              <a:t>How to hack UWO </a:t>
            </a:r>
            <a:r>
              <a:rPr lang="en-CA" sz="4800" b="1" dirty="0">
                <a:latin typeface="Bradley Hand ITC" panose="03070402050302030203" pitchFamily="66" charset="0"/>
                <a:ea typeface="hakuyoxingshu7000" panose="02000600000000000000" pitchFamily="2" charset="-122"/>
                <a:cs typeface="hakuyoxingshu7000" panose="02000600000000000000" pitchFamily="2" charset="-122"/>
              </a:rPr>
              <a:t>Account</a:t>
            </a:r>
            <a:endParaRPr lang="en-CA" sz="4000" b="1" dirty="0">
              <a:latin typeface="Bradley Hand ITC" panose="03070402050302030203" pitchFamily="66" charset="0"/>
              <a:ea typeface="hakuyoxingshu7000" panose="02000600000000000000" pitchFamily="2" charset="-122"/>
              <a:cs typeface="hakuyoxingshu7000" panose="02000600000000000000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56238-EA1C-4907-AEDE-3F866624D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4" y="2643956"/>
            <a:ext cx="11662611" cy="343447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1D01365-5513-4F90-84C9-83C8A9E99ABB}"/>
              </a:ext>
            </a:extLst>
          </p:cNvPr>
          <p:cNvSpPr txBox="1"/>
          <p:nvPr/>
        </p:nvSpPr>
        <p:spPr>
          <a:xfrm>
            <a:off x="414138" y="1521712"/>
            <a:ext cx="2815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Algerian" panose="04020705040A02060702" pitchFamily="82" charset="0"/>
              </a:rPr>
              <a:t>Step 1:</a:t>
            </a:r>
            <a:endParaRPr lang="zh-CN" altLang="en-US" sz="3600" b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图片 5" descr="图片包含 笔记本电脑, 计算机, 室内, 就坐&#10;&#10;已生成极高可信度的说明">
            <a:extLst>
              <a:ext uri="{FF2B5EF4-FFF2-40B4-BE49-F238E27FC236}">
                <a16:creationId xmlns:a16="http://schemas.microsoft.com/office/drawing/2014/main" id="{50AA007D-3E51-4C00-9558-63A29BDE3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255" y="5895191"/>
            <a:ext cx="1283746" cy="9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9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ECB9CB-D2A3-43BF-B05B-C8016DE00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1487"/>
            <a:ext cx="12192000" cy="21495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76D663E-0FD4-4B32-8D7A-CAA27641C09E}"/>
              </a:ext>
            </a:extLst>
          </p:cNvPr>
          <p:cNvSpPr txBox="1"/>
          <p:nvPr/>
        </p:nvSpPr>
        <p:spPr>
          <a:xfrm>
            <a:off x="320015" y="684868"/>
            <a:ext cx="2815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Algerian" panose="04020705040A02060702" pitchFamily="82" charset="0"/>
              </a:rPr>
              <a:t>Step 2:</a:t>
            </a:r>
            <a:endParaRPr lang="zh-CN" altLang="en-US" sz="3600" b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图片 4" descr="图片包含 笔记本电脑, 计算机, 室内, 就坐&#10;&#10;已生成极高可信度的说明">
            <a:extLst>
              <a:ext uri="{FF2B5EF4-FFF2-40B4-BE49-F238E27FC236}">
                <a16:creationId xmlns:a16="http://schemas.microsoft.com/office/drawing/2014/main" id="{75EF5F7D-C68A-470D-8CB3-8B4319A17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255" y="5895191"/>
            <a:ext cx="1283746" cy="9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3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B38B50-6CFB-4B68-89F0-175E86EF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937"/>
            <a:ext cx="12192000" cy="44500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9F4A6D-39A6-40A3-8DE2-53A101CBF358}"/>
              </a:ext>
            </a:extLst>
          </p:cNvPr>
          <p:cNvSpPr txBox="1"/>
          <p:nvPr/>
        </p:nvSpPr>
        <p:spPr>
          <a:xfrm>
            <a:off x="137412" y="518882"/>
            <a:ext cx="2815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Algerian" panose="04020705040A02060702" pitchFamily="82" charset="0"/>
              </a:rPr>
              <a:t>Step 3:</a:t>
            </a:r>
            <a:endParaRPr lang="zh-CN" altLang="en-US" sz="3600" b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图片 5" descr="图片包含 笔记本电脑, 计算机, 室内, 就坐&#10;&#10;已生成极高可信度的说明">
            <a:extLst>
              <a:ext uri="{FF2B5EF4-FFF2-40B4-BE49-F238E27FC236}">
                <a16:creationId xmlns:a16="http://schemas.microsoft.com/office/drawing/2014/main" id="{B30B9936-2BC4-49F5-A3E9-21AF93004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255" y="5895191"/>
            <a:ext cx="1283746" cy="9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C3078F-1CC0-4913-A028-2796E2CB1D6D}"/>
              </a:ext>
            </a:extLst>
          </p:cNvPr>
          <p:cNvSpPr/>
          <p:nvPr/>
        </p:nvSpPr>
        <p:spPr>
          <a:xfrm>
            <a:off x="1634127" y="1366196"/>
            <a:ext cx="1021632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b="1" dirty="0">
              <a:latin typeface="Viner Hand ITC" panose="03070502030502020203" pitchFamily="66" charset="0"/>
              <a:ea typeface="汉仪欧行繁" panose="02010600000101010101" pitchFamily="2" charset="-122"/>
            </a:endParaRPr>
          </a:p>
          <a:p>
            <a:r>
              <a:rPr lang="en-CA" sz="2800" dirty="0">
                <a:latin typeface="Vijaya" panose="020B0604020202020204" pitchFamily="34" charset="0"/>
                <a:cs typeface="Vijaya" panose="020B0604020202020204" pitchFamily="34" charset="0"/>
              </a:rPr>
              <a:t>To avoid bypassing HSTS by SSL Strip attack: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Submit your https website to </a:t>
            </a:r>
            <a:r>
              <a:rPr lang="en-CA" sz="2000" dirty="0">
                <a:hlinkClick r:id="rId2"/>
              </a:rPr>
              <a:t>https://hstspreload.org/</a:t>
            </a:r>
            <a:r>
              <a:rPr lang="en-CA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Never trust http website as </a:t>
            </a:r>
            <a:r>
              <a:rPr lang="en-CA" altLang="zh-CN" sz="2000" dirty="0"/>
              <a:t>http is insecure.</a:t>
            </a:r>
            <a:endParaRPr lang="en-CA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Update browser to newest version.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Use Chrome.</a:t>
            </a:r>
            <a:endParaRPr lang="en-CA" dirty="0"/>
          </a:p>
        </p:txBody>
      </p:sp>
      <p:pic>
        <p:nvPicPr>
          <p:cNvPr id="3" name="图片 2" descr="图片包含 笔记本电脑, 计算机, 室内, 就坐&#10;&#10;已生成极高可信度的说明">
            <a:extLst>
              <a:ext uri="{FF2B5EF4-FFF2-40B4-BE49-F238E27FC236}">
                <a16:creationId xmlns:a16="http://schemas.microsoft.com/office/drawing/2014/main" id="{6CD2718A-114C-4A21-8B4D-99E79F895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255" y="5895191"/>
            <a:ext cx="1283746" cy="9628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3A61B3-8492-4E21-B4D0-42CBC76F2AE7}"/>
              </a:ext>
            </a:extLst>
          </p:cNvPr>
          <p:cNvSpPr txBox="1"/>
          <p:nvPr/>
        </p:nvSpPr>
        <p:spPr>
          <a:xfrm>
            <a:off x="319133" y="348343"/>
            <a:ext cx="290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4000" b="1" dirty="0">
                <a:latin typeface="Viner Hand ITC" panose="03070502030502020203" pitchFamily="66" charset="0"/>
                <a:ea typeface="汉仪欧行繁" panose="02010600000101010101" pitchFamily="2" charset="-122"/>
              </a:rPr>
              <a:t>Conclusion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9152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FF38289-ACA3-48B9-84F5-3A7FC0150274}"/>
              </a:ext>
            </a:extLst>
          </p:cNvPr>
          <p:cNvSpPr/>
          <p:nvPr/>
        </p:nvSpPr>
        <p:spPr>
          <a:xfrm>
            <a:off x="3907946" y="2828835"/>
            <a:ext cx="42454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>
                <a:ln w="0">
                  <a:solidFill>
                    <a:schemeClr val="tx2">
                      <a:lumMod val="25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  <a:endParaRPr lang="zh-CN" altLang="en-US" sz="7200" b="0" cap="none" spc="0" dirty="0">
              <a:ln w="0">
                <a:solidFill>
                  <a:schemeClr val="tx2">
                    <a:lumMod val="25000"/>
                  </a:schemeClr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图片 8" descr="图片包含 室内, 绿色, 人员&#10;&#10;已生成极高可信度的说明">
            <a:extLst>
              <a:ext uri="{FF2B5EF4-FFF2-40B4-BE49-F238E27FC236}">
                <a16:creationId xmlns:a16="http://schemas.microsoft.com/office/drawing/2014/main" id="{A8FC750B-FBD7-4ECF-8419-044001545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834" y="6143348"/>
            <a:ext cx="1276165" cy="71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9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建筑物, 电子产品, 黑色&#10;&#10;已生成高可信度的说明">
            <a:extLst>
              <a:ext uri="{FF2B5EF4-FFF2-40B4-BE49-F238E27FC236}">
                <a16:creationId xmlns:a16="http://schemas.microsoft.com/office/drawing/2014/main" id="{D002D655-225E-4F53-9DAD-F36F73E04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4" b="15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4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46520D9D-8B91-4F5C-92A2-0AC910344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01" y="1820333"/>
            <a:ext cx="4036181" cy="4036181"/>
          </a:xfrm>
          <a:prstGeom prst="rect">
            <a:avLst/>
          </a:prstGeom>
        </p:spPr>
      </p:pic>
      <p:sp>
        <p:nvSpPr>
          <p:cNvPr id="33" name="Freeform: Shape 31">
            <a:extLst>
              <a:ext uri="{FF2B5EF4-FFF2-40B4-BE49-F238E27FC236}">
                <a16:creationId xmlns:a16="http://schemas.microsoft.com/office/drawing/2014/main" id="{6416CE4E-3A78-4023-BC81-A76458F302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3">
            <a:extLst>
              <a:ext uri="{FF2B5EF4-FFF2-40B4-BE49-F238E27FC236}">
                <a16:creationId xmlns:a16="http://schemas.microsoft.com/office/drawing/2014/main" id="{BE31C702-56E8-4B61-8BEF-308742A14A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4AE203-BC15-4613-85F4-8887E53D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18" y="494770"/>
            <a:ext cx="5529943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Brush Script MT" panose="03060802040406070304" pitchFamily="66" charset="0"/>
              </a:rPr>
              <a:t>What Is </a:t>
            </a:r>
            <a:r>
              <a:rPr lang="en-US" altLang="zh-CN" b="1" dirty="0" err="1">
                <a:solidFill>
                  <a:schemeClr val="bg1"/>
                </a:solidFill>
                <a:latin typeface="Brush Script MT" panose="03060802040406070304" pitchFamily="66" charset="0"/>
              </a:rPr>
              <a:t>Bettercap</a:t>
            </a:r>
            <a:r>
              <a:rPr lang="en-US" altLang="zh-CN" b="1" dirty="0">
                <a:solidFill>
                  <a:schemeClr val="bg1"/>
                </a:solidFill>
                <a:latin typeface="Brush Script MT" panose="03060802040406070304" pitchFamily="66" charset="0"/>
              </a:rPr>
              <a:t>?</a:t>
            </a:r>
            <a:endParaRPr lang="zh-CN" altLang="en-US" b="1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D8F70-BD58-42C9-8D05-17225B40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118" y="2879104"/>
            <a:ext cx="3905702" cy="132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Vijaya" panose="020B0604020202020204" pitchFamily="34" charset="0"/>
                <a:cs typeface="Vijaya" panose="020B0604020202020204" pitchFamily="34" charset="0"/>
              </a:rPr>
              <a:t>     </a:t>
            </a:r>
            <a:r>
              <a:rPr lang="en-US" altLang="zh-CN" sz="2400" b="1" dirty="0" err="1">
                <a:solidFill>
                  <a:schemeClr val="bg1"/>
                </a:solidFill>
                <a:latin typeface="Vijaya" panose="020B0604020202020204" pitchFamily="34" charset="0"/>
                <a:cs typeface="Vijaya" panose="020B0604020202020204" pitchFamily="34" charset="0"/>
              </a:rPr>
              <a:t>Bettercap</a:t>
            </a:r>
            <a:r>
              <a:rPr lang="en-US" altLang="zh-CN" sz="2400" b="1" dirty="0">
                <a:solidFill>
                  <a:schemeClr val="bg1"/>
                </a:solidFill>
                <a:latin typeface="Vijaya" panose="020B0604020202020204" pitchFamily="34" charset="0"/>
                <a:cs typeface="Vijaya" panose="020B0604020202020204" pitchFamily="34" charset="0"/>
              </a:rPr>
              <a:t> is a complete, modular, portable and easily extensible MITM </a:t>
            </a:r>
            <a:r>
              <a:rPr lang="en-US" altLang="zh-CN" sz="2400" b="1">
                <a:solidFill>
                  <a:schemeClr val="bg1"/>
                </a:solidFill>
                <a:latin typeface="Vijaya" panose="020B0604020202020204" pitchFamily="34" charset="0"/>
                <a:cs typeface="Vijaya" panose="020B0604020202020204" pitchFamily="34" charset="0"/>
              </a:rPr>
              <a:t>tool to </a:t>
            </a:r>
            <a:r>
              <a:rPr lang="en-US" altLang="zh-CN" sz="2400" b="1" dirty="0">
                <a:solidFill>
                  <a:schemeClr val="bg1"/>
                </a:solidFill>
                <a:latin typeface="Vijaya" panose="020B0604020202020204" pitchFamily="34" charset="0"/>
                <a:cs typeface="Vijaya" panose="020B0604020202020204" pitchFamily="34" charset="0"/>
              </a:rPr>
              <a:t>perform a man in the middle attack.</a:t>
            </a:r>
            <a:endParaRPr lang="zh-CN" altLang="en-US" sz="2400" b="1" dirty="0">
              <a:solidFill>
                <a:schemeClr val="bg1"/>
              </a:solidFill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D4A9A02-C591-441B-B539-9DC9DBC4E5B9}"/>
              </a:ext>
            </a:extLst>
          </p:cNvPr>
          <p:cNvSpPr txBox="1"/>
          <p:nvPr/>
        </p:nvSpPr>
        <p:spPr>
          <a:xfrm>
            <a:off x="7931183" y="1044357"/>
            <a:ext cx="376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Bettercap</a:t>
            </a:r>
            <a:r>
              <a:rPr lang="en-US" altLang="zh-CN" dirty="0"/>
              <a:t> is the Swiss army knife for network attacks and monitoring.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3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9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CA8845-6D67-4F2A-928F-3116C5A5F089}"/>
              </a:ext>
            </a:extLst>
          </p:cNvPr>
          <p:cNvSpPr txBox="1"/>
          <p:nvPr/>
        </p:nvSpPr>
        <p:spPr>
          <a:xfrm>
            <a:off x="545537" y="500944"/>
            <a:ext cx="107280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Vijaya" panose="020B0604020202020204" pitchFamily="34" charset="0"/>
                <a:cs typeface="Vijaya" panose="020B0604020202020204" pitchFamily="34" charset="0"/>
              </a:rPr>
              <a:t>Some of the major features are as follows: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DNS spoofing.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Web sniffer.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 Modular HTTP and HTTPS proxy.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Use HSTS bypass technology to unseal SSL.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9B9B02-07F9-44C0-BE07-AD995D86D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770" y="5692588"/>
            <a:ext cx="1165412" cy="11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8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7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6E8E26-59F0-41AA-961F-3434AEFF1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770" y="5692588"/>
            <a:ext cx="1165412" cy="11654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22B830-E4D8-4A81-B009-F2DC79EB6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05450" cy="1304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F0C9EF-09E1-48D8-BD31-ABA4D58D5B4D}"/>
              </a:ext>
            </a:extLst>
          </p:cNvPr>
          <p:cNvSpPr txBox="1"/>
          <p:nvPr/>
        </p:nvSpPr>
        <p:spPr>
          <a:xfrm>
            <a:off x="931878" y="1452809"/>
            <a:ext cx="10328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As with most tools, there are quite a few different switches available.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ACF2BE-ACF6-4C35-BE8D-8C52DB1EA38B}"/>
              </a:ext>
            </a:extLst>
          </p:cNvPr>
          <p:cNvSpPr txBox="1"/>
          <p:nvPr/>
        </p:nvSpPr>
        <p:spPr>
          <a:xfrm>
            <a:off x="1970480" y="1976029"/>
            <a:ext cx="80185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Main: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-T: specify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</a:rPr>
              <a:t>MITM</a:t>
            </a:r>
            <a:r>
              <a:rPr lang="en-US" altLang="zh-CN" sz="2400" dirty="0"/>
              <a:t> targets (IP or MAC)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-I: interface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-G: specify gateway address (usually automatic)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Sniffing</a:t>
            </a:r>
            <a:r>
              <a:rPr lang="en-US" altLang="zh-CN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-X: enable sniffer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-L: sniffer from your host as well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Spoofing</a:t>
            </a:r>
            <a:r>
              <a:rPr lang="en-US" altLang="zh-CN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-S: spoof using ARP, ICMP,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--kill: kills connections from any current targets</a:t>
            </a:r>
          </a:p>
        </p:txBody>
      </p:sp>
    </p:spTree>
    <p:extLst>
      <p:ext uri="{BB962C8B-B14F-4D97-AF65-F5344CB8AC3E}">
        <p14:creationId xmlns:p14="http://schemas.microsoft.com/office/powerpoint/2010/main" val="228826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78DB7F-D07D-49B2-BF25-04C495128C85}"/>
              </a:ext>
            </a:extLst>
          </p:cNvPr>
          <p:cNvSpPr/>
          <p:nvPr/>
        </p:nvSpPr>
        <p:spPr>
          <a:xfrm>
            <a:off x="333089" y="395817"/>
            <a:ext cx="64670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Bradley Hand ITC" panose="03070402050302030203" pitchFamily="66" charset="0"/>
              </a:rPr>
              <a:t>Man-in-the-middle Attack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2ADBE-2099-4419-9BE3-3E6CEA65A235}"/>
              </a:ext>
            </a:extLst>
          </p:cNvPr>
          <p:cNvSpPr/>
          <p:nvPr/>
        </p:nvSpPr>
        <p:spPr>
          <a:xfrm>
            <a:off x="3039157" y="4962546"/>
            <a:ext cx="8272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Hack incentives: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Eavesdrop valuable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 message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</a:t>
            </a:r>
            <a:r>
              <a:rPr lang="en-US" dirty="0"/>
              <a:t>nsert Java Script to HTML (</a:t>
            </a:r>
            <a:r>
              <a:rPr lang="en-US" dirty="0" err="1"/>
              <a:t>cryptojacking</a:t>
            </a:r>
            <a:r>
              <a:rPr lang="en-US" dirty="0"/>
              <a:t> malware such as  </a:t>
            </a:r>
            <a:r>
              <a:rPr lang="en-US" dirty="0" err="1"/>
              <a:t>coinhive</a:t>
            </a:r>
            <a:r>
              <a:rPr lang="en-US" dirty="0"/>
              <a:t>)</a:t>
            </a:r>
          </a:p>
        </p:txBody>
      </p:sp>
      <p:pic>
        <p:nvPicPr>
          <p:cNvPr id="17" name="图片 16" descr="图片包含 屏幕截图&#10;&#10;已生成极高可信度的说明">
            <a:extLst>
              <a:ext uri="{FF2B5EF4-FFF2-40B4-BE49-F238E27FC236}">
                <a16:creationId xmlns:a16="http://schemas.microsoft.com/office/drawing/2014/main" id="{3876CE70-11A2-4A61-8247-32B70B14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58" y="1091804"/>
            <a:ext cx="5689719" cy="3305565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AD42ADD-DFBD-4C76-BD90-39634297B516}"/>
              </a:ext>
            </a:extLst>
          </p:cNvPr>
          <p:cNvCxnSpPr>
            <a:cxnSpLocks/>
          </p:cNvCxnSpPr>
          <p:nvPr/>
        </p:nvCxnSpPr>
        <p:spPr>
          <a:xfrm>
            <a:off x="4156364" y="1886527"/>
            <a:ext cx="3435927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62EDCF4-7339-487B-B7C3-2350169C572F}"/>
              </a:ext>
            </a:extLst>
          </p:cNvPr>
          <p:cNvSpPr txBox="1"/>
          <p:nvPr/>
        </p:nvSpPr>
        <p:spPr>
          <a:xfrm>
            <a:off x="5629564" y="1319367"/>
            <a:ext cx="93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C00000"/>
                </a:solidFill>
                <a:latin typeface="+mj-ea"/>
                <a:ea typeface="+mj-ea"/>
              </a:rPr>
              <a:t>x</a:t>
            </a:r>
            <a:endParaRPr lang="zh-CN" altLang="en-US" sz="6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F0F228F-67DB-4313-BAD1-EE5D24C01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04" y="3291951"/>
            <a:ext cx="921023" cy="92102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8F210D4-7381-4003-AE57-526A7EF4B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407" y="2947692"/>
            <a:ext cx="1333500" cy="200025"/>
          </a:xfrm>
          <a:prstGeom prst="rect">
            <a:avLst/>
          </a:prstGeom>
        </p:spPr>
      </p:pic>
      <p:pic>
        <p:nvPicPr>
          <p:cNvPr id="1029" name="图片 1028">
            <a:extLst>
              <a:ext uri="{FF2B5EF4-FFF2-40B4-BE49-F238E27FC236}">
                <a16:creationId xmlns:a16="http://schemas.microsoft.com/office/drawing/2014/main" id="{B04A6351-A7C0-4034-B816-756B655DE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17" y="2529841"/>
            <a:ext cx="1866667" cy="1330955"/>
          </a:xfrm>
          <a:prstGeom prst="rect">
            <a:avLst/>
          </a:prstGeom>
        </p:spPr>
      </p:pic>
      <p:pic>
        <p:nvPicPr>
          <p:cNvPr id="1031" name="图片 1030">
            <a:extLst>
              <a:ext uri="{FF2B5EF4-FFF2-40B4-BE49-F238E27FC236}">
                <a16:creationId xmlns:a16="http://schemas.microsoft.com/office/drawing/2014/main" id="{D7B60335-2F25-456F-B691-B023444306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13" y="2562593"/>
            <a:ext cx="1978799" cy="1336052"/>
          </a:xfrm>
          <a:prstGeom prst="rect">
            <a:avLst/>
          </a:prstGeom>
        </p:spPr>
      </p:pic>
      <p:pic>
        <p:nvPicPr>
          <p:cNvPr id="1033" name="图片 1032" descr="图片包含 笔记本电脑, 计算机, 室内, 就坐&#10;&#10;已生成极高可信度的说明">
            <a:extLst>
              <a:ext uri="{FF2B5EF4-FFF2-40B4-BE49-F238E27FC236}">
                <a16:creationId xmlns:a16="http://schemas.microsoft.com/office/drawing/2014/main" id="{003CC29C-E44A-46D6-ACE1-23B0F89056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255" y="5895191"/>
            <a:ext cx="1283746" cy="9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8B4DF4-DB49-4BD2-97AB-9B9492F51943}"/>
              </a:ext>
            </a:extLst>
          </p:cNvPr>
          <p:cNvSpPr txBox="1"/>
          <p:nvPr/>
        </p:nvSpPr>
        <p:spPr>
          <a:xfrm>
            <a:off x="879230" y="1132588"/>
            <a:ext cx="104335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/>
          </a:p>
          <a:p>
            <a:endParaRPr lang="en-US" altLang="zh-CN" sz="3200" dirty="0">
              <a:latin typeface="Footlight MT Light" panose="0204060206030A020304" pitchFamily="18" charset="0"/>
            </a:endParaRPr>
          </a:p>
          <a:p>
            <a:r>
              <a:rPr lang="en-US" altLang="zh-CN" sz="3200" dirty="0">
                <a:latin typeface="Footlight MT Light" panose="0204060206030A020304" pitchFamily="18" charset="0"/>
              </a:rPr>
              <a:t>Now, https is the mainstream mode of web connection, from which information is more valuable.</a:t>
            </a:r>
          </a:p>
          <a:p>
            <a:endParaRPr lang="en-US" altLang="zh-CN" sz="3200" dirty="0">
              <a:latin typeface="Footlight MT Light" panose="0204060206030A020304" pitchFamily="18" charset="0"/>
            </a:endParaRPr>
          </a:p>
        </p:txBody>
      </p:sp>
      <p:pic>
        <p:nvPicPr>
          <p:cNvPr id="5" name="图片 4" descr="图片包含 笔记本电脑, 计算机, 室内, 就坐&#10;&#10;已生成极高可信度的说明">
            <a:extLst>
              <a:ext uri="{FF2B5EF4-FFF2-40B4-BE49-F238E27FC236}">
                <a16:creationId xmlns:a16="http://schemas.microsoft.com/office/drawing/2014/main" id="{CF7565AD-0493-45C8-98E3-D7DE9B721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255" y="5895191"/>
            <a:ext cx="1283746" cy="9628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07E4C1-3601-47A3-9F81-2A51A79E3F60}"/>
              </a:ext>
            </a:extLst>
          </p:cNvPr>
          <p:cNvSpPr txBox="1"/>
          <p:nvPr/>
        </p:nvSpPr>
        <p:spPr>
          <a:xfrm>
            <a:off x="2197221" y="2677327"/>
            <a:ext cx="7797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Broadway" panose="04040905080B02020502" pitchFamily="82" charset="0"/>
              </a:rPr>
              <a:t>How to hack https communication?</a:t>
            </a:r>
            <a:endParaRPr lang="zh-CN" altLang="en-US" sz="3200" dirty="0">
              <a:solidFill>
                <a:srgbClr val="FF0000"/>
              </a:solidFill>
              <a:latin typeface="Broadway" panose="04040905080B02020502" pitchFamily="82" charset="0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871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AB8F6B-4077-48B1-8F94-7075BBA4F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37" y="1195104"/>
            <a:ext cx="10603866" cy="2777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0E9C53-0E42-4857-AEBE-9FF76DFB3A30}"/>
              </a:ext>
            </a:extLst>
          </p:cNvPr>
          <p:cNvSpPr/>
          <p:nvPr/>
        </p:nvSpPr>
        <p:spPr>
          <a:xfrm>
            <a:off x="3037469" y="4486950"/>
            <a:ext cx="8074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HTTP</a:t>
            </a:r>
            <a:r>
              <a:rPr lang="en-US" dirty="0">
                <a:latin typeface="Eras Medium ITC" panose="020B0602030504020804" pitchFamily="34" charset="0"/>
              </a:rPr>
              <a:t> is used between victim and attacker,</a:t>
            </a:r>
          </a:p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HTTPS</a:t>
            </a:r>
            <a:r>
              <a:rPr lang="en-US" dirty="0">
                <a:latin typeface="Eras Medium ITC" panose="020B0602030504020804" pitchFamily="34" charset="0"/>
              </a:rPr>
              <a:t> is used between attacker and web server.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Attacker secretly relays and alters HTTP and HTTPS communications.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121F91-4472-4FCE-9B36-59FF2866179B}"/>
              </a:ext>
            </a:extLst>
          </p:cNvPr>
          <p:cNvSpPr/>
          <p:nvPr/>
        </p:nvSpPr>
        <p:spPr>
          <a:xfrm>
            <a:off x="730018" y="511863"/>
            <a:ext cx="8532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latin typeface="Forte" panose="03060902040502070203" pitchFamily="66" charset="0"/>
              </a:rPr>
              <a:t>Before November 2012, </a:t>
            </a:r>
            <a:r>
              <a:rPr lang="en-US" sz="2400" dirty="0">
                <a:latin typeface="Forte" panose="03060902040502070203" pitchFamily="66" charset="0"/>
              </a:rPr>
              <a:t>SSL stripping </a:t>
            </a:r>
            <a:r>
              <a:rPr lang="en-US" altLang="zh-CN" sz="2400" dirty="0">
                <a:latin typeface="Forte" panose="03060902040502070203" pitchFamily="66" charset="0"/>
              </a:rPr>
              <a:t>was accomplished easily</a:t>
            </a:r>
            <a:r>
              <a:rPr lang="en-US" sz="2400" dirty="0">
                <a:latin typeface="Forte" panose="03060902040502070203" pitchFamily="66" charset="0"/>
              </a:rPr>
              <a:t>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A0E17D-8C8B-4745-A1AE-459C67F13DA3}"/>
              </a:ext>
            </a:extLst>
          </p:cNvPr>
          <p:cNvSpPr txBox="1"/>
          <p:nvPr/>
        </p:nvSpPr>
        <p:spPr>
          <a:xfrm>
            <a:off x="5256901" y="1170721"/>
            <a:ext cx="699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rgbClr val="C00000"/>
                </a:solidFill>
                <a:latin typeface="+mj-ea"/>
                <a:ea typeface="+mj-ea"/>
              </a:rPr>
              <a:t>x</a:t>
            </a:r>
            <a:endParaRPr lang="zh-CN" altLang="en-US" sz="8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6" name="图片 5" descr="图片包含 笔记本电脑, 计算机, 室内, 就坐&#10;&#10;已生成极高可信度的说明">
            <a:extLst>
              <a:ext uri="{FF2B5EF4-FFF2-40B4-BE49-F238E27FC236}">
                <a16:creationId xmlns:a16="http://schemas.microsoft.com/office/drawing/2014/main" id="{430FC816-334E-4006-A742-FE6BD5FA7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255" y="5895191"/>
            <a:ext cx="1283746" cy="9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C3078F-1CC0-4913-A028-2796E2CB1D6D}"/>
              </a:ext>
            </a:extLst>
          </p:cNvPr>
          <p:cNvSpPr/>
          <p:nvPr/>
        </p:nvSpPr>
        <p:spPr>
          <a:xfrm>
            <a:off x="339938" y="345815"/>
            <a:ext cx="102163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In November 2012, </a:t>
            </a:r>
            <a:r>
              <a:rPr lang="en-US" dirty="0"/>
              <a:t>HTTP Strict Transport Security (HSTS) is proposed (rfc6797)</a:t>
            </a:r>
          </a:p>
          <a:p>
            <a:endParaRPr lang="en-US" dirty="0"/>
          </a:p>
          <a:p>
            <a:r>
              <a:rPr lang="en-US" dirty="0"/>
              <a:t>HSTS is a mechanism by which a server can indicate that the browser must use </a:t>
            </a:r>
            <a:r>
              <a:rPr lang="en-US" dirty="0">
                <a:solidFill>
                  <a:srgbClr val="FF0000"/>
                </a:solidFill>
              </a:rPr>
              <a:t>HTTPS</a:t>
            </a:r>
            <a:r>
              <a:rPr lang="en-US" dirty="0"/>
              <a:t> when communicating with it.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3F8DE-9C61-44CA-857D-2486E20FD4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8816" y="1785348"/>
            <a:ext cx="6516582" cy="43468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A62965-D147-4F4F-B794-C4357CDBD327}"/>
              </a:ext>
            </a:extLst>
          </p:cNvPr>
          <p:cNvSpPr txBox="1"/>
          <p:nvPr/>
        </p:nvSpPr>
        <p:spPr>
          <a:xfrm>
            <a:off x="6865398" y="1635696"/>
            <a:ext cx="53266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/>
              <a:t>1. Facebook -&gt; user</a:t>
            </a:r>
          </a:p>
          <a:p>
            <a:r>
              <a:rPr lang="en-CA" altLang="zh-CN" dirty="0">
                <a:solidFill>
                  <a:srgbClr val="FF0000"/>
                </a:solidFill>
              </a:rPr>
              <a:t>Strict-Transport-Security: max-age=3600</a:t>
            </a:r>
          </a:p>
          <a:p>
            <a:r>
              <a:rPr lang="en-CA" altLang="zh-CN" dirty="0"/>
              <a:t>It tells browser that Facebook support HTTPS.</a:t>
            </a:r>
          </a:p>
          <a:p>
            <a:endParaRPr lang="en-CA" altLang="zh-CN" dirty="0"/>
          </a:p>
          <a:p>
            <a:r>
              <a:rPr lang="en-CA" altLang="zh-CN" dirty="0"/>
              <a:t>2. User -&gt;Facebook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Facebook told me it supports HTTPS, So I use HTTPS.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3. Attacker</a:t>
            </a:r>
          </a:p>
          <a:p>
            <a:r>
              <a:rPr lang="en-US" altLang="zh-CN" dirty="0"/>
              <a:t>Attacker can’t decrypt HTTPS, </a:t>
            </a:r>
            <a:r>
              <a:rPr lang="en-US" altLang="zh-CN" dirty="0">
                <a:solidFill>
                  <a:srgbClr val="FF0000"/>
                </a:solidFill>
              </a:rPr>
              <a:t>Communication is secure.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/>
              <a:t>P.S.</a:t>
            </a:r>
          </a:p>
          <a:p>
            <a:r>
              <a:rPr lang="en-US" altLang="zh-CN" dirty="0"/>
              <a:t>Chrome has supported HSTS since September, 2009.</a:t>
            </a:r>
          </a:p>
          <a:p>
            <a:r>
              <a:rPr lang="en-US" altLang="zh-CN" dirty="0"/>
              <a:t>Firefox has supported HSTS since March 22, 2011.</a:t>
            </a:r>
          </a:p>
          <a:p>
            <a:endParaRPr lang="zh-CN" altLang="en-US" dirty="0"/>
          </a:p>
        </p:txBody>
      </p:sp>
      <p:pic>
        <p:nvPicPr>
          <p:cNvPr id="5" name="图片 4" descr="图片包含 笔记本电脑, 计算机, 室内, 就坐&#10;&#10;已生成极高可信度的说明">
            <a:extLst>
              <a:ext uri="{FF2B5EF4-FFF2-40B4-BE49-F238E27FC236}">
                <a16:creationId xmlns:a16="http://schemas.microsoft.com/office/drawing/2014/main" id="{207328F2-485E-4A97-B03B-1841BB618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255" y="5895191"/>
            <a:ext cx="1283746" cy="9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528</Words>
  <Application>Microsoft Office PowerPoint</Application>
  <PresentationFormat>宽屏</PresentationFormat>
  <Paragraphs>95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-apple-system</vt:lpstr>
      <vt:lpstr>hakuyoxingshu7000</vt:lpstr>
      <vt:lpstr>等线</vt:lpstr>
      <vt:lpstr>等线 Light</vt:lpstr>
      <vt:lpstr>汉仪欧行繁</vt:lpstr>
      <vt:lpstr>Algerian</vt:lpstr>
      <vt:lpstr>Arabic Typesetting</vt:lpstr>
      <vt:lpstr>Arial</vt:lpstr>
      <vt:lpstr>Bradley Hand ITC</vt:lpstr>
      <vt:lpstr>Broadway</vt:lpstr>
      <vt:lpstr>Brush Script MT</vt:lpstr>
      <vt:lpstr>Calibri</vt:lpstr>
      <vt:lpstr>Calibri Light</vt:lpstr>
      <vt:lpstr>Calisto MT</vt:lpstr>
      <vt:lpstr>Eras Medium ITC</vt:lpstr>
      <vt:lpstr>Footlight MT Light</vt:lpstr>
      <vt:lpstr>Forte</vt:lpstr>
      <vt:lpstr>Vijaya</vt:lpstr>
      <vt:lpstr>Viner Hand ITC</vt:lpstr>
      <vt:lpstr>Office Theme</vt:lpstr>
      <vt:lpstr>PowerPoint 演示文稿</vt:lpstr>
      <vt:lpstr>PowerPoint 演示文稿</vt:lpstr>
      <vt:lpstr>What Is Bettercap?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Junyi Zou</dc:creator>
  <cp:lastModifiedBy>张金亮</cp:lastModifiedBy>
  <cp:revision>78</cp:revision>
  <dcterms:created xsi:type="dcterms:W3CDTF">2018-02-25T06:23:07Z</dcterms:created>
  <dcterms:modified xsi:type="dcterms:W3CDTF">2018-03-02T04:20:13Z</dcterms:modified>
</cp:coreProperties>
</file>