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8" r:id="rId11"/>
    <p:sldId id="266" r:id="rId12"/>
    <p:sldId id="269" r:id="rId13"/>
    <p:sldId id="267" r:id="rId14"/>
    <p:sldId id="270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ADEFB-1864-483F-8730-E3B77D247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E6682-64A6-4BD8-B283-4199A351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FFF6E-3648-449A-A0AB-FD6B5542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7F2E6-7290-4452-B31F-B2725572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13477-376E-4B72-9C33-5CA7F39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4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EACD-E638-4E29-827C-B90891AC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F48C8-7AA2-4947-BBD9-1B6C09328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A4CCA-E101-4682-9CF9-58777867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5B199-0394-4AE3-ADAE-F54E1A71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03062-CA35-4B3B-A5F8-1F40F271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DE80C-62DE-427E-977F-49E29BB1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2FD36-7F98-424B-935B-F6AB2F34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B6188-D47B-492A-A553-B7BD7D18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39B59-B7FA-4D6A-8CFB-C51F5F9D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5514A-1089-4519-8EC3-24813D9D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8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1939-AC24-436F-A381-B448BF7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5C1E9-392E-4807-85F1-4F16AB04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F99C9-2C7D-43E5-9A3C-3E369BA0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B2D57-EB46-4889-926E-B4F649A1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23B91-97FD-4811-866C-ABFC60A6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2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E1569-5A5F-4088-B17F-15EBC1AB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C203C-5E07-4AA6-8C03-B4AD9BE5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92C3F-2B88-4D28-9DAB-47535F2C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77BE6-F4B0-4519-8796-5C19AEEB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D6900-8325-4360-A842-5E56AD65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F46DD-7AED-4463-ACD0-BA72BDB6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50D3D-1826-4C0F-B330-1BD5D9588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92A45-ED3A-4C06-BB77-704230D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2400B-D01F-4716-92FB-FFEDA5B6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BF171-E700-40D9-987E-022C48C0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CAB2C-414C-44DF-8D79-05299F4F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4E32E-E823-4D78-A5F9-6C019BFA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013FE-A12B-406B-9B4C-ECED1DBC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22743-E0FA-4B44-BF85-C637843A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7D7964-F374-4BD7-A84B-08DC66A5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303F89-927C-4664-BCA3-151BDB30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33AB25-E773-4065-922E-5AE6D973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4B597-8129-4AE2-8E11-2E55E4EC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0E5313-D370-45BC-B833-AFC3549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8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25CBC-7ADF-4E09-BE19-40C2BA0F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D4D2B-7E0D-4A36-8FFE-95E355F4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5034EC-2C60-4E67-8442-38A4781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63FB8-B741-4AB4-9D78-3D7FEE9C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33DD6-38A2-48C8-BDDB-C6028FF9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DC7C6-FAC8-4A80-8361-C7455FE8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3141F-AC73-495F-A0C2-DCAF9A7B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7706-F9F9-48ED-AFFA-9F0C2A73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2A706-BFD3-45FE-A99C-41AFF890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AA672-2558-4B13-9D71-6966112CC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1D5F9-926D-4B80-A051-C87302C6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5F197-AEFA-43A9-AEEB-3DCBB11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EBA36-7212-4EFE-BD7D-8DF1198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33991-DEFD-430F-B23E-6FC3A21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4758C6-5ACF-4F0C-B794-834CDA6BC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8005A-A529-4283-80B6-580483EC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60E18-5925-430F-A105-51359B52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E65C3-70A5-471C-AFCB-139A31B7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331A9-38D2-48EB-8381-00BF6C7D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B38BCA-22BF-404A-AA11-2E65DFF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897F8-3D25-447B-BEB2-BCEE66D4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3466C-9D7F-452C-AD0B-8AE5C249B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C1E2-509A-460A-837E-EC3B3F6659D0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2D4CB-1A11-4A09-9354-A1DB80BBA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1327D-DDD9-4E61-8E97-4282644D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F6B-6158-4D88-ACFB-F82F9BDDB3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E4D02-725D-4429-A3F8-8E650909F051}"/>
              </a:ext>
            </a:extLst>
          </p:cNvPr>
          <p:cNvSpPr txBox="1"/>
          <p:nvPr/>
        </p:nvSpPr>
        <p:spPr>
          <a:xfrm>
            <a:off x="905070" y="1632857"/>
            <a:ext cx="6652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</a:t>
            </a:r>
            <a:r>
              <a:rPr lang="en-US" altLang="zh-CN" dirty="0"/>
              <a:t>-&gt;</a:t>
            </a:r>
            <a:r>
              <a:rPr lang="zh-CN" altLang="en-US" dirty="0"/>
              <a:t>新建</a:t>
            </a:r>
            <a:endParaRPr lang="en-US" altLang="zh-CN" dirty="0"/>
          </a:p>
          <a:p>
            <a:r>
              <a:rPr lang="en-US" altLang="zh-CN" dirty="0"/>
              <a:t>	Model</a:t>
            </a:r>
          </a:p>
          <a:p>
            <a:r>
              <a:rPr lang="en-US" altLang="zh-CN" dirty="0"/>
              <a:t>	State Machine(</a:t>
            </a:r>
            <a:r>
              <a:rPr lang="zh-CN" altLang="en-US" dirty="0"/>
              <a:t>需选定</a:t>
            </a:r>
            <a:r>
              <a:rPr lang="en-US" altLang="zh-CN" dirty="0"/>
              <a:t>Model)</a:t>
            </a:r>
          </a:p>
          <a:p>
            <a:r>
              <a:rPr lang="en-US" altLang="zh-CN" dirty="0"/>
              <a:t>	Topo Graph(</a:t>
            </a:r>
            <a:r>
              <a:rPr lang="zh-CN" altLang="en-US" dirty="0"/>
              <a:t>需选定</a:t>
            </a:r>
            <a:r>
              <a:rPr lang="en-US" altLang="zh-CN" dirty="0"/>
              <a:t>Model)</a:t>
            </a:r>
          </a:p>
          <a:p>
            <a:r>
              <a:rPr lang="en-US" altLang="zh-CN" dirty="0"/>
              <a:t>	Attack Tree(</a:t>
            </a:r>
            <a:r>
              <a:rPr lang="zh-CN" altLang="en-US" dirty="0"/>
              <a:t>需选定</a:t>
            </a:r>
            <a:r>
              <a:rPr lang="en-US" altLang="zh-CN" dirty="0"/>
              <a:t>Model)</a:t>
            </a:r>
          </a:p>
          <a:p>
            <a:r>
              <a:rPr lang="en-US" altLang="zh-CN" dirty="0"/>
              <a:t>	Sequence Diagram(</a:t>
            </a:r>
            <a:r>
              <a:rPr lang="zh-CN" altLang="en-US" dirty="0"/>
              <a:t>需选定</a:t>
            </a:r>
            <a:r>
              <a:rPr lang="en-US" altLang="zh-CN" dirty="0"/>
              <a:t>Model)</a:t>
            </a:r>
          </a:p>
          <a:p>
            <a:r>
              <a:rPr lang="zh-CN" altLang="en-US" dirty="0"/>
              <a:t>文件</a:t>
            </a:r>
            <a:r>
              <a:rPr lang="en-US" altLang="zh-CN" dirty="0"/>
              <a:t>-&gt;</a:t>
            </a:r>
            <a:r>
              <a:rPr lang="zh-CN" altLang="en-US" dirty="0"/>
              <a:t>保存</a:t>
            </a:r>
            <a:br>
              <a:rPr lang="en-US" altLang="zh-CN" dirty="0"/>
            </a:br>
            <a:r>
              <a:rPr lang="zh-CN" altLang="en-US" dirty="0"/>
              <a:t>文件</a:t>
            </a:r>
            <a:r>
              <a:rPr lang="en-US" altLang="zh-CN" dirty="0"/>
              <a:t>-&gt;</a:t>
            </a:r>
            <a:r>
              <a:rPr lang="zh-CN" altLang="en-US" dirty="0"/>
              <a:t>载入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8FD876-B8F9-4A59-B839-A5397DCF40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2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菜单栏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8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E4D02-725D-4429-A3F8-8E650909F051}"/>
              </a:ext>
            </a:extLst>
          </p:cNvPr>
          <p:cNvSpPr txBox="1"/>
          <p:nvPr/>
        </p:nvSpPr>
        <p:spPr>
          <a:xfrm>
            <a:off x="905069" y="1632857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以下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是可选项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用户新建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下设定若干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UserType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*</a:t>
            </a:r>
            <a:r>
              <a:rPr lang="zh-CN" altLang="en-US" dirty="0">
                <a:solidFill>
                  <a:prstClr val="black"/>
                </a:solidFill>
              </a:rPr>
              <a:t>用户在</a:t>
            </a:r>
            <a:r>
              <a:rPr lang="en-US" altLang="zh-CN" dirty="0">
                <a:solidFill>
                  <a:prstClr val="black"/>
                </a:solidFill>
              </a:rPr>
              <a:t>Model</a:t>
            </a:r>
            <a:r>
              <a:rPr lang="zh-CN" altLang="en-US" dirty="0">
                <a:solidFill>
                  <a:prstClr val="black"/>
                </a:solidFill>
              </a:rPr>
              <a:t>下设定若干</a:t>
            </a:r>
            <a:r>
              <a:rPr lang="en-US" altLang="zh-CN" dirty="0">
                <a:solidFill>
                  <a:prstClr val="black"/>
                </a:solidFill>
              </a:rPr>
              <a:t>Axiom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用户在</a:t>
            </a:r>
            <a:r>
              <a:rPr lang="en-US" altLang="zh-CN" dirty="0">
                <a:solidFill>
                  <a:prstClr val="black"/>
                </a:solidFill>
              </a:rPr>
              <a:t>Model</a:t>
            </a:r>
            <a:r>
              <a:rPr lang="zh-CN" altLang="en-US" dirty="0">
                <a:solidFill>
                  <a:prstClr val="black"/>
                </a:solidFill>
              </a:rPr>
              <a:t>下设定若干</a:t>
            </a:r>
            <a:r>
              <a:rPr lang="en-US" altLang="zh-CN" dirty="0" err="1">
                <a:solidFill>
                  <a:prstClr val="black"/>
                </a:solidFill>
              </a:rPr>
              <a:t>InitialKnowledge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r>
              <a:rPr lang="en-US" altLang="zh-CN" dirty="0" err="1">
                <a:solidFill>
                  <a:prstClr val="black"/>
                </a:solidFill>
              </a:rPr>
              <a:t>SafetyProperty</a:t>
            </a:r>
            <a:r>
              <a:rPr lang="zh-CN" altLang="en-US" dirty="0">
                <a:solidFill>
                  <a:prstClr val="black"/>
                </a:solidFill>
              </a:rPr>
              <a:t>和</a:t>
            </a:r>
            <a:r>
              <a:rPr lang="en-US" altLang="zh-CN" dirty="0" err="1">
                <a:solidFill>
                  <a:prstClr val="black"/>
                </a:solidFill>
              </a:rPr>
              <a:t>SecurityProperty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用户在</a:t>
            </a:r>
            <a:r>
              <a:rPr lang="en-US" altLang="zh-CN" dirty="0">
                <a:solidFill>
                  <a:prstClr val="black"/>
                </a:solidFill>
              </a:rPr>
              <a:t>Model</a:t>
            </a:r>
            <a:r>
              <a:rPr lang="zh-CN" altLang="en-US" dirty="0">
                <a:solidFill>
                  <a:prstClr val="black"/>
                </a:solidFill>
              </a:rPr>
              <a:t>下设定若干</a:t>
            </a:r>
            <a:r>
              <a:rPr lang="en-US" altLang="zh-CN" dirty="0">
                <a:solidFill>
                  <a:prstClr val="black"/>
                </a:solidFill>
              </a:rPr>
              <a:t>Process</a:t>
            </a:r>
            <a:r>
              <a:rPr lang="zh-CN" altLang="en-US" dirty="0">
                <a:solidFill>
                  <a:prstClr val="black"/>
                </a:solidFill>
              </a:rPr>
              <a:t>，包括其中的</a:t>
            </a:r>
            <a:r>
              <a:rPr lang="en-US" altLang="zh-CN" dirty="0">
                <a:solidFill>
                  <a:prstClr val="black"/>
                </a:solidFill>
              </a:rPr>
              <a:t>Attribute</a:t>
            </a:r>
            <a:r>
              <a:rPr lang="zh-CN" altLang="en-US" dirty="0">
                <a:solidFill>
                  <a:prstClr val="black"/>
                </a:solidFill>
              </a:rPr>
              <a:t>、</a:t>
            </a:r>
            <a:r>
              <a:rPr lang="en-US" altLang="zh-CN" dirty="0">
                <a:solidFill>
                  <a:prstClr val="black"/>
                </a:solidFill>
              </a:rPr>
              <a:t>Method</a:t>
            </a:r>
            <a:r>
              <a:rPr lang="zh-CN" altLang="en-US" dirty="0">
                <a:solidFill>
                  <a:prstClr val="black"/>
                </a:solidFill>
              </a:rPr>
              <a:t>和</a:t>
            </a:r>
            <a:r>
              <a:rPr lang="en-US" altLang="zh-CN" dirty="0" err="1">
                <a:solidFill>
                  <a:prstClr val="black"/>
                </a:solidFill>
              </a:rPr>
              <a:t>CommMethod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用户为每个</a:t>
            </a:r>
            <a:r>
              <a:rPr lang="en-US" altLang="zh-CN" dirty="0">
                <a:solidFill>
                  <a:prstClr val="black"/>
                </a:solidFill>
              </a:rPr>
              <a:t>Process</a:t>
            </a:r>
            <a:r>
              <a:rPr lang="zh-CN" altLang="en-US" dirty="0">
                <a:solidFill>
                  <a:prstClr val="black"/>
                </a:solidFill>
              </a:rPr>
              <a:t>设置若干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zh-CN" altLang="en-US" dirty="0">
                <a:solidFill>
                  <a:prstClr val="black"/>
                </a:solidFill>
              </a:rPr>
              <a:t>可由</a:t>
            </a:r>
            <a:r>
              <a:rPr lang="en-US" altLang="zh-CN" dirty="0">
                <a:solidFill>
                  <a:prstClr val="black"/>
                </a:solidFill>
              </a:rPr>
              <a:t>name</a:t>
            </a:r>
            <a:r>
              <a:rPr lang="zh-CN" altLang="en-US" dirty="0">
                <a:solidFill>
                  <a:prstClr val="black"/>
                </a:solidFill>
              </a:rPr>
              <a:t>合并嵌套关系</a:t>
            </a:r>
            <a:r>
              <a:rPr lang="en-US" altLang="zh-CN" dirty="0">
                <a:solidFill>
                  <a:prstClr val="black"/>
                </a:solidFill>
              </a:rPr>
              <a:t>)</a:t>
            </a:r>
            <a:r>
              <a:rPr lang="zh-CN" altLang="en-US" dirty="0">
                <a:solidFill>
                  <a:prstClr val="black"/>
                </a:solidFill>
              </a:rPr>
              <a:t>的状态机。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*</a:t>
            </a:r>
            <a:r>
              <a:rPr lang="zh-CN" altLang="en-US" dirty="0">
                <a:solidFill>
                  <a:prstClr val="black"/>
                </a:solidFill>
              </a:rPr>
              <a:t>用户在</a:t>
            </a:r>
            <a:r>
              <a:rPr lang="en-US" altLang="zh-CN" dirty="0">
                <a:solidFill>
                  <a:prstClr val="black"/>
                </a:solidFill>
              </a:rPr>
              <a:t>Process</a:t>
            </a:r>
            <a:r>
              <a:rPr lang="zh-CN" altLang="en-US" dirty="0">
                <a:solidFill>
                  <a:prstClr val="black"/>
                </a:solidFill>
              </a:rPr>
              <a:t>间连接私有通道。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用户绘制</a:t>
            </a:r>
            <a:r>
              <a:rPr lang="en-US" altLang="zh-CN" dirty="0" err="1">
                <a:solidFill>
                  <a:prstClr val="black"/>
                </a:solidFill>
              </a:rPr>
              <a:t>TopoGraph</a:t>
            </a:r>
            <a:r>
              <a:rPr lang="zh-CN" altLang="en-US" dirty="0">
                <a:solidFill>
                  <a:prstClr val="black"/>
                </a:solidFill>
              </a:rPr>
              <a:t>的连接关系，其中每个结点使用模型中已创建的进程模板。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</a:rPr>
              <a:t>用户点击</a:t>
            </a:r>
            <a:r>
              <a:rPr lang="en-US" altLang="zh-CN" dirty="0">
                <a:solidFill>
                  <a:prstClr val="black"/>
                </a:solidFill>
              </a:rPr>
              <a:t>[Check]</a:t>
            </a:r>
            <a:r>
              <a:rPr lang="zh-CN" altLang="en-US" dirty="0">
                <a:solidFill>
                  <a:prstClr val="black"/>
                </a:solidFill>
              </a:rPr>
              <a:t>按钮检查所建立模型是否符合规范。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首先生成与后端交互用的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，然后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parse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解析，这之中调用各个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make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接口生成相应类的数据。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Check</a:t>
            </a:r>
            <a:r>
              <a:rPr lang="zh-CN" altLang="en-US" dirty="0">
                <a:solidFill>
                  <a:prstClr val="black"/>
                </a:solidFill>
              </a:rPr>
              <a:t>通过且定义了</a:t>
            </a:r>
            <a:r>
              <a:rPr lang="en-US" altLang="zh-CN" dirty="0" err="1">
                <a:solidFill>
                  <a:prstClr val="black"/>
                </a:solidFill>
              </a:rPr>
              <a:t>SafetyProperty</a:t>
            </a:r>
            <a:r>
              <a:rPr lang="zh-CN" altLang="en-US" dirty="0">
                <a:solidFill>
                  <a:prstClr val="black"/>
                </a:solidFill>
              </a:rPr>
              <a:t>时，用户可点击</a:t>
            </a:r>
            <a:r>
              <a:rPr lang="en-US" altLang="zh-CN" dirty="0">
                <a:solidFill>
                  <a:prstClr val="black"/>
                </a:solidFill>
              </a:rPr>
              <a:t>[</a:t>
            </a:r>
            <a:r>
              <a:rPr lang="zh-CN" altLang="en-US" dirty="0">
                <a:solidFill>
                  <a:prstClr val="black"/>
                </a:solidFill>
              </a:rPr>
              <a:t>验证</a:t>
            </a:r>
            <a:r>
              <a:rPr lang="en-US" altLang="zh-CN" dirty="0">
                <a:solidFill>
                  <a:prstClr val="black"/>
                </a:solidFill>
              </a:rPr>
              <a:t>Safety]</a:t>
            </a:r>
            <a:r>
              <a:rPr lang="zh-CN" altLang="en-US" dirty="0">
                <a:solidFill>
                  <a:prstClr val="black"/>
                </a:solidFill>
              </a:rPr>
              <a:t>以验证</a:t>
            </a:r>
            <a:r>
              <a:rPr lang="en-US" altLang="zh-CN" dirty="0">
                <a:solidFill>
                  <a:prstClr val="black"/>
                </a:solidFill>
              </a:rPr>
              <a:t>Safety Property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调用后端接口，返回验证结果，</a:t>
            </a:r>
            <a:r>
              <a:rPr lang="zh-CN" altLang="en-US" dirty="0">
                <a:solidFill>
                  <a:prstClr val="black"/>
                </a:solidFill>
              </a:rPr>
              <a:t>将结果显示在界面。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</a:rPr>
              <a:t>Check</a:t>
            </a:r>
            <a:r>
              <a:rPr lang="zh-CN" altLang="en-US" dirty="0">
                <a:solidFill>
                  <a:prstClr val="black"/>
                </a:solidFill>
              </a:rPr>
              <a:t>通过且定义了</a:t>
            </a:r>
            <a:r>
              <a:rPr lang="en-US" altLang="zh-CN" dirty="0" err="1">
                <a:solidFill>
                  <a:prstClr val="black"/>
                </a:solidFill>
              </a:rPr>
              <a:t>SecurityProperty</a:t>
            </a:r>
            <a:r>
              <a:rPr lang="zh-CN" altLang="en-US" dirty="0">
                <a:solidFill>
                  <a:prstClr val="black"/>
                </a:solidFill>
              </a:rPr>
              <a:t>时，用户可点击</a:t>
            </a:r>
            <a:r>
              <a:rPr lang="en-US" altLang="zh-CN" dirty="0">
                <a:solidFill>
                  <a:prstClr val="black"/>
                </a:solidFill>
              </a:rPr>
              <a:t>[</a:t>
            </a:r>
            <a:r>
              <a:rPr lang="zh-CN" altLang="en-US" dirty="0">
                <a:solidFill>
                  <a:prstClr val="black"/>
                </a:solidFill>
              </a:rPr>
              <a:t>验证</a:t>
            </a:r>
            <a:r>
              <a:rPr lang="en-US" altLang="zh-CN" dirty="0">
                <a:solidFill>
                  <a:prstClr val="black"/>
                </a:solidFill>
              </a:rPr>
              <a:t>Security]</a:t>
            </a:r>
            <a:r>
              <a:rPr lang="zh-CN" altLang="en-US" dirty="0">
                <a:solidFill>
                  <a:prstClr val="black"/>
                </a:solidFill>
              </a:rPr>
              <a:t>以验证</a:t>
            </a:r>
            <a:r>
              <a:rPr lang="en-US" altLang="zh-CN" dirty="0">
                <a:solidFill>
                  <a:prstClr val="black"/>
                </a:solidFill>
              </a:rPr>
              <a:t>Security Property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调用后端接口，返回验证结果，</a:t>
            </a:r>
            <a:r>
              <a:rPr lang="zh-CN" altLang="en-US" dirty="0">
                <a:solidFill>
                  <a:prstClr val="black"/>
                </a:solidFill>
              </a:rPr>
              <a:t>将结果显示在界面。</a:t>
            </a:r>
            <a:endParaRPr lang="en-US" altLang="zh-CN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8FD876-B8F9-4A59-B839-A5397DCF40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2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用户使用流程</a:t>
            </a:r>
            <a:r>
              <a:rPr lang="en-US" altLang="zh-CN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模型验证</a:t>
            </a:r>
            <a:r>
              <a:rPr lang="en-US" altLang="zh-CN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)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840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BA4887-870C-4A1D-B259-D608B75F0F7B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6F4E5-EBC0-40FC-A551-C8CC3B4B7B39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F94580-48F5-4FFE-B8CB-80DCF461FBF5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C09399-C0F8-4232-99AD-4E02F23B3249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6BF954-E1EA-45CD-80FF-18D3BF1D671B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49B945-3E31-4996-9D04-2FEAADAB7358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6C4A26-14AB-4C8C-9BB8-7D1B14E84595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82210-452A-4FF7-8DE4-7652833E5D1B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6F5C89-AE08-49D9-93F1-0C0B8299BBAE}"/>
              </a:ext>
            </a:extLst>
          </p:cNvPr>
          <p:cNvSpPr/>
          <p:nvPr/>
        </p:nvSpPr>
        <p:spPr>
          <a:xfrm>
            <a:off x="1981196" y="1315617"/>
            <a:ext cx="1741717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攻击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567D19-0400-46C3-ACB0-17D10A9107DB}"/>
              </a:ext>
            </a:extLst>
          </p:cNvPr>
          <p:cNvSpPr/>
          <p:nvPr/>
        </p:nvSpPr>
        <p:spPr>
          <a:xfrm>
            <a:off x="5456079" y="1320274"/>
            <a:ext cx="1663183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连线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2B65A2-FDE7-4093-A8F8-E3C2C5BD4F3F}"/>
              </a:ext>
            </a:extLst>
          </p:cNvPr>
          <p:cNvSpPr txBox="1"/>
          <p:nvPr/>
        </p:nvSpPr>
        <p:spPr>
          <a:xfrm>
            <a:off x="163667" y="1439638"/>
            <a:ext cx="186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攻击树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C9D83B-8AC5-4B8E-BDF4-09A670EC7636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27949-C462-46C2-AF41-FF5BACEF77E6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模型下每个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BD96B5F-85D9-4057-94D7-D6F8C3CECD4C}"/>
              </a:ext>
            </a:extLst>
          </p:cNvPr>
          <p:cNvSpPr/>
          <p:nvPr/>
        </p:nvSpPr>
        <p:spPr>
          <a:xfrm>
            <a:off x="3265715" y="774444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739AD63-C0D1-40EB-8648-B22662806937}"/>
              </a:ext>
            </a:extLst>
          </p:cNvPr>
          <p:cNvSpPr/>
          <p:nvPr/>
        </p:nvSpPr>
        <p:spPr>
          <a:xfrm>
            <a:off x="4550231" y="769776"/>
            <a:ext cx="1284516" cy="536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拓扑图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66A6FF0-6964-4B21-B618-6E46B3F3BE19}"/>
              </a:ext>
            </a:extLst>
          </p:cNvPr>
          <p:cNvSpPr/>
          <p:nvPr/>
        </p:nvSpPr>
        <p:spPr>
          <a:xfrm>
            <a:off x="5834747" y="779110"/>
            <a:ext cx="1284516" cy="536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攻击树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616EF78-CD87-4582-9659-16675985D18D}"/>
              </a:ext>
            </a:extLst>
          </p:cNvPr>
          <p:cNvSpPr/>
          <p:nvPr/>
        </p:nvSpPr>
        <p:spPr>
          <a:xfrm>
            <a:off x="3719031" y="1320274"/>
            <a:ext cx="1741717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关系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2E912BD-567D-411F-8C90-ADBE541A065F}"/>
              </a:ext>
            </a:extLst>
          </p:cNvPr>
          <p:cNvSpPr/>
          <p:nvPr/>
        </p:nvSpPr>
        <p:spPr>
          <a:xfrm>
            <a:off x="5645413" y="2082472"/>
            <a:ext cx="941999" cy="7073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攻击的描述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8DC7FC6-3FF7-4ACA-9E81-7657DD62135F}"/>
              </a:ext>
            </a:extLst>
          </p:cNvPr>
          <p:cNvSpPr/>
          <p:nvPr/>
        </p:nvSpPr>
        <p:spPr>
          <a:xfrm>
            <a:off x="5735024" y="3068024"/>
            <a:ext cx="721951" cy="7219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FD586C2-F879-43C4-9EF4-C3BAD69413C8}"/>
              </a:ext>
            </a:extLst>
          </p:cNvPr>
          <p:cNvSpPr/>
          <p:nvPr/>
        </p:nvSpPr>
        <p:spPr>
          <a:xfrm>
            <a:off x="4793025" y="4013909"/>
            <a:ext cx="941999" cy="7073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攻击的描述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13E0155-AB26-401E-8474-02E0B7ADA3B1}"/>
              </a:ext>
            </a:extLst>
          </p:cNvPr>
          <p:cNvSpPr/>
          <p:nvPr/>
        </p:nvSpPr>
        <p:spPr>
          <a:xfrm>
            <a:off x="6456975" y="3995251"/>
            <a:ext cx="941999" cy="7073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攻击的描述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F1746ED-0C6E-4833-8E9E-0E0051B46DAA}"/>
              </a:ext>
            </a:extLst>
          </p:cNvPr>
          <p:cNvSpPr/>
          <p:nvPr/>
        </p:nvSpPr>
        <p:spPr>
          <a:xfrm>
            <a:off x="6456974" y="5694296"/>
            <a:ext cx="941999" cy="7073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攻击的描述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A834D15-13CE-48B5-8B41-931043BDF0BC}"/>
              </a:ext>
            </a:extLst>
          </p:cNvPr>
          <p:cNvSpPr/>
          <p:nvPr/>
        </p:nvSpPr>
        <p:spPr>
          <a:xfrm>
            <a:off x="6566997" y="4837488"/>
            <a:ext cx="721951" cy="72195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410A267-25D4-419C-8656-011C99040181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6096000" y="2789853"/>
            <a:ext cx="20413" cy="27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911F3D-4A14-4BCE-9034-C6363D21A15F}"/>
              </a:ext>
            </a:extLst>
          </p:cNvPr>
          <p:cNvCxnSpPr>
            <a:stCxn id="30" idx="0"/>
            <a:endCxn id="21" idx="3"/>
          </p:cNvCxnSpPr>
          <p:nvPr/>
        </p:nvCxnSpPr>
        <p:spPr>
          <a:xfrm flipV="1">
            <a:off x="5264025" y="3684248"/>
            <a:ext cx="576726" cy="32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B38AC90-0184-4CE3-BC83-0253E7D6A494}"/>
              </a:ext>
            </a:extLst>
          </p:cNvPr>
          <p:cNvCxnSpPr>
            <a:stCxn id="31" idx="0"/>
            <a:endCxn id="21" idx="5"/>
          </p:cNvCxnSpPr>
          <p:nvPr/>
        </p:nvCxnSpPr>
        <p:spPr>
          <a:xfrm flipH="1" flipV="1">
            <a:off x="6351248" y="3684248"/>
            <a:ext cx="576727" cy="31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3DCBB1C-C249-4C3E-9C88-11E1F45F6D87}"/>
              </a:ext>
            </a:extLst>
          </p:cNvPr>
          <p:cNvCxnSpPr>
            <a:stCxn id="32" idx="0"/>
            <a:endCxn id="35" idx="4"/>
          </p:cNvCxnSpPr>
          <p:nvPr/>
        </p:nvCxnSpPr>
        <p:spPr>
          <a:xfrm flipH="1" flipV="1">
            <a:off x="6927973" y="5559439"/>
            <a:ext cx="1" cy="13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11E5127-9125-44F3-AC67-A0E7BE453879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V="1">
            <a:off x="6927973" y="4702632"/>
            <a:ext cx="2" cy="13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2D576287-7497-442E-92B2-E42F00CE6ABE}"/>
              </a:ext>
            </a:extLst>
          </p:cNvPr>
          <p:cNvCxnSpPr>
            <a:stCxn id="32" idx="3"/>
            <a:endCxn id="21" idx="6"/>
          </p:cNvCxnSpPr>
          <p:nvPr/>
        </p:nvCxnSpPr>
        <p:spPr>
          <a:xfrm flipH="1" flipV="1">
            <a:off x="6456975" y="3429000"/>
            <a:ext cx="941998" cy="2618987"/>
          </a:xfrm>
          <a:prstGeom prst="curvedConnector3">
            <a:avLst>
              <a:gd name="adj1" fmla="val -945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867A625-6D59-4F30-82DC-08D5D5E0B5CA}"/>
              </a:ext>
            </a:extLst>
          </p:cNvPr>
          <p:cNvSpPr txBox="1"/>
          <p:nvPr/>
        </p:nvSpPr>
        <p:spPr>
          <a:xfrm>
            <a:off x="2511592" y="4127621"/>
            <a:ext cx="2283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可以在攻击结点上右击将其禁用</a:t>
            </a:r>
            <a:r>
              <a:rPr lang="en-US" altLang="zh-CN" dirty="0"/>
              <a:t>(</a:t>
            </a:r>
            <a:r>
              <a:rPr lang="zh-CN" altLang="en-US" dirty="0"/>
              <a:t>即强制设置为</a:t>
            </a:r>
            <a:r>
              <a:rPr lang="en-US" altLang="zh-CN" dirty="0"/>
              <a:t>false)</a:t>
            </a:r>
          </a:p>
          <a:p>
            <a:endParaRPr lang="en-US" altLang="zh-CN" dirty="0"/>
          </a:p>
          <a:p>
            <a:r>
              <a:rPr lang="zh-CN" altLang="en-US" dirty="0"/>
              <a:t>相应的结点外显为灰色</a:t>
            </a:r>
          </a:p>
        </p:txBody>
      </p:sp>
    </p:spTree>
    <p:extLst>
      <p:ext uri="{BB962C8B-B14F-4D97-AF65-F5344CB8AC3E}">
        <p14:creationId xmlns:p14="http://schemas.microsoft.com/office/powerpoint/2010/main" val="276590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E4D02-725D-4429-A3F8-8E650909F051}"/>
              </a:ext>
            </a:extLst>
          </p:cNvPr>
          <p:cNvSpPr txBox="1"/>
          <p:nvPr/>
        </p:nvSpPr>
        <p:spPr>
          <a:xfrm>
            <a:off x="905069" y="1632857"/>
            <a:ext cx="9722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以下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是可选项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用户新建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中新建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Attack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用户任意创建攻击结点和关系结点，并任意连线。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[check]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验证所建立攻击树是否符合规范。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这里也是生成交互用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xml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并调用后端接口。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当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check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通过，用户点击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可为其计算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结点攻击是否可行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(true/false)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用户可以右击攻击结点，强制在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活动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][true]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[false]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三种状态切换。当为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[true]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状态时，本结点向上强制传递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true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；当为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[false]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状态时，本结点向上强制传递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false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当为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活动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状态时，本结点的值由子树上的攻击经计算得来。</a:t>
            </a:r>
            <a:r>
              <a:rPr lang="zh-CN" altLang="en-US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叶子结点设为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活动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]</a:t>
            </a:r>
            <a:r>
              <a:rPr lang="zh-CN" altLang="en-US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时，</a:t>
            </a:r>
            <a:r>
              <a:rPr lang="en-US" altLang="zh-CN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check</a:t>
            </a:r>
            <a:r>
              <a:rPr lang="zh-CN" altLang="en-US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一定不通过。</a:t>
            </a:r>
            <a:endParaRPr lang="en-US" altLang="zh-CN" dirty="0">
              <a:solidFill>
                <a:srgbClr val="C0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重新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[check]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并重新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]root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8FD876-B8F9-4A59-B839-A5397DCF40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2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用户使用流程</a:t>
            </a:r>
            <a:r>
              <a:rPr lang="en-US" altLang="zh-CN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攻击树</a:t>
            </a:r>
            <a:r>
              <a:rPr lang="en-US" altLang="zh-CN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)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412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BA4887-870C-4A1D-B259-D608B75F0F7B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6F4E5-EBC0-40FC-A551-C8CC3B4B7B39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F94580-48F5-4FFE-B8CB-80DCF461FBF5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C09399-C0F8-4232-99AD-4E02F23B3249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6BF954-E1EA-45CD-80FF-18D3BF1D671B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49B945-3E31-4996-9D04-2FEAADAB7358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6C4A26-14AB-4C8C-9BB8-7D1B14E84595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82210-452A-4FF7-8DE4-7652833E5D1B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6F5C89-AE08-49D9-93F1-0C0B8299BBAE}"/>
              </a:ext>
            </a:extLst>
          </p:cNvPr>
          <p:cNvSpPr/>
          <p:nvPr/>
        </p:nvSpPr>
        <p:spPr>
          <a:xfrm>
            <a:off x="1981196" y="1315617"/>
            <a:ext cx="1741717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添加角色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567D19-0400-46C3-ACB0-17D10A9107DB}"/>
              </a:ext>
            </a:extLst>
          </p:cNvPr>
          <p:cNvSpPr/>
          <p:nvPr/>
        </p:nvSpPr>
        <p:spPr>
          <a:xfrm>
            <a:off x="5456079" y="1320274"/>
            <a:ext cx="1663183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连线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2B65A2-FDE7-4093-A8F8-E3C2C5BD4F3F}"/>
              </a:ext>
            </a:extLst>
          </p:cNvPr>
          <p:cNvSpPr txBox="1"/>
          <p:nvPr/>
        </p:nvSpPr>
        <p:spPr>
          <a:xfrm>
            <a:off x="90192" y="1436141"/>
            <a:ext cx="18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顺序图的工具栏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C9D83B-8AC5-4B8E-BDF4-09A670EC7636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27949-C462-46C2-AF41-FF5BACEF77E6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模型下每个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BD96B5F-85D9-4057-94D7-D6F8C3CECD4C}"/>
              </a:ext>
            </a:extLst>
          </p:cNvPr>
          <p:cNvSpPr/>
          <p:nvPr/>
        </p:nvSpPr>
        <p:spPr>
          <a:xfrm>
            <a:off x="3265715" y="774444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739AD63-C0D1-40EB-8648-B22662806937}"/>
              </a:ext>
            </a:extLst>
          </p:cNvPr>
          <p:cNvSpPr/>
          <p:nvPr/>
        </p:nvSpPr>
        <p:spPr>
          <a:xfrm>
            <a:off x="4550231" y="769776"/>
            <a:ext cx="1284516" cy="536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拓扑图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66A6FF0-6964-4B21-B618-6E46B3F3BE19}"/>
              </a:ext>
            </a:extLst>
          </p:cNvPr>
          <p:cNvSpPr/>
          <p:nvPr/>
        </p:nvSpPr>
        <p:spPr>
          <a:xfrm>
            <a:off x="5834746" y="762054"/>
            <a:ext cx="1284516" cy="536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攻击树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616EF78-CD87-4582-9659-16675985D18D}"/>
              </a:ext>
            </a:extLst>
          </p:cNvPr>
          <p:cNvSpPr/>
          <p:nvPr/>
        </p:nvSpPr>
        <p:spPr>
          <a:xfrm>
            <a:off x="3719031" y="1320274"/>
            <a:ext cx="1741717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添加生命线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C839B43-E870-4F18-A9BB-9A4F78BF8B65}"/>
              </a:ext>
            </a:extLst>
          </p:cNvPr>
          <p:cNvSpPr/>
          <p:nvPr/>
        </p:nvSpPr>
        <p:spPr>
          <a:xfrm>
            <a:off x="7121002" y="774349"/>
            <a:ext cx="1284516" cy="536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顺序图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71F761-29A5-49B5-B788-774BD5BA55DE}"/>
              </a:ext>
            </a:extLst>
          </p:cNvPr>
          <p:cNvSpPr/>
          <p:nvPr/>
        </p:nvSpPr>
        <p:spPr>
          <a:xfrm>
            <a:off x="3554191" y="2174031"/>
            <a:ext cx="1035698" cy="783771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85A29D5-7415-4644-947B-CF2F838F57C6}"/>
              </a:ext>
            </a:extLst>
          </p:cNvPr>
          <p:cNvCxnSpPr>
            <a:stCxn id="2" idx="2"/>
          </p:cNvCxnSpPr>
          <p:nvPr/>
        </p:nvCxnSpPr>
        <p:spPr>
          <a:xfrm>
            <a:off x="4072040" y="2957802"/>
            <a:ext cx="0" cy="34989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8CF1AEF-1F5B-45BF-8FDD-40149BC7FD15}"/>
              </a:ext>
            </a:extLst>
          </p:cNvPr>
          <p:cNvSpPr/>
          <p:nvPr/>
        </p:nvSpPr>
        <p:spPr>
          <a:xfrm>
            <a:off x="3907973" y="3261053"/>
            <a:ext cx="318753" cy="26545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36EA342-09B5-48A0-AE36-2DAD88D93567}"/>
              </a:ext>
            </a:extLst>
          </p:cNvPr>
          <p:cNvSpPr/>
          <p:nvPr/>
        </p:nvSpPr>
        <p:spPr>
          <a:xfrm>
            <a:off x="5998815" y="2174031"/>
            <a:ext cx="1035698" cy="783771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59BF1B5-FF43-4119-8C58-C3CEE816FA15}"/>
              </a:ext>
            </a:extLst>
          </p:cNvPr>
          <p:cNvCxnSpPr>
            <a:stCxn id="36" idx="2"/>
          </p:cNvCxnSpPr>
          <p:nvPr/>
        </p:nvCxnSpPr>
        <p:spPr>
          <a:xfrm>
            <a:off x="6516664" y="2957802"/>
            <a:ext cx="0" cy="34989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DB683BC-A743-4528-BF29-900331CCD3B1}"/>
              </a:ext>
            </a:extLst>
          </p:cNvPr>
          <p:cNvSpPr/>
          <p:nvPr/>
        </p:nvSpPr>
        <p:spPr>
          <a:xfrm>
            <a:off x="6352597" y="3261053"/>
            <a:ext cx="318753" cy="26545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DDC27D4-7DF8-495E-8D97-A23D3620000F}"/>
              </a:ext>
            </a:extLst>
          </p:cNvPr>
          <p:cNvSpPr/>
          <p:nvPr/>
        </p:nvSpPr>
        <p:spPr>
          <a:xfrm>
            <a:off x="8448832" y="2174031"/>
            <a:ext cx="1035698" cy="783771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A05738C-43AB-442A-AB03-A2ABE586F416}"/>
              </a:ext>
            </a:extLst>
          </p:cNvPr>
          <p:cNvCxnSpPr>
            <a:stCxn id="41" idx="2"/>
          </p:cNvCxnSpPr>
          <p:nvPr/>
        </p:nvCxnSpPr>
        <p:spPr>
          <a:xfrm>
            <a:off x="8966681" y="2957802"/>
            <a:ext cx="0" cy="34989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45499E4C-1B68-4A1A-B69F-6E743216672A}"/>
              </a:ext>
            </a:extLst>
          </p:cNvPr>
          <p:cNvSpPr/>
          <p:nvPr/>
        </p:nvSpPr>
        <p:spPr>
          <a:xfrm>
            <a:off x="8802614" y="3261053"/>
            <a:ext cx="318753" cy="26545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8843672-231D-4B07-995A-455F7592B0E1}"/>
              </a:ext>
            </a:extLst>
          </p:cNvPr>
          <p:cNvCxnSpPr>
            <a:cxnSpLocks/>
          </p:cNvCxnSpPr>
          <p:nvPr/>
        </p:nvCxnSpPr>
        <p:spPr>
          <a:xfrm>
            <a:off x="4226726" y="3568959"/>
            <a:ext cx="212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F2747D5-C85E-4A97-9B13-8DDBF0DFAC28}"/>
              </a:ext>
            </a:extLst>
          </p:cNvPr>
          <p:cNvCxnSpPr>
            <a:cxnSpLocks/>
          </p:cNvCxnSpPr>
          <p:nvPr/>
        </p:nvCxnSpPr>
        <p:spPr>
          <a:xfrm>
            <a:off x="6671350" y="3907971"/>
            <a:ext cx="212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0E68C11-42A6-4B63-9140-80EDF935205F}"/>
              </a:ext>
            </a:extLst>
          </p:cNvPr>
          <p:cNvCxnSpPr>
            <a:cxnSpLocks/>
          </p:cNvCxnSpPr>
          <p:nvPr/>
        </p:nvCxnSpPr>
        <p:spPr>
          <a:xfrm flipH="1">
            <a:off x="6671350" y="4844144"/>
            <a:ext cx="212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30E4F61-D2B3-4FE1-9734-20CB55DFB32F}"/>
              </a:ext>
            </a:extLst>
          </p:cNvPr>
          <p:cNvCxnSpPr>
            <a:cxnSpLocks/>
          </p:cNvCxnSpPr>
          <p:nvPr/>
        </p:nvCxnSpPr>
        <p:spPr>
          <a:xfrm flipH="1">
            <a:off x="4226726" y="5164495"/>
            <a:ext cx="2125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769F95C-1673-404D-8287-375FFAD5C9AD}"/>
              </a:ext>
            </a:extLst>
          </p:cNvPr>
          <p:cNvSpPr txBox="1"/>
          <p:nvPr/>
        </p:nvSpPr>
        <p:spPr>
          <a:xfrm>
            <a:off x="4846117" y="3199627"/>
            <a:ext cx="14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get(b)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B343D19-EA50-40E4-A25E-00CD82B27BD1}"/>
              </a:ext>
            </a:extLst>
          </p:cNvPr>
          <p:cNvSpPr txBox="1"/>
          <p:nvPr/>
        </p:nvSpPr>
        <p:spPr>
          <a:xfrm>
            <a:off x="7221894" y="3568959"/>
            <a:ext cx="125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get(c)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EC97A75-87F3-4F3C-AF89-41D9CDF2622C}"/>
              </a:ext>
            </a:extLst>
          </p:cNvPr>
          <p:cNvSpPr txBox="1"/>
          <p:nvPr/>
        </p:nvSpPr>
        <p:spPr>
          <a:xfrm>
            <a:off x="7212934" y="4519128"/>
            <a:ext cx="105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get(b)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38124E9-EC5D-4874-8E53-428DEC132C3A}"/>
              </a:ext>
            </a:extLst>
          </p:cNvPr>
          <p:cNvSpPr txBox="1"/>
          <p:nvPr/>
        </p:nvSpPr>
        <p:spPr>
          <a:xfrm>
            <a:off x="4862523" y="4843362"/>
            <a:ext cx="105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get(a)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6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CE4D02-725D-4429-A3F8-8E650909F051}"/>
              </a:ext>
            </a:extLst>
          </p:cNvPr>
          <p:cNvSpPr txBox="1"/>
          <p:nvPr/>
        </p:nvSpPr>
        <p:spPr>
          <a:xfrm>
            <a:off x="905069" y="1632857"/>
            <a:ext cx="9722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以下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*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是可选项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用户新建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中新建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Sequence Diagram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用户添加若干角色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用户为每个角色设置生命线的起始和终止位置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用户在角色的生命线上水平连线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，并在线上书写文字</a:t>
            </a:r>
            <a:endParaRPr lang="en-US" altLang="zh-CN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用户点击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生成</a:t>
            </a: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到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xml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，将角色、连线及连线的始末坐标点写入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顺序图暂无向用户的反馈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8FD876-B8F9-4A59-B839-A5397DCF40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2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用户使用流程</a:t>
            </a:r>
            <a:r>
              <a:rPr lang="en-US" altLang="zh-CN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顺序图</a:t>
            </a:r>
            <a:r>
              <a:rPr lang="en-US" altLang="zh-CN" dirty="0">
                <a:solidFill>
                  <a:prstClr val="black"/>
                </a:solidFill>
                <a:latin typeface="等线 Light" panose="020F0302020204030204"/>
                <a:ea typeface="等线 Light" panose="02010600030101010101" pitchFamily="2" charset="-122"/>
              </a:rPr>
              <a:t>)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0980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6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37A31B-49E3-474E-BDCB-9DD8688BFFD0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F33D0-076F-4454-9156-100FFD74A0D8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286C8-F976-4B11-89A6-AD421B0CD47E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5BA23C-1786-4C90-933F-FDF07522418C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BB4FC6-C9B8-44CA-91B9-57424D628F39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853035-11C6-4E3E-8505-883F6A7675FE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F5BD41-DEA1-4F55-A06C-6E4DEA25A7BB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7C4AF8-99B9-4829-A4F4-BF07D31B644F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889E21-C51C-4D85-A0B2-8B4282D4E1B8}"/>
              </a:ext>
            </a:extLst>
          </p:cNvPr>
          <p:cNvSpPr/>
          <p:nvPr/>
        </p:nvSpPr>
        <p:spPr>
          <a:xfrm>
            <a:off x="1981197" y="1315617"/>
            <a:ext cx="1060583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91C70D-66FA-4AB5-9547-1BB05093BE7C}"/>
              </a:ext>
            </a:extLst>
          </p:cNvPr>
          <p:cNvSpPr/>
          <p:nvPr/>
        </p:nvSpPr>
        <p:spPr>
          <a:xfrm>
            <a:off x="3041780" y="1315617"/>
            <a:ext cx="1240972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UserType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466EBC-F0AA-431E-9017-88843A9E9204}"/>
              </a:ext>
            </a:extLst>
          </p:cNvPr>
          <p:cNvSpPr/>
          <p:nvPr/>
        </p:nvSpPr>
        <p:spPr>
          <a:xfrm>
            <a:off x="4282751" y="1320282"/>
            <a:ext cx="1511559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Axiom(</a:t>
            </a:r>
            <a:r>
              <a:rPr lang="zh-CN" altLang="en-US" dirty="0"/>
              <a:t>公理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2BC6F9-AD14-4403-9FA9-CE413D9A5EB7}"/>
              </a:ext>
            </a:extLst>
          </p:cNvPr>
          <p:cNvSpPr txBox="1"/>
          <p:nvPr/>
        </p:nvSpPr>
        <p:spPr>
          <a:xfrm>
            <a:off x="300140" y="143614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总览的工具栏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EA4F9E-98BE-47C8-879B-FA04F636B495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3103D3-56FE-482D-B9F8-120AE4A29171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模型下每个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214D140-920D-4576-A19B-B320B27D0926}"/>
              </a:ext>
            </a:extLst>
          </p:cNvPr>
          <p:cNvSpPr/>
          <p:nvPr/>
        </p:nvSpPr>
        <p:spPr>
          <a:xfrm>
            <a:off x="2313991" y="2113385"/>
            <a:ext cx="3480319" cy="41754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Process</a:t>
            </a:r>
            <a:r>
              <a:rPr lang="zh-CN" altLang="en-US" b="1" dirty="0"/>
              <a:t>名称</a:t>
            </a:r>
            <a:endParaRPr lang="en-US" altLang="zh-CN" b="1" dirty="0"/>
          </a:p>
          <a:p>
            <a:pPr algn="ctr"/>
            <a:r>
              <a:rPr lang="en-US" altLang="zh-CN" dirty="0"/>
              <a:t>-------------------------</a:t>
            </a:r>
          </a:p>
          <a:p>
            <a:r>
              <a:rPr lang="en-US" altLang="zh-CN" u="sng" dirty="0"/>
              <a:t>Attribute:</a:t>
            </a:r>
          </a:p>
          <a:p>
            <a:pPr algn="ctr"/>
            <a:r>
              <a:rPr lang="en-US" altLang="zh-CN" dirty="0"/>
              <a:t>int a;</a:t>
            </a:r>
          </a:p>
          <a:p>
            <a:pPr algn="ctr"/>
            <a:r>
              <a:rPr lang="en-US" altLang="zh-CN" dirty="0"/>
              <a:t>bool b;</a:t>
            </a:r>
          </a:p>
          <a:p>
            <a:pPr algn="ctr"/>
            <a:r>
              <a:rPr lang="en-US" altLang="zh-CN" dirty="0"/>
              <a:t>Msg c;</a:t>
            </a:r>
          </a:p>
          <a:p>
            <a:pPr algn="ctr"/>
            <a:r>
              <a:rPr lang="en-US" altLang="zh-CN" dirty="0"/>
              <a:t>-------------------------</a:t>
            </a:r>
          </a:p>
          <a:p>
            <a:r>
              <a:rPr lang="en-US" altLang="zh-CN" u="sng" dirty="0"/>
              <a:t>Method:</a:t>
            </a:r>
          </a:p>
          <a:p>
            <a:pPr algn="ctr"/>
            <a:r>
              <a:rPr lang="en-US" altLang="zh-CN" dirty="0"/>
              <a:t>Msg enc(Msg m, Key k);[AES]</a:t>
            </a:r>
          </a:p>
          <a:p>
            <a:pPr algn="ctr"/>
            <a:r>
              <a:rPr lang="en-US" altLang="zh-CN" dirty="0"/>
              <a:t>Msg </a:t>
            </a:r>
            <a:r>
              <a:rPr lang="en-US" altLang="zh-CN" dirty="0" err="1"/>
              <a:t>dec</a:t>
            </a:r>
            <a:r>
              <a:rPr lang="en-US" altLang="zh-CN" dirty="0"/>
              <a:t>(Msg m, Key k);[AES]</a:t>
            </a:r>
          </a:p>
          <a:p>
            <a:pPr algn="ctr"/>
            <a:r>
              <a:rPr lang="en-US" altLang="zh-CN" dirty="0"/>
              <a:t>------------------------</a:t>
            </a:r>
          </a:p>
          <a:p>
            <a:r>
              <a:rPr lang="en-US" altLang="zh-CN" u="sng" dirty="0" err="1"/>
              <a:t>CommMethod</a:t>
            </a:r>
            <a:r>
              <a:rPr lang="en-US" altLang="zh-CN" u="sng" dirty="0"/>
              <a:t>:</a:t>
            </a:r>
          </a:p>
          <a:p>
            <a:pPr algn="ctr"/>
            <a:r>
              <a:rPr lang="en-US" altLang="zh-CN" dirty="0"/>
              <a:t>send(Msg m);[out]</a:t>
            </a:r>
          </a:p>
          <a:p>
            <a:pPr algn="ctr"/>
            <a:r>
              <a:rPr lang="en-US" altLang="zh-CN" dirty="0" err="1"/>
              <a:t>recv</a:t>
            </a:r>
            <a:r>
              <a:rPr lang="en-US" altLang="zh-CN" dirty="0"/>
              <a:t>(Msg m);[in]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B9B3AC2-9E61-43E0-B707-60D555711B13}"/>
              </a:ext>
            </a:extLst>
          </p:cNvPr>
          <p:cNvSpPr/>
          <p:nvPr/>
        </p:nvSpPr>
        <p:spPr>
          <a:xfrm>
            <a:off x="5374434" y="2313994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B5CC3C-4943-4FE1-9FA4-37E57C6D7A53}"/>
              </a:ext>
            </a:extLst>
          </p:cNvPr>
          <p:cNvSpPr/>
          <p:nvPr/>
        </p:nvSpPr>
        <p:spPr>
          <a:xfrm>
            <a:off x="6223518" y="2202025"/>
            <a:ext cx="2313992" cy="1539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/>
              <a:t>UserType</a:t>
            </a:r>
            <a:r>
              <a:rPr lang="en-US" altLang="zh-CN" b="1" dirty="0"/>
              <a:t> Msg</a:t>
            </a:r>
          </a:p>
          <a:p>
            <a:pPr algn="ctr"/>
            <a:r>
              <a:rPr lang="en-US" altLang="zh-CN" dirty="0"/>
              <a:t>----------------</a:t>
            </a:r>
          </a:p>
          <a:p>
            <a:pPr algn="ctr"/>
            <a:r>
              <a:rPr lang="en-US" altLang="zh-CN" dirty="0"/>
              <a:t>int m1;</a:t>
            </a:r>
          </a:p>
          <a:p>
            <a:pPr algn="ctr"/>
            <a:r>
              <a:rPr lang="en-US" altLang="zh-CN" dirty="0"/>
              <a:t>int m2;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7921E7-E9A8-4188-AE9E-1BA36C653F0D}"/>
              </a:ext>
            </a:extLst>
          </p:cNvPr>
          <p:cNvSpPr/>
          <p:nvPr/>
        </p:nvSpPr>
        <p:spPr>
          <a:xfrm>
            <a:off x="6223518" y="4077478"/>
            <a:ext cx="2313992" cy="1539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/>
              <a:t>UserType</a:t>
            </a:r>
            <a:r>
              <a:rPr lang="en-US" altLang="zh-CN" b="1" dirty="0"/>
              <a:t> Key</a:t>
            </a:r>
          </a:p>
          <a:p>
            <a:pPr algn="ctr"/>
            <a:r>
              <a:rPr lang="en-US" altLang="zh-CN" dirty="0"/>
              <a:t>----------------</a:t>
            </a:r>
          </a:p>
          <a:p>
            <a:pPr algn="ctr"/>
            <a:r>
              <a:rPr lang="en-US" altLang="zh-CN" dirty="0"/>
              <a:t>bool b;</a:t>
            </a:r>
          </a:p>
          <a:p>
            <a:pPr algn="ctr"/>
            <a:r>
              <a:rPr lang="en-US" altLang="zh-CN" dirty="0"/>
              <a:t>int k;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37A28BC-49EB-4504-9CA6-83556C173E4F}"/>
              </a:ext>
            </a:extLst>
          </p:cNvPr>
          <p:cNvSpPr/>
          <p:nvPr/>
        </p:nvSpPr>
        <p:spPr>
          <a:xfrm>
            <a:off x="8224936" y="2341986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C747862-F952-473D-94F5-88351F523903}"/>
              </a:ext>
            </a:extLst>
          </p:cNvPr>
          <p:cNvSpPr/>
          <p:nvPr/>
        </p:nvSpPr>
        <p:spPr>
          <a:xfrm>
            <a:off x="8252929" y="4254760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C06ED1C-92B4-4B6B-97A2-C813CB439828}"/>
              </a:ext>
            </a:extLst>
          </p:cNvPr>
          <p:cNvSpPr/>
          <p:nvPr/>
        </p:nvSpPr>
        <p:spPr>
          <a:xfrm>
            <a:off x="8854752" y="3237721"/>
            <a:ext cx="2939141" cy="23046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Axiom</a:t>
            </a:r>
          </a:p>
          <a:p>
            <a:pPr algn="ctr"/>
            <a:r>
              <a:rPr lang="en-US" altLang="zh-CN" dirty="0"/>
              <a:t>---------------------</a:t>
            </a:r>
          </a:p>
          <a:p>
            <a:pPr algn="ctr"/>
            <a:r>
              <a:rPr lang="en-US" altLang="zh-CN" dirty="0"/>
              <a:t>Msg enc1(Msg m, Key k);</a:t>
            </a:r>
          </a:p>
          <a:p>
            <a:pPr algn="ctr"/>
            <a:r>
              <a:rPr lang="en-US" altLang="zh-CN" dirty="0"/>
              <a:t>Msg dec1(Msg m, Key k);</a:t>
            </a:r>
          </a:p>
          <a:p>
            <a:pPr algn="ctr"/>
            <a:r>
              <a:rPr lang="en-US" altLang="zh-CN" dirty="0"/>
              <a:t>---------------------</a:t>
            </a:r>
          </a:p>
          <a:p>
            <a:pPr algn="ctr"/>
            <a:r>
              <a:rPr lang="en-US" altLang="zh-CN" dirty="0"/>
              <a:t>dec1(enc1(</a:t>
            </a:r>
            <a:r>
              <a:rPr lang="en-US" altLang="zh-CN" dirty="0" err="1"/>
              <a:t>m,k</a:t>
            </a:r>
            <a:r>
              <a:rPr lang="en-US" altLang="zh-CN" dirty="0"/>
              <a:t>),k)=m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F93547-0DB1-49A5-8E0B-7AB0BEF06F2D}"/>
              </a:ext>
            </a:extLst>
          </p:cNvPr>
          <p:cNvSpPr/>
          <p:nvPr/>
        </p:nvSpPr>
        <p:spPr>
          <a:xfrm>
            <a:off x="11411340" y="3438333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2D6982D-C6BB-46F3-95D1-7DA928C716B1}"/>
              </a:ext>
            </a:extLst>
          </p:cNvPr>
          <p:cNvSpPr/>
          <p:nvPr/>
        </p:nvSpPr>
        <p:spPr>
          <a:xfrm>
            <a:off x="5794310" y="1324947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InitialKnowledge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166DC13-5183-473E-BBCB-3C1F43B369D0}"/>
              </a:ext>
            </a:extLst>
          </p:cNvPr>
          <p:cNvSpPr/>
          <p:nvPr/>
        </p:nvSpPr>
        <p:spPr>
          <a:xfrm>
            <a:off x="7688424" y="1315617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SafetyProperty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A574CDD-606E-4DEB-91E3-222254EC0E4E}"/>
              </a:ext>
            </a:extLst>
          </p:cNvPr>
          <p:cNvSpPr/>
          <p:nvPr/>
        </p:nvSpPr>
        <p:spPr>
          <a:xfrm>
            <a:off x="9582538" y="1324948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SecurityProperty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5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087E6-45D3-499C-B976-711E80E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4"/>
            <a:ext cx="10515600" cy="108111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编辑</a:t>
            </a:r>
            <a:r>
              <a:rPr lang="en-US" altLang="zh-CN" sz="6000" dirty="0"/>
              <a:t>Process-Attribute</a:t>
            </a:r>
            <a:endParaRPr lang="zh-CN" altLang="en-US" sz="6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8FF7E1-AF06-436F-854A-6DAEFBE3A59F}"/>
              </a:ext>
            </a:extLst>
          </p:cNvPr>
          <p:cNvSpPr/>
          <p:nvPr/>
        </p:nvSpPr>
        <p:spPr>
          <a:xfrm>
            <a:off x="1239416" y="1690688"/>
            <a:ext cx="10114384" cy="4915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1BC9B5-8D06-439D-A524-3CFB58E5C471}"/>
              </a:ext>
            </a:extLst>
          </p:cNvPr>
          <p:cNvSpPr/>
          <p:nvPr/>
        </p:nvSpPr>
        <p:spPr>
          <a:xfrm>
            <a:off x="1239416" y="1690688"/>
            <a:ext cx="10114384" cy="793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2FAFE5-A1CE-4B0F-B64E-C301C15167DF}"/>
              </a:ext>
            </a:extLst>
          </p:cNvPr>
          <p:cNvSpPr/>
          <p:nvPr/>
        </p:nvSpPr>
        <p:spPr>
          <a:xfrm>
            <a:off x="1239416" y="1690688"/>
            <a:ext cx="3360576" cy="793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EEE707-DB9F-445E-BD8D-550E39C96F62}"/>
              </a:ext>
            </a:extLst>
          </p:cNvPr>
          <p:cNvSpPr/>
          <p:nvPr/>
        </p:nvSpPr>
        <p:spPr>
          <a:xfrm>
            <a:off x="7993224" y="1690688"/>
            <a:ext cx="3360576" cy="793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CommMethod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ECBB5E-9CAA-4FD5-ADE2-49419B88C913}"/>
              </a:ext>
            </a:extLst>
          </p:cNvPr>
          <p:cNvSpPr/>
          <p:nvPr/>
        </p:nvSpPr>
        <p:spPr>
          <a:xfrm>
            <a:off x="4599992" y="1690688"/>
            <a:ext cx="3393232" cy="793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Method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1E18802-E077-4D2B-BB89-D21A71828D6B}"/>
              </a:ext>
            </a:extLst>
          </p:cNvPr>
          <p:cNvCxnSpPr/>
          <p:nvPr/>
        </p:nvCxnSpPr>
        <p:spPr>
          <a:xfrm>
            <a:off x="6223519" y="2550336"/>
            <a:ext cx="0" cy="40464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7F843A-5D02-4935-836B-FE8111B0DACB}"/>
              </a:ext>
            </a:extLst>
          </p:cNvPr>
          <p:cNvSpPr/>
          <p:nvPr/>
        </p:nvSpPr>
        <p:spPr>
          <a:xfrm>
            <a:off x="1611086" y="2811624"/>
            <a:ext cx="1744824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</a:t>
            </a:r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1AB237-CD7F-477A-99E1-0CC852CAC832}"/>
              </a:ext>
            </a:extLst>
          </p:cNvPr>
          <p:cNvSpPr/>
          <p:nvPr/>
        </p:nvSpPr>
        <p:spPr>
          <a:xfrm>
            <a:off x="4100805" y="2811624"/>
            <a:ext cx="1744824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写入</a:t>
            </a:r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8D6B5CE-3801-40C2-8DD1-390D0843C0A0}"/>
              </a:ext>
            </a:extLst>
          </p:cNvPr>
          <p:cNvSpPr/>
          <p:nvPr/>
        </p:nvSpPr>
        <p:spPr>
          <a:xfrm flipV="1">
            <a:off x="3018451" y="2984821"/>
            <a:ext cx="300135" cy="261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D02D08-270F-4143-94CD-ADA0507DB599}"/>
              </a:ext>
            </a:extLst>
          </p:cNvPr>
          <p:cNvSpPr/>
          <p:nvPr/>
        </p:nvSpPr>
        <p:spPr>
          <a:xfrm>
            <a:off x="6503437" y="2705878"/>
            <a:ext cx="4618653" cy="32563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 m1;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57995F8-AE20-4E4C-93F3-9C0CEED42B2B}"/>
              </a:ext>
            </a:extLst>
          </p:cNvPr>
          <p:cNvSpPr/>
          <p:nvPr/>
        </p:nvSpPr>
        <p:spPr>
          <a:xfrm>
            <a:off x="1690825" y="574532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6AB92E6-A4EE-4533-BD3D-EA26274F0431}"/>
              </a:ext>
            </a:extLst>
          </p:cNvPr>
          <p:cNvSpPr/>
          <p:nvPr/>
        </p:nvSpPr>
        <p:spPr>
          <a:xfrm>
            <a:off x="4623351" y="574532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776427-5E27-45FA-AD5A-906482C63654}"/>
              </a:ext>
            </a:extLst>
          </p:cNvPr>
          <p:cNvSpPr/>
          <p:nvPr/>
        </p:nvSpPr>
        <p:spPr>
          <a:xfrm>
            <a:off x="3142112" y="574532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1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087E6-45D3-499C-B976-711E80E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4"/>
            <a:ext cx="10515600" cy="108111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编辑</a:t>
            </a:r>
            <a:r>
              <a:rPr lang="en-US" altLang="zh-CN" sz="6000" dirty="0"/>
              <a:t>Process-Method</a:t>
            </a:r>
            <a:endParaRPr lang="zh-CN" altLang="en-US" sz="6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8FF7E1-AF06-436F-854A-6DAEFBE3A59F}"/>
              </a:ext>
            </a:extLst>
          </p:cNvPr>
          <p:cNvSpPr/>
          <p:nvPr/>
        </p:nvSpPr>
        <p:spPr>
          <a:xfrm>
            <a:off x="1239416" y="1690688"/>
            <a:ext cx="10114384" cy="4915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1BC9B5-8D06-439D-A524-3CFB58E5C471}"/>
              </a:ext>
            </a:extLst>
          </p:cNvPr>
          <p:cNvSpPr/>
          <p:nvPr/>
        </p:nvSpPr>
        <p:spPr>
          <a:xfrm>
            <a:off x="1239416" y="1690688"/>
            <a:ext cx="10114384" cy="793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2FAFE5-A1CE-4B0F-B64E-C301C15167DF}"/>
              </a:ext>
            </a:extLst>
          </p:cNvPr>
          <p:cNvSpPr/>
          <p:nvPr/>
        </p:nvSpPr>
        <p:spPr>
          <a:xfrm>
            <a:off x="1239416" y="1690688"/>
            <a:ext cx="3360576" cy="793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EEE707-DB9F-445E-BD8D-550E39C96F62}"/>
              </a:ext>
            </a:extLst>
          </p:cNvPr>
          <p:cNvSpPr/>
          <p:nvPr/>
        </p:nvSpPr>
        <p:spPr>
          <a:xfrm>
            <a:off x="7993224" y="1690688"/>
            <a:ext cx="3360576" cy="793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CommMethod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ECBB5E-9CAA-4FD5-ADE2-49419B88C913}"/>
              </a:ext>
            </a:extLst>
          </p:cNvPr>
          <p:cNvSpPr/>
          <p:nvPr/>
        </p:nvSpPr>
        <p:spPr>
          <a:xfrm>
            <a:off x="4599992" y="1690688"/>
            <a:ext cx="3393232" cy="793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Method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1E18802-E077-4D2B-BB89-D21A71828D6B}"/>
              </a:ext>
            </a:extLst>
          </p:cNvPr>
          <p:cNvCxnSpPr/>
          <p:nvPr/>
        </p:nvCxnSpPr>
        <p:spPr>
          <a:xfrm>
            <a:off x="6223519" y="2550336"/>
            <a:ext cx="0" cy="40464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7F843A-5D02-4935-836B-FE8111B0DACB}"/>
              </a:ext>
            </a:extLst>
          </p:cNvPr>
          <p:cNvSpPr/>
          <p:nvPr/>
        </p:nvSpPr>
        <p:spPr>
          <a:xfrm>
            <a:off x="1611085" y="2811624"/>
            <a:ext cx="4155221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</a:t>
            </a:r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8D6B5CE-3801-40C2-8DD1-390D0843C0A0}"/>
              </a:ext>
            </a:extLst>
          </p:cNvPr>
          <p:cNvSpPr/>
          <p:nvPr/>
        </p:nvSpPr>
        <p:spPr>
          <a:xfrm flipV="1">
            <a:off x="5388428" y="2993179"/>
            <a:ext cx="300135" cy="261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D02D08-270F-4143-94CD-ADA0507DB599}"/>
              </a:ext>
            </a:extLst>
          </p:cNvPr>
          <p:cNvSpPr/>
          <p:nvPr/>
        </p:nvSpPr>
        <p:spPr>
          <a:xfrm>
            <a:off x="6503437" y="2705878"/>
            <a:ext cx="4618653" cy="3676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Msg m1;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0F7AFB-C9A5-4266-8CCE-A16882D74C09}"/>
              </a:ext>
            </a:extLst>
          </p:cNvPr>
          <p:cNvSpPr/>
          <p:nvPr/>
        </p:nvSpPr>
        <p:spPr>
          <a:xfrm>
            <a:off x="1565210" y="4148380"/>
            <a:ext cx="4332516" cy="15582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自己添加</a:t>
            </a:r>
            <a:r>
              <a:rPr lang="en-US" altLang="zh-CN" dirty="0"/>
              <a:t>Code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函数头包括公理里定义的以及内置函数，</a:t>
            </a:r>
            <a:endParaRPr lang="en-US" altLang="zh-CN" dirty="0"/>
          </a:p>
          <a:p>
            <a:pPr algn="ctr"/>
            <a:r>
              <a:rPr lang="zh-CN" altLang="en-US" dirty="0"/>
              <a:t>用户想自定义的函数头写在公理里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771D96E-F52E-43DE-BD55-D49532144618}"/>
              </a:ext>
            </a:extLst>
          </p:cNvPr>
          <p:cNvSpPr/>
          <p:nvPr/>
        </p:nvSpPr>
        <p:spPr>
          <a:xfrm>
            <a:off x="1611074" y="3441149"/>
            <a:ext cx="4155221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选择加密算法</a:t>
            </a:r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0C4C08B-6B63-43F2-AA0C-125B429FAC40}"/>
              </a:ext>
            </a:extLst>
          </p:cNvPr>
          <p:cNvSpPr/>
          <p:nvPr/>
        </p:nvSpPr>
        <p:spPr>
          <a:xfrm flipV="1">
            <a:off x="5388417" y="3622704"/>
            <a:ext cx="300135" cy="261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304953-F33C-4020-BFAB-5FAD2D36E498}"/>
              </a:ext>
            </a:extLst>
          </p:cNvPr>
          <p:cNvSpPr/>
          <p:nvPr/>
        </p:nvSpPr>
        <p:spPr>
          <a:xfrm>
            <a:off x="1774803" y="585729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AC36BF6-ECF3-421D-8772-EBCF01E96D97}"/>
              </a:ext>
            </a:extLst>
          </p:cNvPr>
          <p:cNvSpPr/>
          <p:nvPr/>
        </p:nvSpPr>
        <p:spPr>
          <a:xfrm>
            <a:off x="4707329" y="585729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3A77257-E4E7-4B5B-9D47-97A0A19A3248}"/>
              </a:ext>
            </a:extLst>
          </p:cNvPr>
          <p:cNvSpPr/>
          <p:nvPr/>
        </p:nvSpPr>
        <p:spPr>
          <a:xfrm>
            <a:off x="3226090" y="585729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087E6-45D3-499C-B976-711E80E7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4"/>
            <a:ext cx="10515600" cy="108111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编辑</a:t>
            </a:r>
            <a:r>
              <a:rPr lang="en-US" altLang="zh-CN" sz="6000" dirty="0"/>
              <a:t>Process-</a:t>
            </a:r>
            <a:r>
              <a:rPr lang="en-US" altLang="zh-CN" sz="6000" dirty="0" err="1"/>
              <a:t>CommMethod</a:t>
            </a:r>
            <a:endParaRPr lang="zh-CN" altLang="en-US" sz="6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8FF7E1-AF06-436F-854A-6DAEFBE3A59F}"/>
              </a:ext>
            </a:extLst>
          </p:cNvPr>
          <p:cNvSpPr/>
          <p:nvPr/>
        </p:nvSpPr>
        <p:spPr>
          <a:xfrm>
            <a:off x="1239416" y="1690688"/>
            <a:ext cx="10114384" cy="49153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1BC9B5-8D06-439D-A524-3CFB58E5C471}"/>
              </a:ext>
            </a:extLst>
          </p:cNvPr>
          <p:cNvSpPr/>
          <p:nvPr/>
        </p:nvSpPr>
        <p:spPr>
          <a:xfrm>
            <a:off x="1239416" y="1690688"/>
            <a:ext cx="10114384" cy="793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A2FAFE5-A1CE-4B0F-B64E-C301C15167DF}"/>
              </a:ext>
            </a:extLst>
          </p:cNvPr>
          <p:cNvSpPr/>
          <p:nvPr/>
        </p:nvSpPr>
        <p:spPr>
          <a:xfrm>
            <a:off x="1239416" y="1690688"/>
            <a:ext cx="3360576" cy="793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3EEE707-DB9F-445E-BD8D-550E39C96F62}"/>
              </a:ext>
            </a:extLst>
          </p:cNvPr>
          <p:cNvSpPr/>
          <p:nvPr/>
        </p:nvSpPr>
        <p:spPr>
          <a:xfrm>
            <a:off x="7993224" y="1690688"/>
            <a:ext cx="3360576" cy="79310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CommMethod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ECBB5E-9CAA-4FD5-ADE2-49419B88C913}"/>
              </a:ext>
            </a:extLst>
          </p:cNvPr>
          <p:cNvSpPr/>
          <p:nvPr/>
        </p:nvSpPr>
        <p:spPr>
          <a:xfrm>
            <a:off x="4599992" y="1690688"/>
            <a:ext cx="3393232" cy="7931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Method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1E18802-E077-4D2B-BB89-D21A71828D6B}"/>
              </a:ext>
            </a:extLst>
          </p:cNvPr>
          <p:cNvCxnSpPr/>
          <p:nvPr/>
        </p:nvCxnSpPr>
        <p:spPr>
          <a:xfrm>
            <a:off x="6223519" y="2550336"/>
            <a:ext cx="0" cy="40464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7F843A-5D02-4935-836B-FE8111B0DACB}"/>
              </a:ext>
            </a:extLst>
          </p:cNvPr>
          <p:cNvSpPr/>
          <p:nvPr/>
        </p:nvSpPr>
        <p:spPr>
          <a:xfrm>
            <a:off x="1390262" y="2811624"/>
            <a:ext cx="1632857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</a:t>
            </a:r>
            <a:r>
              <a:rPr lang="en-US" altLang="zh-CN" dirty="0"/>
              <a:t>in/out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1AB237-CD7F-477A-99E1-0CC852CAC832}"/>
              </a:ext>
            </a:extLst>
          </p:cNvPr>
          <p:cNvSpPr/>
          <p:nvPr/>
        </p:nvSpPr>
        <p:spPr>
          <a:xfrm>
            <a:off x="3124240" y="2797336"/>
            <a:ext cx="1401902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写入</a:t>
            </a:r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38D6B5CE-3801-40C2-8DD1-390D0843C0A0}"/>
              </a:ext>
            </a:extLst>
          </p:cNvPr>
          <p:cNvSpPr/>
          <p:nvPr/>
        </p:nvSpPr>
        <p:spPr>
          <a:xfrm flipV="1">
            <a:off x="2694992" y="2994642"/>
            <a:ext cx="300135" cy="261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4D02D08-270F-4143-94CD-ADA0507DB599}"/>
              </a:ext>
            </a:extLst>
          </p:cNvPr>
          <p:cNvSpPr/>
          <p:nvPr/>
        </p:nvSpPr>
        <p:spPr>
          <a:xfrm>
            <a:off x="6503437" y="2705878"/>
            <a:ext cx="4618653" cy="32563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send1(Msg p);[in]</a:t>
            </a:r>
          </a:p>
          <a:p>
            <a:pPr algn="ctr"/>
            <a:r>
              <a:rPr lang="en-US" altLang="zh-CN" dirty="0"/>
              <a:t>recv1(Msg p);[out]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6067B28-2338-405F-A454-AAC8B6C41320}"/>
              </a:ext>
            </a:extLst>
          </p:cNvPr>
          <p:cNvSpPr/>
          <p:nvPr/>
        </p:nvSpPr>
        <p:spPr>
          <a:xfrm>
            <a:off x="1737480" y="5763987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415A5EA-6789-438B-92E0-5828FB3AA288}"/>
              </a:ext>
            </a:extLst>
          </p:cNvPr>
          <p:cNvSpPr/>
          <p:nvPr/>
        </p:nvSpPr>
        <p:spPr>
          <a:xfrm>
            <a:off x="4670006" y="5763987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21728EB-0617-4043-8BF6-A22BF2B130AF}"/>
              </a:ext>
            </a:extLst>
          </p:cNvPr>
          <p:cNvSpPr/>
          <p:nvPr/>
        </p:nvSpPr>
        <p:spPr>
          <a:xfrm>
            <a:off x="3188767" y="5763987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CB24F0D-B0A7-4083-AE08-C9922F97663D}"/>
              </a:ext>
            </a:extLst>
          </p:cNvPr>
          <p:cNvSpPr/>
          <p:nvPr/>
        </p:nvSpPr>
        <p:spPr>
          <a:xfrm>
            <a:off x="1690825" y="574532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784A34-7A56-473A-BA39-F88610A253BC}"/>
              </a:ext>
            </a:extLst>
          </p:cNvPr>
          <p:cNvSpPr/>
          <p:nvPr/>
        </p:nvSpPr>
        <p:spPr>
          <a:xfrm>
            <a:off x="4623351" y="574532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8C6E49B-56CD-4982-A8F6-CF12A4C1B748}"/>
              </a:ext>
            </a:extLst>
          </p:cNvPr>
          <p:cNvSpPr/>
          <p:nvPr/>
        </p:nvSpPr>
        <p:spPr>
          <a:xfrm>
            <a:off x="3142112" y="5745325"/>
            <a:ext cx="973473" cy="4338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C9FE89C-C5ED-48A5-8823-48ED22253100}"/>
              </a:ext>
            </a:extLst>
          </p:cNvPr>
          <p:cNvSpPr/>
          <p:nvPr/>
        </p:nvSpPr>
        <p:spPr>
          <a:xfrm>
            <a:off x="4681659" y="2797336"/>
            <a:ext cx="1401902" cy="5411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选择参数</a:t>
            </a: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8E9CF86-9AAB-421D-A942-4E4DFC7E371D}"/>
              </a:ext>
            </a:extLst>
          </p:cNvPr>
          <p:cNvSpPr/>
          <p:nvPr/>
        </p:nvSpPr>
        <p:spPr>
          <a:xfrm flipV="1">
            <a:off x="5851843" y="2969757"/>
            <a:ext cx="300135" cy="261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0163E-E7BB-4951-B675-0F6F0FD95894}"/>
              </a:ext>
            </a:extLst>
          </p:cNvPr>
          <p:cNvSpPr txBox="1"/>
          <p:nvPr/>
        </p:nvSpPr>
        <p:spPr>
          <a:xfrm>
            <a:off x="5013286" y="3429000"/>
            <a:ext cx="81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</a:t>
            </a:r>
            <a:endParaRPr lang="en-US" altLang="zh-CN" dirty="0"/>
          </a:p>
          <a:p>
            <a:r>
              <a:rPr lang="en-US" altLang="zh-CN" dirty="0"/>
              <a:t>int p;</a:t>
            </a:r>
          </a:p>
          <a:p>
            <a:r>
              <a:rPr lang="en-US" altLang="zh-CN" dirty="0"/>
              <a:t>Msg p;</a:t>
            </a:r>
          </a:p>
        </p:txBody>
      </p:sp>
    </p:spTree>
    <p:extLst>
      <p:ext uri="{BB962C8B-B14F-4D97-AF65-F5344CB8AC3E}">
        <p14:creationId xmlns:p14="http://schemas.microsoft.com/office/powerpoint/2010/main" val="15994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BA4887-870C-4A1D-B259-D608B75F0F7B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6F4E5-EBC0-40FC-A551-C8CC3B4B7B39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F94580-48F5-4FFE-B8CB-80DCF461FBF5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C09399-C0F8-4232-99AD-4E02F23B3249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Model2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6BF954-E1EA-45CD-80FF-18D3BF1D671B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49B945-3E31-4996-9D04-2FEAADAB7358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6C4A26-14AB-4C8C-9BB8-7D1B14E84595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82210-452A-4FF7-8DE4-7652833E5D1B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6F5C89-AE08-49D9-93F1-0C0B8299BBAE}"/>
              </a:ext>
            </a:extLst>
          </p:cNvPr>
          <p:cNvSpPr/>
          <p:nvPr/>
        </p:nvSpPr>
        <p:spPr>
          <a:xfrm>
            <a:off x="1981197" y="1315617"/>
            <a:ext cx="1424476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添加状态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567D19-0400-46C3-ACB0-17D10A9107DB}"/>
              </a:ext>
            </a:extLst>
          </p:cNvPr>
          <p:cNvSpPr/>
          <p:nvPr/>
        </p:nvSpPr>
        <p:spPr>
          <a:xfrm>
            <a:off x="3399454" y="1324950"/>
            <a:ext cx="1284516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添加转移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2B65A2-FDE7-4093-A8F8-E3C2C5BD4F3F}"/>
              </a:ext>
            </a:extLst>
          </p:cNvPr>
          <p:cNvSpPr txBox="1"/>
          <p:nvPr/>
        </p:nvSpPr>
        <p:spPr>
          <a:xfrm>
            <a:off x="300140" y="1436141"/>
            <a:ext cx="159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StateMachine</a:t>
            </a:r>
            <a:endParaRPr lang="en-US" altLang="zh-CN" dirty="0"/>
          </a:p>
          <a:p>
            <a:r>
              <a:rPr lang="zh-CN" altLang="en-US" dirty="0"/>
              <a:t>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C9D83B-8AC5-4B8E-BDF4-09A670EC7636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27949-C462-46C2-AF41-FF5BACEF77E6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模型下每个</a:t>
            </a:r>
            <a:r>
              <a:rPr lang="en-US" altLang="zh-CN" dirty="0"/>
              <a:t>Tab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BD96B5F-85D9-4057-94D7-D6F8C3CECD4C}"/>
              </a:ext>
            </a:extLst>
          </p:cNvPr>
          <p:cNvSpPr/>
          <p:nvPr/>
        </p:nvSpPr>
        <p:spPr>
          <a:xfrm>
            <a:off x="3265715" y="774444"/>
            <a:ext cx="1284516" cy="550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082BA37-1BB9-430D-8477-8F515A8E3941}"/>
              </a:ext>
            </a:extLst>
          </p:cNvPr>
          <p:cNvSpPr/>
          <p:nvPr/>
        </p:nvSpPr>
        <p:spPr>
          <a:xfrm>
            <a:off x="2268892" y="2957802"/>
            <a:ext cx="1082351" cy="550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p1_init</a:t>
            </a:r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CBC2D28-249F-4219-AA10-3FD4CA41C1BA}"/>
              </a:ext>
            </a:extLst>
          </p:cNvPr>
          <p:cNvSpPr/>
          <p:nvPr/>
        </p:nvSpPr>
        <p:spPr>
          <a:xfrm>
            <a:off x="2605666" y="2082472"/>
            <a:ext cx="408801" cy="408801"/>
          </a:xfrm>
          <a:prstGeom prst="ellipse">
            <a:avLst/>
          </a:prstGeom>
          <a:solidFill>
            <a:schemeClr val="tx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59ED7D1-8936-4209-8552-7EC00B8C7C36}"/>
              </a:ext>
            </a:extLst>
          </p:cNvPr>
          <p:cNvCxnSpPr>
            <a:stCxn id="50" idx="4"/>
            <a:endCxn id="49" idx="0"/>
          </p:cNvCxnSpPr>
          <p:nvPr/>
        </p:nvCxnSpPr>
        <p:spPr>
          <a:xfrm>
            <a:off x="2810067" y="2491273"/>
            <a:ext cx="1" cy="46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BCB47DE-3B97-4CA4-AEA3-364B1595B543}"/>
              </a:ext>
            </a:extLst>
          </p:cNvPr>
          <p:cNvSpPr/>
          <p:nvPr/>
        </p:nvSpPr>
        <p:spPr>
          <a:xfrm>
            <a:off x="2268892" y="4530012"/>
            <a:ext cx="1082351" cy="550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name2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FE1286-938D-4E2F-8AB1-E8222049C369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>
            <a:off x="2810068" y="3508308"/>
            <a:ext cx="0" cy="102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32FA85C-1B04-49B5-86BA-EF8FE20B7727}"/>
              </a:ext>
            </a:extLst>
          </p:cNvPr>
          <p:cNvSpPr/>
          <p:nvPr/>
        </p:nvSpPr>
        <p:spPr>
          <a:xfrm>
            <a:off x="4041711" y="2551919"/>
            <a:ext cx="5027633" cy="36156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guard: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action: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241865AF-FF15-435D-AE80-E47B88D7D3B6}"/>
              </a:ext>
            </a:extLst>
          </p:cNvPr>
          <p:cNvSpPr/>
          <p:nvPr/>
        </p:nvSpPr>
        <p:spPr>
          <a:xfrm>
            <a:off x="2968691" y="3694922"/>
            <a:ext cx="1082348" cy="279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1BB8784-159B-4327-BE84-741D35AC8041}"/>
              </a:ext>
            </a:extLst>
          </p:cNvPr>
          <p:cNvSpPr/>
          <p:nvPr/>
        </p:nvSpPr>
        <p:spPr>
          <a:xfrm>
            <a:off x="4273420" y="3051110"/>
            <a:ext cx="4394719" cy="457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</a:t>
            </a:r>
            <a:r>
              <a:rPr lang="en-US" altLang="zh-CN" dirty="0"/>
              <a:t>guard</a:t>
            </a:r>
            <a:r>
              <a:rPr lang="zh-CN" altLang="en-US" dirty="0"/>
              <a:t>条件 一行</a:t>
            </a: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258722CC-D50C-4199-BB14-95295A8CBC92}"/>
              </a:ext>
            </a:extLst>
          </p:cNvPr>
          <p:cNvSpPr/>
          <p:nvPr/>
        </p:nvSpPr>
        <p:spPr>
          <a:xfrm flipH="1">
            <a:off x="992151" y="4590274"/>
            <a:ext cx="1231643" cy="42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CCC4212-9BB5-47AE-A84F-FB8D683535E7}"/>
              </a:ext>
            </a:extLst>
          </p:cNvPr>
          <p:cNvSpPr txBox="1"/>
          <p:nvPr/>
        </p:nvSpPr>
        <p:spPr>
          <a:xfrm>
            <a:off x="171063" y="5150114"/>
            <a:ext cx="317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在状态上右键</a:t>
            </a:r>
            <a:r>
              <a:rPr lang="en-US" altLang="zh-CN" dirty="0"/>
              <a:t>-&gt;</a:t>
            </a:r>
            <a:r>
              <a:rPr lang="zh-CN" altLang="en-US" dirty="0"/>
              <a:t>添加状态机</a:t>
            </a:r>
            <a:endParaRPr lang="en-US" altLang="zh-CN" dirty="0"/>
          </a:p>
          <a:p>
            <a:r>
              <a:rPr lang="zh-CN" altLang="en-US" dirty="0"/>
              <a:t>自动弹出一个新</a:t>
            </a:r>
            <a:r>
              <a:rPr lang="en-US" altLang="zh-CN" dirty="0"/>
              <a:t>Tab</a:t>
            </a:r>
          </a:p>
          <a:p>
            <a:r>
              <a:rPr lang="zh-CN" altLang="en-US" dirty="0"/>
              <a:t>初始状态</a:t>
            </a:r>
            <a:r>
              <a:rPr lang="en-US" altLang="zh-CN" dirty="0"/>
              <a:t>-&gt;</a:t>
            </a:r>
            <a:r>
              <a:rPr lang="zh-CN" altLang="en-US" dirty="0"/>
              <a:t>该状态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C5C639-44D3-4CD1-B94E-4C7CCA2A1A12}"/>
              </a:ext>
            </a:extLst>
          </p:cNvPr>
          <p:cNvSpPr txBox="1"/>
          <p:nvPr/>
        </p:nvSpPr>
        <p:spPr>
          <a:xfrm>
            <a:off x="2623457" y="3689482"/>
            <a:ext cx="141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双击转移边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E4EC465-4DA3-4D46-8A2C-334A85D0B21B}"/>
              </a:ext>
            </a:extLst>
          </p:cNvPr>
          <p:cNvSpPr/>
          <p:nvPr/>
        </p:nvSpPr>
        <p:spPr>
          <a:xfrm>
            <a:off x="4264091" y="4124132"/>
            <a:ext cx="4394719" cy="457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一行一个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D746B0E-725B-4583-AA55-29E8559C5A00}"/>
              </a:ext>
            </a:extLst>
          </p:cNvPr>
          <p:cNvSpPr/>
          <p:nvPr/>
        </p:nvSpPr>
        <p:spPr>
          <a:xfrm>
            <a:off x="4264091" y="4581330"/>
            <a:ext cx="4394719" cy="4571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一行一个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E520F3E-A10F-4315-820D-92566DE2916A}"/>
              </a:ext>
            </a:extLst>
          </p:cNvPr>
          <p:cNvSpPr/>
          <p:nvPr/>
        </p:nvSpPr>
        <p:spPr>
          <a:xfrm>
            <a:off x="8668139" y="4124132"/>
            <a:ext cx="213051" cy="15862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71F9DB9-F60A-4D09-A503-A63909A1C08A}"/>
              </a:ext>
            </a:extLst>
          </p:cNvPr>
          <p:cNvSpPr/>
          <p:nvPr/>
        </p:nvSpPr>
        <p:spPr>
          <a:xfrm>
            <a:off x="4935894" y="5710338"/>
            <a:ext cx="3265714" cy="3631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DBAAD2E-A1B6-4FF7-A360-C514C1236286}"/>
              </a:ext>
            </a:extLst>
          </p:cNvPr>
          <p:cNvSpPr txBox="1"/>
          <p:nvPr/>
        </p:nvSpPr>
        <p:spPr>
          <a:xfrm>
            <a:off x="265928" y="2733869"/>
            <a:ext cx="1855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从进程直接创建的状态机初始状态</a:t>
            </a:r>
            <a:r>
              <a:rPr lang="en-US" altLang="zh-CN" dirty="0"/>
              <a:t>name</a:t>
            </a:r>
            <a:r>
              <a:rPr lang="zh-CN" altLang="en-US" dirty="0"/>
              <a:t>是系统按规则生成的</a:t>
            </a:r>
          </a:p>
        </p:txBody>
      </p:sp>
    </p:spTree>
    <p:extLst>
      <p:ext uri="{BB962C8B-B14F-4D97-AF65-F5344CB8AC3E}">
        <p14:creationId xmlns:p14="http://schemas.microsoft.com/office/powerpoint/2010/main" val="269034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37A31B-49E3-474E-BDCB-9DD8688BFFD0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F33D0-076F-4454-9156-100FFD74A0D8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286C8-F976-4B11-89A6-AD421B0CD47E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5BA23C-1786-4C90-933F-FDF07522418C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BB4FC6-C9B8-44CA-91B9-57424D628F39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853035-11C6-4E3E-8505-883F6A7675FE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F5BD41-DEA1-4F55-A06C-6E4DEA25A7BB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7C4AF8-99B9-4829-A4F4-BF07D31B644F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889E21-C51C-4D85-A0B2-8B4282D4E1B8}"/>
              </a:ext>
            </a:extLst>
          </p:cNvPr>
          <p:cNvSpPr/>
          <p:nvPr/>
        </p:nvSpPr>
        <p:spPr>
          <a:xfrm>
            <a:off x="1981197" y="1315617"/>
            <a:ext cx="1060583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Process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91C70D-66FA-4AB5-9547-1BB05093BE7C}"/>
              </a:ext>
            </a:extLst>
          </p:cNvPr>
          <p:cNvSpPr/>
          <p:nvPr/>
        </p:nvSpPr>
        <p:spPr>
          <a:xfrm>
            <a:off x="3041780" y="1315617"/>
            <a:ext cx="1240972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466EBC-F0AA-431E-9017-88843A9E9204}"/>
              </a:ext>
            </a:extLst>
          </p:cNvPr>
          <p:cNvSpPr/>
          <p:nvPr/>
        </p:nvSpPr>
        <p:spPr>
          <a:xfrm>
            <a:off x="4282751" y="1320282"/>
            <a:ext cx="1511559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Axiom(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公理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2BC6F9-AD14-4403-9FA9-CE413D9A5EB7}"/>
              </a:ext>
            </a:extLst>
          </p:cNvPr>
          <p:cNvSpPr txBox="1"/>
          <p:nvPr/>
        </p:nvSpPr>
        <p:spPr>
          <a:xfrm>
            <a:off x="300140" y="143614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EA4F9E-98BE-47C8-879B-FA04F636B495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3103D3-56FE-482D-B9F8-120AE4A29171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模型下每个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214D140-920D-4576-A19B-B320B27D0926}"/>
              </a:ext>
            </a:extLst>
          </p:cNvPr>
          <p:cNvSpPr/>
          <p:nvPr/>
        </p:nvSpPr>
        <p:spPr>
          <a:xfrm>
            <a:off x="2313991" y="2113385"/>
            <a:ext cx="3480319" cy="41754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Process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名称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Attribute: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a;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bool b;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c;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Method: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enc(Msg m, Key k);[AES]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m, Key k);[AES]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CommMethod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send(Msg m);[out]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recv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m);[in]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B9B3AC2-9E61-43E0-B707-60D555711B13}"/>
              </a:ext>
            </a:extLst>
          </p:cNvPr>
          <p:cNvSpPr/>
          <p:nvPr/>
        </p:nvSpPr>
        <p:spPr>
          <a:xfrm>
            <a:off x="5374434" y="2313994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C06ED1C-92B4-4B6B-97A2-C813CB439828}"/>
              </a:ext>
            </a:extLst>
          </p:cNvPr>
          <p:cNvSpPr/>
          <p:nvPr/>
        </p:nvSpPr>
        <p:spPr>
          <a:xfrm>
            <a:off x="5946707" y="2113385"/>
            <a:ext cx="2939141" cy="1245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InitialKnowledge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进程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A.m1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进程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B.xxx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F93547-0DB1-49A5-8E0B-7AB0BEF06F2D}"/>
              </a:ext>
            </a:extLst>
          </p:cNvPr>
          <p:cNvSpPr/>
          <p:nvPr/>
        </p:nvSpPr>
        <p:spPr>
          <a:xfrm>
            <a:off x="8486189" y="2313994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2D6982D-C6BB-46F3-95D1-7DA928C716B1}"/>
              </a:ext>
            </a:extLst>
          </p:cNvPr>
          <p:cNvSpPr/>
          <p:nvPr/>
        </p:nvSpPr>
        <p:spPr>
          <a:xfrm>
            <a:off x="5794310" y="1324947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InitialKnowledge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166DC13-5183-473E-BBCB-3C1F43B369D0}"/>
              </a:ext>
            </a:extLst>
          </p:cNvPr>
          <p:cNvSpPr/>
          <p:nvPr/>
        </p:nvSpPr>
        <p:spPr>
          <a:xfrm>
            <a:off x="7688424" y="1315617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SafetyProperty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A574CDD-606E-4DEB-91E3-222254EC0E4E}"/>
              </a:ext>
            </a:extLst>
          </p:cNvPr>
          <p:cNvSpPr/>
          <p:nvPr/>
        </p:nvSpPr>
        <p:spPr>
          <a:xfrm>
            <a:off x="9582538" y="1324948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SecurityProperty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67AA7B8-3F0F-4493-9D55-4E37A153A481}"/>
              </a:ext>
            </a:extLst>
          </p:cNvPr>
          <p:cNvSpPr/>
          <p:nvPr/>
        </p:nvSpPr>
        <p:spPr>
          <a:xfrm>
            <a:off x="5946707" y="3568960"/>
            <a:ext cx="2939141" cy="14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SafetyProperty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[IVAR]: (a=5)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[CTL]: EX(a=5)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24A8719-620E-4F8E-B529-CE1E404F46F9}"/>
              </a:ext>
            </a:extLst>
          </p:cNvPr>
          <p:cNvSpPr/>
          <p:nvPr/>
        </p:nvSpPr>
        <p:spPr>
          <a:xfrm>
            <a:off x="8486189" y="3769568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87E20C9-2D48-4559-8747-9FFADB8405B3}"/>
              </a:ext>
            </a:extLst>
          </p:cNvPr>
          <p:cNvSpPr/>
          <p:nvPr/>
        </p:nvSpPr>
        <p:spPr>
          <a:xfrm>
            <a:off x="8993152" y="2113385"/>
            <a:ext cx="2939141" cy="1404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SecurityProperty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[Confidential]: A.m1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[Authenticity]: A.send.m1 B.recv.m2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E40AC31-6E11-4731-BB7D-CCAC4D181088}"/>
              </a:ext>
            </a:extLst>
          </p:cNvPr>
          <p:cNvSpPr/>
          <p:nvPr/>
        </p:nvSpPr>
        <p:spPr>
          <a:xfrm>
            <a:off x="11598722" y="2282119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2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37A31B-49E3-474E-BDCB-9DD8688BFFD0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FF33D0-076F-4454-9156-100FFD74A0D8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286C8-F976-4B11-89A6-AD421B0CD47E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E5BA23C-1786-4C90-933F-FDF07522418C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BB4FC6-C9B8-44CA-91B9-57424D628F39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853035-11C6-4E3E-8505-883F6A7675FE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BF5BD41-DEA1-4F55-A06C-6E4DEA25A7BB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7C4AF8-99B9-4829-A4F4-BF07D31B644F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889E21-C51C-4D85-A0B2-8B4282D4E1B8}"/>
              </a:ext>
            </a:extLst>
          </p:cNvPr>
          <p:cNvSpPr/>
          <p:nvPr/>
        </p:nvSpPr>
        <p:spPr>
          <a:xfrm>
            <a:off x="1981197" y="1315617"/>
            <a:ext cx="1060583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Process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91C70D-66FA-4AB5-9547-1BB05093BE7C}"/>
              </a:ext>
            </a:extLst>
          </p:cNvPr>
          <p:cNvSpPr/>
          <p:nvPr/>
        </p:nvSpPr>
        <p:spPr>
          <a:xfrm>
            <a:off x="3041780" y="1315617"/>
            <a:ext cx="1240972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UserType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466EBC-F0AA-431E-9017-88843A9E9204}"/>
              </a:ext>
            </a:extLst>
          </p:cNvPr>
          <p:cNvSpPr/>
          <p:nvPr/>
        </p:nvSpPr>
        <p:spPr>
          <a:xfrm>
            <a:off x="4282751" y="1320282"/>
            <a:ext cx="1511559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Axiom(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公理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2BC6F9-AD14-4403-9FA9-CE413D9A5EB7}"/>
              </a:ext>
            </a:extLst>
          </p:cNvPr>
          <p:cNvSpPr txBox="1"/>
          <p:nvPr/>
        </p:nvSpPr>
        <p:spPr>
          <a:xfrm>
            <a:off x="300140" y="143614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EA4F9E-98BE-47C8-879B-FA04F636B495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3103D3-56FE-482D-B9F8-120AE4A29171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模型下每个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214D140-920D-4576-A19B-B320B27D0926}"/>
              </a:ext>
            </a:extLst>
          </p:cNvPr>
          <p:cNvSpPr/>
          <p:nvPr/>
        </p:nvSpPr>
        <p:spPr>
          <a:xfrm>
            <a:off x="4553336" y="2113385"/>
            <a:ext cx="3480319" cy="41754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Process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Attribute: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a;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bool b;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c;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Method: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enc(Msg m, Key k);[AES]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m, Key k);[AES]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CommMethod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sendA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m);[out]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recvA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m);[in]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B9B3AC2-9E61-43E0-B707-60D555711B13}"/>
              </a:ext>
            </a:extLst>
          </p:cNvPr>
          <p:cNvSpPr/>
          <p:nvPr/>
        </p:nvSpPr>
        <p:spPr>
          <a:xfrm>
            <a:off x="7613779" y="2313994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2D6982D-C6BB-46F3-95D1-7DA928C716B1}"/>
              </a:ext>
            </a:extLst>
          </p:cNvPr>
          <p:cNvSpPr/>
          <p:nvPr/>
        </p:nvSpPr>
        <p:spPr>
          <a:xfrm>
            <a:off x="5794310" y="1324947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InitialKnowledge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166DC13-5183-473E-BBCB-3C1F43B369D0}"/>
              </a:ext>
            </a:extLst>
          </p:cNvPr>
          <p:cNvSpPr/>
          <p:nvPr/>
        </p:nvSpPr>
        <p:spPr>
          <a:xfrm>
            <a:off x="7688424" y="1315617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SafetyProperty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A574CDD-606E-4DEB-91E3-222254EC0E4E}"/>
              </a:ext>
            </a:extLst>
          </p:cNvPr>
          <p:cNvSpPr/>
          <p:nvPr/>
        </p:nvSpPr>
        <p:spPr>
          <a:xfrm>
            <a:off x="9582538" y="1324948"/>
            <a:ext cx="1894114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SecurityProperty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2A76996-E39D-47AC-AE83-DDCC2AD5317E}"/>
              </a:ext>
            </a:extLst>
          </p:cNvPr>
          <p:cNvSpPr/>
          <p:nvPr/>
        </p:nvSpPr>
        <p:spPr>
          <a:xfrm>
            <a:off x="8122294" y="2113385"/>
            <a:ext cx="3480319" cy="41754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Process</a:t>
            </a:r>
            <a:r>
              <a:rPr lang="zh-CN" altLang="en-US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Attribute: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 a;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bool b;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c;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Method: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enc(Msg m, Key k);[AES]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Msg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dec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m, Key k);[AES]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CommMethod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sendB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m);[out]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recvB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(Msg m);[in]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BA1A6CB-7DBE-42EE-ACB9-826D2E473932}"/>
              </a:ext>
            </a:extLst>
          </p:cNvPr>
          <p:cNvSpPr/>
          <p:nvPr/>
        </p:nvSpPr>
        <p:spPr>
          <a:xfrm>
            <a:off x="11182737" y="2313994"/>
            <a:ext cx="186612" cy="186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CEF98E8-AB3A-40ED-8A6A-056F155AA73F}"/>
              </a:ext>
            </a:extLst>
          </p:cNvPr>
          <p:cNvGrpSpPr/>
          <p:nvPr/>
        </p:nvGrpSpPr>
        <p:grpSpPr>
          <a:xfrm>
            <a:off x="3909527" y="5691673"/>
            <a:ext cx="4534677" cy="1054360"/>
            <a:chOff x="3909527" y="5691673"/>
            <a:chExt cx="4534677" cy="105436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B193224-C059-4A49-A4BF-1151BA67F77B}"/>
                </a:ext>
              </a:extLst>
            </p:cNvPr>
            <p:cNvCxnSpPr/>
            <p:nvPr/>
          </p:nvCxnSpPr>
          <p:spPr>
            <a:xfrm flipH="1">
              <a:off x="3909527" y="5691673"/>
              <a:ext cx="9423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D30B24C-E95F-4087-9C0A-488693C4E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527" y="5691673"/>
              <a:ext cx="0" cy="10543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BCAE6EA-3EA2-4207-BC56-F4AD85B20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9527" y="6746033"/>
              <a:ext cx="437294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2F0ACF8-91E8-4720-9435-F1D65B6F84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474" y="5971587"/>
              <a:ext cx="0" cy="77444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FD3B1BB-D5F6-4E35-9A1C-37CDB1D9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2474" y="5971587"/>
              <a:ext cx="16173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A20B6C2-8F17-4131-AEA4-02FD3D840283}"/>
              </a:ext>
            </a:extLst>
          </p:cNvPr>
          <p:cNvGrpSpPr/>
          <p:nvPr/>
        </p:nvGrpSpPr>
        <p:grpSpPr>
          <a:xfrm>
            <a:off x="852995" y="2828835"/>
            <a:ext cx="3429756" cy="1200329"/>
            <a:chOff x="1280639" y="2856775"/>
            <a:chExt cx="3429756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2E3E51B-5F8C-48C5-9FF7-4CDEFF2197D7}"/>
                </a:ext>
              </a:extLst>
            </p:cNvPr>
            <p:cNvSpPr txBox="1"/>
            <p:nvPr/>
          </p:nvSpPr>
          <p:spPr>
            <a:xfrm>
              <a:off x="2388635" y="2856775"/>
              <a:ext cx="2321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u="sng" dirty="0" err="1">
                  <a:solidFill>
                    <a:prstClr val="black"/>
                  </a:solidFill>
                </a:rPr>
                <a:t>ModelCommMethod</a:t>
              </a:r>
              <a:r>
                <a:rPr lang="en-US" altLang="zh-CN" u="sng" dirty="0">
                  <a:solidFill>
                    <a:prstClr val="black"/>
                  </a:solidFill>
                </a:rPr>
                <a:t>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prstClr val="black"/>
                  </a:solidFill>
                </a:rPr>
                <a:t>send(Msg m);[out]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 err="1">
                  <a:solidFill>
                    <a:prstClr val="black"/>
                  </a:solidFill>
                </a:rPr>
                <a:t>recv</a:t>
              </a:r>
              <a:r>
                <a:rPr lang="en-US" altLang="zh-CN" dirty="0">
                  <a:solidFill>
                    <a:prstClr val="black"/>
                  </a:solidFill>
                </a:rPr>
                <a:t>(Msg m);[in]</a:t>
              </a:r>
            </a:p>
            <a:p>
              <a:endParaRPr lang="zh-CN" altLang="en-US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739FEE0-9334-4FD1-8259-7E7274F79169}"/>
                </a:ext>
              </a:extLst>
            </p:cNvPr>
            <p:cNvGrpSpPr/>
            <p:nvPr/>
          </p:nvGrpSpPr>
          <p:grpSpPr>
            <a:xfrm>
              <a:off x="1772920" y="3298578"/>
              <a:ext cx="746760" cy="279400"/>
              <a:chOff x="1437640" y="3317240"/>
              <a:chExt cx="1082040" cy="2794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0ABC8C9-239E-4DCD-87F3-36AE52043C08}"/>
                  </a:ext>
                </a:extLst>
              </p:cNvPr>
              <p:cNvCxnSpPr/>
              <p:nvPr/>
            </p:nvCxnSpPr>
            <p:spPr>
              <a:xfrm flipH="1">
                <a:off x="1437640" y="3317240"/>
                <a:ext cx="108204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78C977C7-F413-4D07-A843-8383D308E54A}"/>
                  </a:ext>
                </a:extLst>
              </p:cNvPr>
              <p:cNvCxnSpPr/>
              <p:nvPr/>
            </p:nvCxnSpPr>
            <p:spPr>
              <a:xfrm flipH="1">
                <a:off x="1437640" y="3596640"/>
                <a:ext cx="108204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8200483-E726-419E-90D9-204D26BFA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7640" y="3317240"/>
                <a:ext cx="0" cy="279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AA1E2C1-8512-4B1A-884F-E110167DB070}"/>
                </a:ext>
              </a:extLst>
            </p:cNvPr>
            <p:cNvSpPr txBox="1"/>
            <p:nvPr/>
          </p:nvSpPr>
          <p:spPr>
            <a:xfrm>
              <a:off x="1280639" y="36384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公用通道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F9C814CD-3AB1-4757-8B26-765A7D28A56D}"/>
              </a:ext>
            </a:extLst>
          </p:cNvPr>
          <p:cNvSpPr txBox="1"/>
          <p:nvPr/>
        </p:nvSpPr>
        <p:spPr>
          <a:xfrm>
            <a:off x="5571546" y="6373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私有通道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E88702-2503-4E54-981C-A5C0B53BABE1}"/>
              </a:ext>
            </a:extLst>
          </p:cNvPr>
          <p:cNvSpPr txBox="1"/>
          <p:nvPr/>
        </p:nvSpPr>
        <p:spPr>
          <a:xfrm>
            <a:off x="831982" y="2274178"/>
            <a:ext cx="361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在创建</a:t>
            </a:r>
            <a:r>
              <a:rPr lang="en-US" altLang="zh-CN" dirty="0"/>
              <a:t>Model</a:t>
            </a:r>
            <a:r>
              <a:rPr lang="zh-CN" altLang="en-US" dirty="0"/>
              <a:t>时就给出下面的东西</a:t>
            </a:r>
            <a:endParaRPr lang="en-US" altLang="zh-CN" dirty="0"/>
          </a:p>
          <a:p>
            <a:pPr algn="ctr"/>
            <a:r>
              <a:rPr lang="zh-CN" altLang="en-US" dirty="0"/>
              <a:t>写死的</a:t>
            </a:r>
          </a:p>
        </p:txBody>
      </p:sp>
    </p:spTree>
    <p:extLst>
      <p:ext uri="{BB962C8B-B14F-4D97-AF65-F5344CB8AC3E}">
        <p14:creationId xmlns:p14="http://schemas.microsoft.com/office/powerpoint/2010/main" val="1261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BA4887-870C-4A1D-B259-D608B75F0F7B}"/>
              </a:ext>
            </a:extLst>
          </p:cNvPr>
          <p:cNvSpPr/>
          <p:nvPr/>
        </p:nvSpPr>
        <p:spPr>
          <a:xfrm>
            <a:off x="1981198" y="223938"/>
            <a:ext cx="10039739" cy="6428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6F4E5-EBC0-40FC-A551-C8CC3B4B7B39}"/>
              </a:ext>
            </a:extLst>
          </p:cNvPr>
          <p:cNvSpPr/>
          <p:nvPr/>
        </p:nvSpPr>
        <p:spPr>
          <a:xfrm>
            <a:off x="1981201" y="214604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F94580-48F5-4FFE-B8CB-80DCF461FBF5}"/>
              </a:ext>
            </a:extLst>
          </p:cNvPr>
          <p:cNvSpPr/>
          <p:nvPr/>
        </p:nvSpPr>
        <p:spPr>
          <a:xfrm>
            <a:off x="1981199" y="214604"/>
            <a:ext cx="1657739" cy="55050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C09399-C0F8-4232-99AD-4E02F23B3249}"/>
              </a:ext>
            </a:extLst>
          </p:cNvPr>
          <p:cNvSpPr/>
          <p:nvPr/>
        </p:nvSpPr>
        <p:spPr>
          <a:xfrm>
            <a:off x="3638938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C6BF954-E1EA-45CD-80FF-18D3BF1D671B}"/>
              </a:ext>
            </a:extLst>
          </p:cNvPr>
          <p:cNvSpPr/>
          <p:nvPr/>
        </p:nvSpPr>
        <p:spPr>
          <a:xfrm>
            <a:off x="5296675" y="214603"/>
            <a:ext cx="1657739" cy="55050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49B945-3E31-4996-9D04-2FEAADAB7358}"/>
              </a:ext>
            </a:extLst>
          </p:cNvPr>
          <p:cNvSpPr/>
          <p:nvPr/>
        </p:nvSpPr>
        <p:spPr>
          <a:xfrm>
            <a:off x="1981199" y="765110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6C4A26-14AB-4C8C-9BB8-7D1B14E84595}"/>
              </a:ext>
            </a:extLst>
          </p:cNvPr>
          <p:cNvSpPr/>
          <p:nvPr/>
        </p:nvSpPr>
        <p:spPr>
          <a:xfrm>
            <a:off x="1981199" y="765110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总览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82210-452A-4FF7-8DE4-7652833E5D1B}"/>
              </a:ext>
            </a:extLst>
          </p:cNvPr>
          <p:cNvSpPr/>
          <p:nvPr/>
        </p:nvSpPr>
        <p:spPr>
          <a:xfrm>
            <a:off x="1981199" y="1315617"/>
            <a:ext cx="10039738" cy="5505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E6F5C89-AE08-49D9-93F1-0C0B8299BBAE}"/>
              </a:ext>
            </a:extLst>
          </p:cNvPr>
          <p:cNvSpPr/>
          <p:nvPr/>
        </p:nvSpPr>
        <p:spPr>
          <a:xfrm>
            <a:off x="1981197" y="1315617"/>
            <a:ext cx="1424476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Node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567D19-0400-46C3-ACB0-17D10A9107DB}"/>
              </a:ext>
            </a:extLst>
          </p:cNvPr>
          <p:cNvSpPr/>
          <p:nvPr/>
        </p:nvSpPr>
        <p:spPr>
          <a:xfrm>
            <a:off x="3399454" y="1324950"/>
            <a:ext cx="1284516" cy="5505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添加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Link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2B65A2-FDE7-4093-A8F8-E3C2C5BD4F3F}"/>
              </a:ext>
            </a:extLst>
          </p:cNvPr>
          <p:cNvSpPr txBox="1"/>
          <p:nvPr/>
        </p:nvSpPr>
        <p:spPr>
          <a:xfrm>
            <a:off x="300140" y="1436141"/>
            <a:ext cx="159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唯一拓扑图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的工具栏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C9D83B-8AC5-4B8E-BDF4-09A670EC7636}"/>
              </a:ext>
            </a:extLst>
          </p:cNvPr>
          <p:cNvSpPr txBox="1"/>
          <p:nvPr/>
        </p:nvSpPr>
        <p:spPr>
          <a:xfrm>
            <a:off x="306343" y="370121"/>
            <a:ext cx="159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项目中的模型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27949-C462-46C2-AF41-FF5BACEF77E6}"/>
              </a:ext>
            </a:extLst>
          </p:cNvPr>
          <p:cNvSpPr txBox="1"/>
          <p:nvPr/>
        </p:nvSpPr>
        <p:spPr>
          <a:xfrm>
            <a:off x="233266" y="903131"/>
            <a:ext cx="172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模型下每个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BD96B5F-85D9-4057-94D7-D6F8C3CECD4C}"/>
              </a:ext>
            </a:extLst>
          </p:cNvPr>
          <p:cNvSpPr/>
          <p:nvPr/>
        </p:nvSpPr>
        <p:spPr>
          <a:xfrm>
            <a:off x="3265715" y="774444"/>
            <a:ext cx="1284516" cy="5505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状态机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739AD63-C0D1-40EB-8648-B22662806937}"/>
              </a:ext>
            </a:extLst>
          </p:cNvPr>
          <p:cNvSpPr/>
          <p:nvPr/>
        </p:nvSpPr>
        <p:spPr>
          <a:xfrm>
            <a:off x="4550231" y="769776"/>
            <a:ext cx="1284516" cy="536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拓扑图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55D9BB6-8D09-4547-837E-680A40A93CA9}"/>
              </a:ext>
            </a:extLst>
          </p:cNvPr>
          <p:cNvSpPr/>
          <p:nvPr/>
        </p:nvSpPr>
        <p:spPr>
          <a:xfrm>
            <a:off x="3827108" y="2572920"/>
            <a:ext cx="1446246" cy="7604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48CFDFF-B210-4888-B8BF-21B533A759B2}"/>
              </a:ext>
            </a:extLst>
          </p:cNvPr>
          <p:cNvSpPr/>
          <p:nvPr/>
        </p:nvSpPr>
        <p:spPr>
          <a:xfrm>
            <a:off x="4467807" y="4241056"/>
            <a:ext cx="1446246" cy="7604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D409220-64B4-4550-8E40-F2D156214E53}"/>
              </a:ext>
            </a:extLst>
          </p:cNvPr>
          <p:cNvSpPr/>
          <p:nvPr/>
        </p:nvSpPr>
        <p:spPr>
          <a:xfrm>
            <a:off x="6873850" y="3058110"/>
            <a:ext cx="1446246" cy="7604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E2ADE2C-4E59-4EB4-BC91-E63459042348}"/>
              </a:ext>
            </a:extLst>
          </p:cNvPr>
          <p:cNvCxnSpPr>
            <a:cxnSpLocks/>
            <a:stCxn id="2" idx="6"/>
            <a:endCxn id="18" idx="7"/>
          </p:cNvCxnSpPr>
          <p:nvPr/>
        </p:nvCxnSpPr>
        <p:spPr>
          <a:xfrm>
            <a:off x="5273354" y="2953143"/>
            <a:ext cx="428901" cy="139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D42BD1-62D8-41DD-8AF4-5DF5821B07FE}"/>
              </a:ext>
            </a:extLst>
          </p:cNvPr>
          <p:cNvCxnSpPr>
            <a:cxnSpLocks/>
            <a:stCxn id="18" idx="2"/>
            <a:endCxn id="2" idx="3"/>
          </p:cNvCxnSpPr>
          <p:nvPr/>
        </p:nvCxnSpPr>
        <p:spPr>
          <a:xfrm flipH="1" flipV="1">
            <a:off x="4038906" y="3222000"/>
            <a:ext cx="428901" cy="139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9821220-2523-4A99-94BF-E59742F94AC5}"/>
              </a:ext>
            </a:extLst>
          </p:cNvPr>
          <p:cNvCxnSpPr>
            <a:stCxn id="18" idx="6"/>
            <a:endCxn id="19" idx="3"/>
          </p:cNvCxnSpPr>
          <p:nvPr/>
        </p:nvCxnSpPr>
        <p:spPr>
          <a:xfrm flipV="1">
            <a:off x="5914053" y="3707190"/>
            <a:ext cx="1171595" cy="91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AB7CD85-6D72-4C14-8777-490565E11CB2}"/>
              </a:ext>
            </a:extLst>
          </p:cNvPr>
          <p:cNvSpPr txBox="1"/>
          <p:nvPr/>
        </p:nvSpPr>
        <p:spPr>
          <a:xfrm>
            <a:off x="5914053" y="5122506"/>
            <a:ext cx="250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这里拓扑图上每个结点会去使用一个进程模板</a:t>
            </a:r>
          </a:p>
        </p:txBody>
      </p:sp>
    </p:spTree>
    <p:extLst>
      <p:ext uri="{BB962C8B-B14F-4D97-AF65-F5344CB8AC3E}">
        <p14:creationId xmlns:p14="http://schemas.microsoft.com/office/powerpoint/2010/main" val="111353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1250</Words>
  <Application>Microsoft Office PowerPoint</Application>
  <PresentationFormat>宽屏</PresentationFormat>
  <Paragraphs>322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编辑Process-Attribute</vt:lpstr>
      <vt:lpstr>编辑Process-Method</vt:lpstr>
      <vt:lpstr>编辑Process-CommMethod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知昊</dc:creator>
  <cp:lastModifiedBy>刘 知昊</cp:lastModifiedBy>
  <cp:revision>44</cp:revision>
  <dcterms:created xsi:type="dcterms:W3CDTF">2019-11-22T01:17:23Z</dcterms:created>
  <dcterms:modified xsi:type="dcterms:W3CDTF">2019-11-24T14:32:44Z</dcterms:modified>
</cp:coreProperties>
</file>