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82" r:id="rId12"/>
    <p:sldId id="276" r:id="rId13"/>
    <p:sldId id="277" r:id="rId14"/>
    <p:sldId id="280" r:id="rId15"/>
    <p:sldId id="279" r:id="rId16"/>
    <p:sldId id="267" r:id="rId17"/>
    <p:sldId id="268" r:id="rId18"/>
    <p:sldId id="269" r:id="rId19"/>
    <p:sldId id="270" r:id="rId20"/>
    <p:sldId id="271" r:id="rId21"/>
    <p:sldId id="272" r:id="rId22"/>
    <p:sldId id="273"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long Li" initials="JL" lastIdx="1" clrIdx="0">
    <p:extLst>
      <p:ext uri="{19B8F6BF-5375-455C-9EA6-DF929625EA0E}">
        <p15:presenceInfo xmlns:p15="http://schemas.microsoft.com/office/powerpoint/2012/main" userId="262c8ee48d6b09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85" autoAdjust="0"/>
  </p:normalViewPr>
  <p:slideViewPr>
    <p:cSldViewPr snapToGrid="0">
      <p:cViewPr varScale="1">
        <p:scale>
          <a:sx n="70" d="100"/>
          <a:sy n="70"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F685B-7624-4378-832D-5278D6497EF4}" type="datetimeFigureOut">
              <a:rPr lang="zh-CN" altLang="en-US" smtClean="0"/>
              <a:t>2016/9/9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2DB04-1C30-4E5B-BA41-14DB75A5FA96}" type="slidenum">
              <a:rPr lang="zh-CN" altLang="en-US" smtClean="0"/>
              <a:t>‹#›</a:t>
            </a:fld>
            <a:endParaRPr lang="zh-CN" altLang="en-US"/>
          </a:p>
        </p:txBody>
      </p:sp>
    </p:spTree>
    <p:extLst>
      <p:ext uri="{BB962C8B-B14F-4D97-AF65-F5344CB8AC3E}">
        <p14:creationId xmlns:p14="http://schemas.microsoft.com/office/powerpoint/2010/main" val="5456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lanfielding.co.uk/multivar/pco.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a:t>
            </a:fld>
            <a:endParaRPr lang="zh-CN" altLang="en-US"/>
          </a:p>
        </p:txBody>
      </p:sp>
    </p:spTree>
    <p:extLst>
      <p:ext uri="{BB962C8B-B14F-4D97-AF65-F5344CB8AC3E}">
        <p14:creationId xmlns:p14="http://schemas.microsoft.com/office/powerpoint/2010/main" val="263788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23</a:t>
            </a:fld>
            <a:endParaRPr lang="zh-CN" altLang="en-US"/>
          </a:p>
        </p:txBody>
      </p:sp>
    </p:spTree>
    <p:extLst>
      <p:ext uri="{BB962C8B-B14F-4D97-AF65-F5344CB8AC3E}">
        <p14:creationId xmlns:p14="http://schemas.microsoft.com/office/powerpoint/2010/main" val="219171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4</a:t>
            </a:fld>
            <a:endParaRPr lang="zh-CN" altLang="en-US"/>
          </a:p>
        </p:txBody>
      </p:sp>
    </p:spTree>
    <p:extLst>
      <p:ext uri="{BB962C8B-B14F-4D97-AF65-F5344CB8AC3E}">
        <p14:creationId xmlns:p14="http://schemas.microsoft.com/office/powerpoint/2010/main" val="147734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Proximities are</a:t>
            </a:r>
          </a:p>
          <a:p>
            <a:r>
              <a:rPr lang="en-US" altLang="zh-CN" dirty="0" smtClean="0"/>
              <a:t>used in replacing missing data, locating outliers, and producing illuminating </a:t>
            </a:r>
            <a:r>
              <a:rPr lang="en-US" altLang="zh-CN" dirty="0" err="1" smtClean="0"/>
              <a:t>low­dimensional</a:t>
            </a:r>
            <a:r>
              <a:rPr lang="en-US" altLang="zh-CN" dirty="0" smtClean="0"/>
              <a:t> views</a:t>
            </a:r>
          </a:p>
          <a:p>
            <a:r>
              <a:rPr lang="en-US" altLang="zh-CN" dirty="0" smtClean="0"/>
              <a:t>of the data.</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6</a:t>
            </a:fld>
            <a:endParaRPr lang="zh-CN" altLang="en-US"/>
          </a:p>
        </p:txBody>
      </p:sp>
    </p:spTree>
    <p:extLst>
      <p:ext uri="{BB962C8B-B14F-4D97-AF65-F5344CB8AC3E}">
        <p14:creationId xmlns:p14="http://schemas.microsoft.com/office/powerpoint/2010/main" val="178716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7</a:t>
            </a:fld>
            <a:endParaRPr lang="zh-CN" altLang="en-US"/>
          </a:p>
        </p:txBody>
      </p:sp>
    </p:spTree>
    <p:extLst>
      <p:ext uri="{BB962C8B-B14F-4D97-AF65-F5344CB8AC3E}">
        <p14:creationId xmlns:p14="http://schemas.microsoft.com/office/powerpoint/2010/main" val="333884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Correlation?     1 </a:t>
            </a:r>
            <a:r>
              <a:rPr lang="en-US" altLang="zh-CN" dirty="0" smtClean="0">
                <a:sym typeface="Wingdings" panose="05000000000000000000" pitchFamily="2" charset="2"/>
              </a:rPr>
              <a:t>---</a:t>
            </a:r>
            <a:r>
              <a:rPr lang="en-US" altLang="zh-CN" baseline="0" dirty="0" smtClean="0"/>
              <a:t> 1    </a:t>
            </a:r>
            <a:r>
              <a:rPr lang="zh-CN" altLang="en-US" baseline="0" dirty="0" smtClean="0"/>
              <a:t>多个特征亮亮互相相关</a:t>
            </a:r>
            <a:endParaRPr lang="en-US" altLang="zh-CN" dirty="0" smtClean="0"/>
          </a:p>
          <a:p>
            <a:r>
              <a:rPr lang="zh-CN" altLang="en-US" dirty="0" smtClean="0"/>
              <a:t>酶有无和蛋白质活力  与 生物机体 细胞的活力。。不是相关性 </a:t>
            </a:r>
            <a:r>
              <a:rPr lang="en-US" altLang="zh-CN" baseline="0" dirty="0" smtClean="0"/>
              <a:t>  1</a:t>
            </a:r>
            <a:r>
              <a:rPr lang="en-US" altLang="zh-CN" baseline="0" dirty="0" smtClean="0">
                <a:sym typeface="Wingdings" panose="05000000000000000000" pitchFamily="2" charset="2"/>
              </a:rPr>
              <a:t> 1    </a:t>
            </a:r>
          </a:p>
          <a:p>
            <a:r>
              <a:rPr lang="en-US" altLang="zh-CN" baseline="0" dirty="0" smtClean="0">
                <a:sym typeface="Wingdings" panose="05000000000000000000" pitchFamily="2" charset="2"/>
              </a:rPr>
              <a:t>more complicated: </a:t>
            </a:r>
            <a:r>
              <a:rPr lang="zh-CN" altLang="en-US" baseline="0" dirty="0" smtClean="0">
                <a:sym typeface="Wingdings" panose="05000000000000000000" pitchFamily="2" charset="2"/>
              </a:rPr>
              <a:t> 多个特征 联合或单独 地对一个或多个特征有这样一个条件关系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10</a:t>
            </a:fld>
            <a:endParaRPr lang="zh-CN" altLang="en-US"/>
          </a:p>
        </p:txBody>
      </p:sp>
    </p:spTree>
    <p:extLst>
      <p:ext uri="{BB962C8B-B14F-4D97-AF65-F5344CB8AC3E}">
        <p14:creationId xmlns:p14="http://schemas.microsoft.com/office/powerpoint/2010/main" val="420782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13</a:t>
            </a:fld>
            <a:endParaRPr lang="zh-CN" altLang="en-US"/>
          </a:p>
        </p:txBody>
      </p:sp>
    </p:spTree>
    <p:extLst>
      <p:ext uri="{BB962C8B-B14F-4D97-AF65-F5344CB8AC3E}">
        <p14:creationId xmlns:p14="http://schemas.microsoft.com/office/powerpoint/2010/main" val="4252222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Need </a:t>
            </a:r>
            <a:r>
              <a:rPr lang="en-US" altLang="zh-CN" dirty="0" err="1" smtClean="0"/>
              <a:t>modifyed</a:t>
            </a:r>
            <a:r>
              <a:rPr lang="en-US" altLang="zh-CN" dirty="0" smtClean="0"/>
              <a:t>.</a:t>
            </a:r>
          </a:p>
          <a:p>
            <a:r>
              <a:rPr lang="en-US" altLang="zh-CN" dirty="0" smtClean="0"/>
              <a:t>See the</a:t>
            </a:r>
            <a:r>
              <a:rPr lang="en-US" altLang="zh-CN" baseline="0" dirty="0" smtClean="0"/>
              <a:t> paper printed.</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14</a:t>
            </a:fld>
            <a:endParaRPr lang="zh-CN" altLang="en-US"/>
          </a:p>
        </p:txBody>
      </p:sp>
    </p:spTree>
    <p:extLst>
      <p:ext uri="{BB962C8B-B14F-4D97-AF65-F5344CB8AC3E}">
        <p14:creationId xmlns:p14="http://schemas.microsoft.com/office/powerpoint/2010/main" val="407919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检测 </a:t>
            </a:r>
            <a:r>
              <a:rPr lang="en-US" altLang="zh-CN" dirty="0" smtClean="0"/>
              <a:t>1</a:t>
            </a:r>
            <a:r>
              <a:rPr lang="zh-CN" altLang="en-US" dirty="0" smtClean="0"/>
              <a:t>对</a:t>
            </a:r>
            <a:r>
              <a:rPr lang="en-US" altLang="zh-CN" dirty="0" smtClean="0"/>
              <a:t>1 </a:t>
            </a:r>
            <a:r>
              <a:rPr lang="zh-CN" altLang="en-US" dirty="0" smtClean="0"/>
              <a:t>有相关关系这种情况</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15</a:t>
            </a:fld>
            <a:endParaRPr lang="zh-CN" altLang="en-US"/>
          </a:p>
        </p:txBody>
      </p:sp>
    </p:spTree>
    <p:extLst>
      <p:ext uri="{BB962C8B-B14F-4D97-AF65-F5344CB8AC3E}">
        <p14:creationId xmlns:p14="http://schemas.microsoft.com/office/powerpoint/2010/main" val="359772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Prototypes are a way of getting a picture of how the variables relate to the classification.</a:t>
            </a:r>
          </a:p>
          <a:p>
            <a:r>
              <a:rPr lang="en-US" altLang="zh-CN" dirty="0" smtClean="0"/>
              <a:t>Where</a:t>
            </a:r>
            <a:r>
              <a:rPr lang="en-US" altLang="zh-CN" baseline="0" dirty="0" smtClean="0"/>
              <a:t> is the relationship?</a:t>
            </a:r>
          </a:p>
          <a:p>
            <a:endParaRPr lang="en-US" altLang="zh-CN" baseline="0" dirty="0" smtClean="0"/>
          </a:p>
          <a:p>
            <a:r>
              <a:rPr lang="en-US" altLang="zh-CN" sz="1200" b="0" i="0" kern="1200" dirty="0" smtClean="0">
                <a:solidFill>
                  <a:schemeClr val="tx1"/>
                </a:solidFill>
                <a:effectLst/>
                <a:latin typeface="+mn-lt"/>
                <a:ea typeface="+mn-ea"/>
                <a:cs typeface="+mn-cs"/>
              </a:rPr>
              <a:t>The association, or proximity, between cases is the number of times that they occur together in the same terminal node. These counts are normalized by dividing by the number of trees, producing a proximity matrix that can be </a:t>
            </a:r>
            <a:r>
              <a:rPr lang="en-US" altLang="zh-CN" sz="1200" b="0" i="0" kern="1200" dirty="0" err="1" smtClean="0">
                <a:solidFill>
                  <a:schemeClr val="tx1"/>
                </a:solidFill>
                <a:effectLst/>
                <a:latin typeface="+mn-lt"/>
                <a:ea typeface="+mn-ea"/>
                <a:cs typeface="+mn-cs"/>
              </a:rPr>
              <a:t>analysed</a:t>
            </a:r>
            <a:r>
              <a:rPr lang="en-US" altLang="zh-CN" sz="1200" b="0" i="0" kern="1200" dirty="0" smtClean="0">
                <a:solidFill>
                  <a:schemeClr val="tx1"/>
                </a:solidFill>
                <a:effectLst/>
                <a:latin typeface="+mn-lt"/>
                <a:ea typeface="+mn-ea"/>
                <a:cs typeface="+mn-cs"/>
              </a:rPr>
              <a:t> using a </a:t>
            </a:r>
            <a:r>
              <a:rPr lang="en-US" altLang="zh-CN" sz="1200" b="0" i="0" u="none" strike="noStrike" kern="1200" dirty="0" smtClean="0">
                <a:solidFill>
                  <a:schemeClr val="tx1"/>
                </a:solidFill>
                <a:effectLst/>
                <a:latin typeface="+mn-lt"/>
                <a:ea typeface="+mn-ea"/>
                <a:cs typeface="+mn-cs"/>
                <a:hlinkClick r:id="rId3"/>
              </a:rPr>
              <a:t>metric </a:t>
            </a:r>
            <a:r>
              <a:rPr lang="en-US" altLang="zh-CN" sz="1200" b="0" i="0" u="none" strike="noStrike" kern="1200" dirty="0" err="1" smtClean="0">
                <a:solidFill>
                  <a:schemeClr val="tx1"/>
                </a:solidFill>
                <a:effectLst/>
                <a:latin typeface="+mn-lt"/>
                <a:ea typeface="+mn-ea"/>
                <a:cs typeface="+mn-cs"/>
                <a:hlinkClick r:id="rId3"/>
              </a:rPr>
              <a:t>scaling</a:t>
            </a:r>
            <a:r>
              <a:rPr lang="en-US" altLang="zh-CN" sz="1200" b="0" i="0" kern="1200" dirty="0" err="1" smtClean="0">
                <a:solidFill>
                  <a:schemeClr val="tx1"/>
                </a:solidFill>
                <a:effectLst/>
                <a:latin typeface="+mn-lt"/>
                <a:ea typeface="+mn-ea"/>
                <a:cs typeface="+mn-cs"/>
              </a:rPr>
              <a:t>method</a:t>
            </a:r>
            <a:r>
              <a:rPr lang="en-US" altLang="zh-CN" sz="1200" b="0" i="0" kern="1200" dirty="0" smtClean="0">
                <a:solidFill>
                  <a:schemeClr val="tx1"/>
                </a:solidFill>
                <a:effectLst/>
                <a:latin typeface="+mn-lt"/>
                <a:ea typeface="+mn-ea"/>
                <a:cs typeface="+mn-cs"/>
              </a:rPr>
              <a:t>. Apart from showing the proximity of cases these distance matrices, and their metrically scaled projections, can be used to:</a:t>
            </a:r>
          </a:p>
          <a:p>
            <a:r>
              <a:rPr lang="en-US" altLang="zh-CN" sz="1200" b="0" i="0" kern="1200" dirty="0" smtClean="0">
                <a:solidFill>
                  <a:schemeClr val="tx1"/>
                </a:solidFill>
                <a:effectLst/>
                <a:latin typeface="+mn-lt"/>
                <a:ea typeface="+mn-ea"/>
                <a:cs typeface="+mn-cs"/>
              </a:rPr>
              <a:t>replace missing values,</a:t>
            </a:r>
          </a:p>
          <a:p>
            <a:r>
              <a:rPr lang="en-US" altLang="zh-CN" sz="1200" b="0" i="0" kern="1200" dirty="0" smtClean="0">
                <a:solidFill>
                  <a:schemeClr val="tx1"/>
                </a:solidFill>
                <a:effectLst/>
                <a:latin typeface="+mn-lt"/>
                <a:ea typeface="+mn-ea"/>
                <a:cs typeface="+mn-cs"/>
              </a:rPr>
              <a:t>locate outliers and</a:t>
            </a:r>
          </a:p>
          <a:p>
            <a:r>
              <a:rPr lang="en-US" altLang="zh-CN" sz="1200" b="0" i="0" kern="1200" dirty="0" smtClean="0">
                <a:solidFill>
                  <a:schemeClr val="tx1"/>
                </a:solidFill>
                <a:effectLst/>
                <a:latin typeface="+mn-lt"/>
                <a:ea typeface="+mn-ea"/>
                <a:cs typeface="+mn-cs"/>
              </a:rPr>
              <a:t>investigate how the predictors separate the classes by locating 'prototypes'.</a:t>
            </a:r>
          </a:p>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18</a:t>
            </a:fld>
            <a:endParaRPr lang="zh-CN" altLang="en-US"/>
          </a:p>
        </p:txBody>
      </p:sp>
    </p:spTree>
    <p:extLst>
      <p:ext uri="{BB962C8B-B14F-4D97-AF65-F5344CB8AC3E}">
        <p14:creationId xmlns:p14="http://schemas.microsoft.com/office/powerpoint/2010/main" val="265014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538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0697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3429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52713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33965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5770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17259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94247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97667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38980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84417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4">
                <a:lumMod val="75000"/>
              </a:schemeClr>
            </a:gs>
            <a:gs pos="44000">
              <a:srgbClr val="B9B688"/>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73801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berkeley.edu/~breiman/RandomForests/cc_home.htmHrJLTHOGq_0mXb0u7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uby.fgcu.edu/courses/ekirche/stat/modules/m3_2_u.htm" TargetMode="External"/><Relationship Id="rId4" Type="http://schemas.openxmlformats.org/officeDocument/2006/relationships/hyperlink" Target="http://courses.washington.edu/smartpsy/interactions.ht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stat.berkeley.edu/~breiman/RandomForests/cc_home.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Random Forest Description</a:t>
            </a:r>
            <a:endParaRPr lang="zh-CN" altLang="en-US" dirty="0"/>
          </a:p>
        </p:txBody>
      </p:sp>
      <p:sp>
        <p:nvSpPr>
          <p:cNvPr id="3" name="副标题 2"/>
          <p:cNvSpPr>
            <a:spLocks noGrp="1"/>
          </p:cNvSpPr>
          <p:nvPr>
            <p:ph type="subTitle" idx="1"/>
          </p:nvPr>
        </p:nvSpPr>
        <p:spPr/>
        <p:txBody>
          <a:bodyPr/>
          <a:lstStyle/>
          <a:p>
            <a:r>
              <a:rPr lang="en-US" altLang="zh-CN" dirty="0" smtClean="0"/>
              <a:t>Amos</a:t>
            </a:r>
          </a:p>
          <a:p>
            <a:r>
              <a:rPr lang="en-US" altLang="zh-CN" dirty="0" smtClean="0"/>
              <a:t>2016.9.9</a:t>
            </a:r>
            <a:endParaRPr lang="zh-CN" altLang="en-US" dirty="0"/>
          </a:p>
        </p:txBody>
      </p:sp>
      <p:sp>
        <p:nvSpPr>
          <p:cNvPr id="4" name="文本框 3"/>
          <p:cNvSpPr txBox="1"/>
          <p:nvPr/>
        </p:nvSpPr>
        <p:spPr>
          <a:xfrm>
            <a:off x="1524001" y="5387248"/>
            <a:ext cx="5954486" cy="1200329"/>
          </a:xfrm>
          <a:prstGeom prst="rect">
            <a:avLst/>
          </a:prstGeom>
          <a:noFill/>
        </p:spPr>
        <p:txBody>
          <a:bodyPr wrap="square" rtlCol="0">
            <a:spAutoFit/>
          </a:bodyPr>
          <a:lstStyle/>
          <a:p>
            <a:r>
              <a:rPr lang="zh-CN" altLang="en-US" dirty="0" smtClean="0"/>
              <a:t>完善</a:t>
            </a:r>
            <a:r>
              <a:rPr lang="en-US" altLang="zh-CN" dirty="0" smtClean="0"/>
              <a:t>prototype</a:t>
            </a:r>
            <a:r>
              <a:rPr lang="zh-CN" altLang="en-US" dirty="0" smtClean="0"/>
              <a:t>部分</a:t>
            </a:r>
            <a:endParaRPr lang="en-US" altLang="zh-CN" dirty="0" smtClean="0"/>
          </a:p>
          <a:p>
            <a:r>
              <a:rPr lang="zh-CN" altLang="en-US" dirty="0" smtClean="0"/>
              <a:t>增加了</a:t>
            </a:r>
            <a:r>
              <a:rPr lang="en-US" altLang="zh-CN" dirty="0" smtClean="0"/>
              <a:t>missing variables replacement for test set (no labels)</a:t>
            </a:r>
          </a:p>
          <a:p>
            <a:r>
              <a:rPr lang="zh-CN" altLang="en-US" dirty="0"/>
              <a:t>还</a:t>
            </a:r>
            <a:r>
              <a:rPr lang="zh-CN" altLang="en-US" dirty="0" smtClean="0"/>
              <a:t>需要增加</a:t>
            </a:r>
            <a:r>
              <a:rPr lang="en-US" altLang="zh-CN" dirty="0" smtClean="0"/>
              <a:t>interaction </a:t>
            </a:r>
            <a:r>
              <a:rPr lang="zh-CN" altLang="en-US" dirty="0" smtClean="0"/>
              <a:t>部分</a:t>
            </a:r>
            <a:endParaRPr lang="en-US" altLang="zh-CN" dirty="0" smtClean="0"/>
          </a:p>
          <a:p>
            <a:r>
              <a:rPr lang="en-US" altLang="zh-CN" dirty="0" smtClean="0"/>
              <a:t>8-18: </a:t>
            </a:r>
            <a:r>
              <a:rPr lang="zh-CN" altLang="en-US" dirty="0" smtClean="0"/>
              <a:t>需要增加不均衡数据处理</a:t>
            </a:r>
            <a:endParaRPr lang="en-US" altLang="zh-CN" dirty="0" smtClean="0"/>
          </a:p>
        </p:txBody>
      </p:sp>
      <p:sp>
        <p:nvSpPr>
          <p:cNvPr id="5" name="文本框 4"/>
          <p:cNvSpPr txBox="1"/>
          <p:nvPr/>
        </p:nvSpPr>
        <p:spPr>
          <a:xfrm>
            <a:off x="7968343" y="5257800"/>
            <a:ext cx="3363686" cy="1477328"/>
          </a:xfrm>
          <a:prstGeom prst="rect">
            <a:avLst/>
          </a:prstGeom>
          <a:noFill/>
        </p:spPr>
        <p:txBody>
          <a:bodyPr wrap="square" rtlCol="0">
            <a:spAutoFit/>
          </a:bodyPr>
          <a:lstStyle/>
          <a:p>
            <a:r>
              <a:rPr lang="en-US" altLang="zh-CN" dirty="0" smtClean="0"/>
              <a:t>9.9</a:t>
            </a:r>
          </a:p>
          <a:p>
            <a:r>
              <a:rPr lang="en-US" altLang="zh-CN" dirty="0" smtClean="0"/>
              <a:t>Construction </a:t>
            </a:r>
            <a:r>
              <a:rPr lang="en-US" altLang="zh-CN" dirty="0" smtClean="0"/>
              <a:t>of a Tree.</a:t>
            </a:r>
          </a:p>
          <a:p>
            <a:r>
              <a:rPr lang="zh-CN" altLang="en-US" dirty="0" smtClean="0"/>
              <a:t>增加了</a:t>
            </a:r>
            <a:r>
              <a:rPr lang="en-US" altLang="zh-CN" dirty="0" smtClean="0"/>
              <a:t>interaction</a:t>
            </a:r>
            <a:r>
              <a:rPr lang="zh-CN" altLang="en-US" dirty="0" smtClean="0"/>
              <a:t>部分</a:t>
            </a:r>
            <a:endParaRPr lang="en-US" altLang="zh-CN" dirty="0" smtClean="0"/>
          </a:p>
          <a:p>
            <a:r>
              <a:rPr lang="zh-CN" altLang="en-US" dirty="0" smtClean="0"/>
              <a:t>不平衡数据处理 </a:t>
            </a:r>
            <a:r>
              <a:rPr lang="en-US" altLang="zh-CN" dirty="0"/>
              <a:t> </a:t>
            </a:r>
            <a:r>
              <a:rPr lang="zh-CN" altLang="en-US" dirty="0" smtClean="0"/>
              <a:t>应该放在数据处理部分</a:t>
            </a:r>
            <a:endParaRPr lang="en-US" altLang="zh-CN" dirty="0" smtClean="0"/>
          </a:p>
        </p:txBody>
      </p:sp>
    </p:spTree>
    <p:extLst>
      <p:ext uri="{BB962C8B-B14F-4D97-AF65-F5344CB8AC3E}">
        <p14:creationId xmlns:p14="http://schemas.microsoft.com/office/powerpoint/2010/main" val="849064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ltLang="zh-CN" dirty="0" smtClean="0"/>
              <a:t>Variable </a:t>
            </a:r>
            <a:r>
              <a:rPr lang="en-GB" altLang="zh-CN" dirty="0" smtClean="0"/>
              <a:t>Interactions</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What is </a:t>
            </a:r>
            <a:r>
              <a:rPr lang="en-US" altLang="zh-CN" sz="3200" dirty="0" smtClean="0"/>
              <a:t>‘interactions’?</a:t>
            </a:r>
            <a:endParaRPr lang="en-US" altLang="zh-CN" sz="3200" dirty="0" smtClean="0"/>
          </a:p>
          <a:p>
            <a:pPr lvl="1"/>
            <a:r>
              <a:rPr lang="en-US" altLang="zh-CN" sz="2800" dirty="0" smtClean="0"/>
              <a:t>variables </a:t>
            </a:r>
            <a:r>
              <a:rPr lang="en-US" altLang="zh-CN" sz="2800" dirty="0"/>
              <a:t>m and k </a:t>
            </a:r>
            <a:r>
              <a:rPr lang="en-US" altLang="zh-CN" sz="2800" dirty="0">
                <a:solidFill>
                  <a:srgbClr val="FF0000"/>
                </a:solidFill>
              </a:rPr>
              <a:t>interact</a:t>
            </a:r>
            <a:r>
              <a:rPr lang="en-US" altLang="zh-CN" sz="2800" dirty="0"/>
              <a:t> </a:t>
            </a:r>
            <a:r>
              <a:rPr lang="en-US" altLang="zh-CN" sz="2800" dirty="0">
                <a:solidFill>
                  <a:srgbClr val="FF0000"/>
                </a:solidFill>
              </a:rPr>
              <a:t>if a split </a:t>
            </a:r>
            <a:r>
              <a:rPr lang="en-US" altLang="zh-CN" sz="2800" dirty="0"/>
              <a:t>on </a:t>
            </a:r>
            <a:r>
              <a:rPr lang="en-US" altLang="zh-CN" sz="2800" dirty="0" smtClean="0"/>
              <a:t>one variable</a:t>
            </a:r>
            <a:r>
              <a:rPr lang="en-US" altLang="zh-CN" sz="2800" dirty="0"/>
              <a:t>, say m, in a tree makes a split on k either </a:t>
            </a:r>
            <a:r>
              <a:rPr lang="en-US" altLang="zh-CN" sz="2800" dirty="0">
                <a:solidFill>
                  <a:srgbClr val="FF0000"/>
                </a:solidFill>
              </a:rPr>
              <a:t>systematically less possible or more possible</a:t>
            </a:r>
            <a:r>
              <a:rPr lang="en-US" altLang="zh-CN" sz="2800" dirty="0" smtClean="0"/>
              <a:t>.</a:t>
            </a:r>
            <a:r>
              <a:rPr lang="en-US" altLang="zh-CN" sz="1800" dirty="0" smtClean="0">
                <a:hlinkClick r:id="rId3"/>
              </a:rPr>
              <a:t>[source]</a:t>
            </a:r>
            <a:endParaRPr lang="en-US" altLang="zh-CN" sz="1800" dirty="0" smtClean="0"/>
          </a:p>
          <a:p>
            <a:pPr lvl="1"/>
            <a:r>
              <a:rPr lang="en-US" altLang="zh-CN" sz="2800" dirty="0" smtClean="0">
                <a:hlinkClick r:id="rId4"/>
              </a:rPr>
              <a:t>Another way </a:t>
            </a:r>
            <a:r>
              <a:rPr lang="en-US" altLang="zh-CN" sz="2800" dirty="0" smtClean="0"/>
              <a:t>to put this is that </a:t>
            </a:r>
            <a:r>
              <a:rPr lang="en-US" altLang="zh-CN" sz="2800" b="1" dirty="0" smtClean="0"/>
              <a:t>the effect of one independent variable may depend on the level of the other independent variable.</a:t>
            </a:r>
          </a:p>
          <a:p>
            <a:pPr lvl="1"/>
            <a:r>
              <a:rPr lang="en-US" altLang="zh-CN" sz="2800" b="1" dirty="0" smtClean="0">
                <a:hlinkClick r:id="rId5"/>
              </a:rPr>
              <a:t>Interaction</a:t>
            </a:r>
            <a:r>
              <a:rPr lang="en-US" altLang="zh-CN" sz="2800" b="1" dirty="0" smtClean="0"/>
              <a:t> </a:t>
            </a:r>
            <a:r>
              <a:rPr lang="en-US" altLang="zh-CN" sz="2800" dirty="0" smtClean="0"/>
              <a:t>When </a:t>
            </a:r>
            <a:r>
              <a:rPr lang="en-US" altLang="zh-CN" sz="2800" dirty="0"/>
              <a:t>there are two independent variables, the relationship between Y and X1 may depend on X2: that dependency is called interaction.</a:t>
            </a:r>
          </a:p>
          <a:p>
            <a:endParaRPr lang="zh-CN" altLang="en-US" dirty="0"/>
          </a:p>
        </p:txBody>
      </p:sp>
    </p:spTree>
    <p:extLst>
      <p:ext uri="{BB962C8B-B14F-4D97-AF65-F5344CB8AC3E}">
        <p14:creationId xmlns:p14="http://schemas.microsoft.com/office/powerpoint/2010/main" val="64677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0306"/>
            <a:ext cx="10515600" cy="5746657"/>
          </a:xfrm>
        </p:spPr>
        <p:txBody>
          <a:bodyPr/>
          <a:lstStyle/>
          <a:p>
            <a:r>
              <a:rPr lang="en-US" altLang="zh-CN" sz="3600" dirty="0"/>
              <a:t>[Distance-based]If variable m1 is correlated with variable m2 then a split on m1 will decrease the probability of a nearby split on m2 . The </a:t>
            </a:r>
            <a:r>
              <a:rPr lang="en-US" altLang="zh-CN" sz="3600" dirty="0">
                <a:solidFill>
                  <a:srgbClr val="FF0000"/>
                </a:solidFill>
                <a:hlinkClick r:id="rId2"/>
              </a:rPr>
              <a:t>distance between splits</a:t>
            </a:r>
            <a:r>
              <a:rPr lang="en-US" altLang="zh-CN" sz="3600" dirty="0">
                <a:solidFill>
                  <a:srgbClr val="FF0000"/>
                </a:solidFill>
              </a:rPr>
              <a:t> </a:t>
            </a:r>
            <a:r>
              <a:rPr lang="en-US" altLang="zh-CN" sz="3600" dirty="0"/>
              <a:t>on any two variables is compared with their theoretical difference if the variables were independent. </a:t>
            </a:r>
          </a:p>
          <a:p>
            <a:endParaRPr lang="zh-CN" altLang="en-US" dirty="0"/>
          </a:p>
        </p:txBody>
      </p:sp>
    </p:spTree>
    <p:extLst>
      <p:ext uri="{BB962C8B-B14F-4D97-AF65-F5344CB8AC3E}">
        <p14:creationId xmlns:p14="http://schemas.microsoft.com/office/powerpoint/2010/main" val="2690411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66164"/>
                <a:ext cx="10515600" cy="6113929"/>
              </a:xfrm>
            </p:spPr>
            <p:txBody>
              <a:bodyPr>
                <a:normAutofit lnSpcReduction="10000"/>
              </a:bodyPr>
              <a:lstStyle/>
              <a:p>
                <a:pPr lvl="1"/>
                <a:r>
                  <a:rPr lang="en-US" altLang="zh-CN" dirty="0" smtClean="0"/>
                  <a:t>[Gini-based]Given a training data set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𝑦</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oMath>
                </a14:m>
                <a:r>
                  <a:rPr lang="en-US" altLang="zh-CN" dirty="0"/>
                  <a:t>with M-variate features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𝑅</m:t>
                        </m:r>
                      </m:e>
                      <m:sup>
                        <m:r>
                          <a:rPr lang="en-US" altLang="zh-CN" i="1" dirty="0" smtClean="0">
                            <a:latin typeface="Cambria Math" panose="02040503050406030204" pitchFamily="18" charset="0"/>
                          </a:rPr>
                          <m:t>𝑀</m:t>
                        </m:r>
                      </m:sup>
                    </m:sSup>
                    <m:r>
                      <a:rPr lang="en-US" altLang="zh-CN" i="1" dirty="0">
                        <a:latin typeface="Cambria Math" panose="02040503050406030204" pitchFamily="18" charset="0"/>
                      </a:rPr>
                      <m:t> </m:t>
                    </m:r>
                  </m:oMath>
                </a14:m>
                <a:r>
                  <a:rPr lang="en-US" altLang="zh-CN" dirty="0"/>
                  <a:t>and K classes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𝑘</m:t>
                    </m:r>
                    <m:r>
                      <a:rPr lang="en-US" altLang="zh-CN" i="1" dirty="0">
                        <a:latin typeface="Cambria Math" panose="02040503050406030204" pitchFamily="18" charset="0"/>
                      </a:rPr>
                      <m:t>=1, .., </m:t>
                    </m:r>
                    <m:r>
                      <a:rPr lang="en-US" altLang="zh-CN" i="1" dirty="0">
                        <a:latin typeface="Cambria Math" panose="02040503050406030204" pitchFamily="18" charset="0"/>
                      </a:rPr>
                      <m:t>𝐾</m:t>
                    </m:r>
                    <m:r>
                      <a:rPr lang="en-US" altLang="zh-CN" i="1" dirty="0">
                        <a:latin typeface="Cambria Math" panose="02040503050406030204" pitchFamily="18" charset="0"/>
                      </a:rPr>
                      <m:t>}, </m:t>
                    </m:r>
                  </m:oMath>
                </a14:m>
                <a:r>
                  <a:rPr lang="en-US" altLang="zh-CN" dirty="0"/>
                  <a:t>Gini impurity of D is defined as the probability that two cases selected at random(with replacement) will have different labels</a:t>
                </a:r>
                <a:r>
                  <a:rPr lang="en-US" altLang="zh-CN" dirty="0" smtClean="0"/>
                  <a:t>,</a:t>
                </a:r>
              </a:p>
              <a:p>
                <a:pPr lvl="1" algn="ctr"/>
                <a14:m>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e>
                        </m:nary>
                      </m:e>
                    </m:nary>
                  </m:oMath>
                </a14:m>
                <a:endParaRPr lang="en-US" altLang="zh-CN" dirty="0"/>
              </a:p>
              <a:p>
                <a:pPr lvl="1"/>
                <a:r>
                  <a:rPr lang="en-US" altLang="zh-CN" dirty="0" smtClean="0"/>
                  <a:t>Where </a:t>
                </a:r>
                <a14:m>
                  <m:oMath xmlns:m="http://schemas.openxmlformats.org/officeDocument/2006/math">
                    <m:r>
                      <a:rPr lang="en-US" altLang="zh-CN" i="1" dirty="0" smtClean="0">
                        <a:latin typeface="Cambria Math" panose="02040503050406030204" pitchFamily="18" charset="0"/>
                      </a:rPr>
                      <m:t>𝐾</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𝑘</m:t>
                        </m:r>
                      </m:sub>
                    </m:sSub>
                  </m:oMath>
                </a14:m>
                <a:r>
                  <a:rPr lang="en-US" altLang="zh-CN" dirty="0" smtClean="0"/>
                  <a:t> is </a:t>
                </a:r>
                <a:r>
                  <a:rPr lang="en-US" altLang="zh-CN" dirty="0"/>
                  <a:t>the probability that a randomly </a:t>
                </a:r>
                <a:r>
                  <a:rPr lang="en-US" altLang="zh-CN" dirty="0" smtClean="0"/>
                  <a:t>chosen case from D will </a:t>
                </a:r>
                <a:r>
                  <a:rPr lang="en-US" altLang="zh-CN" dirty="0"/>
                  <a:t>be a member of </a:t>
                </a:r>
                <a:r>
                  <a:rPr lang="en-US" altLang="zh-CN" dirty="0" smtClean="0"/>
                  <a:t>class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𝑘</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𝐶</m:t>
                    </m:r>
                  </m:oMath>
                </a14:m>
                <a:r>
                  <a:rPr lang="en-US" altLang="zh-CN" dirty="0"/>
                  <a:t>. </a:t>
                </a:r>
                <a:endParaRPr lang="en-US" altLang="zh-CN" dirty="0" smtClean="0"/>
              </a:p>
              <a:p>
                <a:pPr lvl="1"/>
                <a:r>
                  <a:rPr lang="en-US" altLang="zh-CN" dirty="0" smtClean="0"/>
                  <a:t>The decrease in Gini impurity at a non-terminal node is given by,</a:t>
                </a:r>
              </a:p>
              <a:p>
                <a:pPr lvl="1" algn="ct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𝑛</m:t>
                                </m:r>
                              </m:sub>
                            </m:sSub>
                          </m:e>
                        </m:d>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den>
                    </m:f>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e>
                        </m:d>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den>
                    </m:f>
                    <m:r>
                      <a:rPr lang="en-US" altLang="zh-CN" b="0" i="1" smtClean="0">
                        <a:latin typeface="Cambria Math" panose="02040503050406030204" pitchFamily="18" charset="0"/>
                      </a:rPr>
                      <m:t>𝐺𝑖𝑛𝑖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smtClean="0"/>
              </a:p>
              <a:p>
                <a:pPr lvl="1"/>
                <a:r>
                  <a:rPr lang="en-US" altLang="zh-CN" dirty="0" smtClean="0"/>
                  <a:t>Where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is </a:t>
                </a:r>
                <a:r>
                  <a:rPr lang="en-US" altLang="zh-CN" dirty="0"/>
                  <a:t>the partition corresponding to </a:t>
                </a:r>
                <a:r>
                  <a:rPr lang="en-US" altLang="zh-CN" dirty="0" smtClean="0"/>
                  <a:t>node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𝐿</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are </a:t>
                </a:r>
                <a:r>
                  <a:rPr lang="en-US" altLang="zh-CN" dirty="0"/>
                  <a:t>the partitions corresponding </a:t>
                </a:r>
                <a:r>
                  <a:rPr lang="en-US" altLang="zh-CN" dirty="0" smtClean="0"/>
                  <a:t>to the </a:t>
                </a:r>
                <a:r>
                  <a:rPr lang="en-US" altLang="zh-CN" dirty="0"/>
                  <a:t>left and right child nodes </a:t>
                </a:r>
                <a:r>
                  <a:rPr lang="en-US" altLang="zh-CN" dirty="0" smtClean="0"/>
                  <a:t>of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en-US" altLang="zh-CN" dirty="0" smtClean="0"/>
                  <a:t>respectively.</a:t>
                </a:r>
              </a:p>
              <a:p>
                <a:pPr lvl="1"/>
                <a:r>
                  <a:rPr lang="en-US" altLang="zh-CN" dirty="0" smtClean="0"/>
                  <a:t>For each variable </a:t>
                </a:r>
                <a14:m>
                  <m:oMath xmlns:m="http://schemas.openxmlformats.org/officeDocument/2006/math">
                    <m:r>
                      <a:rPr lang="en-US" altLang="zh-CN" i="1" dirty="0" smtClean="0">
                        <a:latin typeface="Cambria Math" panose="02040503050406030204" pitchFamily="18" charset="0"/>
                      </a:rPr>
                      <m:t>𝑣</m:t>
                    </m:r>
                  </m:oMath>
                </a14:m>
                <a:r>
                  <a:rPr lang="en-US" altLang="zh-CN" dirty="0" smtClean="0"/>
                  <a:t>, this </a:t>
                </a:r>
                <a14:m>
                  <m:oMath xmlns:m="http://schemas.openxmlformats.org/officeDocument/2006/math">
                    <m:r>
                      <a:rPr lang="en-US" altLang="zh-CN" i="1" dirty="0" smtClean="0">
                        <a:latin typeface="Cambria Math" panose="02040503050406030204" pitchFamily="18" charset="0"/>
                      </a:rPr>
                      <m:t>𝐺𝑖𝑛𝑖</m:t>
                    </m:r>
                    <m:r>
                      <a:rPr lang="en-US" altLang="zh-CN" i="1" dirty="0" smtClean="0">
                        <a:latin typeface="Cambria Math" panose="02040503050406030204" pitchFamily="18" charset="0"/>
                      </a:rPr>
                      <m:t> </m:t>
                    </m:r>
                  </m:oMath>
                </a14:m>
                <a:r>
                  <a:rPr lang="en-US" altLang="zh-CN" dirty="0" smtClean="0"/>
                  <a:t>impurity reduction is then aggregated for each tree separately,</a:t>
                </a:r>
              </a:p>
              <a:p>
                <a:pPr lvl="1" algn="ctr"/>
                <a14:m>
                  <m:oMath xmlns:m="http://schemas.openxmlformats.org/officeDocument/2006/math">
                    <m:r>
                      <a:rPr lang="en-US" altLang="zh-CN" b="0" i="1" smtClean="0">
                        <a:latin typeface="Cambria Math" panose="02040503050406030204" pitchFamily="18" charset="0"/>
                      </a:rPr>
                      <m:t>𝑎𝑔𝑔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𝐺𝑖𝑛𝑖</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𝑡</m:t>
                            </m:r>
                          </m:sub>
                        </m:sSub>
                      </m:sup>
                      <m:e>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𝑛</m:t>
                                </m:r>
                              </m:sub>
                            </m:sSub>
                          </m:e>
                        </m:d>
                        <m:r>
                          <a:rPr lang="en-US" altLang="zh-CN" b="0" i="1" smtClean="0">
                            <a:latin typeface="Cambria Math" panose="02040503050406030204" pitchFamily="18" charset="0"/>
                            <a:ea typeface="Cambria Math" panose="02040503050406030204" pitchFamily="18" charset="0"/>
                          </a:rPr>
                          <m:t>𝐼</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𝐺𝑖𝑛𝑖</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e>
                    </m:nary>
                  </m:oMath>
                </a14:m>
                <a:endParaRPr lang="en-US" altLang="zh-CN" dirty="0" smtClean="0"/>
              </a:p>
              <a:p>
                <a:pPr marL="457200" lvl="1" indent="0">
                  <a:buNone/>
                </a:pPr>
                <a:r>
                  <a:rPr lang="en-US" altLang="zh-CN" dirty="0" smtClean="0"/>
                  <a:t>Where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is </a:t>
                </a:r>
                <a:r>
                  <a:rPr lang="en-US" altLang="zh-CN" dirty="0"/>
                  <a:t>the variable on which </a:t>
                </a:r>
                <a:r>
                  <a:rPr lang="en-US" altLang="zh-CN" dirty="0" smtClean="0"/>
                  <a:t>node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smtClean="0"/>
                  <a:t>is </a:t>
                </a:r>
                <a:r>
                  <a:rPr lang="en-US" altLang="zh-CN" dirty="0"/>
                  <a:t>split </a:t>
                </a:r>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𝑁</m:t>
                        </m:r>
                      </m:e>
                      <m:sub>
                        <m:r>
                          <a:rPr lang="en-US" altLang="zh-CN" i="1" dirty="0" smtClean="0">
                            <a:latin typeface="Cambria Math" panose="02040503050406030204" pitchFamily="18" charset="0"/>
                          </a:rPr>
                          <m:t>𝑡</m:t>
                        </m:r>
                      </m:sub>
                    </m:sSub>
                    <m:r>
                      <a:rPr lang="en-US" altLang="zh-CN" i="1" dirty="0" smtClean="0">
                        <a:latin typeface="Cambria Math" panose="02040503050406030204" pitchFamily="18" charset="0"/>
                      </a:rPr>
                      <m:t> </m:t>
                    </m:r>
                  </m:oMath>
                </a14:m>
                <a:r>
                  <a:rPr lang="en-US" altLang="zh-CN" dirty="0" smtClean="0"/>
                  <a:t>is </a:t>
                </a:r>
                <a:r>
                  <a:rPr lang="en-US" altLang="zh-CN" dirty="0"/>
                  <a:t>the </a:t>
                </a:r>
                <a:r>
                  <a:rPr lang="en-US" altLang="zh-CN" dirty="0" smtClean="0"/>
                  <a:t>number </a:t>
                </a:r>
                <a:r>
                  <a:rPr lang="en-US" altLang="zh-CN" dirty="0"/>
                  <a:t>of nodes in </a:t>
                </a:r>
                <a:r>
                  <a:rPr lang="en-US" altLang="zh-CN" dirty="0" smtClean="0"/>
                  <a:t>tree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66164"/>
                <a:ext cx="10515600" cy="6113929"/>
              </a:xfrm>
              <a:blipFill rotWithShape="0">
                <a:blip r:embed="rId2"/>
                <a:stretch>
                  <a:fillRect t="-1894"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154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770965"/>
                <a:ext cx="10515600" cy="5405998"/>
              </a:xfrm>
            </p:spPr>
            <p:txBody>
              <a:bodyPr>
                <a:normAutofit/>
              </a:bodyPr>
              <a:lstStyle/>
              <a:p>
                <a:r>
                  <a:rPr lang="en-US" altLang="zh-CN" dirty="0" smtClean="0"/>
                  <a:t>For each tree t ∈ T where T is the set of all trees </a:t>
                </a:r>
                <a:r>
                  <a:rPr lang="en-US" altLang="zh-CN" dirty="0"/>
                  <a:t>in RF, we rank the variable set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𝑚</m:t>
                        </m:r>
                      </m:sub>
                    </m:sSub>
                  </m:oMath>
                </a14:m>
                <a:r>
                  <a:rPr lang="en-US" altLang="zh-CN" dirty="0"/>
                  <a:t>|m = 1, .., M} according </a:t>
                </a:r>
                <a:r>
                  <a:rPr lang="en-US" altLang="zh-CN" dirty="0" smtClean="0"/>
                  <a:t>to their </a:t>
                </a:r>
                <a:r>
                  <a:rPr lang="en-US" altLang="zh-CN" dirty="0"/>
                  <a:t>aggregated </a:t>
                </a:r>
                <a14:m>
                  <m:oMath xmlns:m="http://schemas.openxmlformats.org/officeDocument/2006/math">
                    <m:r>
                      <a:rPr lang="en-US" altLang="zh-CN" i="1" dirty="0" smtClean="0">
                        <a:latin typeface="Cambria Math" panose="02040503050406030204" pitchFamily="18" charset="0"/>
                      </a:rPr>
                      <m:t>𝐺𝑖𝑛𝑖</m:t>
                    </m:r>
                    <m:r>
                      <a:rPr lang="en-US" altLang="zh-CN" i="1" dirty="0" smtClean="0">
                        <a:latin typeface="Cambria Math" panose="02040503050406030204" pitchFamily="18" charset="0"/>
                      </a:rPr>
                      <m:t> </m:t>
                    </m:r>
                  </m:oMath>
                </a14:m>
                <a:r>
                  <a:rPr lang="en-US" altLang="zh-CN" dirty="0"/>
                  <a:t>impurity reductions, resulting in </a:t>
                </a:r>
                <a14:m>
                  <m:oMath xmlns:m="http://schemas.openxmlformats.org/officeDocument/2006/math">
                    <m:r>
                      <a:rPr lang="en-US" altLang="zh-CN" i="1" dirty="0" smtClean="0">
                        <a:latin typeface="Cambria Math" panose="02040503050406030204" pitchFamily="18" charset="0"/>
                      </a:rPr>
                      <m:t>𝑟𝑎𝑛𝑘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𝑣</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a:r>
                <a:br>
                  <a:rPr lang="en-US" altLang="zh-CN" dirty="0"/>
                </a:br>
                <a14:m>
                  <m:oMath xmlns:m="http://schemas.openxmlformats.org/officeDocument/2006/math">
                    <m:r>
                      <a:rPr lang="en-US" altLang="zh-CN" b="0" i="1" smtClean="0">
                        <a:latin typeface="Cambria Math" panose="02040503050406030204" pitchFamily="18" charset="0"/>
                      </a:rPr>
                      <m:t>𝑒𝐼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sub>
                          <m:sup/>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𝑟𝑎𝑛𝑘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e>
                            </m:d>
                          </m:e>
                        </m:nary>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den>
                    </m:f>
                  </m:oMath>
                </a14:m>
                <a:endParaRPr lang="en-US" altLang="zh-CN" b="0" dirty="0" smtClean="0"/>
              </a:p>
              <a:p>
                <a:r>
                  <a:rPr lang="en-US" altLang="zh-CN" sz="2000" dirty="0"/>
                  <a:t>Now, with an assumption that two variables are independent </a:t>
                </a:r>
                <a:r>
                  <a:rPr lang="en-US" altLang="zh-CN" sz="2000" dirty="0" smtClean="0"/>
                  <a:t>of each </a:t>
                </a:r>
                <a:r>
                  <a:rPr lang="en-US" altLang="zh-CN" sz="2000" dirty="0"/>
                  <a:t>other, the expected value </a:t>
                </a:r>
                <a:r>
                  <a:rPr lang="en-US" altLang="zh-CN" sz="2000" dirty="0" err="1"/>
                  <a:t>tI</a:t>
                </a:r>
                <a:r>
                  <a:rPr lang="en-US" altLang="zh-CN" sz="2000" dirty="0"/>
                  <a:t> of the absolute rank difference </a:t>
                </a:r>
                <a:r>
                  <a:rPr lang="en-US" altLang="zh-CN" sz="2000" dirty="0" smtClean="0"/>
                  <a:t>for v1 </a:t>
                </a:r>
                <a:r>
                  <a:rPr lang="en-US" altLang="zh-CN" sz="2000" dirty="0"/>
                  <a:t>and v2 can be derived by using the Gini mean difference </a:t>
                </a:r>
                <a:r>
                  <a:rPr lang="en-US" altLang="zh-CN" sz="2000" dirty="0" smtClean="0"/>
                  <a:t>formula  in[15]</a:t>
                </a:r>
              </a:p>
              <a:p>
                <a:pPr marL="0" indent="0">
                  <a:buNone/>
                </a:pPr>
                <a:endParaRPr lang="en-US" altLang="zh-CN" b="0" dirty="0" smtClean="0"/>
              </a:p>
              <a:p>
                <a:pPr marL="0" indent="0">
                  <a:buNone/>
                </a:pP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770965"/>
                <a:ext cx="10515600" cy="5405998"/>
              </a:xfrm>
              <a:blipFill rotWithShape="0">
                <a:blip r:embed="rId3"/>
                <a:stretch>
                  <a:fillRect l="-1043" t="-2029"/>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646609" y="3781810"/>
            <a:ext cx="6925891" cy="3076190"/>
          </a:xfrm>
          <a:prstGeom prst="rect">
            <a:avLst/>
          </a:prstGeom>
        </p:spPr>
      </p:pic>
    </p:spTree>
    <p:extLst>
      <p:ext uri="{BB962C8B-B14F-4D97-AF65-F5344CB8AC3E}">
        <p14:creationId xmlns:p14="http://schemas.microsoft.com/office/powerpoint/2010/main" val="893115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555812"/>
                <a:ext cx="10515600" cy="5621151"/>
              </a:xfrm>
            </p:spPr>
            <p:txBody>
              <a:bodyPr/>
              <a:lstStyle/>
              <a:p>
                <a:r>
                  <a:rPr lang="en-US" altLang="zh-CN" dirty="0" smtClean="0"/>
                  <a:t>Note: </a:t>
                </a:r>
                <a:r>
                  <a:rPr lang="zh-CN" altLang="en-US" dirty="0" smtClean="0"/>
                  <a:t>上面的公式 翻译为： </a:t>
                </a:r>
                <a14:m>
                  <m:oMath xmlns:m="http://schemas.openxmlformats.org/officeDocument/2006/math">
                    <m:r>
                      <a:rPr lang="zh-CN" altLang="en-US"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oMath>
                </a14:m>
                <a:r>
                  <a:rPr lang="zh-CN" altLang="en-US" dirty="0" smtClean="0"/>
                  <a:t>，</a:t>
                </a:r>
                <a:r>
                  <a:rPr lang="en-US" altLang="zh-CN" dirty="0" smtClean="0"/>
                  <a:t>v2</a:t>
                </a:r>
                <a14:m>
                  <m:oMath xmlns:m="http://schemas.openxmlformats.org/officeDocument/2006/math">
                    <m:r>
                      <a:rPr lang="en-US" altLang="zh-CN" b="0" i="1" dirty="0" smtClean="0">
                        <a:latin typeface="Cambria Math" panose="02040503050406030204" pitchFamily="18" charset="0"/>
                      </a:rPr>
                      <m:t>  </m:t>
                    </m:r>
                  </m:oMath>
                </a14:m>
                <a:r>
                  <a:rPr lang="zh-CN" altLang="en-US" dirty="0" smtClean="0"/>
                  <a:t>在</a:t>
                </a:r>
                <a:r>
                  <a:rPr lang="en-US" altLang="zh-CN" dirty="0" smtClean="0"/>
                  <a:t>T</a:t>
                </a:r>
                <a:r>
                  <a:rPr lang="zh-CN" altLang="en-US" dirty="0" smtClean="0"/>
                  <a:t>中每个</a:t>
                </a:r>
                <a:r>
                  <a:rPr lang="en-US" altLang="zh-CN" dirty="0" smtClean="0"/>
                  <a:t>t</a:t>
                </a:r>
                <a:r>
                  <a:rPr lang="zh-CN" altLang="en-US" dirty="0" smtClean="0"/>
                  <a:t>上都有</a:t>
                </a:r>
                <a14:m>
                  <m:oMath xmlns:m="http://schemas.openxmlformats.org/officeDocument/2006/math">
                    <m:r>
                      <a:rPr lang="en-US" altLang="zh-CN" i="1" dirty="0" smtClean="0">
                        <a:latin typeface="Cambria Math" panose="02040503050406030204" pitchFamily="18" charset="0"/>
                      </a:rPr>
                      <m:t>𝑟𝑎𝑛𝑘</m:t>
                    </m:r>
                  </m:oMath>
                </a14:m>
                <a:r>
                  <a:rPr lang="zh-CN" altLang="en-US" dirty="0" smtClean="0"/>
                  <a:t>，每个</a:t>
                </a:r>
                <a14:m>
                  <m:oMath xmlns:m="http://schemas.openxmlformats.org/officeDocument/2006/math">
                    <m:r>
                      <a:rPr lang="en-US" altLang="zh-CN" i="1" dirty="0" smtClean="0">
                        <a:latin typeface="Cambria Math" panose="02040503050406030204" pitchFamily="18" charset="0"/>
                      </a:rPr>
                      <m:t>𝑟𝑎𝑛𝑘</m:t>
                    </m:r>
                  </m:oMath>
                </a14:m>
                <a:r>
                  <a:rPr lang="zh-CN" altLang="en-US" dirty="0" smtClean="0"/>
                  <a:t>都有一个频率</a:t>
                </a:r>
                <a:r>
                  <a:rPr lang="en-US" altLang="zh-CN" dirty="0" smtClean="0"/>
                  <a:t>(</a:t>
                </a:r>
                <a:r>
                  <a:rPr lang="zh-CN" altLang="en-US" dirty="0" smtClean="0"/>
                  <a:t>概率</a:t>
                </a:r>
                <a:r>
                  <a:rPr lang="en-US" altLang="zh-CN" dirty="0" smtClean="0"/>
                  <a:t>)</a:t>
                </a:r>
                <a:r>
                  <a:rPr lang="zh-CN" altLang="en-US" dirty="0" smtClean="0"/>
                  <a:t>。求</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𝑖</m:t>
                        </m:r>
                      </m:sub>
                    </m:sSub>
                    <m:r>
                      <a:rPr lang="en-US" altLang="zh-CN" i="1" dirty="0" err="1"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𝑗</m:t>
                        </m:r>
                      </m:sub>
                    </m:sSub>
                    <m:r>
                      <a:rPr lang="en-US" altLang="zh-CN" i="1" dirty="0" smtClean="0">
                        <a:latin typeface="Cambria Math" panose="02040503050406030204" pitchFamily="18" charset="0"/>
                      </a:rPr>
                      <m:t>|</m:t>
                    </m:r>
                  </m:oMath>
                </a14:m>
                <a:r>
                  <a:rPr lang="zh-CN" altLang="en-US" dirty="0" smtClean="0"/>
                  <a:t>的观测值。</a:t>
                </a:r>
                <a:endParaRPr lang="en-US" altLang="zh-CN" dirty="0"/>
              </a:p>
              <a:p>
                <a:r>
                  <a:rPr lang="zh-CN" altLang="en-US" dirty="0" smtClean="0"/>
                  <a:t>分子：对所有的取值进行遍历</a:t>
                </a:r>
                <a:endParaRPr lang="en-US" altLang="zh-CN" dirty="0" smtClean="0"/>
              </a:p>
              <a:p>
                <a:r>
                  <a:rPr lang="zh-CN" altLang="en-US" dirty="0" smtClean="0"/>
                  <a:t>分母：抵消分子中的权。</a:t>
                </a:r>
                <a:endParaRPr lang="en-US" altLang="zh-CN" dirty="0"/>
              </a:p>
              <a:p>
                <a:r>
                  <a:rPr lang="zh-CN" altLang="en-US" dirty="0" smtClean="0"/>
                  <a:t>最后一个等号是在理论不相关的情况下可以进行的分解</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555812"/>
                <a:ext cx="10515600" cy="5621151"/>
              </a:xfrm>
              <a:blipFill rotWithShape="0">
                <a:blip r:embed="rId3"/>
                <a:stretch>
                  <a:fillRect l="-1043" t="-2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8597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82600"/>
                <a:ext cx="10515600" cy="5694363"/>
              </a:xfrm>
            </p:spPr>
            <p:txBody>
              <a:bodyPr/>
              <a:lstStyle/>
              <a:p>
                <a:r>
                  <a:rPr lang="en-US" altLang="zh-CN" dirty="0" smtClean="0"/>
                  <a:t>Finally</a:t>
                </a:r>
                <a:r>
                  <a:rPr lang="en-US" altLang="zh-CN" dirty="0"/>
                  <a:t>, </a:t>
                </a:r>
                <a:r>
                  <a:rPr lang="en-US" altLang="zh-CN" dirty="0" err="1"/>
                  <a:t>Breiman</a:t>
                </a:r>
                <a:r>
                  <a:rPr lang="en-US" altLang="zh-CN" dirty="0"/>
                  <a:t> defines the Gini-based VI as the difference between</a:t>
                </a:r>
                <a:br>
                  <a:rPr lang="en-US" altLang="zh-CN" dirty="0"/>
                </a:br>
                <a:r>
                  <a:rPr lang="en-US" altLang="zh-CN" dirty="0"/>
                  <a:t>these two measures multiplied by a positive constant A &gt; 0</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𝐼</m:t>
                          </m:r>
                        </m:e>
                        <m:sub>
                          <m:r>
                            <a:rPr lang="nn-NO" altLang="zh-CN" i="1" dirty="0" smtClean="0">
                              <a:latin typeface="Cambria Math" panose="02040503050406030204" pitchFamily="18" charset="0"/>
                            </a:rPr>
                            <m:t>𝑏𝑟𝑒𝑖</m:t>
                          </m:r>
                        </m:sub>
                      </m:sSub>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 = </m:t>
                      </m:r>
                      <m:r>
                        <a:rPr lang="nn-NO" altLang="zh-CN" i="1" dirty="0" smtClean="0">
                          <a:latin typeface="Cambria Math" panose="02040503050406030204" pitchFamily="18" charset="0"/>
                        </a:rPr>
                        <m:t>𝐴</m:t>
                      </m:r>
                      <m:r>
                        <a:rPr lang="nn-NO" altLang="zh-CN" i="1" dirty="0" smtClean="0">
                          <a:latin typeface="Cambria Math" panose="02040503050406030204" pitchFamily="18" charset="0"/>
                        </a:rPr>
                        <m:t> ∗ (</m:t>
                      </m:r>
                      <m:r>
                        <a:rPr lang="nn-NO" altLang="zh-CN" i="1" dirty="0" smtClean="0">
                          <a:latin typeface="Cambria Math" panose="02040503050406030204" pitchFamily="18" charset="0"/>
                        </a:rPr>
                        <m:t>𝑒𝐼</m:t>
                      </m:r>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 − </m:t>
                      </m:r>
                      <m:r>
                        <a:rPr lang="nn-NO" altLang="zh-CN" i="1" dirty="0" smtClean="0">
                          <a:latin typeface="Cambria Math" panose="02040503050406030204" pitchFamily="18" charset="0"/>
                        </a:rPr>
                        <m:t>𝑡𝐼</m:t>
                      </m:r>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m:t>
                      </m:r>
                    </m:oMath>
                  </m:oMathPara>
                </a14:m>
                <a:r>
                  <a:rPr lang="nn-NO" altLang="zh-CN" dirty="0"/>
                  <a:t/>
                </a:r>
                <a:br>
                  <a:rPr lang="nn-NO" altLang="zh-CN" dirty="0"/>
                </a:br>
                <a:r>
                  <a:rPr lang="en-US" altLang="zh-CN" dirty="0"/>
                  <a:t/>
                </a:r>
                <a:br>
                  <a:rPr lang="en-US" altLang="zh-CN" dirty="0"/>
                </a:br>
                <a:r>
                  <a:rPr lang="en-US" altLang="zh-CN" dirty="0"/>
                  <a:t>A large positive value </a:t>
                </a:r>
                <a:r>
                  <a:rPr lang="en-US" altLang="zh-CN" dirty="0" smtClean="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𝐼</m:t>
                        </m:r>
                      </m:e>
                      <m:sub>
                        <m:r>
                          <a:rPr lang="en-US" altLang="zh-CN" i="1" dirty="0" smtClean="0">
                            <a:latin typeface="Cambria Math" panose="02040503050406030204" pitchFamily="18" charset="0"/>
                          </a:rPr>
                          <m:t>𝑏𝑟𝑒𝑖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m:t>
                    </m:r>
                  </m:oMath>
                </a14:m>
                <a:r>
                  <a:rPr lang="en-US" altLang="zh-CN" dirty="0" smtClean="0"/>
                  <a:t>indicates </a:t>
                </a:r>
                <a:r>
                  <a:rPr lang="en-US" altLang="zh-CN" dirty="0"/>
                  <a:t>interaction between</a:t>
                </a:r>
                <a:br>
                  <a:rPr lang="en-US" altLang="zh-CN" dirty="0"/>
                </a:br>
                <a:r>
                  <a:rPr lang="en-US" altLang="zh-CN" dirty="0"/>
                  <a:t>v1 and v2, such that a split on one variable inhibits a split on the</a:t>
                </a:r>
                <a:br>
                  <a:rPr lang="en-US" altLang="zh-CN" dirty="0"/>
                </a:br>
                <a:r>
                  <a:rPr lang="en-US" altLang="zh-CN" dirty="0"/>
                  <a:t>other, thus increasing the rank difference on average</a:t>
                </a:r>
                <a:r>
                  <a:rPr lang="en-US" altLang="zh-CN" dirty="0" smtClean="0"/>
                  <a:t>.</a:t>
                </a:r>
              </a:p>
              <a:p>
                <a:pPr marL="0" indent="0">
                  <a:buNone/>
                </a:pPr>
                <a:endParaRPr lang="en-US" altLang="zh-CN" dirty="0"/>
              </a:p>
              <a:p>
                <a:pPr marL="0" indent="0">
                  <a:buNone/>
                </a:pPr>
                <a:endParaRPr lang="en-US" altLang="zh-CN" dirty="0" smtClean="0"/>
              </a:p>
              <a:p>
                <a:pPr marL="0" indent="0">
                  <a:buNone/>
                </a:pP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82600"/>
                <a:ext cx="10515600" cy="5694363"/>
              </a:xfrm>
              <a:blipFill rotWithShape="0">
                <a:blip r:embed="rId3"/>
                <a:stretch>
                  <a:fillRect l="-1217" t="-17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905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Proximities</a:t>
            </a:r>
            <a:endParaRPr lang="zh-CN" altLang="en-US" dirty="0"/>
          </a:p>
        </p:txBody>
      </p:sp>
      <p:sp>
        <p:nvSpPr>
          <p:cNvPr id="3" name="内容占位符 2"/>
          <p:cNvSpPr>
            <a:spLocks noGrp="1"/>
          </p:cNvSpPr>
          <p:nvPr>
            <p:ph idx="1"/>
          </p:nvPr>
        </p:nvSpPr>
        <p:spPr/>
        <p:txBody>
          <a:bodyPr/>
          <a:lstStyle/>
          <a:p>
            <a:r>
              <a:rPr lang="en-US" altLang="zh-CN" i="0" dirty="0" smtClean="0">
                <a:solidFill>
                  <a:srgbClr val="333333"/>
                </a:solidFill>
                <a:effectLst/>
                <a:latin typeface="Arial" panose="020B0604020202020204" pitchFamily="34" charset="0"/>
              </a:rPr>
              <a:t>The proximities originally formed a </a:t>
            </a:r>
            <a:r>
              <a:rPr lang="en-US" altLang="zh-CN" i="0" dirty="0" err="1" smtClean="0">
                <a:solidFill>
                  <a:srgbClr val="333333"/>
                </a:solidFill>
                <a:effectLst/>
                <a:latin typeface="Arial" panose="020B0604020202020204" pitchFamily="34" charset="0"/>
              </a:rPr>
              <a:t>NxN</a:t>
            </a: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matrix. After a tree is grown, put all of the data, both training and </a:t>
            </a:r>
            <a:r>
              <a:rPr lang="en-US" altLang="zh-CN" i="0" dirty="0" err="1" smtClean="0">
                <a:solidFill>
                  <a:srgbClr val="333333"/>
                </a:solidFill>
                <a:effectLst/>
                <a:latin typeface="Arial" panose="020B0604020202020204" pitchFamily="34" charset="0"/>
              </a:rPr>
              <a:t>oob</a:t>
            </a:r>
            <a:r>
              <a:rPr lang="en-US" altLang="zh-CN" i="0" dirty="0" smtClean="0">
                <a:solidFill>
                  <a:srgbClr val="333333"/>
                </a:solidFill>
                <a:effectLst/>
                <a:latin typeface="Arial" panose="020B0604020202020204" pitchFamily="34" charset="0"/>
              </a:rPr>
              <a:t>, down the tree. If cases k and</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n are in the same terminal node increase their proximity by one. At the end, normalize the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proximities by dividing by the number of trees.</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spTree>
    <p:extLst>
      <p:ext uri="{BB962C8B-B14F-4D97-AF65-F5344CB8AC3E}">
        <p14:creationId xmlns:p14="http://schemas.microsoft.com/office/powerpoint/2010/main" val="840514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Scaling</a:t>
            </a:r>
            <a:endParaRPr lang="zh-CN" altLang="en-US" dirty="0"/>
          </a:p>
        </p:txBody>
      </p:sp>
      <p:sp>
        <p:nvSpPr>
          <p:cNvPr id="3" name="内容占位符 2"/>
          <p:cNvSpPr>
            <a:spLocks noGrp="1"/>
          </p:cNvSpPr>
          <p:nvPr>
            <p:ph idx="1"/>
          </p:nvPr>
        </p:nvSpPr>
        <p:spPr/>
        <p:txBody>
          <a:bodyPr/>
          <a:lstStyle/>
          <a:p>
            <a:r>
              <a:rPr lang="en-US" altLang="zh-CN" dirty="0" smtClean="0"/>
              <a:t>--</a:t>
            </a:r>
            <a:endParaRPr lang="zh-CN" altLang="en-US" dirty="0"/>
          </a:p>
        </p:txBody>
      </p:sp>
    </p:spTree>
    <p:extLst>
      <p:ext uri="{BB962C8B-B14F-4D97-AF65-F5344CB8AC3E}">
        <p14:creationId xmlns:p14="http://schemas.microsoft.com/office/powerpoint/2010/main" val="683443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Prototypes</a:t>
            </a:r>
            <a:endParaRPr lang="zh-CN" altLang="en-US" dirty="0"/>
          </a:p>
        </p:txBody>
      </p:sp>
      <p:sp>
        <p:nvSpPr>
          <p:cNvPr id="3" name="内容占位符 2"/>
          <p:cNvSpPr>
            <a:spLocks noGrp="1"/>
          </p:cNvSpPr>
          <p:nvPr>
            <p:ph idx="1"/>
          </p:nvPr>
        </p:nvSpPr>
        <p:spPr>
          <a:xfrm>
            <a:off x="838200" y="1825625"/>
            <a:ext cx="10515600" cy="2258695"/>
          </a:xfrm>
        </p:spPr>
        <p:txBody>
          <a:bodyPr>
            <a:normAutofit fontScale="92500"/>
          </a:bodyPr>
          <a:lstStyle/>
          <a:p>
            <a:r>
              <a:rPr lang="en-US" altLang="zh-CN" dirty="0" smtClean="0"/>
              <a:t>Prototypes are a way of getting a picture of how the variables relate to the classification.</a:t>
            </a:r>
          </a:p>
          <a:p>
            <a:r>
              <a:rPr lang="zh-CN" altLang="en-US" dirty="0" smtClean="0"/>
              <a:t>第</a:t>
            </a:r>
            <a:r>
              <a:rPr lang="en-US" altLang="zh-CN" dirty="0" smtClean="0"/>
              <a:t>I </a:t>
            </a:r>
            <a:r>
              <a:rPr lang="zh-CN" altLang="en-US" dirty="0" smtClean="0"/>
              <a:t>类</a:t>
            </a:r>
            <a:r>
              <a:rPr lang="zh-CN" altLang="en-US" dirty="0"/>
              <a:t> </a:t>
            </a:r>
            <a:r>
              <a:rPr lang="zh-CN" altLang="en-US" dirty="0" smtClean="0"/>
              <a:t>的</a:t>
            </a:r>
            <a:r>
              <a:rPr lang="en-US" altLang="zh-CN" dirty="0" smtClean="0"/>
              <a:t>prototype</a:t>
            </a:r>
            <a:r>
              <a:rPr lang="zh-CN" altLang="en-US" dirty="0" smtClean="0"/>
              <a:t>（模型）：在</a:t>
            </a:r>
            <a:r>
              <a:rPr lang="en-US" altLang="zh-CN" dirty="0" smtClean="0"/>
              <a:t>I</a:t>
            </a:r>
            <a:r>
              <a:rPr lang="zh-CN" altLang="en-US" dirty="0" smtClean="0"/>
              <a:t>类中它的</a:t>
            </a:r>
            <a:r>
              <a:rPr lang="en-US" altLang="zh-CN" dirty="0" smtClean="0"/>
              <a:t>k</a:t>
            </a:r>
            <a:r>
              <a:rPr lang="zh-CN" altLang="en-US" dirty="0" smtClean="0"/>
              <a:t>领域中有最多的</a:t>
            </a:r>
            <a:r>
              <a:rPr lang="en-US" altLang="zh-CN" dirty="0" smtClean="0"/>
              <a:t>I</a:t>
            </a:r>
            <a:r>
              <a:rPr lang="zh-CN" altLang="en-US" dirty="0" smtClean="0"/>
              <a:t>类样本</a:t>
            </a:r>
            <a:endParaRPr lang="en-US" altLang="zh-CN" dirty="0" smtClean="0"/>
          </a:p>
          <a:p>
            <a:pPr marL="457200" lvl="1" indent="0">
              <a:buNone/>
            </a:pPr>
            <a:r>
              <a:rPr lang="zh-CN" altLang="en-US" dirty="0" smtClean="0"/>
              <a:t>（在寻找新的</a:t>
            </a:r>
            <a:r>
              <a:rPr lang="en-US" altLang="zh-CN" dirty="0" smtClean="0"/>
              <a:t>prototype</a:t>
            </a:r>
            <a:r>
              <a:rPr lang="zh-CN" altLang="en-US" dirty="0" smtClean="0"/>
              <a:t>时候，已经在之前</a:t>
            </a:r>
            <a:r>
              <a:rPr lang="en-US" altLang="zh-CN" dirty="0" smtClean="0"/>
              <a:t>prototype</a:t>
            </a:r>
            <a:r>
              <a:rPr lang="zh-CN" altLang="en-US" dirty="0" smtClean="0"/>
              <a:t>领域中的样本不被计数）</a:t>
            </a:r>
            <a:endParaRPr lang="en-US" altLang="zh-CN" dirty="0"/>
          </a:p>
          <a:p>
            <a:r>
              <a:rPr lang="en-US" altLang="zh-CN" dirty="0" smtClean="0"/>
              <a:t>Prototype</a:t>
            </a:r>
            <a:r>
              <a:rPr lang="zh-CN" altLang="en-US" dirty="0" smtClean="0"/>
              <a:t>是数据集中的代表性</a:t>
            </a:r>
            <a:r>
              <a:rPr lang="en-US" altLang="zh-CN" dirty="0" smtClean="0"/>
              <a:t>case</a:t>
            </a:r>
          </a:p>
        </p:txBody>
      </p:sp>
      <p:sp>
        <p:nvSpPr>
          <p:cNvPr id="4" name="文本框 3"/>
          <p:cNvSpPr txBox="1"/>
          <p:nvPr/>
        </p:nvSpPr>
        <p:spPr>
          <a:xfrm>
            <a:off x="838200" y="4084320"/>
            <a:ext cx="11097126" cy="2062103"/>
          </a:xfrm>
          <a:prstGeom prst="rect">
            <a:avLst/>
          </a:prstGeom>
          <a:noFill/>
        </p:spPr>
        <p:txBody>
          <a:bodyPr wrap="square" rtlCol="0">
            <a:spAutoFit/>
          </a:bodyPr>
          <a:lstStyle/>
          <a:p>
            <a:r>
              <a:rPr lang="en-US" altLang="zh-CN" sz="2800" dirty="0" smtClean="0">
                <a:solidFill>
                  <a:srgbClr val="333333"/>
                </a:solidFill>
                <a:latin typeface="Helvetica" panose="020B0604020202020204" pitchFamily="34" charset="0"/>
              </a:rPr>
              <a:t>Apart </a:t>
            </a:r>
            <a:r>
              <a:rPr lang="en-US" altLang="zh-CN" sz="2800" dirty="0">
                <a:solidFill>
                  <a:srgbClr val="333333"/>
                </a:solidFill>
                <a:latin typeface="Helvetica" panose="020B0604020202020204" pitchFamily="34" charset="0"/>
              </a:rPr>
              <a:t>from showing the proximity of cases these distance matrices, and their metrically scaled projections, can </a:t>
            </a:r>
            <a:r>
              <a:rPr lang="en-US" altLang="zh-CN" sz="2800" dirty="0" smtClean="0">
                <a:solidFill>
                  <a:srgbClr val="333333"/>
                </a:solidFill>
                <a:latin typeface="Helvetica" panose="020B0604020202020204" pitchFamily="34" charset="0"/>
              </a:rPr>
              <a:t>be used </a:t>
            </a:r>
            <a:r>
              <a:rPr lang="en-US" altLang="zh-CN" sz="2800" dirty="0">
                <a:solidFill>
                  <a:srgbClr val="333333"/>
                </a:solidFill>
                <a:latin typeface="Helvetica" panose="020B0604020202020204" pitchFamily="34" charset="0"/>
              </a:rPr>
              <a:t>to:</a:t>
            </a:r>
          </a:p>
          <a:p>
            <a:pPr>
              <a:buFont typeface="+mj-lt"/>
              <a:buAutoNum type="arabicPeriod"/>
            </a:pPr>
            <a:r>
              <a:rPr lang="en-US" altLang="zh-CN" sz="2400" dirty="0">
                <a:solidFill>
                  <a:srgbClr val="333333"/>
                </a:solidFill>
                <a:latin typeface="Helvetica" panose="020B0604020202020204" pitchFamily="34" charset="0"/>
              </a:rPr>
              <a:t>replace missing values,</a:t>
            </a:r>
            <a:endParaRPr lang="en-US" altLang="zh-CN" sz="3200" dirty="0">
              <a:solidFill>
                <a:srgbClr val="333333"/>
              </a:solidFill>
              <a:latin typeface="Helvetica" panose="020B0604020202020204" pitchFamily="34" charset="0"/>
            </a:endParaRPr>
          </a:p>
          <a:p>
            <a:pPr>
              <a:buFont typeface="+mj-lt"/>
              <a:buAutoNum type="arabicPeriod" startAt="2"/>
            </a:pPr>
            <a:r>
              <a:rPr lang="en-US" altLang="zh-CN" sz="2400" dirty="0">
                <a:solidFill>
                  <a:srgbClr val="333333"/>
                </a:solidFill>
                <a:latin typeface="Helvetica" panose="020B0604020202020204" pitchFamily="34" charset="0"/>
              </a:rPr>
              <a:t>locate outliers and</a:t>
            </a:r>
            <a:endParaRPr lang="en-US" altLang="zh-CN" sz="3200" dirty="0">
              <a:solidFill>
                <a:srgbClr val="333333"/>
              </a:solidFill>
              <a:latin typeface="Helvetica" panose="020B0604020202020204" pitchFamily="34" charset="0"/>
            </a:endParaRPr>
          </a:p>
          <a:p>
            <a:pPr>
              <a:buFont typeface="+mj-lt"/>
              <a:buAutoNum type="arabicPeriod" startAt="3"/>
            </a:pPr>
            <a:r>
              <a:rPr lang="en-US" altLang="zh-CN" sz="2400" dirty="0">
                <a:solidFill>
                  <a:srgbClr val="FE2C23"/>
                </a:solidFill>
                <a:latin typeface="Helvetica" panose="020B0604020202020204" pitchFamily="34" charset="0"/>
              </a:rPr>
              <a:t>investigate how the predictors separate the classes by locating 'prototypes'.</a:t>
            </a:r>
            <a:endParaRPr lang="en-US" altLang="zh-CN" sz="3200" b="0" i="0" dirty="0">
              <a:solidFill>
                <a:srgbClr val="FE2C23"/>
              </a:solidFill>
              <a:effectLst/>
              <a:latin typeface="Helvetica" panose="020B0604020202020204" pitchFamily="34" charset="0"/>
            </a:endParaRPr>
          </a:p>
        </p:txBody>
      </p:sp>
    </p:spTree>
    <p:extLst>
      <p:ext uri="{BB962C8B-B14F-4D97-AF65-F5344CB8AC3E}">
        <p14:creationId xmlns:p14="http://schemas.microsoft.com/office/powerpoint/2010/main" val="1236320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Missing value replacement for the training set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two ways:</a:t>
            </a:r>
          </a:p>
          <a:p>
            <a:r>
              <a:rPr lang="en-US" altLang="zh-CN" dirty="0" smtClean="0"/>
              <a:t>11)not categorical variable(assuming of class j): computing the median of all values of this(the) variable in class j;</a:t>
            </a:r>
          </a:p>
          <a:p>
            <a:r>
              <a:rPr lang="en-US" altLang="zh-CN" dirty="0" smtClean="0"/>
              <a:t>12)categorical variable(assuming of class j): computing the most frequency non-missing value in class j; </a:t>
            </a:r>
          </a:p>
          <a:p>
            <a:r>
              <a:rPr lang="en-US" altLang="zh-CN" dirty="0" smtClean="0"/>
              <a:t>Fill the value (called fill(s)) to the missing place in class j;</a:t>
            </a:r>
          </a:p>
          <a:p>
            <a:r>
              <a:rPr lang="en-US" altLang="zh-CN" dirty="0" smtClean="0"/>
              <a:t>A better way is as follows:(assuming x(</a:t>
            </a:r>
            <a:r>
              <a:rPr lang="en-US" altLang="zh-CN" dirty="0" err="1" smtClean="0"/>
              <a:t>mth</a:t>
            </a:r>
            <a:r>
              <a:rPr lang="en-US" altLang="zh-CN" dirty="0" smtClean="0"/>
              <a:t> variable, nth case) is the missing value)</a:t>
            </a:r>
          </a:p>
          <a:p>
            <a:r>
              <a:rPr lang="en-US" altLang="zh-CN" dirty="0" smtClean="0"/>
              <a:t>21)for continuous value: first doing a rough and inaccurate filling of the missing value.</a:t>
            </a:r>
          </a:p>
          <a:p>
            <a:r>
              <a:rPr lang="en-US" altLang="zh-CN" dirty="0" smtClean="0"/>
              <a:t>then </a:t>
            </a:r>
          </a:p>
          <a:p>
            <a:r>
              <a:rPr lang="en-US" altLang="zh-CN" dirty="0" smtClean="0"/>
              <a:t>22)for categorical variable: also replace it by the most frequent non-mission value where frequency is weight by proximity.</a:t>
            </a:r>
            <a:endParaRPr lang="zh-CN" altLang="en-US" dirty="0"/>
          </a:p>
        </p:txBody>
      </p:sp>
    </p:spTree>
    <p:extLst>
      <p:ext uri="{BB962C8B-B14F-4D97-AF65-F5344CB8AC3E}">
        <p14:creationId xmlns:p14="http://schemas.microsoft.com/office/powerpoint/2010/main" val="2271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This section gives a brief overview of random forests and some comments about the features of the method.</a:t>
            </a:r>
            <a:endParaRPr lang="zh-CN" altLang="en-US" dirty="0"/>
          </a:p>
        </p:txBody>
      </p:sp>
    </p:spTree>
    <p:extLst>
      <p:ext uri="{BB962C8B-B14F-4D97-AF65-F5344CB8AC3E}">
        <p14:creationId xmlns:p14="http://schemas.microsoft.com/office/powerpoint/2010/main" val="2226491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Missing value replacement for the test set</a:t>
            </a:r>
            <a:endParaRPr lang="zh-CN" altLang="en-US" dirty="0"/>
          </a:p>
        </p:txBody>
      </p:sp>
      <p:sp>
        <p:nvSpPr>
          <p:cNvPr id="3" name="内容占位符 2"/>
          <p:cNvSpPr>
            <a:spLocks noGrp="1"/>
          </p:cNvSpPr>
          <p:nvPr>
            <p:ph idx="1"/>
          </p:nvPr>
        </p:nvSpPr>
        <p:spPr/>
        <p:txBody>
          <a:bodyPr>
            <a:normAutofit/>
          </a:bodyPr>
          <a:lstStyle/>
          <a:p>
            <a:r>
              <a:rPr lang="zh-CN" altLang="en-US" dirty="0" smtClean="0"/>
              <a:t>测试集</a:t>
            </a:r>
            <a:endParaRPr lang="en-US" altLang="zh-CN" dirty="0" smtClean="0"/>
          </a:p>
          <a:p>
            <a:pPr lvl="1"/>
            <a:r>
              <a:rPr lang="zh-CN" altLang="en-US" dirty="0" smtClean="0"/>
              <a:t>将每一个样本复制</a:t>
            </a:r>
            <a:r>
              <a:rPr lang="en-US" altLang="zh-CN" dirty="0" smtClean="0"/>
              <a:t>n(number of classes)</a:t>
            </a:r>
            <a:r>
              <a:rPr lang="zh-CN" altLang="en-US" dirty="0" smtClean="0"/>
              <a:t>遍</a:t>
            </a:r>
            <a:endParaRPr lang="en-US" altLang="zh-CN" dirty="0" smtClean="0"/>
          </a:p>
          <a:p>
            <a:pPr lvl="1"/>
            <a:r>
              <a:rPr lang="zh-CN" altLang="en-US" dirty="0" smtClean="0"/>
              <a:t>第一个样本，用训练集的</a:t>
            </a:r>
            <a:r>
              <a:rPr lang="en-US" altLang="zh-CN" dirty="0" smtClean="0"/>
              <a:t>class 1 fills </a:t>
            </a:r>
            <a:r>
              <a:rPr lang="zh-CN" altLang="en-US" dirty="0" smtClean="0"/>
              <a:t>去填充丢失数据。然后用随机森林去预测，对这个样本分类一次（投票一次）</a:t>
            </a:r>
            <a:endParaRPr lang="en-US" altLang="zh-CN" dirty="0" smtClean="0"/>
          </a:p>
          <a:p>
            <a:pPr lvl="1"/>
            <a:r>
              <a:rPr lang="zh-CN" altLang="en-US" dirty="0"/>
              <a:t>第二</a:t>
            </a:r>
            <a:r>
              <a:rPr lang="zh-CN" altLang="en-US" dirty="0" smtClean="0"/>
              <a:t>个复制样本，用训练集</a:t>
            </a:r>
            <a:r>
              <a:rPr lang="en-US" altLang="zh-CN" dirty="0" smtClean="0"/>
              <a:t>class 2 fills </a:t>
            </a:r>
            <a:r>
              <a:rPr lang="zh-CN" altLang="en-US" dirty="0" smtClean="0"/>
              <a:t>去填充丢失数据。再分类（投票一次）</a:t>
            </a:r>
            <a:endParaRPr lang="en-US" altLang="zh-CN" dirty="0" smtClean="0"/>
          </a:p>
          <a:p>
            <a:pPr lvl="1"/>
            <a:r>
              <a:rPr lang="en-US" altLang="zh-CN" dirty="0" smtClean="0"/>
              <a:t>….</a:t>
            </a:r>
          </a:p>
          <a:p>
            <a:pPr lvl="1"/>
            <a:r>
              <a:rPr lang="zh-CN" altLang="en-US" dirty="0" smtClean="0"/>
              <a:t>这个</a:t>
            </a:r>
            <a:r>
              <a:rPr lang="en-US" altLang="zh-CN" dirty="0" smtClean="0"/>
              <a:t>case</a:t>
            </a:r>
            <a:r>
              <a:rPr lang="zh-CN" altLang="en-US" dirty="0" smtClean="0"/>
              <a:t>被分为 被分类最多的那一类</a:t>
            </a:r>
            <a:endParaRPr lang="en-US" altLang="zh-CN" dirty="0" smtClean="0"/>
          </a:p>
        </p:txBody>
      </p:sp>
    </p:spTree>
    <p:extLst>
      <p:ext uri="{BB962C8B-B14F-4D97-AF65-F5344CB8AC3E}">
        <p14:creationId xmlns:p14="http://schemas.microsoft.com/office/powerpoint/2010/main" val="261700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err="1" smtClean="0"/>
              <a:t>Mislabeled</a:t>
            </a:r>
            <a:r>
              <a:rPr lang="en-GB" altLang="zh-CN" dirty="0" smtClean="0"/>
              <a:t> cases</a:t>
            </a:r>
            <a:endParaRPr lang="zh-CN" altLang="en-US" dirty="0"/>
          </a:p>
        </p:txBody>
      </p:sp>
      <p:sp>
        <p:nvSpPr>
          <p:cNvPr id="3" name="内容占位符 2"/>
          <p:cNvSpPr>
            <a:spLocks noGrp="1"/>
          </p:cNvSpPr>
          <p:nvPr>
            <p:ph idx="1"/>
          </p:nvPr>
        </p:nvSpPr>
        <p:spPr/>
        <p:txBody>
          <a:bodyPr/>
          <a:lstStyle/>
          <a:p>
            <a:r>
              <a:rPr lang="en-US" altLang="zh-CN" dirty="0"/>
              <a:t>Many of the mislabeled cases can be detected using the</a:t>
            </a:r>
            <a:br>
              <a:rPr lang="en-US" altLang="zh-CN" dirty="0"/>
            </a:br>
            <a:r>
              <a:rPr lang="en-US" altLang="zh-CN" dirty="0"/>
              <a:t>outlier measure.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856064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Outliers</a:t>
            </a:r>
            <a:endParaRPr lang="zh-CN" altLang="en-US" dirty="0"/>
          </a:p>
        </p:txBody>
      </p:sp>
      <p:sp>
        <p:nvSpPr>
          <p:cNvPr id="3" name="内容占位符 2"/>
          <p:cNvSpPr>
            <a:spLocks noGrp="1"/>
          </p:cNvSpPr>
          <p:nvPr>
            <p:ph idx="1"/>
          </p:nvPr>
        </p:nvSpPr>
        <p:spPr/>
        <p:txBody>
          <a:bodyPr/>
          <a:lstStyle/>
          <a:p>
            <a:r>
              <a:rPr lang="en-US" altLang="zh-CN" dirty="0"/>
              <a:t>Outliers are generally defined as cases that </a:t>
            </a:r>
            <a:r>
              <a:rPr lang="en-US" altLang="zh-CN" dirty="0">
                <a:solidFill>
                  <a:srgbClr val="FF0000"/>
                </a:solidFill>
              </a:rPr>
              <a:t>are removed from the main body of the data. </a:t>
            </a:r>
            <a:endParaRPr lang="en-US" altLang="zh-CN" dirty="0" smtClean="0">
              <a:solidFill>
                <a:srgbClr val="FF0000"/>
              </a:solidFill>
            </a:endParaRPr>
          </a:p>
          <a:p>
            <a:r>
              <a:rPr lang="en-US" altLang="zh-CN" dirty="0" smtClean="0"/>
              <a:t>Translate this </a:t>
            </a:r>
            <a:r>
              <a:rPr lang="en-US" altLang="zh-CN" dirty="0"/>
              <a:t>as: outliers are cases whose </a:t>
            </a:r>
            <a:r>
              <a:rPr lang="en-US" altLang="zh-CN" dirty="0">
                <a:solidFill>
                  <a:srgbClr val="FF0000"/>
                </a:solidFill>
              </a:rPr>
              <a:t>proximities</a:t>
            </a:r>
            <a:r>
              <a:rPr lang="en-US" altLang="zh-CN" dirty="0"/>
              <a:t> to </a:t>
            </a:r>
            <a:r>
              <a:rPr lang="en-US" altLang="zh-CN" dirty="0">
                <a:solidFill>
                  <a:srgbClr val="FF0000"/>
                </a:solidFill>
              </a:rPr>
              <a:t>all other cases in the data </a:t>
            </a:r>
            <a:r>
              <a:rPr lang="en-US" altLang="zh-CN" dirty="0"/>
              <a:t>are generally </a:t>
            </a:r>
            <a:r>
              <a:rPr lang="en-US" altLang="zh-CN" dirty="0">
                <a:solidFill>
                  <a:srgbClr val="FF0000"/>
                </a:solidFill>
              </a:rPr>
              <a:t>small</a:t>
            </a:r>
            <a:r>
              <a:rPr lang="en-US" altLang="zh-CN" dirty="0"/>
              <a:t>. </a:t>
            </a:r>
            <a:endParaRPr lang="en-US" altLang="zh-CN" dirty="0" smtClean="0"/>
          </a:p>
          <a:p>
            <a:r>
              <a:rPr lang="en-US" altLang="zh-CN" dirty="0" smtClean="0"/>
              <a:t>A useful </a:t>
            </a:r>
            <a:r>
              <a:rPr lang="en-US" altLang="zh-CN" dirty="0"/>
              <a:t>revision is to define outliers relative to their class. </a:t>
            </a:r>
            <a:endParaRPr lang="en-US" altLang="zh-CN" dirty="0" smtClean="0"/>
          </a:p>
          <a:p>
            <a:r>
              <a:rPr lang="en-US" altLang="zh-CN" dirty="0" smtClean="0"/>
              <a:t>Thus</a:t>
            </a:r>
            <a:r>
              <a:rPr lang="en-US" altLang="zh-CN" dirty="0"/>
              <a:t>, </a:t>
            </a:r>
            <a:r>
              <a:rPr lang="en-US" altLang="zh-CN" dirty="0">
                <a:solidFill>
                  <a:srgbClr val="FF0000"/>
                </a:solidFill>
              </a:rPr>
              <a:t>an outlier in class j</a:t>
            </a:r>
            <a:r>
              <a:rPr lang="en-US" altLang="zh-CN" dirty="0"/>
              <a:t> is a case </a:t>
            </a:r>
            <a:r>
              <a:rPr lang="en-US" altLang="zh-CN" dirty="0" smtClean="0"/>
              <a:t>whose </a:t>
            </a:r>
            <a:r>
              <a:rPr lang="en-US" altLang="zh-CN" dirty="0" smtClean="0">
                <a:solidFill>
                  <a:srgbClr val="FF0000"/>
                </a:solidFill>
              </a:rPr>
              <a:t>proximities </a:t>
            </a:r>
            <a:r>
              <a:rPr lang="en-US" altLang="zh-CN" dirty="0"/>
              <a:t>to all other class </a:t>
            </a:r>
            <a:r>
              <a:rPr lang="en-US" altLang="zh-CN" dirty="0">
                <a:solidFill>
                  <a:srgbClr val="FF0000"/>
                </a:solidFill>
              </a:rPr>
              <a:t>j cases are small.</a:t>
            </a:r>
            <a:br>
              <a:rPr lang="en-US" altLang="zh-CN" dirty="0">
                <a:solidFill>
                  <a:srgbClr val="FF0000"/>
                </a:solidFill>
              </a:rPr>
            </a:br>
            <a:r>
              <a:rPr lang="en-US" altLang="zh-CN" dirty="0"/>
              <a:t/>
            </a:r>
            <a:br>
              <a:rPr lang="en-US" altLang="zh-CN" dirty="0"/>
            </a:br>
            <a:endParaRPr lang="zh-CN" altLang="en-US" dirty="0"/>
          </a:p>
        </p:txBody>
      </p:sp>
    </p:spTree>
    <p:extLst>
      <p:ext uri="{BB962C8B-B14F-4D97-AF65-F5344CB8AC3E}">
        <p14:creationId xmlns:p14="http://schemas.microsoft.com/office/powerpoint/2010/main" val="3471222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Balancing prediction error</a:t>
            </a:r>
            <a:endParaRPr lang="zh-CN" altLang="en-US" dirty="0"/>
          </a:p>
        </p:txBody>
      </p:sp>
      <p:sp>
        <p:nvSpPr>
          <p:cNvPr id="3" name="内容占位符 2"/>
          <p:cNvSpPr>
            <a:spLocks noGrp="1"/>
          </p:cNvSpPr>
          <p:nvPr>
            <p:ph idx="1"/>
          </p:nvPr>
        </p:nvSpPr>
        <p:spPr/>
        <p:txBody>
          <a:bodyPr>
            <a:normAutofit/>
          </a:bodyPr>
          <a:lstStyle/>
          <a:p>
            <a:r>
              <a:rPr lang="en-US" altLang="zh-CN" i="0" dirty="0" smtClean="0">
                <a:solidFill>
                  <a:srgbClr val="333333"/>
                </a:solidFill>
                <a:effectLst/>
                <a:latin typeface="Arial" panose="020B0604020202020204" pitchFamily="34" charset="0"/>
              </a:rPr>
              <a:t>In some data sets, </a:t>
            </a:r>
            <a:r>
              <a:rPr lang="en-US" altLang="zh-CN" i="0" dirty="0" smtClean="0">
                <a:solidFill>
                  <a:srgbClr val="FF0000"/>
                </a:solidFill>
                <a:effectLst/>
                <a:latin typeface="Arial" panose="020B0604020202020204" pitchFamily="34" charset="0"/>
              </a:rPr>
              <a:t>the prediction error </a:t>
            </a:r>
            <a:r>
              <a:rPr lang="en-US" altLang="zh-CN" i="0" dirty="0" smtClean="0">
                <a:solidFill>
                  <a:srgbClr val="333333"/>
                </a:solidFill>
                <a:effectLst/>
                <a:latin typeface="Arial" panose="020B0604020202020204" pitchFamily="34" charset="0"/>
              </a:rPr>
              <a:t>between classes is highly </a:t>
            </a:r>
            <a:r>
              <a:rPr lang="en-US" altLang="zh-CN" i="0" dirty="0" smtClean="0">
                <a:solidFill>
                  <a:srgbClr val="FF0000"/>
                </a:solidFill>
                <a:effectLst/>
                <a:latin typeface="Arial" panose="020B0604020202020204" pitchFamily="34" charset="0"/>
              </a:rPr>
              <a:t>unbalanced</a:t>
            </a:r>
            <a:r>
              <a:rPr lang="en-US" altLang="zh-CN" i="0" dirty="0" smtClean="0">
                <a:solidFill>
                  <a:srgbClr val="333333"/>
                </a:solidFill>
                <a:effectLst/>
                <a:latin typeface="Arial" panose="020B0604020202020204" pitchFamily="34" charset="0"/>
              </a:rPr>
              <a:t>. Some classes have a low prediction error, others a high. This occurs usually when one class is much larger than another</a:t>
            </a:r>
            <a:br>
              <a:rPr lang="en-US" altLang="zh-CN" i="0" dirty="0" smtClean="0">
                <a:solidFill>
                  <a:srgbClr val="333333"/>
                </a:solidFill>
                <a:effectLst/>
                <a:latin typeface="Arial" panose="020B0604020202020204" pitchFamily="34" charset="0"/>
              </a:rPr>
            </a:br>
            <a:endParaRPr lang="en-US" altLang="zh-CN" i="0" dirty="0" smtClean="0">
              <a:solidFill>
                <a:srgbClr val="333333"/>
              </a:solidFill>
              <a:effectLst/>
              <a:latin typeface="Arial" panose="020B0604020202020204" pitchFamily="34" charset="0"/>
            </a:endParaRPr>
          </a:p>
          <a:p>
            <a:r>
              <a:rPr lang="en-US" altLang="zh-CN" dirty="0" smtClean="0"/>
              <a:t>Then </a:t>
            </a:r>
            <a:r>
              <a:rPr lang="en-US" altLang="zh-CN" dirty="0"/>
              <a:t>random forests, trying to minimize overall error rate, will keep the error rate low on the </a:t>
            </a:r>
            <a:r>
              <a:rPr lang="en-US" altLang="zh-CN" dirty="0" smtClean="0"/>
              <a:t>large class </a:t>
            </a:r>
            <a:r>
              <a:rPr lang="en-US" altLang="zh-CN" dirty="0"/>
              <a:t>while letting the smaller classes have a larger error rate.</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637329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a:xfrm>
            <a:off x="838200" y="1371600"/>
            <a:ext cx="10515600" cy="4805363"/>
          </a:xfrm>
        </p:spPr>
        <p:txBody>
          <a:bodyPr/>
          <a:lstStyle/>
          <a:p>
            <a:r>
              <a:rPr lang="en-US" altLang="zh-CN" i="0" dirty="0" smtClean="0">
                <a:solidFill>
                  <a:srgbClr val="333333"/>
                </a:solidFill>
                <a:effectLst/>
                <a:latin typeface="Arial" panose="020B0604020202020204" pitchFamily="34" charset="0"/>
              </a:rPr>
              <a:t>Each tree gives a classification, and we say the tree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"votes" for that class. The forest chooses the classification having the most votes (over all </a:t>
            </a:r>
            <a:r>
              <a:rPr lang="en-US" altLang="zh-CN" i="0" smtClean="0">
                <a:solidFill>
                  <a:srgbClr val="333333"/>
                </a:solidFill>
                <a:effectLst/>
                <a:latin typeface="Arial" panose="020B0604020202020204" pitchFamily="34" charset="0"/>
              </a:rPr>
              <a:t>the trees in </a:t>
            </a:r>
            <a:r>
              <a:rPr lang="en-US" altLang="zh-CN" i="0" dirty="0" smtClean="0">
                <a:solidFill>
                  <a:srgbClr val="333333"/>
                </a:solidFill>
                <a:effectLst/>
                <a:latin typeface="Arial" panose="020B0604020202020204" pitchFamily="34" charset="0"/>
              </a:rPr>
              <a:t>the forest).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spTree>
    <p:extLst>
      <p:ext uri="{BB962C8B-B14F-4D97-AF65-F5344CB8AC3E}">
        <p14:creationId xmlns:p14="http://schemas.microsoft.com/office/powerpoint/2010/main" val="2398422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Each tree is grown as follows:</a:t>
            </a:r>
            <a:br>
              <a:rPr lang="en-US" altLang="zh-CN" dirty="0"/>
            </a:br>
            <a:r>
              <a:rPr lang="en-US" altLang="zh-CN" dirty="0"/>
              <a:t>1 . If the number of cases in the training set is N, sample N cases at random ­ but </a:t>
            </a:r>
            <a:r>
              <a:rPr lang="en-US" altLang="zh-CN" i="1" dirty="0" smtClean="0"/>
              <a:t>with</a:t>
            </a:r>
            <a:r>
              <a:rPr lang="en-US" altLang="zh-CN" dirty="0"/>
              <a:t> </a:t>
            </a:r>
            <a:r>
              <a:rPr lang="en-US" altLang="zh-CN" i="1" dirty="0" smtClean="0"/>
              <a:t>replacement</a:t>
            </a:r>
            <a:r>
              <a:rPr lang="en-US" altLang="zh-CN" dirty="0"/>
              <a:t>, from the original data. This sample will be the training set for </a:t>
            </a:r>
            <a:r>
              <a:rPr lang="en-US" altLang="zh-CN" dirty="0">
                <a:solidFill>
                  <a:srgbClr val="FF0000"/>
                </a:solidFill>
              </a:rPr>
              <a:t>growing the tree</a:t>
            </a:r>
            <a:r>
              <a:rPr lang="en-US" altLang="zh-CN" dirty="0"/>
              <a:t>.</a:t>
            </a:r>
            <a:br>
              <a:rPr lang="en-US" altLang="zh-CN" dirty="0"/>
            </a:br>
            <a:r>
              <a:rPr lang="en-US" altLang="zh-CN" dirty="0"/>
              <a:t>2. If there are M input variables, </a:t>
            </a:r>
            <a:r>
              <a:rPr lang="en-US" altLang="zh-CN" dirty="0">
                <a:solidFill>
                  <a:srgbClr val="FF0000"/>
                </a:solidFill>
              </a:rPr>
              <a:t>a number m&lt;&lt;M is specified </a:t>
            </a:r>
            <a:r>
              <a:rPr lang="en-US" altLang="zh-CN" dirty="0"/>
              <a:t>such that at each node, m </a:t>
            </a:r>
            <a:r>
              <a:rPr lang="en-US" altLang="zh-CN" dirty="0" smtClean="0"/>
              <a:t>variables are </a:t>
            </a:r>
            <a:r>
              <a:rPr lang="en-US" altLang="zh-CN" dirty="0"/>
              <a:t>selected at random out of the M and the best split on these m is used to split the node. </a:t>
            </a:r>
            <a:r>
              <a:rPr lang="en-US" altLang="zh-CN" dirty="0" smtClean="0"/>
              <a:t>The value </a:t>
            </a:r>
            <a:r>
              <a:rPr lang="en-US" altLang="zh-CN" dirty="0"/>
              <a:t>of m is held </a:t>
            </a:r>
            <a:r>
              <a:rPr lang="en-US" altLang="zh-CN" dirty="0">
                <a:solidFill>
                  <a:srgbClr val="FF0000"/>
                </a:solidFill>
              </a:rPr>
              <a:t>constant during the forest growing</a:t>
            </a:r>
            <a:r>
              <a:rPr lang="en-US" altLang="zh-CN" dirty="0" smtClean="0"/>
              <a:t>.</a:t>
            </a:r>
            <a:r>
              <a:rPr lang="en-US" altLang="zh-CN" dirty="0"/>
              <a:t/>
            </a:r>
            <a:br>
              <a:rPr lang="en-US" altLang="zh-CN" dirty="0"/>
            </a:br>
            <a:r>
              <a:rPr lang="en-US" altLang="zh-CN" dirty="0"/>
              <a:t>3. Each tree is grown to the </a:t>
            </a:r>
            <a:r>
              <a:rPr lang="en-US" altLang="zh-CN" dirty="0">
                <a:solidFill>
                  <a:srgbClr val="FF0000"/>
                </a:solidFill>
              </a:rPr>
              <a:t>largest extent possible</a:t>
            </a:r>
            <a:r>
              <a:rPr lang="en-US" altLang="zh-CN" dirty="0"/>
              <a:t>. There is no </a:t>
            </a:r>
            <a:r>
              <a:rPr lang="en-US" altLang="zh-CN" dirty="0" smtClean="0"/>
              <a:t>pruning</a:t>
            </a:r>
            <a:endParaRPr lang="zh-CN" altLang="en-US" dirty="0"/>
          </a:p>
        </p:txBody>
      </p:sp>
      <p:sp>
        <p:nvSpPr>
          <p:cNvPr id="4" name="文本框 3"/>
          <p:cNvSpPr txBox="1"/>
          <p:nvPr/>
        </p:nvSpPr>
        <p:spPr>
          <a:xfrm>
            <a:off x="9080500" y="4344194"/>
            <a:ext cx="28956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smtClean="0"/>
              <a:t>A new random subset is generated at each node, with the variable and </a:t>
            </a:r>
            <a:r>
              <a:rPr lang="en-US" altLang="zh-CN" sz="1200" dirty="0" err="1" smtClean="0"/>
              <a:t>cutpoint</a:t>
            </a:r>
            <a:r>
              <a:rPr lang="en-US" altLang="zh-CN" sz="1200" dirty="0" smtClean="0"/>
              <a:t> that produce the greatest average information gain selected to split the node. </a:t>
            </a:r>
            <a:endParaRPr lang="zh-CN" altLang="en-US" sz="1200" dirty="0"/>
          </a:p>
        </p:txBody>
      </p:sp>
    </p:spTree>
    <p:extLst>
      <p:ext uri="{BB962C8B-B14F-4D97-AF65-F5344CB8AC3E}">
        <p14:creationId xmlns:p14="http://schemas.microsoft.com/office/powerpoint/2010/main" val="360821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forest error rate depends on </a:t>
            </a:r>
            <a:r>
              <a:rPr lang="en-US" altLang="zh-CN" dirty="0" smtClean="0"/>
              <a:t>?</a:t>
            </a:r>
            <a:endParaRPr lang="zh-CN" altLang="en-US" dirty="0"/>
          </a:p>
        </p:txBody>
      </p:sp>
      <p:sp>
        <p:nvSpPr>
          <p:cNvPr id="3" name="内容占位符 2"/>
          <p:cNvSpPr>
            <a:spLocks noGrp="1"/>
          </p:cNvSpPr>
          <p:nvPr>
            <p:ph idx="1"/>
          </p:nvPr>
        </p:nvSpPr>
        <p:spPr>
          <a:xfrm>
            <a:off x="838200" y="1825624"/>
            <a:ext cx="10515600" cy="4870143"/>
          </a:xfrm>
        </p:spPr>
        <p:txBody>
          <a:bodyPr>
            <a:normAutofit/>
          </a:bodyPr>
          <a:lstStyle/>
          <a:p>
            <a:r>
              <a:rPr lang="en-US" altLang="zh-CN" i="0" dirty="0" smtClean="0">
                <a:solidFill>
                  <a:srgbClr val="333333"/>
                </a:solidFill>
                <a:effectLst/>
                <a:latin typeface="Arial" panose="020B0604020202020204" pitchFamily="34" charset="0"/>
              </a:rPr>
              <a:t>In the original paper on random forests, it was shown that the forest error rate depends on two</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things:</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The </a:t>
            </a:r>
            <a:r>
              <a:rPr lang="en-US" altLang="zh-CN" i="1" dirty="0" smtClean="0">
                <a:solidFill>
                  <a:srgbClr val="FF0000"/>
                </a:solidFill>
                <a:effectLst/>
                <a:latin typeface="Arial" panose="020B0604020202020204" pitchFamily="34" charset="0"/>
              </a:rPr>
              <a:t>correlation</a:t>
            </a:r>
            <a:r>
              <a:rPr lang="en-US" altLang="zh-CN" i="1" dirty="0" smtClean="0">
                <a:solidFill>
                  <a:srgbClr val="333333"/>
                </a:solidFill>
                <a:effectLst/>
                <a:latin typeface="Arial" panose="020B0604020202020204" pitchFamily="34" charset="0"/>
              </a:rPr>
              <a:t> </a:t>
            </a:r>
            <a:r>
              <a:rPr lang="en-US" altLang="zh-CN" i="0" dirty="0" smtClean="0">
                <a:solidFill>
                  <a:srgbClr val="333333"/>
                </a:solidFill>
                <a:effectLst/>
                <a:latin typeface="Arial" panose="020B0604020202020204" pitchFamily="34" charset="0"/>
              </a:rPr>
              <a:t>between any two trees in the forest. Increasing the correlation increases the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forest error rate.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The </a:t>
            </a:r>
            <a:r>
              <a:rPr lang="en-US" altLang="zh-CN" i="1" dirty="0" smtClean="0">
                <a:solidFill>
                  <a:srgbClr val="FF0000"/>
                </a:solidFill>
                <a:effectLst/>
                <a:latin typeface="Arial" panose="020B0604020202020204" pitchFamily="34" charset="0"/>
              </a:rPr>
              <a:t>strength</a:t>
            </a:r>
            <a:r>
              <a:rPr lang="en-US" altLang="zh-CN" i="1" dirty="0" smtClean="0">
                <a:solidFill>
                  <a:srgbClr val="333333"/>
                </a:solidFill>
                <a:effectLst/>
                <a:latin typeface="Arial" panose="020B0604020202020204" pitchFamily="34" charset="0"/>
              </a:rPr>
              <a:t> </a:t>
            </a:r>
            <a:r>
              <a:rPr lang="en-US" altLang="zh-CN" i="0" dirty="0" smtClean="0">
                <a:solidFill>
                  <a:srgbClr val="333333"/>
                </a:solidFill>
                <a:effectLst/>
                <a:latin typeface="Arial" panose="020B0604020202020204" pitchFamily="34" charset="0"/>
              </a:rPr>
              <a:t>of each individual tree in the forest. A tree with a low error rate is a strong</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classifier. Increasing the strength of the individual trees decreases the forest error rate.</a:t>
            </a:r>
          </a:p>
          <a:p>
            <a:r>
              <a:rPr lang="en-US" altLang="zh-CN" dirty="0">
                <a:solidFill>
                  <a:srgbClr val="FF0000"/>
                </a:solidFill>
              </a:rPr>
              <a:t>Reducing m reduces both the correlation and the strength. </a:t>
            </a:r>
            <a:endParaRPr lang="zh-CN" altLang="en-US" dirty="0">
              <a:solidFill>
                <a:srgbClr val="FF0000"/>
              </a:solidFill>
            </a:endParaRPr>
          </a:p>
        </p:txBody>
      </p:sp>
    </p:spTree>
    <p:extLst>
      <p:ext uri="{BB962C8B-B14F-4D97-AF65-F5344CB8AC3E}">
        <p14:creationId xmlns:p14="http://schemas.microsoft.com/office/powerpoint/2010/main" val="3146020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random forests work?</a:t>
            </a:r>
            <a:endParaRPr lang="zh-CN" altLang="en-US" dirty="0"/>
          </a:p>
        </p:txBody>
      </p:sp>
      <p:sp>
        <p:nvSpPr>
          <p:cNvPr id="3" name="内容占位符 2"/>
          <p:cNvSpPr>
            <a:spLocks noGrp="1"/>
          </p:cNvSpPr>
          <p:nvPr>
            <p:ph idx="1"/>
          </p:nvPr>
        </p:nvSpPr>
        <p:spPr>
          <a:xfrm>
            <a:off x="838200" y="1460090"/>
            <a:ext cx="10515600" cy="5294671"/>
          </a:xfrm>
        </p:spPr>
        <p:txBody>
          <a:bodyPr>
            <a:normAutofit/>
          </a:bodyPr>
          <a:lstStyle/>
          <a:p>
            <a:r>
              <a:rPr lang="en-US" altLang="zh-CN" i="1" dirty="0" smtClean="0">
                <a:solidFill>
                  <a:srgbClr val="333333"/>
                </a:solidFill>
                <a:effectLst/>
                <a:latin typeface="Arial" panose="020B0604020202020204" pitchFamily="34" charset="0"/>
              </a:rPr>
              <a:t>W</a:t>
            </a:r>
            <a:r>
              <a:rPr lang="en-US" altLang="zh-CN" i="0" dirty="0" smtClean="0">
                <a:solidFill>
                  <a:srgbClr val="333333"/>
                </a:solidFill>
                <a:effectLst/>
                <a:latin typeface="Arial" panose="020B0604020202020204" pitchFamily="34" charset="0"/>
              </a:rPr>
              <a:t>hen the training set for the current tree is drawn by sampling with replacement, about one­ third of the cases are left out of the sample. </a:t>
            </a:r>
            <a:r>
              <a:rPr lang="en-US" altLang="zh-CN" i="0" dirty="0" smtClean="0">
                <a:solidFill>
                  <a:srgbClr val="FF0000"/>
                </a:solidFill>
                <a:effectLst/>
                <a:latin typeface="Arial" panose="020B0604020202020204" pitchFamily="34" charset="0"/>
              </a:rPr>
              <a:t>This </a:t>
            </a:r>
            <a:r>
              <a:rPr lang="en-US" altLang="zh-CN" i="0" dirty="0" err="1" smtClean="0">
                <a:solidFill>
                  <a:srgbClr val="FF0000"/>
                </a:solidFill>
                <a:effectLst/>
                <a:latin typeface="Arial" panose="020B0604020202020204" pitchFamily="34" charset="0"/>
              </a:rPr>
              <a:t>oob</a:t>
            </a:r>
            <a:r>
              <a:rPr lang="en-US" altLang="zh-CN" i="0" dirty="0" smtClean="0">
                <a:solidFill>
                  <a:srgbClr val="FF0000"/>
                </a:solidFill>
                <a:effectLst/>
                <a:latin typeface="Arial" panose="020B0604020202020204" pitchFamily="34" charset="0"/>
              </a:rPr>
              <a:t> (</a:t>
            </a:r>
            <a:r>
              <a:rPr lang="en-US" altLang="zh-CN" i="0" dirty="0" err="1" smtClean="0">
                <a:solidFill>
                  <a:srgbClr val="FF0000"/>
                </a:solidFill>
                <a:effectLst/>
                <a:latin typeface="Arial" panose="020B0604020202020204" pitchFamily="34" charset="0"/>
              </a:rPr>
              <a:t>out­of­bag</a:t>
            </a:r>
            <a:r>
              <a:rPr lang="en-US" altLang="zh-CN" i="0" dirty="0" smtClean="0">
                <a:solidFill>
                  <a:srgbClr val="FF0000"/>
                </a:solidFill>
                <a:effectLst/>
                <a:latin typeface="Arial" panose="020B0604020202020204" pitchFamily="34" charset="0"/>
              </a:rPr>
              <a:t>) data </a:t>
            </a:r>
            <a:r>
              <a:rPr lang="en-US" altLang="zh-CN" i="0" dirty="0" smtClean="0">
                <a:solidFill>
                  <a:srgbClr val="333333"/>
                </a:solidFill>
                <a:effectLst/>
                <a:latin typeface="Arial" panose="020B0604020202020204" pitchFamily="34" charset="0"/>
              </a:rPr>
              <a:t>is used to get a running </a:t>
            </a:r>
            <a:r>
              <a:rPr lang="en-US" altLang="zh-CN" i="0" dirty="0" smtClean="0">
                <a:solidFill>
                  <a:srgbClr val="FF0000"/>
                </a:solidFill>
                <a:effectLst/>
                <a:latin typeface="Arial" panose="020B0604020202020204" pitchFamily="34" charset="0"/>
              </a:rPr>
              <a:t>unbiased estimate </a:t>
            </a:r>
            <a:r>
              <a:rPr lang="en-US" altLang="zh-CN" i="0" dirty="0" smtClean="0">
                <a:solidFill>
                  <a:srgbClr val="333333"/>
                </a:solidFill>
                <a:effectLst/>
                <a:latin typeface="Arial" panose="020B0604020202020204" pitchFamily="34" charset="0"/>
              </a:rPr>
              <a:t>of the classification error as trees are added to the forest. It is also used to get estimates of </a:t>
            </a:r>
            <a:r>
              <a:rPr lang="en-US" altLang="zh-CN" i="0" dirty="0" smtClean="0">
                <a:solidFill>
                  <a:srgbClr val="FF0000"/>
                </a:solidFill>
                <a:effectLst/>
                <a:latin typeface="Arial" panose="020B0604020202020204" pitchFamily="34" charset="0"/>
              </a:rPr>
              <a:t>variable importance</a:t>
            </a:r>
            <a:r>
              <a:rPr lang="en-US" altLang="zh-CN" i="0" dirty="0" smtClean="0">
                <a:solidFill>
                  <a:srgbClr val="333333"/>
                </a:solidFill>
                <a:effectLst/>
                <a:latin typeface="Arial" panose="020B0604020202020204" pitchFamily="34" charset="0"/>
              </a:rPr>
              <a:t>.</a:t>
            </a:r>
            <a:endParaRPr lang="en-US" altLang="zh-CN" dirty="0">
              <a:solidFill>
                <a:srgbClr val="333333"/>
              </a:solidFill>
              <a:latin typeface="Arial" panose="020B0604020202020204" pitchFamily="34" charset="0"/>
            </a:endParaRPr>
          </a:p>
          <a:p>
            <a:r>
              <a:rPr lang="en-US" altLang="zh-CN" i="1" dirty="0"/>
              <a:t>A</a:t>
            </a:r>
            <a:r>
              <a:rPr lang="en-US" altLang="zh-CN" dirty="0"/>
              <a:t>fter each tree is built, all of the data are run down the tree, and proximities are computed for </a:t>
            </a:r>
            <a:r>
              <a:rPr lang="en-US" altLang="zh-CN" dirty="0" smtClean="0"/>
              <a:t>each pair </a:t>
            </a:r>
            <a:r>
              <a:rPr lang="en-US" altLang="zh-CN" dirty="0"/>
              <a:t>of cases. If two cases occupy the same terminal node, their proximity is increased by one. At</a:t>
            </a:r>
            <a:br>
              <a:rPr lang="en-US" altLang="zh-CN" dirty="0"/>
            </a:br>
            <a:r>
              <a:rPr lang="en-US" altLang="zh-CN" dirty="0"/>
              <a:t>the end of the run, the proximities are normalized by dividing by the number of trees</a:t>
            </a:r>
            <a:r>
              <a:rPr lang="en-US" altLang="zh-CN" dirty="0" smtClean="0"/>
              <a:t>.</a:t>
            </a:r>
            <a:r>
              <a:rPr lang="en-US" altLang="zh-CN" dirty="0"/>
              <a:t/>
            </a:r>
            <a:br>
              <a:rPr lang="en-US" altLang="zh-CN" dirty="0"/>
            </a:br>
            <a:r>
              <a:rPr lang="en-US" altLang="zh-CN" dirty="0"/>
              <a:t/>
            </a:r>
            <a:br>
              <a:rPr lang="en-US" altLang="zh-CN" dirty="0"/>
            </a:br>
            <a:endParaRPr lang="en-US" altLang="zh-CN" i="0" dirty="0" smtClean="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1645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dirty="0" err="1" smtClean="0"/>
              <a:t>out­of­bag</a:t>
            </a:r>
            <a:r>
              <a:rPr lang="en-US" altLang="zh-CN" dirty="0" smtClean="0"/>
              <a:t> (</a:t>
            </a:r>
            <a:r>
              <a:rPr lang="en-US" altLang="zh-CN" dirty="0" err="1" smtClean="0"/>
              <a:t>oob</a:t>
            </a:r>
            <a:r>
              <a:rPr lang="en-US" altLang="zh-CN" dirty="0" smtClean="0"/>
              <a:t>) error estimate</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en-US" altLang="zh-CN" dirty="0"/>
              <a:t>In random forests, there is no </a:t>
            </a:r>
            <a:r>
              <a:rPr lang="en-US" altLang="zh-CN" dirty="0">
                <a:solidFill>
                  <a:srgbClr val="FF0000"/>
                </a:solidFill>
              </a:rPr>
              <a:t>need for </a:t>
            </a:r>
            <a:r>
              <a:rPr lang="en-US" altLang="zh-CN" dirty="0" err="1">
                <a:solidFill>
                  <a:srgbClr val="FF0000"/>
                </a:solidFill>
              </a:rPr>
              <a:t>cross­validation</a:t>
            </a:r>
            <a:r>
              <a:rPr lang="en-US" altLang="zh-CN" dirty="0">
                <a:solidFill>
                  <a:srgbClr val="FF0000"/>
                </a:solidFill>
              </a:rPr>
              <a:t> </a:t>
            </a:r>
            <a:r>
              <a:rPr lang="en-US" altLang="zh-CN" dirty="0"/>
              <a:t>or </a:t>
            </a:r>
            <a:r>
              <a:rPr lang="en-US" altLang="zh-CN" dirty="0">
                <a:solidFill>
                  <a:srgbClr val="FF0000"/>
                </a:solidFill>
              </a:rPr>
              <a:t>a separate test set to get an </a:t>
            </a:r>
            <a:r>
              <a:rPr lang="en-US" altLang="zh-CN" dirty="0" smtClean="0">
                <a:solidFill>
                  <a:srgbClr val="FF0000"/>
                </a:solidFill>
              </a:rPr>
              <a:t>unbiased estimate </a:t>
            </a:r>
            <a:r>
              <a:rPr lang="en-US" altLang="zh-CN" dirty="0">
                <a:solidFill>
                  <a:srgbClr val="FF0000"/>
                </a:solidFill>
              </a:rPr>
              <a:t>of the test set error</a:t>
            </a:r>
            <a:r>
              <a:rPr lang="en-US" altLang="zh-CN" dirty="0"/>
              <a:t>. It is estimated </a:t>
            </a:r>
            <a:r>
              <a:rPr lang="en-US" altLang="zh-CN" dirty="0">
                <a:solidFill>
                  <a:srgbClr val="FF0000"/>
                </a:solidFill>
              </a:rPr>
              <a:t>internally, during the run</a:t>
            </a:r>
            <a:r>
              <a:rPr lang="en-US" altLang="zh-CN" dirty="0"/>
              <a:t>, as follows</a:t>
            </a:r>
            <a:r>
              <a:rPr lang="en-US" altLang="zh-CN" dirty="0" smtClean="0"/>
              <a:t>:</a:t>
            </a:r>
          </a:p>
          <a:p>
            <a:pPr lvl="1"/>
            <a:r>
              <a:rPr lang="en-US" altLang="zh-CN" dirty="0"/>
              <a:t>Each tree is constructed using a different bootstrap sample from the original data. About </a:t>
            </a:r>
            <a:r>
              <a:rPr lang="en-US" altLang="zh-CN" dirty="0" smtClean="0"/>
              <a:t>one­ third of </a:t>
            </a:r>
            <a:r>
              <a:rPr lang="en-US" altLang="zh-CN" dirty="0"/>
              <a:t>the cases are left out of the bootstrap sample and not used in the construction of the </a:t>
            </a:r>
            <a:r>
              <a:rPr lang="en-US" altLang="zh-CN" dirty="0" err="1"/>
              <a:t>kth</a:t>
            </a:r>
            <a:r>
              <a:rPr lang="en-US" altLang="zh-CN" dirty="0"/>
              <a:t> tree</a:t>
            </a:r>
            <a:r>
              <a:rPr lang="en-US" altLang="zh-CN" dirty="0" smtClean="0"/>
              <a:t>.</a:t>
            </a:r>
          </a:p>
          <a:p>
            <a:pPr lvl="1"/>
            <a:r>
              <a:rPr lang="en-US" altLang="zh-CN" dirty="0"/>
              <a:t>Put each case left out in the construction of the </a:t>
            </a:r>
            <a:r>
              <a:rPr lang="en-US" altLang="zh-CN" dirty="0" err="1"/>
              <a:t>kth</a:t>
            </a:r>
            <a:r>
              <a:rPr lang="en-US" altLang="zh-CN" dirty="0"/>
              <a:t> tree down the </a:t>
            </a:r>
            <a:r>
              <a:rPr lang="en-US" altLang="zh-CN" dirty="0" err="1"/>
              <a:t>kth</a:t>
            </a:r>
            <a:r>
              <a:rPr lang="en-US" altLang="zh-CN" dirty="0"/>
              <a:t> tree to get a classification. </a:t>
            </a:r>
            <a:r>
              <a:rPr lang="en-US" altLang="zh-CN" dirty="0" smtClean="0"/>
              <a:t>In this </a:t>
            </a:r>
            <a:r>
              <a:rPr lang="en-US" altLang="zh-CN" dirty="0"/>
              <a:t>way, a test set classification is obtained for each case in about one</a:t>
            </a:r>
            <a:r>
              <a:rPr lang="en-US" altLang="zh-CN" dirty="0" smtClean="0"/>
              <a:t>­ third </a:t>
            </a:r>
            <a:r>
              <a:rPr lang="en-US" altLang="zh-CN" dirty="0"/>
              <a:t>of the trees. At the </a:t>
            </a:r>
            <a:r>
              <a:rPr lang="en-US" altLang="zh-CN" dirty="0" smtClean="0"/>
              <a:t>end of </a:t>
            </a:r>
            <a:r>
              <a:rPr lang="en-US" altLang="zh-CN" dirty="0"/>
              <a:t>the run, take j to be the class that got most of the votes every time case n was </a:t>
            </a:r>
            <a:r>
              <a:rPr lang="en-US" altLang="zh-CN" dirty="0" err="1"/>
              <a:t>oob</a:t>
            </a:r>
            <a:r>
              <a:rPr lang="en-US" altLang="zh-CN" dirty="0"/>
              <a:t>. The</a:t>
            </a:r>
            <a:br>
              <a:rPr lang="en-US" altLang="zh-CN" dirty="0"/>
            </a:br>
            <a:r>
              <a:rPr lang="en-US" altLang="zh-CN" dirty="0">
                <a:solidFill>
                  <a:srgbClr val="FF0000"/>
                </a:solidFill>
              </a:rPr>
              <a:t>proportion of times that j is not equal to the true class of n averaged over all cases is the </a:t>
            </a:r>
            <a:r>
              <a:rPr lang="en-US" altLang="zh-CN" dirty="0" err="1">
                <a:solidFill>
                  <a:srgbClr val="FF0000"/>
                </a:solidFill>
              </a:rPr>
              <a:t>oob</a:t>
            </a:r>
            <a:r>
              <a:rPr lang="en-US" altLang="zh-CN" dirty="0">
                <a:solidFill>
                  <a:srgbClr val="FF0000"/>
                </a:solidFill>
              </a:rPr>
              <a:t> </a:t>
            </a:r>
            <a:r>
              <a:rPr lang="en-US" altLang="zh-CN" dirty="0" smtClean="0">
                <a:solidFill>
                  <a:srgbClr val="FF0000"/>
                </a:solidFill>
              </a:rPr>
              <a:t>error estimate</a:t>
            </a:r>
            <a:r>
              <a:rPr lang="en-US" altLang="zh-CN" dirty="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119980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Variable importance</a:t>
            </a:r>
            <a:endParaRPr lang="zh-CN" altLang="en-US" dirty="0"/>
          </a:p>
        </p:txBody>
      </p:sp>
      <p:sp>
        <p:nvSpPr>
          <p:cNvPr id="3" name="内容占位符 2"/>
          <p:cNvSpPr>
            <a:spLocks noGrp="1"/>
          </p:cNvSpPr>
          <p:nvPr>
            <p:ph idx="1"/>
          </p:nvPr>
        </p:nvSpPr>
        <p:spPr/>
        <p:txBody>
          <a:bodyPr>
            <a:normAutofit/>
          </a:bodyPr>
          <a:lstStyle/>
          <a:p>
            <a:r>
              <a:rPr lang="en-US" altLang="zh-CN" dirty="0"/>
              <a:t>In every tree grown in the forest, put down the </a:t>
            </a:r>
            <a:r>
              <a:rPr lang="en-US" altLang="zh-CN" dirty="0" err="1"/>
              <a:t>oob</a:t>
            </a:r>
            <a:r>
              <a:rPr lang="en-US" altLang="zh-CN" dirty="0"/>
              <a:t> cases and count the number of votes cast for </a:t>
            </a:r>
            <a:r>
              <a:rPr lang="en-US" altLang="zh-CN" dirty="0" smtClean="0"/>
              <a:t>the correct </a:t>
            </a:r>
            <a:r>
              <a:rPr lang="en-US" altLang="zh-CN" dirty="0"/>
              <a:t>class. Now randomly permute the values of variable m in the </a:t>
            </a:r>
            <a:r>
              <a:rPr lang="en-US" altLang="zh-CN" dirty="0" err="1"/>
              <a:t>oob</a:t>
            </a:r>
            <a:r>
              <a:rPr lang="en-US" altLang="zh-CN" dirty="0"/>
              <a:t> cases and put these </a:t>
            </a:r>
            <a:r>
              <a:rPr lang="en-US" altLang="zh-CN" dirty="0" smtClean="0"/>
              <a:t>cases down </a:t>
            </a:r>
            <a:r>
              <a:rPr lang="en-US" altLang="zh-CN" dirty="0"/>
              <a:t>the tree. Subtract the number of votes for the correct class in the </a:t>
            </a:r>
            <a:r>
              <a:rPr lang="en-US" altLang="zh-CN" dirty="0" smtClean="0"/>
              <a:t>variable ­</a:t>
            </a:r>
            <a:r>
              <a:rPr lang="en-US" altLang="zh-CN" dirty="0"/>
              <a:t>m</a:t>
            </a:r>
            <a:r>
              <a:rPr lang="en-US" altLang="zh-CN" dirty="0" smtClean="0"/>
              <a:t>­ permuted </a:t>
            </a:r>
            <a:r>
              <a:rPr lang="en-US" altLang="zh-CN" dirty="0" err="1" smtClean="0"/>
              <a:t>oob</a:t>
            </a:r>
            <a:r>
              <a:rPr lang="en-US" altLang="zh-CN" dirty="0" smtClean="0"/>
              <a:t> data </a:t>
            </a:r>
            <a:r>
              <a:rPr lang="en-US" altLang="zh-CN" dirty="0"/>
              <a:t>from the number of votes for the correct class in the untouched </a:t>
            </a:r>
            <a:r>
              <a:rPr lang="en-US" altLang="zh-CN" dirty="0" err="1"/>
              <a:t>oob</a:t>
            </a:r>
            <a:r>
              <a:rPr lang="en-US" altLang="zh-CN" dirty="0"/>
              <a:t> data. The average of this</a:t>
            </a:r>
            <a:br>
              <a:rPr lang="en-US" altLang="zh-CN" dirty="0"/>
            </a:br>
            <a:r>
              <a:rPr lang="en-US" altLang="zh-CN" dirty="0"/>
              <a:t>number over all trees in the forest is the raw importance score for variable m.</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36954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0755"/>
          </a:xfrm>
        </p:spPr>
        <p:txBody>
          <a:bodyPr/>
          <a:lstStyle/>
          <a:p>
            <a:r>
              <a:rPr lang="en-GB" altLang="zh-CN" dirty="0" err="1" smtClean="0"/>
              <a:t>Gini</a:t>
            </a:r>
            <a:r>
              <a:rPr lang="en-GB" altLang="zh-CN" dirty="0" smtClean="0"/>
              <a:t> importance</a:t>
            </a:r>
            <a:endParaRPr lang="zh-CN" altLang="en-US" dirty="0"/>
          </a:p>
        </p:txBody>
      </p:sp>
      <p:sp>
        <p:nvSpPr>
          <p:cNvPr id="3" name="内容占位符 2"/>
          <p:cNvSpPr>
            <a:spLocks noGrp="1"/>
          </p:cNvSpPr>
          <p:nvPr>
            <p:ph idx="1"/>
          </p:nvPr>
        </p:nvSpPr>
        <p:spPr>
          <a:xfrm>
            <a:off x="716280" y="3258057"/>
            <a:ext cx="10759440" cy="3669332"/>
          </a:xfrm>
        </p:spPr>
        <p:txBody>
          <a:bodyPr>
            <a:normAutofit/>
          </a:bodyPr>
          <a:lstStyle/>
          <a:p>
            <a:r>
              <a:rPr lang="en-US" altLang="zh-CN" i="0" dirty="0" smtClean="0">
                <a:solidFill>
                  <a:srgbClr val="333333"/>
                </a:solidFill>
                <a:effectLst/>
                <a:latin typeface="Arial" panose="020B0604020202020204" pitchFamily="34" charset="0"/>
              </a:rPr>
              <a:t>Every time a split of a node is made on variable m the </a:t>
            </a:r>
            <a:r>
              <a:rPr lang="en-US" altLang="zh-CN" i="0" dirty="0" err="1" smtClean="0">
                <a:solidFill>
                  <a:srgbClr val="333333"/>
                </a:solidFill>
                <a:effectLst/>
                <a:latin typeface="Arial" panose="020B0604020202020204" pitchFamily="34" charset="0"/>
              </a:rPr>
              <a:t>gini</a:t>
            </a:r>
            <a:r>
              <a:rPr lang="en-US" altLang="zh-CN" i="0" dirty="0" smtClean="0">
                <a:solidFill>
                  <a:srgbClr val="333333"/>
                </a:solidFill>
                <a:effectLst/>
                <a:latin typeface="Arial" panose="020B0604020202020204" pitchFamily="34" charset="0"/>
              </a:rPr>
              <a:t> impurity criterion for the two descendent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nodes is less than the parent node</a:t>
            </a:r>
            <a:r>
              <a:rPr lang="en-US" altLang="zh-CN" i="0" dirty="0" smtClean="0">
                <a:solidFill>
                  <a:srgbClr val="FF0000"/>
                </a:solidFill>
                <a:effectLst/>
                <a:latin typeface="Arial" panose="020B0604020202020204" pitchFamily="34" charset="0"/>
              </a:rPr>
              <a:t>. Adding up the </a:t>
            </a:r>
            <a:r>
              <a:rPr lang="en-US" altLang="zh-CN" i="0" dirty="0" err="1" smtClean="0">
                <a:solidFill>
                  <a:srgbClr val="FF0000"/>
                </a:solidFill>
                <a:effectLst/>
                <a:latin typeface="Arial" panose="020B0604020202020204" pitchFamily="34" charset="0"/>
              </a:rPr>
              <a:t>gini</a:t>
            </a:r>
            <a:r>
              <a:rPr lang="en-US" altLang="zh-CN" i="0" dirty="0" smtClean="0">
                <a:solidFill>
                  <a:srgbClr val="FF0000"/>
                </a:solidFill>
                <a:effectLst/>
                <a:latin typeface="Arial" panose="020B0604020202020204" pitchFamily="34" charset="0"/>
              </a:rPr>
              <a:t> decreases</a:t>
            </a:r>
            <a:r>
              <a:rPr lang="en-US" altLang="zh-CN" i="0" dirty="0" smtClean="0">
                <a:solidFill>
                  <a:srgbClr val="333333"/>
                </a:solidFill>
                <a:effectLst/>
                <a:latin typeface="Arial" panose="020B0604020202020204" pitchFamily="34" charset="0"/>
              </a:rPr>
              <a:t> for </a:t>
            </a:r>
            <a:r>
              <a:rPr lang="en-US" altLang="zh-CN" i="0" dirty="0" smtClean="0">
                <a:solidFill>
                  <a:srgbClr val="FF0000"/>
                </a:solidFill>
                <a:effectLst/>
                <a:latin typeface="Arial" panose="020B0604020202020204" pitchFamily="34" charset="0"/>
              </a:rPr>
              <a:t>each individual variable </a:t>
            </a:r>
            <a:r>
              <a:rPr lang="en-US" altLang="zh-CN" i="0" dirty="0" smtClean="0">
                <a:solidFill>
                  <a:srgbClr val="333333"/>
                </a:solidFill>
                <a:effectLst/>
                <a:latin typeface="Arial" panose="020B0604020202020204" pitchFamily="34" charset="0"/>
              </a:rPr>
              <a:t>over</a:t>
            </a:r>
            <a:br>
              <a:rPr lang="en-US" altLang="zh-CN" i="0" dirty="0" smtClean="0">
                <a:solidFill>
                  <a:srgbClr val="333333"/>
                </a:solidFill>
                <a:effectLst/>
                <a:latin typeface="Arial" panose="020B0604020202020204" pitchFamily="34" charset="0"/>
              </a:rPr>
            </a:br>
            <a:r>
              <a:rPr lang="en-US" altLang="zh-CN" i="0" dirty="0" smtClean="0">
                <a:solidFill>
                  <a:srgbClr val="FF0000"/>
                </a:solidFill>
                <a:effectLst/>
                <a:latin typeface="Arial" panose="020B0604020202020204" pitchFamily="34" charset="0"/>
              </a:rPr>
              <a:t>all trees </a:t>
            </a:r>
            <a:r>
              <a:rPr lang="en-US" altLang="zh-CN" i="0" dirty="0" smtClean="0">
                <a:solidFill>
                  <a:srgbClr val="333333"/>
                </a:solidFill>
                <a:effectLst/>
                <a:latin typeface="Arial" panose="020B0604020202020204" pitchFamily="34" charset="0"/>
              </a:rPr>
              <a:t>in the forest gives a fast </a:t>
            </a:r>
            <a:r>
              <a:rPr lang="en-US" altLang="zh-CN" i="0" dirty="0" smtClean="0">
                <a:solidFill>
                  <a:srgbClr val="FF0000"/>
                </a:solidFill>
                <a:effectLst/>
                <a:latin typeface="Arial" panose="020B0604020202020204" pitchFamily="34" charset="0"/>
              </a:rPr>
              <a:t>variable importance </a:t>
            </a:r>
            <a:r>
              <a:rPr lang="en-US" altLang="zh-CN" i="0" dirty="0" smtClean="0">
                <a:solidFill>
                  <a:srgbClr val="333333"/>
                </a:solidFill>
                <a:effectLst/>
                <a:latin typeface="Arial" panose="020B0604020202020204" pitchFamily="34" charset="0"/>
              </a:rPr>
              <a:t>that is often very consistent with the</a:t>
            </a:r>
            <a:br>
              <a:rPr lang="en-US" altLang="zh-CN" i="0" dirty="0" smtClean="0">
                <a:solidFill>
                  <a:srgbClr val="333333"/>
                </a:solidFill>
                <a:effectLst/>
                <a:latin typeface="Arial" panose="020B0604020202020204" pitchFamily="34" charset="0"/>
              </a:rPr>
            </a:br>
            <a:r>
              <a:rPr lang="en-US" altLang="zh-CN" i="0" dirty="0" smtClean="0">
                <a:solidFill>
                  <a:srgbClr val="FF0000"/>
                </a:solidFill>
                <a:effectLst/>
                <a:latin typeface="Arial" panose="020B0604020202020204" pitchFamily="34" charset="0"/>
              </a:rPr>
              <a:t>permutation importance measure</a:t>
            </a:r>
            <a:r>
              <a:rPr lang="en-US" altLang="zh-CN" i="0" dirty="0" smtClean="0">
                <a:solidFill>
                  <a:srgbClr val="333333"/>
                </a:solidFill>
                <a:effectLst/>
                <a:latin typeface="Arial" panose="020B0604020202020204" pitchFamily="34" charset="0"/>
              </a:rPr>
              <a: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pic>
        <p:nvPicPr>
          <p:cNvPr id="9" name="图片 8"/>
          <p:cNvPicPr>
            <a:picLocks noChangeAspect="1"/>
          </p:cNvPicPr>
          <p:nvPr/>
        </p:nvPicPr>
        <p:blipFill>
          <a:blip r:embed="rId2"/>
          <a:stretch>
            <a:fillRect/>
          </a:stretch>
        </p:blipFill>
        <p:spPr>
          <a:xfrm>
            <a:off x="838200" y="2086673"/>
            <a:ext cx="9020175" cy="1171384"/>
          </a:xfrm>
          <a:prstGeom prst="rect">
            <a:avLst/>
          </a:prstGeom>
        </p:spPr>
      </p:pic>
      <p:sp>
        <p:nvSpPr>
          <p:cNvPr id="11"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o compute Gini impurity for a set of items with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classes, suppose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and let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be the fraction of items labeled with class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in the set.</a:t>
            </a:r>
            <a:r>
              <a:rPr kumimoji="0" lang="zh-CN" altLang="zh-CN" sz="800" b="0" i="0" u="none" strike="noStrike" cap="none" normalizeH="0" baseline="0" smtClean="0">
                <a:ln>
                  <a:noFill/>
                </a:ln>
                <a:solidFill>
                  <a:schemeClr val="tx1"/>
                </a:solidFill>
                <a:effectLst/>
              </a:rPr>
              <a:t> </a:t>
            </a:r>
            <a:endPar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endParaRPr>
          </a:p>
        </p:txBody>
      </p:sp>
      <p:sp>
        <p:nvSpPr>
          <p:cNvPr id="12" name="AutoShape 4" descr="J"/>
          <p:cNvSpPr>
            <a:spLocks noChangeAspect="1" noChangeArrowheads="1"/>
          </p:cNvSpPr>
          <p:nvPr/>
        </p:nvSpPr>
        <p:spPr bwMode="auto">
          <a:xfrm>
            <a:off x="32575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5" descr="{\displaystyle i\in \{1,2,...,J\}}"/>
          <p:cNvSpPr>
            <a:spLocks noChangeAspect="1" noChangeArrowheads="1"/>
          </p:cNvSpPr>
          <p:nvPr/>
        </p:nvSpPr>
        <p:spPr bwMode="auto">
          <a:xfrm>
            <a:off x="4618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6" descr="f_{i}"/>
          <p:cNvSpPr>
            <a:spLocks noChangeAspect="1" noChangeArrowheads="1"/>
          </p:cNvSpPr>
          <p:nvPr/>
        </p:nvSpPr>
        <p:spPr bwMode="auto">
          <a:xfrm>
            <a:off x="53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7" descr="i"/>
          <p:cNvSpPr>
            <a:spLocks noChangeAspect="1" noChangeArrowheads="1"/>
          </p:cNvSpPr>
          <p:nvPr/>
        </p:nvSpPr>
        <p:spPr bwMode="auto">
          <a:xfrm>
            <a:off x="8278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p:cNvPicPr>
            <a:picLocks noChangeAspect="1"/>
          </p:cNvPicPr>
          <p:nvPr/>
        </p:nvPicPr>
        <p:blipFill>
          <a:blip r:embed="rId3"/>
          <a:stretch>
            <a:fillRect/>
          </a:stretch>
        </p:blipFill>
        <p:spPr>
          <a:xfrm>
            <a:off x="838200" y="1524698"/>
            <a:ext cx="10515600" cy="561975"/>
          </a:xfrm>
          <a:prstGeom prst="rect">
            <a:avLst/>
          </a:prstGeom>
        </p:spPr>
      </p:pic>
    </p:spTree>
    <p:extLst>
      <p:ext uri="{BB962C8B-B14F-4D97-AF65-F5344CB8AC3E}">
        <p14:creationId xmlns:p14="http://schemas.microsoft.com/office/powerpoint/2010/main" val="338632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1286</Words>
  <Application>Microsoft Office PowerPoint</Application>
  <PresentationFormat>宽屏</PresentationFormat>
  <Paragraphs>125</Paragraphs>
  <Slides>23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Arial</vt:lpstr>
      <vt:lpstr>Calibri</vt:lpstr>
      <vt:lpstr>Calibri Light</vt:lpstr>
      <vt:lpstr>Cambria Math</vt:lpstr>
      <vt:lpstr>Helvetica</vt:lpstr>
      <vt:lpstr>Wingdings</vt:lpstr>
      <vt:lpstr>Office 主题</vt:lpstr>
      <vt:lpstr>Random Forest Description</vt:lpstr>
      <vt:lpstr>Introduction</vt:lpstr>
      <vt:lpstr>Overview</vt:lpstr>
      <vt:lpstr>PowerPoint 演示文稿</vt:lpstr>
      <vt:lpstr>the forest error rate depends on ?</vt:lpstr>
      <vt:lpstr>How random forests work?</vt:lpstr>
      <vt:lpstr>The out­of­bag (oob) error estimate</vt:lpstr>
      <vt:lpstr>Variable importance</vt:lpstr>
      <vt:lpstr>Gini importance</vt:lpstr>
      <vt:lpstr>Variable Interactions</vt:lpstr>
      <vt:lpstr>PowerPoint 演示文稿</vt:lpstr>
      <vt:lpstr>PowerPoint 演示文稿</vt:lpstr>
      <vt:lpstr>PowerPoint 演示文稿</vt:lpstr>
      <vt:lpstr>PowerPoint 演示文稿</vt:lpstr>
      <vt:lpstr>PowerPoint 演示文稿</vt:lpstr>
      <vt:lpstr>Proximities</vt:lpstr>
      <vt:lpstr>Scaling</vt:lpstr>
      <vt:lpstr>Prototypes</vt:lpstr>
      <vt:lpstr>Missing value replacement for the training set</vt:lpstr>
      <vt:lpstr>Missing value replacement for the test set</vt:lpstr>
      <vt:lpstr>Mislabeled cases</vt:lpstr>
      <vt:lpstr>Outliers</vt:lpstr>
      <vt:lpstr>Balancing prediction error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Description</dc:title>
  <dc:creator>Jinlong Li</dc:creator>
  <cp:lastModifiedBy>Jinlong Li</cp:lastModifiedBy>
  <cp:revision>52</cp:revision>
  <dcterms:created xsi:type="dcterms:W3CDTF">2016-07-27T03:44:32Z</dcterms:created>
  <dcterms:modified xsi:type="dcterms:W3CDTF">2016-09-09T01:19:28Z</dcterms:modified>
</cp:coreProperties>
</file>