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63" autoAdjust="0"/>
  </p:normalViewPr>
  <p:slideViewPr>
    <p:cSldViewPr snapToGrid="0">
      <p:cViewPr varScale="1">
        <p:scale>
          <a:sx n="78" d="100"/>
          <a:sy n="78" d="100"/>
        </p:scale>
        <p:origin x="175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53A60-B515-460D-A75B-F2D14A3F2CB4}" type="datetimeFigureOut">
              <a:rPr lang="zh-CN" altLang="en-US" smtClean="0"/>
              <a:t>2022/8/4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96563-21A6-4359-AE5F-9AFD3641FAFB}" type="slidenum">
              <a:rPr lang="zh-CN" altLang="en-US" smtClean="0"/>
              <a:t>‹#›</a:t>
            </a:fld>
            <a:endParaRPr lang="zh-CN" altLang="en-US"/>
          </a:p>
        </p:txBody>
      </p:sp>
    </p:spTree>
    <p:extLst>
      <p:ext uri="{BB962C8B-B14F-4D97-AF65-F5344CB8AC3E}">
        <p14:creationId xmlns:p14="http://schemas.microsoft.com/office/powerpoint/2010/main" val="109240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DETR</a:t>
            </a:r>
            <a:r>
              <a:rPr lang="zh-CN" altLang="en-US" b="0" i="0" dirty="0">
                <a:solidFill>
                  <a:srgbClr val="121212"/>
                </a:solidFill>
                <a:effectLst/>
                <a:latin typeface="-apple-system"/>
              </a:rPr>
              <a:t>第一个使用</a:t>
            </a:r>
            <a:r>
              <a:rPr lang="en-US" altLang="zh-CN" b="0" i="0" dirty="0">
                <a:solidFill>
                  <a:srgbClr val="121212"/>
                </a:solidFill>
                <a:effectLst/>
                <a:latin typeface="-apple-system"/>
              </a:rPr>
              <a:t>End to End</a:t>
            </a:r>
            <a:r>
              <a:rPr lang="zh-CN" altLang="en-US" b="0" i="0" dirty="0">
                <a:solidFill>
                  <a:srgbClr val="121212"/>
                </a:solidFill>
                <a:effectLst/>
                <a:latin typeface="-apple-system"/>
              </a:rPr>
              <a:t>的方式解决检测问题</a:t>
            </a:r>
            <a:endParaRPr lang="en-US" altLang="zh-CN" b="0" i="0" dirty="0">
              <a:solidFill>
                <a:srgbClr val="121212"/>
              </a:solidFill>
              <a:effectLst/>
              <a:latin typeface="-apple-system"/>
            </a:endParaRPr>
          </a:p>
          <a:p>
            <a:r>
              <a:rPr lang="zh-CN" altLang="en-US" b="0" i="0" dirty="0">
                <a:solidFill>
                  <a:srgbClr val="121212"/>
                </a:solidFill>
                <a:effectLst/>
                <a:latin typeface="-apple-system"/>
              </a:rPr>
              <a:t>解决的方法是把检测问题视作是一个</a:t>
            </a:r>
            <a:r>
              <a:rPr lang="en-US" altLang="zh-CN" b="0" i="0" dirty="0">
                <a:solidFill>
                  <a:srgbClr val="121212"/>
                </a:solidFill>
                <a:effectLst/>
                <a:latin typeface="-apple-system"/>
              </a:rPr>
              <a:t>set prediction problem</a:t>
            </a:r>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1</a:t>
            </a:fld>
            <a:endParaRPr lang="zh-CN" altLang="en-US"/>
          </a:p>
        </p:txBody>
      </p:sp>
    </p:spTree>
    <p:extLst>
      <p:ext uri="{BB962C8B-B14F-4D97-AF65-F5344CB8AC3E}">
        <p14:creationId xmlns:p14="http://schemas.microsoft.com/office/powerpoint/2010/main" val="42383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训练完以后，这</a:t>
            </a:r>
            <a:r>
              <a:rPr lang="en-US" altLang="zh-CN" b="0" i="0" dirty="0">
                <a:solidFill>
                  <a:srgbClr val="121212"/>
                </a:solidFill>
                <a:effectLst/>
                <a:latin typeface="-apple-system"/>
              </a:rPr>
              <a:t>N</a:t>
            </a:r>
            <a:r>
              <a:rPr lang="zh-CN" altLang="en-US" b="0" i="0" dirty="0">
                <a:solidFill>
                  <a:srgbClr val="121212"/>
                </a:solidFill>
                <a:effectLst/>
                <a:latin typeface="-apple-system"/>
              </a:rPr>
              <a:t>个格子里面</a:t>
            </a:r>
            <a:r>
              <a:rPr lang="zh-CN" altLang="en-US" b="1" i="0" dirty="0">
                <a:solidFill>
                  <a:srgbClr val="121212"/>
                </a:solidFill>
                <a:effectLst/>
                <a:latin typeface="-apple-system"/>
              </a:rPr>
              <a:t>注入了不同</a:t>
            </a:r>
            <a:r>
              <a:rPr lang="en-US" altLang="zh-CN" b="1" i="0" dirty="0">
                <a:solidFill>
                  <a:srgbClr val="121212"/>
                </a:solidFill>
                <a:effectLst/>
                <a:latin typeface="-apple-system"/>
              </a:rPr>
              <a:t>object</a:t>
            </a:r>
            <a:r>
              <a:rPr lang="zh-CN" altLang="en-US" b="1" i="0" dirty="0">
                <a:solidFill>
                  <a:srgbClr val="121212"/>
                </a:solidFill>
                <a:effectLst/>
                <a:latin typeface="-apple-system"/>
              </a:rPr>
              <a:t>的位置信息和类别信息</a:t>
            </a:r>
            <a:r>
              <a:rPr lang="zh-CN" altLang="en-US" b="0" i="0" dirty="0">
                <a:solidFill>
                  <a:srgbClr val="121212"/>
                </a:solidFill>
                <a:effectLst/>
                <a:latin typeface="-apple-system"/>
              </a:rPr>
              <a:t>。</a:t>
            </a:r>
            <a:r>
              <a:rPr lang="zh-CN" altLang="en-US" b="1" i="0" dirty="0">
                <a:solidFill>
                  <a:srgbClr val="121212"/>
                </a:solidFill>
                <a:effectLst/>
                <a:latin typeface="-apple-system"/>
              </a:rPr>
              <a:t>比如第</a:t>
            </a:r>
            <a:r>
              <a:rPr lang="en-US" altLang="zh-CN" b="1" i="0" dirty="0">
                <a:solidFill>
                  <a:srgbClr val="121212"/>
                </a:solidFill>
                <a:effectLst/>
                <a:latin typeface="-apple-system"/>
              </a:rPr>
              <a:t>1</a:t>
            </a:r>
            <a:r>
              <a:rPr lang="zh-CN" altLang="en-US" b="1" i="0" dirty="0">
                <a:solidFill>
                  <a:srgbClr val="121212"/>
                </a:solidFill>
                <a:effectLst/>
                <a:latin typeface="-apple-system"/>
              </a:rPr>
              <a:t>个格子里面的这个</a:t>
            </a:r>
            <a:r>
              <a:rPr lang="en-US" altLang="zh-CN" b="1" i="0" dirty="0">
                <a:solidFill>
                  <a:srgbClr val="121212"/>
                </a:solidFill>
                <a:effectLst/>
                <a:latin typeface="-apple-system"/>
              </a:rPr>
              <a:t>256</a:t>
            </a:r>
            <a:r>
              <a:rPr lang="zh-CN" altLang="en-US" b="1" i="0" dirty="0">
                <a:solidFill>
                  <a:srgbClr val="121212"/>
                </a:solidFill>
                <a:effectLst/>
                <a:latin typeface="-apple-system"/>
              </a:rPr>
              <a:t>维的向量代表着</a:t>
            </a:r>
            <a:r>
              <a:rPr lang="en-US" altLang="zh-CN" b="1" i="0" dirty="0">
                <a:solidFill>
                  <a:srgbClr val="121212"/>
                </a:solidFill>
                <a:effectLst/>
                <a:latin typeface="-apple-system"/>
              </a:rPr>
              <a:t>plane</a:t>
            </a:r>
            <a:r>
              <a:rPr lang="zh-CN" altLang="en-US" b="1" i="0" dirty="0">
                <a:solidFill>
                  <a:srgbClr val="121212"/>
                </a:solidFill>
                <a:effectLst/>
                <a:latin typeface="-apple-system"/>
              </a:rPr>
              <a:t>这种</a:t>
            </a:r>
            <a:r>
              <a:rPr lang="en-US" altLang="zh-CN" b="1" i="0" dirty="0">
                <a:solidFill>
                  <a:srgbClr val="121212"/>
                </a:solidFill>
                <a:effectLst/>
                <a:latin typeface="-apple-system"/>
              </a:rPr>
              <a:t>object</a:t>
            </a:r>
            <a:r>
              <a:rPr lang="zh-CN" altLang="en-US" b="1" i="0" dirty="0">
                <a:solidFill>
                  <a:srgbClr val="121212"/>
                </a:solidFill>
                <a:effectLst/>
                <a:latin typeface="-apple-system"/>
              </a:rPr>
              <a:t>的位置信息，</a:t>
            </a:r>
            <a:r>
              <a:rPr lang="zh-CN" altLang="en-US" b="0" i="0" dirty="0">
                <a:solidFill>
                  <a:srgbClr val="121212"/>
                </a:solidFill>
                <a:effectLst/>
                <a:latin typeface="-apple-system"/>
              </a:rPr>
              <a:t>这种信息是通过训练，考虑了所有图片的某个位置附近的</a:t>
            </a:r>
            <a:r>
              <a:rPr lang="en-US" altLang="zh-CN" b="0" i="0" dirty="0">
                <a:solidFill>
                  <a:srgbClr val="121212"/>
                </a:solidFill>
                <a:effectLst/>
                <a:latin typeface="-apple-system"/>
              </a:rPr>
              <a:t>plane</a:t>
            </a:r>
            <a:r>
              <a:rPr lang="zh-CN" altLang="en-US" b="0" i="0" dirty="0">
                <a:solidFill>
                  <a:srgbClr val="121212"/>
                </a:solidFill>
                <a:effectLst/>
                <a:latin typeface="-apple-system"/>
              </a:rPr>
              <a:t>编码特征，属于和位置有关的全局</a:t>
            </a:r>
            <a:r>
              <a:rPr lang="en-US" altLang="zh-CN" b="0" i="0" dirty="0">
                <a:solidFill>
                  <a:srgbClr val="121212"/>
                </a:solidFill>
                <a:effectLst/>
                <a:latin typeface="-apple-system"/>
              </a:rPr>
              <a:t>plane</a:t>
            </a:r>
            <a:r>
              <a:rPr lang="zh-CN" altLang="en-US" b="0" i="0" dirty="0">
                <a:solidFill>
                  <a:srgbClr val="121212"/>
                </a:solidFill>
                <a:effectLst/>
                <a:latin typeface="-apple-system"/>
              </a:rPr>
              <a:t>统计信息。</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i="0" dirty="0">
                <a:solidFill>
                  <a:srgbClr val="121212"/>
                </a:solidFill>
                <a:effectLst/>
                <a:latin typeface="-apple-system"/>
              </a:rPr>
              <a:t>Object queries</a:t>
            </a:r>
            <a:r>
              <a:rPr lang="zh-CN" altLang="en-US" b="1" i="0" dirty="0">
                <a:solidFill>
                  <a:srgbClr val="121212"/>
                </a:solidFill>
                <a:effectLst/>
                <a:latin typeface="-apple-system"/>
              </a:rPr>
              <a:t>看成</a:t>
            </a:r>
            <a:r>
              <a:rPr lang="en-US" altLang="zh-CN" b="1" i="0" dirty="0">
                <a:solidFill>
                  <a:srgbClr val="121212"/>
                </a:solidFill>
                <a:effectLst/>
                <a:latin typeface="-apple-system"/>
              </a:rPr>
              <a:t>100</a:t>
            </a:r>
            <a:r>
              <a:rPr lang="zh-CN" altLang="en-US" b="1" i="0" dirty="0">
                <a:solidFill>
                  <a:srgbClr val="121212"/>
                </a:solidFill>
                <a:effectLst/>
                <a:latin typeface="-apple-system"/>
              </a:rPr>
              <a:t>个格子，每个格子是个</a:t>
            </a:r>
            <a:r>
              <a:rPr lang="en-US" altLang="zh-CN" b="1" i="0" dirty="0">
                <a:solidFill>
                  <a:srgbClr val="121212"/>
                </a:solidFill>
                <a:effectLst/>
                <a:latin typeface="-apple-system"/>
              </a:rPr>
              <a:t>256</a:t>
            </a:r>
            <a:r>
              <a:rPr lang="zh-CN" altLang="en-US" b="1" i="0" dirty="0">
                <a:solidFill>
                  <a:srgbClr val="121212"/>
                </a:solidFill>
                <a:effectLst/>
                <a:latin typeface="-apple-system"/>
              </a:rPr>
              <a:t>维的向量。</a:t>
            </a:r>
            <a:r>
              <a:rPr lang="zh-CN" altLang="en-US" b="0" i="0" dirty="0">
                <a:solidFill>
                  <a:srgbClr val="121212"/>
                </a:solidFill>
                <a:effectLst/>
                <a:latin typeface="-apple-system"/>
              </a:rPr>
              <a:t>训练完以后，这</a:t>
            </a:r>
            <a:r>
              <a:rPr lang="en-US" altLang="zh-CN" b="0" i="0" dirty="0">
                <a:solidFill>
                  <a:srgbClr val="121212"/>
                </a:solidFill>
                <a:effectLst/>
                <a:latin typeface="-apple-system"/>
              </a:rPr>
              <a:t>100</a:t>
            </a:r>
            <a:r>
              <a:rPr lang="zh-CN" altLang="en-US" b="0" i="0" dirty="0">
                <a:solidFill>
                  <a:srgbClr val="121212"/>
                </a:solidFill>
                <a:effectLst/>
                <a:latin typeface="-apple-system"/>
              </a:rPr>
              <a:t>个格子里面</a:t>
            </a:r>
            <a:r>
              <a:rPr lang="zh-CN" altLang="en-US" b="1" i="0" dirty="0">
                <a:solidFill>
                  <a:srgbClr val="121212"/>
                </a:solidFill>
                <a:effectLst/>
                <a:latin typeface="-apple-system"/>
              </a:rPr>
              <a:t>注入了不同</a:t>
            </a:r>
            <a:r>
              <a:rPr lang="en-US" altLang="zh-CN" b="1" i="0" dirty="0">
                <a:solidFill>
                  <a:srgbClr val="121212"/>
                </a:solidFill>
                <a:effectLst/>
                <a:latin typeface="-apple-system"/>
              </a:rPr>
              <a:t>object</a:t>
            </a:r>
            <a:r>
              <a:rPr lang="zh-CN" altLang="en-US" b="1" i="0" dirty="0">
                <a:solidFill>
                  <a:srgbClr val="121212"/>
                </a:solidFill>
                <a:effectLst/>
                <a:latin typeface="-apple-system"/>
              </a:rPr>
              <a:t>的位置信息和类别信息</a:t>
            </a:r>
            <a:r>
              <a:rPr lang="zh-CN" altLang="en-US" b="0" i="0" dirty="0">
                <a:solidFill>
                  <a:srgbClr val="121212"/>
                </a:solidFill>
                <a:effectLst/>
                <a:latin typeface="-apple-system"/>
              </a:rPr>
              <a:t>。</a:t>
            </a:r>
            <a:r>
              <a:rPr lang="zh-CN" altLang="en-US" b="1" i="0" dirty="0">
                <a:solidFill>
                  <a:srgbClr val="121212"/>
                </a:solidFill>
                <a:effectLst/>
                <a:latin typeface="-apple-system"/>
              </a:rPr>
              <a:t>比如第</a:t>
            </a:r>
            <a:r>
              <a:rPr lang="en-US" altLang="zh-CN" b="1" i="0" dirty="0">
                <a:solidFill>
                  <a:srgbClr val="121212"/>
                </a:solidFill>
                <a:effectLst/>
                <a:latin typeface="-apple-system"/>
              </a:rPr>
              <a:t>1</a:t>
            </a:r>
            <a:r>
              <a:rPr lang="zh-CN" altLang="en-US" b="1" i="0" dirty="0">
                <a:solidFill>
                  <a:srgbClr val="121212"/>
                </a:solidFill>
                <a:effectLst/>
                <a:latin typeface="-apple-system"/>
              </a:rPr>
              <a:t>个格子里面的这个</a:t>
            </a:r>
            <a:r>
              <a:rPr lang="en-US" altLang="zh-CN" b="1" i="0" dirty="0">
                <a:solidFill>
                  <a:srgbClr val="121212"/>
                </a:solidFill>
                <a:effectLst/>
                <a:latin typeface="-apple-system"/>
              </a:rPr>
              <a:t>256</a:t>
            </a:r>
            <a:r>
              <a:rPr lang="zh-CN" altLang="en-US" b="1" i="0" dirty="0">
                <a:solidFill>
                  <a:srgbClr val="121212"/>
                </a:solidFill>
                <a:effectLst/>
                <a:latin typeface="-apple-system"/>
              </a:rPr>
              <a:t>维的向量代表着小鸟这种</a:t>
            </a:r>
            <a:r>
              <a:rPr lang="en-US" altLang="zh-CN" b="1" i="0" dirty="0">
                <a:solidFill>
                  <a:srgbClr val="121212"/>
                </a:solidFill>
                <a:effectLst/>
                <a:latin typeface="-apple-system"/>
              </a:rPr>
              <a:t>object</a:t>
            </a:r>
            <a:r>
              <a:rPr lang="zh-CN" altLang="en-US" b="1" i="0" dirty="0">
                <a:solidFill>
                  <a:srgbClr val="121212"/>
                </a:solidFill>
                <a:effectLst/>
                <a:latin typeface="-apple-system"/>
              </a:rPr>
              <a:t>的位置信息，</a:t>
            </a:r>
            <a:r>
              <a:rPr lang="zh-CN" altLang="en-US" b="0" i="0" dirty="0">
                <a:solidFill>
                  <a:srgbClr val="121212"/>
                </a:solidFill>
                <a:effectLst/>
                <a:latin typeface="-apple-system"/>
              </a:rPr>
              <a:t>这种信息是通过训练，考虑了所有图片的某个位置附近的</a:t>
            </a:r>
            <a:r>
              <a:rPr lang="zh-CN" altLang="en-US" b="1" i="0" dirty="0">
                <a:solidFill>
                  <a:srgbClr val="121212"/>
                </a:solidFill>
                <a:effectLst/>
                <a:latin typeface="-apple-system"/>
              </a:rPr>
              <a:t>小鸟</a:t>
            </a:r>
            <a:r>
              <a:rPr lang="zh-CN" altLang="en-US" b="0" i="0" dirty="0">
                <a:solidFill>
                  <a:srgbClr val="121212"/>
                </a:solidFill>
                <a:effectLst/>
                <a:latin typeface="-apple-system"/>
              </a:rPr>
              <a:t>编码特征，属于和</a:t>
            </a:r>
            <a:r>
              <a:rPr lang="zh-CN" altLang="en-US" b="1" i="0" dirty="0">
                <a:solidFill>
                  <a:srgbClr val="121212"/>
                </a:solidFill>
                <a:effectLst/>
                <a:latin typeface="-apple-system"/>
              </a:rPr>
              <a:t>位置有关的</a:t>
            </a:r>
            <a:r>
              <a:rPr lang="zh-CN" altLang="en-US" b="1" i="0" dirty="0">
                <a:solidFill>
                  <a:srgbClr val="FF0000"/>
                </a:solidFill>
                <a:effectLst/>
                <a:latin typeface="-apple-system"/>
              </a:rPr>
              <a:t>全局</a:t>
            </a:r>
            <a:r>
              <a:rPr lang="zh-CN" altLang="en-US" b="0" i="0" dirty="0">
                <a:solidFill>
                  <a:srgbClr val="121212"/>
                </a:solidFill>
                <a:effectLst/>
                <a:latin typeface="-apple-system"/>
              </a:rPr>
              <a:t>小鸟统计信息。</a:t>
            </a:r>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11</a:t>
            </a:fld>
            <a:endParaRPr lang="zh-CN" altLang="en-US"/>
          </a:p>
        </p:txBody>
      </p:sp>
    </p:spTree>
    <p:extLst>
      <p:ext uri="{BB962C8B-B14F-4D97-AF65-F5344CB8AC3E}">
        <p14:creationId xmlns:p14="http://schemas.microsoft.com/office/powerpoint/2010/main" val="153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正式输入</a:t>
            </a:r>
            <a:r>
              <a:rPr lang="en-US" altLang="zh-CN" b="0" i="0" dirty="0">
                <a:solidFill>
                  <a:srgbClr val="121212"/>
                </a:solidFill>
                <a:effectLst/>
                <a:latin typeface="-apple-system"/>
              </a:rPr>
              <a:t>encoder</a:t>
            </a:r>
            <a:r>
              <a:rPr lang="zh-CN" altLang="en-US" b="0" i="0" dirty="0">
                <a:solidFill>
                  <a:srgbClr val="121212"/>
                </a:solidFill>
                <a:effectLst/>
                <a:latin typeface="-apple-system"/>
              </a:rPr>
              <a:t>之前，需要进行</a:t>
            </a:r>
            <a:r>
              <a:rPr lang="en-US" altLang="zh-CN" b="1" i="0" dirty="0">
                <a:solidFill>
                  <a:srgbClr val="121212"/>
                </a:solidFill>
                <a:effectLst/>
                <a:latin typeface="-apple-system"/>
              </a:rPr>
              <a:t>Positional Encoding</a:t>
            </a:r>
            <a:r>
              <a:rPr lang="zh-CN" altLang="en-US" b="0" i="0" dirty="0">
                <a:solidFill>
                  <a:srgbClr val="121212"/>
                </a:solidFill>
                <a:effectLst/>
                <a:latin typeface="-apple-system"/>
              </a:rPr>
              <a:t>。这一步在之前介绍</a:t>
            </a:r>
            <a:r>
              <a:rPr lang="en-US" altLang="zh-CN" b="0" i="0" dirty="0">
                <a:solidFill>
                  <a:srgbClr val="121212"/>
                </a:solidFill>
                <a:effectLst/>
                <a:latin typeface="-apple-system"/>
              </a:rPr>
              <a:t>transformer</a:t>
            </a:r>
            <a:r>
              <a:rPr lang="zh-CN" altLang="en-US" b="0" i="0" dirty="0">
                <a:solidFill>
                  <a:srgbClr val="121212"/>
                </a:solidFill>
                <a:effectLst/>
                <a:latin typeface="-apple-system"/>
              </a:rPr>
              <a:t>的时候已经提到过，因为</a:t>
            </a:r>
            <a:r>
              <a:rPr lang="zh-CN" altLang="en-US" b="1" i="0" dirty="0">
                <a:solidFill>
                  <a:srgbClr val="121212"/>
                </a:solidFill>
                <a:effectLst/>
                <a:latin typeface="-apple-system"/>
              </a:rPr>
              <a:t>在</a:t>
            </a:r>
            <a:r>
              <a:rPr lang="en-US" altLang="zh-CN" b="1" i="0" dirty="0">
                <a:solidFill>
                  <a:srgbClr val="121212"/>
                </a:solidFill>
                <a:effectLst/>
                <a:latin typeface="-apple-system"/>
              </a:rPr>
              <a:t>self-attention</a:t>
            </a:r>
            <a:r>
              <a:rPr lang="zh-CN" altLang="en-US" b="1" i="0" dirty="0">
                <a:solidFill>
                  <a:srgbClr val="121212"/>
                </a:solidFill>
                <a:effectLst/>
                <a:latin typeface="-apple-system"/>
              </a:rPr>
              <a:t>中需要有表示位置的信息</a:t>
            </a:r>
            <a:r>
              <a:rPr lang="zh-CN" altLang="en-US" b="0" i="0" dirty="0">
                <a:solidFill>
                  <a:srgbClr val="121212"/>
                </a:solidFill>
                <a:effectLst/>
                <a:latin typeface="-apple-system"/>
              </a:rPr>
              <a:t>，否则在你的</a:t>
            </a:r>
            <a:r>
              <a:rPr lang="en-US" altLang="zh-CN" b="0" i="0" dirty="0">
                <a:solidFill>
                  <a:srgbClr val="121212"/>
                </a:solidFill>
                <a:effectLst/>
                <a:latin typeface="-apple-system"/>
              </a:rPr>
              <a:t>sequence </a:t>
            </a:r>
            <a:r>
              <a:rPr lang="zh-CN" altLang="en-US" b="0" i="0" dirty="0">
                <a:solidFill>
                  <a:srgbClr val="121212"/>
                </a:solidFill>
                <a:effectLst/>
                <a:latin typeface="-apple-system"/>
              </a:rPr>
              <a:t>在计算注意力无论位置信息对各个元素的建模结果是一样的 就像得到的结果</a:t>
            </a:r>
            <a:r>
              <a:rPr lang="en-US" altLang="zh-CN" b="0" i="0" dirty="0">
                <a:solidFill>
                  <a:srgbClr val="121212"/>
                </a:solidFill>
                <a:effectLst/>
                <a:latin typeface="-apple-system"/>
              </a:rPr>
              <a:t> “A</a:t>
            </a:r>
            <a:r>
              <a:rPr lang="zh-CN" altLang="en-US" b="0" i="0" dirty="0">
                <a:solidFill>
                  <a:srgbClr val="121212"/>
                </a:solidFill>
                <a:effectLst/>
                <a:latin typeface="-apple-system"/>
              </a:rPr>
              <a:t>打了</a:t>
            </a:r>
            <a:r>
              <a:rPr lang="en-US" altLang="zh-CN" b="0" i="0" dirty="0">
                <a:solidFill>
                  <a:srgbClr val="121212"/>
                </a:solidFill>
                <a:effectLst/>
                <a:latin typeface="-apple-system"/>
              </a:rPr>
              <a:t>B” </a:t>
            </a:r>
            <a:r>
              <a:rPr lang="zh-CN" altLang="en-US" b="0" i="0" dirty="0">
                <a:solidFill>
                  <a:srgbClr val="121212"/>
                </a:solidFill>
                <a:effectLst/>
                <a:latin typeface="-apple-system"/>
              </a:rPr>
              <a:t>和</a:t>
            </a:r>
            <a:r>
              <a:rPr lang="en-US" altLang="zh-CN" b="0" i="0" dirty="0">
                <a:solidFill>
                  <a:srgbClr val="121212"/>
                </a:solidFill>
                <a:effectLst/>
                <a:latin typeface="-apple-system"/>
              </a:rPr>
              <a:t> “B</a:t>
            </a:r>
            <a:r>
              <a:rPr lang="zh-CN" altLang="en-US" b="0" i="0" dirty="0">
                <a:solidFill>
                  <a:srgbClr val="121212"/>
                </a:solidFill>
                <a:effectLst/>
                <a:latin typeface="-apple-system"/>
              </a:rPr>
              <a:t>打了</a:t>
            </a:r>
            <a:r>
              <a:rPr lang="en-US" altLang="zh-CN" b="0" i="0" dirty="0">
                <a:solidFill>
                  <a:srgbClr val="121212"/>
                </a:solidFill>
                <a:effectLst/>
                <a:latin typeface="-apple-system"/>
              </a:rPr>
              <a:t>A”</a:t>
            </a:r>
            <a:r>
              <a:rPr lang="zh-CN" altLang="en-US" b="0" i="0" dirty="0">
                <a:solidFill>
                  <a:srgbClr val="121212"/>
                </a:solidFill>
                <a:effectLst/>
                <a:latin typeface="-apple-system"/>
              </a:rPr>
              <a:t>的效果是一样的。</a:t>
            </a:r>
            <a:r>
              <a:rPr lang="zh-CN" altLang="en-US" b="1" i="0" dirty="0">
                <a:solidFill>
                  <a:srgbClr val="121212"/>
                </a:solidFill>
                <a:effectLst/>
                <a:latin typeface="-apple-system"/>
              </a:rPr>
              <a:t>但是</a:t>
            </a:r>
            <a:r>
              <a:rPr lang="en-US" altLang="zh-CN" b="1" i="0" dirty="0">
                <a:solidFill>
                  <a:srgbClr val="121212"/>
                </a:solidFill>
                <a:effectLst/>
                <a:latin typeface="-apple-system"/>
              </a:rPr>
              <a:t>transformer encoder</a:t>
            </a:r>
            <a:r>
              <a:rPr lang="zh-CN" altLang="en-US" b="1" i="0" dirty="0">
                <a:solidFill>
                  <a:srgbClr val="121212"/>
                </a:solidFill>
                <a:effectLst/>
                <a:latin typeface="-apple-system"/>
              </a:rPr>
              <a:t>这个结构本身却无法体现出位置信息。</a:t>
            </a:r>
            <a:r>
              <a:rPr lang="zh-CN" altLang="en-US" b="0" i="0" dirty="0">
                <a:solidFill>
                  <a:srgbClr val="121212"/>
                </a:solidFill>
                <a:effectLst/>
                <a:latin typeface="-apple-system"/>
              </a:rPr>
              <a:t>也就是说，我们需要对这个</a:t>
            </a:r>
            <a:r>
              <a:rPr lang="en-US" altLang="zh-CN" b="0" i="0" dirty="0">
                <a:solidFill>
                  <a:srgbClr val="121212"/>
                </a:solidFill>
                <a:effectLst/>
                <a:latin typeface="-apple-system"/>
              </a:rPr>
              <a:t>embedding</a:t>
            </a:r>
            <a:r>
              <a:rPr lang="zh-CN" altLang="en-US" b="0" i="0" dirty="0">
                <a:solidFill>
                  <a:srgbClr val="121212"/>
                </a:solidFill>
                <a:effectLst/>
                <a:latin typeface="-apple-system"/>
              </a:rPr>
              <a:t>结果做</a:t>
            </a:r>
            <a:r>
              <a:rPr lang="en-US" altLang="zh-CN" b="0" i="0" dirty="0">
                <a:solidFill>
                  <a:srgbClr val="121212"/>
                </a:solidFill>
                <a:effectLst/>
                <a:latin typeface="-apple-system"/>
              </a:rPr>
              <a:t>positional encoding</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zh-CN" altLang="en-US" b="0" i="0" dirty="0">
                <a:solidFill>
                  <a:srgbClr val="121212"/>
                </a:solidFill>
                <a:effectLst/>
                <a:latin typeface="-apple-system"/>
              </a:rPr>
              <a:t>可以看到</a:t>
            </a:r>
            <a:r>
              <a:rPr lang="en-US" altLang="zh-CN" b="0" i="0" dirty="0">
                <a:solidFill>
                  <a:srgbClr val="121212"/>
                </a:solidFill>
                <a:effectLst/>
                <a:latin typeface="-apple-system"/>
              </a:rPr>
              <a:t>DETR</a:t>
            </a:r>
            <a:r>
              <a:rPr lang="zh-CN" altLang="en-US" b="0" i="0" dirty="0">
                <a:solidFill>
                  <a:srgbClr val="121212"/>
                </a:solidFill>
                <a:effectLst/>
                <a:latin typeface="-apple-system"/>
              </a:rPr>
              <a:t>中的</a:t>
            </a:r>
            <a:r>
              <a:rPr lang="en-US" altLang="zh-CN" b="0" i="0" dirty="0">
                <a:solidFill>
                  <a:srgbClr val="121212"/>
                </a:solidFill>
                <a:effectLst/>
                <a:latin typeface="-apple-system"/>
              </a:rPr>
              <a:t>positional encoding</a:t>
            </a:r>
            <a:r>
              <a:rPr lang="zh-CN" altLang="en-US" b="0" i="0" dirty="0">
                <a:solidFill>
                  <a:srgbClr val="121212"/>
                </a:solidFill>
                <a:effectLst/>
                <a:latin typeface="-apple-system"/>
              </a:rPr>
              <a:t>和原版的有一些不同，无论是从名字上还是位置上。</a:t>
            </a:r>
            <a:endParaRPr lang="en-US" altLang="zh-CN" b="0" i="0" dirty="0">
              <a:solidFill>
                <a:srgbClr val="121212"/>
              </a:solidFill>
              <a:effectLst/>
              <a:latin typeface="-apple-system"/>
            </a:endParaRPr>
          </a:p>
          <a:p>
            <a:r>
              <a:rPr lang="zh-CN" altLang="en-US" b="0" i="0" dirty="0">
                <a:solidFill>
                  <a:srgbClr val="121212"/>
                </a:solidFill>
                <a:effectLst/>
                <a:latin typeface="-apple-system"/>
              </a:rPr>
              <a:t>第一点不同：</a:t>
            </a:r>
            <a:r>
              <a:rPr lang="en-US" altLang="zh-CN" b="0" i="0" dirty="0">
                <a:solidFill>
                  <a:srgbClr val="121212"/>
                </a:solidFill>
                <a:effectLst/>
                <a:latin typeface="-apple-system"/>
              </a:rPr>
              <a:t>DETR</a:t>
            </a:r>
            <a:r>
              <a:rPr lang="zh-CN" altLang="en-US" b="0" i="0" dirty="0">
                <a:solidFill>
                  <a:srgbClr val="121212"/>
                </a:solidFill>
                <a:effectLst/>
                <a:latin typeface="-apple-system"/>
              </a:rPr>
              <a:t>考虑了</a:t>
            </a:r>
            <a:r>
              <a:rPr lang="en-US" altLang="zh-CN" b="0" i="0" dirty="0" err="1">
                <a:solidFill>
                  <a:srgbClr val="121212"/>
                </a:solidFill>
                <a:effectLst/>
                <a:latin typeface="-apple-system"/>
              </a:rPr>
              <a:t>xy</a:t>
            </a:r>
            <a:r>
              <a:rPr lang="zh-CN" altLang="en-US" b="0" i="0" dirty="0">
                <a:solidFill>
                  <a:srgbClr val="121212"/>
                </a:solidFill>
                <a:effectLst/>
                <a:latin typeface="-apple-system"/>
              </a:rPr>
              <a:t>方向的位置编码，因为图像特征是</a:t>
            </a:r>
            <a:r>
              <a:rPr lang="en-US" altLang="zh-CN" b="0" i="0" dirty="0">
                <a:solidFill>
                  <a:srgbClr val="121212"/>
                </a:solidFill>
                <a:effectLst/>
                <a:latin typeface="-apple-system"/>
              </a:rPr>
              <a:t>2-D</a:t>
            </a:r>
            <a:r>
              <a:rPr lang="zh-CN" altLang="en-US" b="0" i="0" dirty="0">
                <a:solidFill>
                  <a:srgbClr val="121212"/>
                </a:solidFill>
                <a:effectLst/>
                <a:latin typeface="-apple-system"/>
              </a:rPr>
              <a:t>特征。采用的依然是</a:t>
            </a:r>
            <a:r>
              <a:rPr lang="en-US" altLang="zh-CN" b="0" i="0" dirty="0" err="1">
                <a:solidFill>
                  <a:srgbClr val="121212"/>
                </a:solidFill>
                <a:effectLst/>
                <a:latin typeface="-apple-system"/>
              </a:rPr>
              <a:t>sincos</a:t>
            </a:r>
            <a:r>
              <a:rPr lang="zh-CN" altLang="en-US" b="0" i="0" dirty="0">
                <a:solidFill>
                  <a:srgbClr val="121212"/>
                </a:solidFill>
                <a:effectLst/>
                <a:latin typeface="-apple-system"/>
              </a:rPr>
              <a:t>模式，但是需要考虑</a:t>
            </a:r>
            <a:r>
              <a:rPr lang="en-US" altLang="zh-CN" b="0" i="0" dirty="0" err="1">
                <a:solidFill>
                  <a:srgbClr val="121212"/>
                </a:solidFill>
                <a:effectLst/>
                <a:latin typeface="-apple-system"/>
              </a:rPr>
              <a:t>xy</a:t>
            </a:r>
            <a:r>
              <a:rPr lang="zh-CN" altLang="en-US" b="0" i="0" dirty="0">
                <a:solidFill>
                  <a:srgbClr val="121212"/>
                </a:solidFill>
                <a:effectLst/>
                <a:latin typeface="-apple-system"/>
              </a:rPr>
              <a:t>两个方向。不是类似</a:t>
            </a:r>
            <a:r>
              <a:rPr lang="en-US" altLang="zh-CN" b="0" i="0" dirty="0">
                <a:solidFill>
                  <a:srgbClr val="121212"/>
                </a:solidFill>
                <a:effectLst/>
                <a:latin typeface="-apple-system"/>
              </a:rPr>
              <a:t>vision </a:t>
            </a:r>
            <a:r>
              <a:rPr lang="en-US" altLang="zh-CN" b="0" i="0" dirty="0" err="1">
                <a:solidFill>
                  <a:srgbClr val="121212"/>
                </a:solidFill>
                <a:effectLst/>
                <a:latin typeface="-apple-system"/>
              </a:rPr>
              <a:t>transoformer</a:t>
            </a:r>
            <a:r>
              <a:rPr lang="zh-CN" altLang="en-US" b="0" i="0" dirty="0">
                <a:solidFill>
                  <a:srgbClr val="121212"/>
                </a:solidFill>
                <a:effectLst/>
                <a:latin typeface="-apple-system"/>
              </a:rPr>
              <a:t>做法简单的将其拉伸为</a:t>
            </a:r>
            <a:r>
              <a:rPr lang="en-US" altLang="zh-CN" b="0" i="0" dirty="0">
                <a:solidFill>
                  <a:srgbClr val="121212"/>
                </a:solidFill>
                <a:effectLst/>
                <a:latin typeface="-apple-system"/>
              </a:rPr>
              <a:t>d*HW</a:t>
            </a:r>
            <a:r>
              <a:rPr lang="zh-CN" altLang="en-US" b="0" i="0" dirty="0">
                <a:solidFill>
                  <a:srgbClr val="121212"/>
                </a:solidFill>
                <a:effectLst/>
                <a:latin typeface="-apple-system"/>
              </a:rPr>
              <a:t>，然后从</a:t>
            </a:r>
            <a:r>
              <a:rPr lang="en-US" altLang="zh-CN" b="0" i="0" dirty="0">
                <a:solidFill>
                  <a:srgbClr val="121212"/>
                </a:solidFill>
                <a:effectLst/>
                <a:latin typeface="-apple-system"/>
              </a:rPr>
              <a:t>[1,HW]</a:t>
            </a:r>
            <a:r>
              <a:rPr lang="zh-CN" altLang="en-US" b="0" i="0" dirty="0">
                <a:solidFill>
                  <a:srgbClr val="121212"/>
                </a:solidFill>
                <a:effectLst/>
                <a:latin typeface="-apple-system"/>
              </a:rPr>
              <a:t>进行长度为</a:t>
            </a:r>
            <a:r>
              <a:rPr lang="en-US" altLang="zh-CN" b="0" i="0" dirty="0">
                <a:solidFill>
                  <a:srgbClr val="121212"/>
                </a:solidFill>
                <a:effectLst/>
                <a:latin typeface="-apple-system"/>
              </a:rPr>
              <a:t>256</a:t>
            </a:r>
            <a:r>
              <a:rPr lang="zh-CN" altLang="en-US" b="0" i="0" dirty="0">
                <a:solidFill>
                  <a:srgbClr val="121212"/>
                </a:solidFill>
                <a:effectLst/>
                <a:latin typeface="-apple-system"/>
              </a:rPr>
              <a:t>的位置编码，而是考虑了</a:t>
            </a:r>
            <a:r>
              <a:rPr lang="en-US" altLang="zh-CN" b="0" i="0" dirty="0" err="1">
                <a:solidFill>
                  <a:srgbClr val="121212"/>
                </a:solidFill>
                <a:effectLst/>
                <a:latin typeface="-apple-system"/>
              </a:rPr>
              <a:t>xy</a:t>
            </a:r>
            <a:r>
              <a:rPr lang="zh-CN" altLang="en-US" b="0" i="0" dirty="0">
                <a:solidFill>
                  <a:srgbClr val="121212"/>
                </a:solidFill>
                <a:effectLst/>
                <a:latin typeface="-apple-system"/>
              </a:rPr>
              <a:t>方向同时编码，每个方向各编码</a:t>
            </a:r>
            <a:r>
              <a:rPr lang="en-US" altLang="zh-CN" b="0" i="0" dirty="0">
                <a:solidFill>
                  <a:srgbClr val="121212"/>
                </a:solidFill>
                <a:effectLst/>
                <a:latin typeface="-apple-system"/>
              </a:rPr>
              <a:t>128</a:t>
            </a:r>
            <a:r>
              <a:rPr lang="zh-CN" altLang="en-US" b="0" i="0" dirty="0">
                <a:solidFill>
                  <a:srgbClr val="121212"/>
                </a:solidFill>
                <a:effectLst/>
                <a:latin typeface="-apple-system"/>
              </a:rPr>
              <a:t>维向量，这种编码方式更符合图像特点。</a:t>
            </a:r>
            <a:endParaRPr lang="en-US" altLang="zh-CN" b="0" i="0" dirty="0">
              <a:solidFill>
                <a:srgbClr val="121212"/>
              </a:solidFill>
              <a:effectLst/>
              <a:latin typeface="-apple-system"/>
            </a:endParaRPr>
          </a:p>
          <a:p>
            <a:r>
              <a:rPr lang="en-US" altLang="zh-CN" b="0" i="0" dirty="0">
                <a:solidFill>
                  <a:srgbClr val="121212"/>
                </a:solidFill>
                <a:effectLst/>
                <a:latin typeface="-apple-system"/>
              </a:rPr>
              <a:t>         </a:t>
            </a:r>
            <a:r>
              <a:rPr lang="zh-CN" altLang="en-US" b="0" i="0" dirty="0">
                <a:solidFill>
                  <a:srgbClr val="121212"/>
                </a:solidFill>
                <a:effectLst/>
                <a:latin typeface="-apple-system"/>
              </a:rPr>
              <a:t>其中</a:t>
            </a:r>
            <a:r>
              <a:rPr lang="en-US" altLang="zh-CN" b="0" i="0" dirty="0">
                <a:solidFill>
                  <a:srgbClr val="121212"/>
                </a:solidFill>
                <a:effectLst/>
                <a:latin typeface="-apple-system"/>
              </a:rPr>
              <a:t>d</a:t>
            </a:r>
            <a:r>
              <a:rPr lang="zh-CN" altLang="en-US" b="0" i="0" dirty="0">
                <a:solidFill>
                  <a:srgbClr val="121212"/>
                </a:solidFill>
                <a:effectLst/>
                <a:latin typeface="-apple-system"/>
              </a:rPr>
              <a:t>代表位置编码的长度，</a:t>
            </a:r>
            <a:r>
              <a:rPr lang="en-US" altLang="zh-CN" b="0" i="0" dirty="0">
                <a:solidFill>
                  <a:srgbClr val="121212"/>
                </a:solidFill>
                <a:effectLst/>
                <a:latin typeface="-apple-system"/>
              </a:rPr>
              <a:t>H,W</a:t>
            </a:r>
            <a:r>
              <a:rPr lang="zh-CN" altLang="en-US" b="0" i="0" dirty="0">
                <a:solidFill>
                  <a:srgbClr val="121212"/>
                </a:solidFill>
                <a:effectLst/>
                <a:latin typeface="-apple-system"/>
              </a:rPr>
              <a:t>代表张量的位置。意思是说，这个特征图上的任意一个点</a:t>
            </a:r>
            <a:r>
              <a:rPr lang="en-US" altLang="zh-CN" b="0" i="0" dirty="0">
                <a:solidFill>
                  <a:srgbClr val="121212"/>
                </a:solidFill>
                <a:effectLst/>
                <a:latin typeface="-apple-system"/>
              </a:rPr>
              <a:t>(</a:t>
            </a:r>
            <a:r>
              <a:rPr lang="en-US" altLang="zh-CN" b="0" i="0" dirty="0" err="1">
                <a:solidFill>
                  <a:srgbClr val="121212"/>
                </a:solidFill>
                <a:effectLst/>
                <a:latin typeface="-apple-system"/>
              </a:rPr>
              <a:t>Hx,Wx</a:t>
            </a:r>
            <a:r>
              <a:rPr lang="en-US" altLang="zh-CN" b="0" i="0" dirty="0">
                <a:solidFill>
                  <a:srgbClr val="121212"/>
                </a:solidFill>
                <a:effectLst/>
                <a:latin typeface="-apple-system"/>
              </a:rPr>
              <a:t>)</a:t>
            </a:r>
            <a:r>
              <a:rPr lang="zh-CN" altLang="en-US" b="0" i="0" dirty="0">
                <a:solidFill>
                  <a:srgbClr val="121212"/>
                </a:solidFill>
                <a:effectLst/>
                <a:latin typeface="-apple-system"/>
              </a:rPr>
              <a:t>有个位置编码，这个编码的长度是</a:t>
            </a:r>
            <a:r>
              <a:rPr lang="en-US" altLang="zh-CN" b="0" i="0" dirty="0">
                <a:solidFill>
                  <a:srgbClr val="121212"/>
                </a:solidFill>
                <a:effectLst/>
                <a:latin typeface="-apple-system"/>
              </a:rPr>
              <a:t>256</a:t>
            </a:r>
            <a:r>
              <a:rPr lang="zh-CN" altLang="en-US" b="0" i="0" dirty="0">
                <a:solidFill>
                  <a:srgbClr val="121212"/>
                </a:solidFill>
                <a:effectLst/>
                <a:latin typeface="-apple-system"/>
              </a:rPr>
              <a:t>，其中，前</a:t>
            </a:r>
            <a:r>
              <a:rPr lang="en-US" altLang="zh-CN" b="0" i="0" dirty="0">
                <a:solidFill>
                  <a:srgbClr val="121212"/>
                </a:solidFill>
                <a:effectLst/>
                <a:latin typeface="-apple-system"/>
              </a:rPr>
              <a:t>128</a:t>
            </a:r>
            <a:r>
              <a:rPr lang="zh-CN" altLang="en-US" b="0" i="0" dirty="0">
                <a:solidFill>
                  <a:srgbClr val="121212"/>
                </a:solidFill>
                <a:effectLst/>
                <a:latin typeface="-apple-system"/>
              </a:rPr>
              <a:t>维代表</a:t>
            </a:r>
            <a:r>
              <a:rPr lang="en-US" altLang="zh-CN" b="0" i="0" dirty="0">
                <a:solidFill>
                  <a:srgbClr val="121212"/>
                </a:solidFill>
                <a:effectLst/>
                <a:latin typeface="-apple-system"/>
              </a:rPr>
              <a:t>Hx</a:t>
            </a:r>
            <a:r>
              <a:rPr lang="zh-CN" altLang="en-US" b="0" i="0" dirty="0">
                <a:solidFill>
                  <a:srgbClr val="121212"/>
                </a:solidFill>
                <a:effectLst/>
                <a:latin typeface="-apple-system"/>
              </a:rPr>
              <a:t>的位置编码，后</a:t>
            </a:r>
            <a:r>
              <a:rPr lang="en-US" altLang="zh-CN" b="0" i="0" dirty="0">
                <a:solidFill>
                  <a:srgbClr val="121212"/>
                </a:solidFill>
                <a:effectLst/>
                <a:latin typeface="-apple-system"/>
              </a:rPr>
              <a:t>128</a:t>
            </a:r>
            <a:r>
              <a:rPr lang="zh-CN" altLang="en-US" b="0" i="0" dirty="0">
                <a:solidFill>
                  <a:srgbClr val="121212"/>
                </a:solidFill>
                <a:effectLst/>
                <a:latin typeface="-apple-system"/>
              </a:rPr>
              <a:t>维代表</a:t>
            </a:r>
            <a:r>
              <a:rPr lang="en-US" altLang="zh-CN" b="0" i="0" dirty="0" err="1">
                <a:solidFill>
                  <a:srgbClr val="121212"/>
                </a:solidFill>
                <a:effectLst/>
                <a:latin typeface="-apple-system"/>
              </a:rPr>
              <a:t>Wx</a:t>
            </a:r>
            <a:r>
              <a:rPr lang="zh-CN" altLang="en-US" b="0" i="0" dirty="0">
                <a:solidFill>
                  <a:srgbClr val="121212"/>
                </a:solidFill>
                <a:effectLst/>
                <a:latin typeface="-apple-system"/>
              </a:rPr>
              <a:t>的位置编码。将两个</a:t>
            </a:r>
            <a:r>
              <a:rPr lang="en-US" altLang="zh-CN" b="0" i="0" dirty="0">
                <a:solidFill>
                  <a:srgbClr val="121212"/>
                </a:solidFill>
                <a:effectLst/>
                <a:latin typeface="-apple-system"/>
              </a:rPr>
              <a:t>128</a:t>
            </a:r>
            <a:r>
              <a:rPr lang="zh-CN" altLang="en-US" b="0" i="0" dirty="0">
                <a:solidFill>
                  <a:srgbClr val="121212"/>
                </a:solidFill>
                <a:effectLst/>
                <a:latin typeface="-apple-system"/>
              </a:rPr>
              <a:t>维的位置编码进行一个拼接既可以表示该点在图片中的空间位置关系，所以</a:t>
            </a:r>
            <a:r>
              <a:rPr lang="en-US" altLang="zh-CN" b="0" i="0" dirty="0" err="1">
                <a:solidFill>
                  <a:srgbClr val="121212"/>
                </a:solidFill>
                <a:effectLst/>
                <a:latin typeface="-apple-system"/>
              </a:rPr>
              <a:t>DeTR</a:t>
            </a:r>
            <a:r>
              <a:rPr lang="zh-CN" altLang="en-US" b="0" i="0" dirty="0">
                <a:solidFill>
                  <a:srgbClr val="121212"/>
                </a:solidFill>
                <a:effectLst/>
                <a:latin typeface="-apple-system"/>
              </a:rPr>
              <a:t>叫做</a:t>
            </a:r>
            <a:r>
              <a:rPr lang="en-US" altLang="zh-CN" b="0" i="0" dirty="0">
                <a:solidFill>
                  <a:srgbClr val="121212"/>
                </a:solidFill>
                <a:effectLst/>
                <a:latin typeface="-apple-system"/>
              </a:rPr>
              <a:t>spatial encoding</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zh-CN" altLang="en-US" b="0" i="0" dirty="0">
                <a:solidFill>
                  <a:srgbClr val="121212"/>
                </a:solidFill>
                <a:effectLst/>
                <a:latin typeface="-apple-system"/>
              </a:rPr>
              <a:t>第二点不同</a:t>
            </a:r>
            <a:r>
              <a:rPr lang="zh-CN" altLang="en-US" b="1" i="0" dirty="0">
                <a:solidFill>
                  <a:srgbClr val="121212"/>
                </a:solidFill>
                <a:effectLst/>
                <a:latin typeface="-apple-system"/>
              </a:rPr>
              <a:t>原版</a:t>
            </a:r>
            <a:r>
              <a:rPr lang="en-US" altLang="zh-CN" b="1" i="0" dirty="0">
                <a:solidFill>
                  <a:srgbClr val="121212"/>
                </a:solidFill>
                <a:effectLst/>
                <a:latin typeface="-apple-system"/>
              </a:rPr>
              <a:t>Transformer</a:t>
            </a:r>
            <a:r>
              <a:rPr lang="zh-CN" altLang="en-US" b="1" i="0" dirty="0">
                <a:solidFill>
                  <a:srgbClr val="121212"/>
                </a:solidFill>
                <a:effectLst/>
                <a:latin typeface="-apple-system"/>
              </a:rPr>
              <a:t>在输入上进行</a:t>
            </a:r>
            <a:r>
              <a:rPr lang="en-US" altLang="zh-CN" b="1" i="0" dirty="0">
                <a:solidFill>
                  <a:srgbClr val="121212"/>
                </a:solidFill>
                <a:effectLst/>
                <a:latin typeface="-apple-system"/>
              </a:rPr>
              <a:t>Positional Encoding</a:t>
            </a:r>
            <a:r>
              <a:rPr lang="zh-CN" altLang="en-US" b="1" i="0" dirty="0">
                <a:solidFill>
                  <a:srgbClr val="121212"/>
                </a:solidFill>
                <a:effectLst/>
                <a:latin typeface="-apple-system"/>
              </a:rPr>
              <a:t>，再把输入经过</a:t>
            </a:r>
            <a:r>
              <a:rPr lang="en-US" altLang="zh-CN" b="1" i="0" dirty="0">
                <a:solidFill>
                  <a:srgbClr val="121212"/>
                </a:solidFill>
                <a:effectLst/>
                <a:latin typeface="-apple-system"/>
              </a:rPr>
              <a:t>transformer</a:t>
            </a:r>
            <a:r>
              <a:rPr lang="zh-CN" altLang="en-US" b="1" i="0" dirty="0">
                <a:solidFill>
                  <a:srgbClr val="121212"/>
                </a:solidFill>
                <a:effectLst/>
                <a:latin typeface="-apple-system"/>
              </a:rPr>
              <a:t>里的</a:t>
            </a:r>
            <a:r>
              <a:rPr lang="en-US" altLang="zh-CN" b="1" i="0" dirty="0" err="1">
                <a:solidFill>
                  <a:srgbClr val="121212"/>
                </a:solidFill>
                <a:effectLst/>
                <a:latin typeface="-apple-system"/>
              </a:rPr>
              <a:t>wq</a:t>
            </a:r>
            <a:r>
              <a:rPr lang="zh-CN" altLang="en-US" b="1" i="0" dirty="0">
                <a:solidFill>
                  <a:srgbClr val="121212"/>
                </a:solidFill>
                <a:effectLst/>
                <a:latin typeface="-apple-system"/>
              </a:rPr>
              <a:t>、</a:t>
            </a:r>
            <a:r>
              <a:rPr lang="en-US" altLang="zh-CN" b="1" i="0" dirty="0" err="1">
                <a:solidFill>
                  <a:srgbClr val="121212"/>
                </a:solidFill>
                <a:effectLst/>
                <a:latin typeface="-apple-system"/>
              </a:rPr>
              <a:t>wk</a:t>
            </a:r>
            <a:r>
              <a:rPr lang="zh-CN" altLang="en-US" b="1" i="0" dirty="0">
                <a:solidFill>
                  <a:srgbClr val="121212"/>
                </a:solidFill>
                <a:effectLst/>
                <a:latin typeface="-apple-system"/>
              </a:rPr>
              <a:t>、</a:t>
            </a:r>
            <a:r>
              <a:rPr lang="en-US" altLang="zh-CN" b="1" i="0" dirty="0" err="1">
                <a:solidFill>
                  <a:srgbClr val="121212"/>
                </a:solidFill>
                <a:effectLst/>
                <a:latin typeface="-apple-system"/>
              </a:rPr>
              <a:t>wv</a:t>
            </a:r>
            <a:r>
              <a:rPr lang="en-US" altLang="zh-CN" b="1" i="0" dirty="0">
                <a:solidFill>
                  <a:srgbClr val="121212"/>
                </a:solidFill>
                <a:effectLst/>
                <a:latin typeface="-apple-system"/>
              </a:rPr>
              <a:t> matrix</a:t>
            </a:r>
            <a:r>
              <a:rPr lang="zh-CN" altLang="en-US" b="1" i="0" dirty="0">
                <a:solidFill>
                  <a:srgbClr val="121212"/>
                </a:solidFill>
                <a:effectLst/>
                <a:latin typeface="-apple-system"/>
              </a:rPr>
              <a:t>变为</a:t>
            </a:r>
            <a:r>
              <a:rPr lang="en-US" altLang="zh-CN" b="1" i="0" dirty="0">
                <a:solidFill>
                  <a:srgbClr val="121212"/>
                </a:solidFill>
                <a:effectLst/>
                <a:latin typeface="-apple-system"/>
              </a:rPr>
              <a:t>Query</a:t>
            </a:r>
            <a:r>
              <a:rPr lang="zh-CN" altLang="en-US" b="1" i="0" dirty="0">
                <a:solidFill>
                  <a:srgbClr val="121212"/>
                </a:solidFill>
                <a:effectLst/>
                <a:latin typeface="-apple-system"/>
              </a:rPr>
              <a:t>，</a:t>
            </a:r>
            <a:r>
              <a:rPr lang="en-US" altLang="zh-CN" b="1" i="0" dirty="0">
                <a:solidFill>
                  <a:srgbClr val="121212"/>
                </a:solidFill>
                <a:effectLst/>
                <a:latin typeface="-apple-system"/>
              </a:rPr>
              <a:t>Key</a:t>
            </a:r>
            <a:r>
              <a:rPr lang="zh-CN" altLang="en-US" b="1" i="0" dirty="0">
                <a:solidFill>
                  <a:srgbClr val="121212"/>
                </a:solidFill>
                <a:effectLst/>
                <a:latin typeface="-apple-system"/>
              </a:rPr>
              <a:t>和</a:t>
            </a:r>
            <a:r>
              <a:rPr lang="en-US" altLang="zh-CN" b="1" i="0" dirty="0">
                <a:solidFill>
                  <a:srgbClr val="121212"/>
                </a:solidFill>
                <a:effectLst/>
                <a:latin typeface="-apple-system"/>
              </a:rPr>
              <a:t>Value</a:t>
            </a:r>
            <a:r>
              <a:rPr lang="zh-CN" altLang="en-US" b="1" i="0" dirty="0">
                <a:solidFill>
                  <a:srgbClr val="121212"/>
                </a:solidFill>
                <a:effectLst/>
                <a:latin typeface="-apple-system"/>
              </a:rPr>
              <a:t>这几个张量。但是</a:t>
            </a:r>
            <a:r>
              <a:rPr lang="en-US" altLang="zh-CN" b="1" i="0" dirty="0">
                <a:solidFill>
                  <a:srgbClr val="121212"/>
                </a:solidFill>
                <a:effectLst/>
                <a:latin typeface="-apple-system"/>
              </a:rPr>
              <a:t>DETR</a:t>
            </a:r>
            <a:r>
              <a:rPr lang="zh-CN" altLang="en-US" b="0" i="0" dirty="0">
                <a:solidFill>
                  <a:srgbClr val="121212"/>
                </a:solidFill>
                <a:effectLst/>
                <a:latin typeface="-apple-system"/>
              </a:rPr>
              <a:t>在</a:t>
            </a:r>
            <a:r>
              <a:rPr lang="en-US" altLang="zh-CN" b="0" i="0" dirty="0">
                <a:solidFill>
                  <a:srgbClr val="121212"/>
                </a:solidFill>
                <a:effectLst/>
                <a:latin typeface="-apple-system"/>
              </a:rPr>
              <a:t>Encoder</a:t>
            </a:r>
            <a:r>
              <a:rPr lang="zh-CN" altLang="en-US" b="0" i="0" dirty="0">
                <a:solidFill>
                  <a:srgbClr val="121212"/>
                </a:solidFill>
                <a:effectLst/>
                <a:latin typeface="-apple-system"/>
              </a:rPr>
              <a:t>的每一个</a:t>
            </a:r>
            <a:r>
              <a:rPr lang="en-US" altLang="zh-CN" b="0" i="0" dirty="0">
                <a:solidFill>
                  <a:srgbClr val="121212"/>
                </a:solidFill>
                <a:effectLst/>
                <a:latin typeface="-apple-system"/>
              </a:rPr>
              <a:t>Multi-head Self-attention</a:t>
            </a:r>
            <a:r>
              <a:rPr lang="zh-CN" altLang="en-US" b="0" i="0" dirty="0">
                <a:solidFill>
                  <a:srgbClr val="121212"/>
                </a:solidFill>
                <a:effectLst/>
                <a:latin typeface="-apple-system"/>
              </a:rPr>
              <a:t>之前都使用了</a:t>
            </a:r>
            <a:r>
              <a:rPr lang="en-US" altLang="zh-CN" b="0" i="0" dirty="0">
                <a:solidFill>
                  <a:srgbClr val="121212"/>
                </a:solidFill>
                <a:effectLst/>
                <a:latin typeface="-apple-system"/>
              </a:rPr>
              <a:t>Positional Encoding</a:t>
            </a:r>
            <a:r>
              <a:rPr lang="zh-CN" altLang="en-US" b="0" i="0" dirty="0">
                <a:solidFill>
                  <a:srgbClr val="121212"/>
                </a:solidFill>
                <a:effectLst/>
                <a:latin typeface="-apple-system"/>
              </a:rPr>
              <a:t>，且</a:t>
            </a:r>
            <a:r>
              <a:rPr lang="zh-CN" altLang="en-US" b="1" i="0" dirty="0">
                <a:solidFill>
                  <a:srgbClr val="121212"/>
                </a:solidFill>
                <a:effectLst/>
                <a:latin typeface="-apple-system"/>
              </a:rPr>
              <a:t>只对</a:t>
            </a:r>
            <a:r>
              <a:rPr lang="en-US" altLang="zh-CN" b="1" i="0" dirty="0">
                <a:solidFill>
                  <a:srgbClr val="121212"/>
                </a:solidFill>
                <a:effectLst/>
                <a:latin typeface="-apple-system"/>
              </a:rPr>
              <a:t>Query</a:t>
            </a:r>
            <a:r>
              <a:rPr lang="zh-CN" altLang="en-US" b="1" i="0" dirty="0">
                <a:solidFill>
                  <a:srgbClr val="121212"/>
                </a:solidFill>
                <a:effectLst/>
                <a:latin typeface="-apple-system"/>
              </a:rPr>
              <a:t>和</a:t>
            </a:r>
            <a:r>
              <a:rPr lang="en-US" altLang="zh-CN" b="1" i="0" dirty="0">
                <a:solidFill>
                  <a:srgbClr val="121212"/>
                </a:solidFill>
                <a:effectLst/>
                <a:latin typeface="-apple-system"/>
              </a:rPr>
              <a:t>Key</a:t>
            </a:r>
            <a:r>
              <a:rPr lang="zh-CN" altLang="en-US" b="1" i="0" dirty="0">
                <a:solidFill>
                  <a:srgbClr val="121212"/>
                </a:solidFill>
                <a:effectLst/>
                <a:latin typeface="-apple-system"/>
              </a:rPr>
              <a:t>使用了</a:t>
            </a:r>
            <a:r>
              <a:rPr lang="en-US" altLang="zh-CN" b="1" i="0" dirty="0">
                <a:solidFill>
                  <a:srgbClr val="121212"/>
                </a:solidFill>
                <a:effectLst/>
                <a:latin typeface="-apple-system"/>
              </a:rPr>
              <a:t>Positional Encoding</a:t>
            </a:r>
            <a:r>
              <a:rPr lang="zh-CN" altLang="en-US" b="1" i="0" dirty="0">
                <a:solidFill>
                  <a:srgbClr val="121212"/>
                </a:solidFill>
                <a:effectLst/>
                <a:latin typeface="-apple-system"/>
              </a:rPr>
              <a:t>，即：只把维度为（</a:t>
            </a:r>
            <a:r>
              <a:rPr lang="en-US" altLang="zh-CN" b="1" i="0" dirty="0">
                <a:solidFill>
                  <a:srgbClr val="121212"/>
                </a:solidFill>
                <a:effectLst/>
                <a:latin typeface="-apple-system"/>
              </a:rPr>
              <a:t>HW*256</a:t>
            </a:r>
            <a:r>
              <a:rPr lang="zh-CN" altLang="en-US" b="1" i="0" dirty="0">
                <a:solidFill>
                  <a:srgbClr val="121212"/>
                </a:solidFill>
                <a:effectLst/>
                <a:latin typeface="-apple-system"/>
              </a:rPr>
              <a:t>）维的位置编码与维度为（</a:t>
            </a:r>
            <a:r>
              <a:rPr lang="en-US" altLang="zh-CN" b="1" i="0" dirty="0">
                <a:solidFill>
                  <a:srgbClr val="121212"/>
                </a:solidFill>
                <a:effectLst/>
                <a:latin typeface="-apple-system"/>
              </a:rPr>
              <a:t>HW*256</a:t>
            </a:r>
            <a:r>
              <a:rPr lang="zh-CN" altLang="en-US" b="1" i="0" dirty="0">
                <a:solidFill>
                  <a:srgbClr val="121212"/>
                </a:solidFill>
                <a:effectLst/>
                <a:latin typeface="-apple-system"/>
              </a:rPr>
              <a:t>）维的</a:t>
            </a:r>
            <a:r>
              <a:rPr lang="en-US" altLang="zh-CN" b="1" i="0" dirty="0">
                <a:solidFill>
                  <a:srgbClr val="121212"/>
                </a:solidFill>
                <a:effectLst/>
                <a:latin typeface="-apple-system"/>
              </a:rPr>
              <a:t>Query</a:t>
            </a:r>
            <a:r>
              <a:rPr lang="zh-CN" altLang="en-US" b="1" i="0" dirty="0">
                <a:solidFill>
                  <a:srgbClr val="121212"/>
                </a:solidFill>
                <a:effectLst/>
                <a:latin typeface="-apple-system"/>
              </a:rPr>
              <a:t>和</a:t>
            </a:r>
            <a:r>
              <a:rPr lang="en-US" altLang="zh-CN" b="1" i="0" dirty="0">
                <a:solidFill>
                  <a:srgbClr val="121212"/>
                </a:solidFill>
                <a:effectLst/>
                <a:latin typeface="-apple-system"/>
              </a:rPr>
              <a:t>Key</a:t>
            </a:r>
            <a:r>
              <a:rPr lang="zh-CN" altLang="en-US" b="1" i="0" dirty="0">
                <a:solidFill>
                  <a:srgbClr val="121212"/>
                </a:solidFill>
                <a:effectLst/>
                <a:latin typeface="-apple-system"/>
              </a:rPr>
              <a:t>相加，而不与</a:t>
            </a:r>
            <a:r>
              <a:rPr lang="en-US" altLang="zh-CN" b="1" i="0" dirty="0">
                <a:solidFill>
                  <a:srgbClr val="121212"/>
                </a:solidFill>
                <a:effectLst/>
                <a:latin typeface="-apple-system"/>
              </a:rPr>
              <a:t>Value</a:t>
            </a:r>
            <a:r>
              <a:rPr lang="zh-CN" altLang="en-US" b="1" i="0" dirty="0">
                <a:solidFill>
                  <a:srgbClr val="121212"/>
                </a:solidFill>
                <a:effectLst/>
                <a:latin typeface="-apple-system"/>
              </a:rPr>
              <a:t>相加。</a:t>
            </a:r>
            <a:endParaRPr lang="en-US" altLang="zh-CN" b="1"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V</a:t>
            </a:r>
            <a:r>
              <a:rPr lang="zh-CN" altLang="en-US" dirty="0"/>
              <a:t>是各种类的具体的值 无关位置 所以不需要进行</a:t>
            </a:r>
            <a:r>
              <a:rPr lang="en-US" altLang="zh-CN" dirty="0"/>
              <a:t>positional encoding </a:t>
            </a:r>
            <a:r>
              <a:rPr lang="zh-CN" altLang="en-US" dirty="0"/>
              <a:t>而</a:t>
            </a:r>
            <a:r>
              <a:rPr lang="en-US" altLang="zh-CN" dirty="0"/>
              <a:t>q</a:t>
            </a:r>
            <a:r>
              <a:rPr lang="zh-CN" altLang="en-US" dirty="0"/>
              <a:t>和</a:t>
            </a:r>
            <a:r>
              <a:rPr lang="en-US" altLang="zh-CN" dirty="0"/>
              <a:t>k</a:t>
            </a:r>
            <a:r>
              <a:rPr lang="zh-CN" altLang="en-US" dirty="0"/>
              <a:t>是输入的信息需要带有位置信息去进行相似匹配查询。所以只在</a:t>
            </a:r>
            <a:r>
              <a:rPr lang="en-US" altLang="zh-CN" dirty="0"/>
              <a:t>Q</a:t>
            </a:r>
            <a:r>
              <a:rPr lang="zh-CN" altLang="en-US" dirty="0"/>
              <a:t>和</a:t>
            </a:r>
            <a:r>
              <a:rPr lang="en-US" altLang="zh-CN" dirty="0"/>
              <a:t>K</a:t>
            </a:r>
            <a:r>
              <a:rPr lang="zh-CN" altLang="en-US" dirty="0"/>
              <a:t>的位置进行匹配。</a:t>
            </a:r>
            <a:r>
              <a:rPr lang="en-US" altLang="zh-CN" b="1" i="0" dirty="0">
                <a:solidFill>
                  <a:srgbClr val="121212"/>
                </a:solidFill>
                <a:effectLst/>
                <a:latin typeface="-apple-system"/>
              </a:rPr>
              <a:t>Query</a:t>
            </a:r>
            <a:r>
              <a:rPr lang="zh-CN" altLang="en-US" b="1" i="0" dirty="0">
                <a:solidFill>
                  <a:srgbClr val="121212"/>
                </a:solidFill>
                <a:effectLst/>
                <a:latin typeface="-apple-system"/>
              </a:rPr>
              <a:t>可以视作代表不同</a:t>
            </a:r>
            <a:r>
              <a:rPr lang="en-US" altLang="zh-CN" b="1" i="0" dirty="0">
                <a:solidFill>
                  <a:srgbClr val="121212"/>
                </a:solidFill>
                <a:effectLst/>
                <a:latin typeface="-apple-system"/>
              </a:rPr>
              <a:t>object</a:t>
            </a:r>
            <a:r>
              <a:rPr lang="zh-CN" altLang="en-US" b="1" i="0" dirty="0">
                <a:solidFill>
                  <a:srgbClr val="121212"/>
                </a:solidFill>
                <a:effectLst/>
                <a:latin typeface="-apple-system"/>
              </a:rPr>
              <a:t>的信息，而</a:t>
            </a:r>
            <a:r>
              <a:rPr lang="en-US" altLang="zh-CN" b="1" i="0" dirty="0">
                <a:solidFill>
                  <a:srgbClr val="121212"/>
                </a:solidFill>
                <a:effectLst/>
                <a:latin typeface="-apple-system"/>
              </a:rPr>
              <a:t>Key</a:t>
            </a:r>
            <a:r>
              <a:rPr lang="zh-CN" altLang="en-US" b="1" i="0" dirty="0">
                <a:solidFill>
                  <a:srgbClr val="121212"/>
                </a:solidFill>
                <a:effectLst/>
                <a:latin typeface="-apple-system"/>
              </a:rPr>
              <a:t>和</a:t>
            </a:r>
            <a:r>
              <a:rPr lang="en-US" altLang="zh-CN" b="1" i="0" dirty="0">
                <a:solidFill>
                  <a:srgbClr val="121212"/>
                </a:solidFill>
                <a:effectLst/>
                <a:latin typeface="-apple-system"/>
              </a:rPr>
              <a:t>Value</a:t>
            </a:r>
            <a:r>
              <a:rPr lang="zh-CN" altLang="en-US" b="1" i="0" dirty="0">
                <a:solidFill>
                  <a:srgbClr val="121212"/>
                </a:solidFill>
                <a:effectLst/>
                <a:latin typeface="-apple-system"/>
              </a:rPr>
              <a:t>可以视作代表图像的全局信息。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Posx</a:t>
            </a:r>
            <a:r>
              <a:rPr lang="en-US" altLang="zh-CN" dirty="0"/>
              <a:t>[1,W] posy[1,H]</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假设你想计算任意一个位置（</a:t>
            </a:r>
            <a:r>
              <a:rPr lang="en-US" altLang="zh-CN" b="0" i="0" dirty="0" err="1">
                <a:solidFill>
                  <a:srgbClr val="121212"/>
                </a:solidFill>
                <a:effectLst/>
                <a:latin typeface="-apple-system"/>
              </a:rPr>
              <a:t>posx</a:t>
            </a:r>
            <a:r>
              <a:rPr lang="zh-CN" altLang="en-US" b="0" i="0" dirty="0">
                <a:solidFill>
                  <a:srgbClr val="121212"/>
                </a:solidFill>
                <a:effectLst/>
                <a:latin typeface="-apple-system"/>
              </a:rPr>
              <a:t>，</a:t>
            </a:r>
            <a:r>
              <a:rPr lang="en-US" altLang="zh-CN" b="0" i="0" dirty="0">
                <a:solidFill>
                  <a:srgbClr val="121212"/>
                </a:solidFill>
                <a:effectLst/>
                <a:latin typeface="-apple-system"/>
              </a:rPr>
              <a:t>posy</a:t>
            </a:r>
            <a:r>
              <a:rPr lang="zh-CN" altLang="en-US" b="0" i="0" dirty="0">
                <a:solidFill>
                  <a:srgbClr val="121212"/>
                </a:solidFill>
                <a:effectLst/>
                <a:latin typeface="-apple-system"/>
              </a:rPr>
              <a:t>）的</a:t>
            </a:r>
            <a:r>
              <a:rPr lang="en-US" altLang="zh-CN" b="0" i="0" dirty="0">
                <a:solidFill>
                  <a:srgbClr val="121212"/>
                </a:solidFill>
                <a:effectLst/>
                <a:latin typeface="-apple-system"/>
              </a:rPr>
              <a:t>Positional Encoding</a:t>
            </a:r>
            <a:r>
              <a:rPr lang="zh-CN" altLang="en-US" b="0" i="0" dirty="0">
                <a:solidFill>
                  <a:srgbClr val="121212"/>
                </a:solidFill>
                <a:effectLst/>
                <a:latin typeface="-apple-system"/>
              </a:rPr>
              <a:t>，把</a:t>
            </a:r>
            <a:r>
              <a:rPr lang="en-US" altLang="zh-CN" b="0" i="0" dirty="0" err="1">
                <a:solidFill>
                  <a:srgbClr val="121212"/>
                </a:solidFill>
                <a:effectLst/>
                <a:latin typeface="-apple-system"/>
              </a:rPr>
              <a:t>posx</a:t>
            </a:r>
            <a:r>
              <a:rPr lang="zh-CN" altLang="en-US" b="0" i="0" dirty="0">
                <a:solidFill>
                  <a:srgbClr val="121212"/>
                </a:solidFill>
                <a:effectLst/>
                <a:latin typeface="-apple-system"/>
              </a:rPr>
              <a:t>代入位置编码式子的</a:t>
            </a:r>
            <a:r>
              <a:rPr lang="en-US" altLang="zh-CN" b="0" i="0" dirty="0">
                <a:solidFill>
                  <a:srgbClr val="121212"/>
                </a:solidFill>
                <a:effectLst/>
                <a:latin typeface="-apple-system"/>
              </a:rPr>
              <a:t>a</a:t>
            </a:r>
            <a:r>
              <a:rPr lang="zh-CN" altLang="en-US" b="0" i="0" dirty="0">
                <a:solidFill>
                  <a:srgbClr val="121212"/>
                </a:solidFill>
                <a:effectLst/>
                <a:latin typeface="-apple-system"/>
              </a:rPr>
              <a:t>式和</a:t>
            </a:r>
            <a:r>
              <a:rPr lang="en-US" altLang="zh-CN" b="0" i="0" dirty="0">
                <a:solidFill>
                  <a:srgbClr val="121212"/>
                </a:solidFill>
                <a:effectLst/>
                <a:latin typeface="-apple-system"/>
              </a:rPr>
              <a:t>b</a:t>
            </a:r>
            <a:r>
              <a:rPr lang="zh-CN" altLang="en-US" b="0" i="0" dirty="0">
                <a:solidFill>
                  <a:srgbClr val="121212"/>
                </a:solidFill>
                <a:effectLst/>
                <a:latin typeface="-apple-system"/>
              </a:rPr>
              <a:t>式可以计算得到</a:t>
            </a:r>
            <a:r>
              <a:rPr lang="en-US" altLang="zh-CN" b="1" i="0" dirty="0">
                <a:solidFill>
                  <a:srgbClr val="121212"/>
                </a:solidFill>
                <a:effectLst/>
                <a:latin typeface="-apple-system"/>
              </a:rPr>
              <a:t>128</a:t>
            </a:r>
            <a:r>
              <a:rPr lang="zh-CN" altLang="en-US" b="1" i="0" dirty="0">
                <a:solidFill>
                  <a:srgbClr val="121212"/>
                </a:solidFill>
                <a:effectLst/>
                <a:latin typeface="-apple-system"/>
              </a:rPr>
              <a:t>维的向量</a:t>
            </a:r>
            <a:r>
              <a:rPr lang="zh-CN" altLang="en-US" b="0" i="0" dirty="0">
                <a:solidFill>
                  <a:srgbClr val="121212"/>
                </a:solidFill>
                <a:effectLst/>
                <a:latin typeface="-apple-system"/>
              </a:rPr>
              <a:t>，它代表</a:t>
            </a:r>
            <a:r>
              <a:rPr lang="en-US" altLang="zh-CN" b="0" i="0" dirty="0" err="1">
                <a:solidFill>
                  <a:srgbClr val="121212"/>
                </a:solidFill>
                <a:effectLst/>
                <a:latin typeface="-apple-system"/>
              </a:rPr>
              <a:t>posx</a:t>
            </a:r>
            <a:r>
              <a:rPr lang="zh-CN" altLang="en-US" b="0" i="0" dirty="0">
                <a:solidFill>
                  <a:srgbClr val="121212"/>
                </a:solidFill>
                <a:effectLst/>
                <a:latin typeface="-apple-system"/>
              </a:rPr>
              <a:t>的位置编码，再把  </a:t>
            </a:r>
            <a:r>
              <a:rPr lang="en-US" altLang="zh-CN" b="0" i="0" dirty="0">
                <a:solidFill>
                  <a:srgbClr val="121212"/>
                </a:solidFill>
                <a:effectLst/>
                <a:latin typeface="-apple-system"/>
              </a:rPr>
              <a:t>posy</a:t>
            </a:r>
            <a:r>
              <a:rPr lang="zh-CN" altLang="en-US" b="0" i="0" dirty="0">
                <a:solidFill>
                  <a:srgbClr val="121212"/>
                </a:solidFill>
                <a:effectLst/>
                <a:latin typeface="-apple-system"/>
              </a:rPr>
              <a:t>代入位置编码式子的</a:t>
            </a:r>
            <a:r>
              <a:rPr lang="en-US" altLang="zh-CN" b="0" i="0" dirty="0">
                <a:solidFill>
                  <a:srgbClr val="121212"/>
                </a:solidFill>
                <a:effectLst/>
                <a:latin typeface="-apple-system"/>
              </a:rPr>
              <a:t>c</a:t>
            </a:r>
            <a:r>
              <a:rPr lang="zh-CN" altLang="en-US" b="0" i="0" dirty="0">
                <a:solidFill>
                  <a:srgbClr val="121212"/>
                </a:solidFill>
                <a:effectLst/>
                <a:latin typeface="-apple-system"/>
              </a:rPr>
              <a:t>式和</a:t>
            </a:r>
            <a:r>
              <a:rPr lang="en-US" altLang="zh-CN" b="0" i="0" dirty="0">
                <a:solidFill>
                  <a:srgbClr val="121212"/>
                </a:solidFill>
                <a:effectLst/>
                <a:latin typeface="-apple-system"/>
              </a:rPr>
              <a:t>d</a:t>
            </a:r>
            <a:r>
              <a:rPr lang="zh-CN" altLang="en-US" b="0" i="0" dirty="0">
                <a:solidFill>
                  <a:srgbClr val="121212"/>
                </a:solidFill>
                <a:effectLst/>
                <a:latin typeface="-apple-system"/>
              </a:rPr>
              <a:t>式可以计算得到</a:t>
            </a:r>
            <a:r>
              <a:rPr lang="en-US" altLang="zh-CN" b="1" i="0" dirty="0">
                <a:solidFill>
                  <a:srgbClr val="121212"/>
                </a:solidFill>
                <a:effectLst/>
                <a:latin typeface="-apple-system"/>
              </a:rPr>
              <a:t>128</a:t>
            </a:r>
            <a:r>
              <a:rPr lang="zh-CN" altLang="en-US" b="1" i="0" dirty="0">
                <a:solidFill>
                  <a:srgbClr val="121212"/>
                </a:solidFill>
                <a:effectLst/>
                <a:latin typeface="-apple-system"/>
              </a:rPr>
              <a:t>维的向量</a:t>
            </a:r>
            <a:r>
              <a:rPr lang="zh-CN" altLang="en-US" b="0" i="0" dirty="0">
                <a:solidFill>
                  <a:srgbClr val="121212"/>
                </a:solidFill>
                <a:effectLst/>
                <a:latin typeface="-apple-system"/>
              </a:rPr>
              <a:t>，它代表</a:t>
            </a:r>
            <a:r>
              <a:rPr lang="en-US" altLang="zh-CN" b="0" i="0" dirty="0">
                <a:solidFill>
                  <a:srgbClr val="121212"/>
                </a:solidFill>
                <a:effectLst/>
                <a:latin typeface="-apple-system"/>
              </a:rPr>
              <a:t>posy</a:t>
            </a:r>
            <a:r>
              <a:rPr lang="zh-CN" altLang="en-US" b="0" i="0" dirty="0">
                <a:solidFill>
                  <a:srgbClr val="121212"/>
                </a:solidFill>
                <a:effectLst/>
                <a:latin typeface="-apple-system"/>
              </a:rPr>
              <a:t>的位置编码，把这</a:t>
            </a:r>
            <a:r>
              <a:rPr lang="en-US" altLang="zh-CN" b="0" i="0" dirty="0">
                <a:solidFill>
                  <a:srgbClr val="121212"/>
                </a:solidFill>
                <a:effectLst/>
                <a:latin typeface="-apple-system"/>
              </a:rPr>
              <a:t>2</a:t>
            </a:r>
            <a:r>
              <a:rPr lang="zh-CN" altLang="en-US" b="0" i="0" dirty="0">
                <a:solidFill>
                  <a:srgbClr val="121212"/>
                </a:solidFill>
                <a:effectLst/>
                <a:latin typeface="-apple-system"/>
              </a:rPr>
              <a:t>个</a:t>
            </a:r>
            <a:r>
              <a:rPr lang="en-US" altLang="zh-CN" b="0" i="0" dirty="0">
                <a:solidFill>
                  <a:srgbClr val="121212"/>
                </a:solidFill>
                <a:effectLst/>
                <a:latin typeface="-apple-system"/>
              </a:rPr>
              <a:t>128</a:t>
            </a:r>
            <a:r>
              <a:rPr lang="zh-CN" altLang="en-US" b="0" i="0" dirty="0">
                <a:solidFill>
                  <a:srgbClr val="121212"/>
                </a:solidFill>
                <a:effectLst/>
                <a:latin typeface="-apple-system"/>
              </a:rPr>
              <a:t>维的向量拼接起来，就得到了一个</a:t>
            </a:r>
            <a:r>
              <a:rPr lang="en-US" altLang="zh-CN" b="1" i="0" dirty="0">
                <a:solidFill>
                  <a:srgbClr val="121212"/>
                </a:solidFill>
                <a:effectLst/>
                <a:latin typeface="-apple-system"/>
              </a:rPr>
              <a:t>256</a:t>
            </a:r>
            <a:r>
              <a:rPr lang="zh-CN" altLang="en-US" b="1" i="0" dirty="0">
                <a:solidFill>
                  <a:srgbClr val="121212"/>
                </a:solidFill>
                <a:effectLst/>
                <a:latin typeface="-apple-system"/>
              </a:rPr>
              <a:t>维的向量</a:t>
            </a:r>
            <a:r>
              <a:rPr lang="zh-CN" altLang="en-US" b="0" i="0" dirty="0">
                <a:solidFill>
                  <a:srgbClr val="121212"/>
                </a:solidFill>
                <a:effectLst/>
                <a:latin typeface="-apple-system"/>
              </a:rPr>
              <a:t>，它代表（</a:t>
            </a:r>
            <a:r>
              <a:rPr lang="en-US" altLang="zh-CN" b="0" i="0" dirty="0" err="1">
                <a:solidFill>
                  <a:srgbClr val="121212"/>
                </a:solidFill>
                <a:effectLst/>
                <a:latin typeface="-apple-system"/>
              </a:rPr>
              <a:t>posx</a:t>
            </a:r>
            <a:r>
              <a:rPr lang="zh-CN" altLang="en-US" b="0" i="0" dirty="0">
                <a:solidFill>
                  <a:srgbClr val="121212"/>
                </a:solidFill>
                <a:effectLst/>
                <a:latin typeface="-apple-system"/>
              </a:rPr>
              <a:t>，</a:t>
            </a:r>
            <a:r>
              <a:rPr lang="en-US" altLang="zh-CN" b="0" i="0" dirty="0">
                <a:solidFill>
                  <a:srgbClr val="121212"/>
                </a:solidFill>
                <a:effectLst/>
                <a:latin typeface="-apple-system"/>
              </a:rPr>
              <a:t>posy</a:t>
            </a:r>
            <a:r>
              <a:rPr lang="zh-CN" altLang="en-US" b="0" i="0" dirty="0">
                <a:solidFill>
                  <a:srgbClr val="121212"/>
                </a:solidFill>
                <a:effectLst/>
                <a:latin typeface="-apple-system"/>
              </a:rPr>
              <a:t>）的位置编码。</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12</a:t>
            </a:fld>
            <a:endParaRPr lang="zh-CN" altLang="en-US"/>
          </a:p>
        </p:txBody>
      </p:sp>
    </p:spTree>
    <p:extLst>
      <p:ext uri="{BB962C8B-B14F-4D97-AF65-F5344CB8AC3E}">
        <p14:creationId xmlns:p14="http://schemas.microsoft.com/office/powerpoint/2010/main" val="412776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14</a:t>
            </a:fld>
            <a:endParaRPr lang="zh-CN" altLang="en-US"/>
          </a:p>
        </p:txBody>
      </p:sp>
    </p:spTree>
    <p:extLst>
      <p:ext uri="{BB962C8B-B14F-4D97-AF65-F5344CB8AC3E}">
        <p14:creationId xmlns:p14="http://schemas.microsoft.com/office/powerpoint/2010/main" val="210289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对于某一个真值</a:t>
                </a:r>
                <a:r>
                  <a:rPr lang="en-US" altLang="zh-CN" b="0" i="0" dirty="0" err="1">
                    <a:solidFill>
                      <a:srgbClr val="121212"/>
                    </a:solidFill>
                    <a:effectLst/>
                    <a:latin typeface="-apple-system"/>
                  </a:rPr>
                  <a:t>yi</a:t>
                </a:r>
                <a:r>
                  <a:rPr lang="zh-CN" altLang="en-US" b="0" i="0" dirty="0">
                    <a:solidFill>
                      <a:srgbClr val="121212"/>
                    </a:solidFill>
                    <a:effectLst/>
                    <a:latin typeface="-apple-system"/>
                  </a:rPr>
                  <a:t>，假设我们已经找到这个真值对应的预测值</a:t>
                </a:r>
                <a:r>
                  <a:rPr lang="en-US" altLang="zh-CN" b="0" i="0" dirty="0" err="1">
                    <a:solidFill>
                      <a:srgbClr val="121212"/>
                    </a:solidFill>
                    <a:effectLst/>
                    <a:latin typeface="-apple-system"/>
                  </a:rPr>
                  <a:t>yσi</a:t>
                </a:r>
                <a:r>
                  <a:rPr lang="zh-CN" altLang="en-US" b="0" i="0" dirty="0">
                    <a:solidFill>
                      <a:srgbClr val="121212"/>
                    </a:solidFill>
                    <a:effectLst/>
                    <a:latin typeface="-apple-system"/>
                  </a:rPr>
                  <a:t>，这里的</a:t>
                </a:r>
                <a14:m>
                  <m:oMath xmlns:m="http://schemas.openxmlformats.org/officeDocument/2006/math">
                    <m:nary>
                      <m:naryPr>
                        <m:chr m:val="∑"/>
                        <m:subHide m:val="on"/>
                        <m:supHide m:val="on"/>
                        <m:ctrlPr>
                          <a:rPr lang="zh-CN" altLang="en-US" b="0" i="1" smtClean="0">
                            <a:solidFill>
                              <a:srgbClr val="121212"/>
                            </a:solidFill>
                            <a:effectLst/>
                            <a:latin typeface="Cambria Math" panose="02040503050406030204" pitchFamily="18" charset="0"/>
                          </a:rPr>
                        </m:ctrlPr>
                      </m:naryPr>
                      <m:sub/>
                      <m:sup/>
                      <m:e>
                        <m:r>
                          <m:rPr>
                            <m:sty m:val="p"/>
                          </m:rPr>
                          <a:rPr lang="en-US" altLang="zh-CN" b="0" i="1" smtClean="0">
                            <a:solidFill>
                              <a:srgbClr val="121212"/>
                            </a:solidFill>
                            <a:effectLst/>
                            <a:latin typeface="Cambria Math" panose="02040503050406030204" pitchFamily="18" charset="0"/>
                          </a:rPr>
                          <m:t>N</m:t>
                        </m:r>
                      </m:e>
                    </m:nary>
                  </m:oMath>
                </a14:m>
                <a:r>
                  <a:rPr lang="zh-CN" altLang="en-US" b="0" i="0" dirty="0">
                    <a:solidFill>
                      <a:srgbClr val="121212"/>
                    </a:solidFill>
                    <a:effectLst/>
                    <a:latin typeface="-apple-system"/>
                  </a:rPr>
                  <a:t>是所有可能的排列，代表</a:t>
                </a:r>
                <a:r>
                  <a:rPr lang="zh-CN" altLang="en-US" b="1" i="0" dirty="0">
                    <a:solidFill>
                      <a:srgbClr val="FF0000"/>
                    </a:solidFill>
                    <a:effectLst/>
                    <a:latin typeface="-apple-system"/>
                  </a:rPr>
                  <a:t>从真值索引到预测值索引的所有的映射</a:t>
                </a:r>
                <a:r>
                  <a:rPr lang="en-US" altLang="zh-CN" b="1" i="0" dirty="0">
                    <a:solidFill>
                      <a:srgbClr val="FF0000"/>
                    </a:solidFill>
                    <a:effectLst/>
                    <a:latin typeface="-apple-system"/>
                  </a:rPr>
                  <a:t>(</a:t>
                </a:r>
                <a:r>
                  <a:rPr lang="zh-CN" altLang="en-US" b="1" i="0" dirty="0">
                    <a:solidFill>
                      <a:srgbClr val="FF0000"/>
                    </a:solidFill>
                    <a:effectLst/>
                    <a:latin typeface="-apple-system"/>
                  </a:rPr>
                  <a:t>一个真值对应的预测值索引的一个集合</a:t>
                </a:r>
                <a:r>
                  <a:rPr lang="en-US" altLang="zh-CN" b="1" i="0" dirty="0">
                    <a:solidFill>
                      <a:srgbClr val="FF0000"/>
                    </a:solidFill>
                    <a:effectLst/>
                    <a:latin typeface="-apple-system"/>
                  </a:rPr>
                  <a:t>)</a:t>
                </a:r>
                <a:r>
                  <a:rPr lang="zh-CN" altLang="en-US" b="0" i="0" dirty="0">
                    <a:solidFill>
                      <a:srgbClr val="121212"/>
                    </a:solidFill>
                    <a:effectLst/>
                    <a:latin typeface="-apple-system"/>
                  </a:rPr>
                  <a:t>，然后用</a:t>
                </a:r>
                <a:r>
                  <a:rPr lang="en-US" altLang="zh-CN" b="0" i="0" dirty="0" err="1">
                    <a:solidFill>
                      <a:srgbClr val="121212"/>
                    </a:solidFill>
                    <a:effectLst/>
                    <a:latin typeface="-apple-system"/>
                  </a:rPr>
                  <a:t>Lmatch</a:t>
                </a:r>
                <a:r>
                  <a:rPr lang="zh-CN" altLang="en-US" b="0" i="0" dirty="0">
                    <a:solidFill>
                      <a:srgbClr val="121212"/>
                    </a:solidFill>
                    <a:effectLst/>
                    <a:latin typeface="-apple-system"/>
                  </a:rPr>
                  <a:t>函数最小化真值和预测值的距离。</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sz="1200" b="0" i="0" kern="1200" dirty="0">
                    <a:solidFill>
                      <a:schemeClr val="tx1"/>
                    </a:solidFill>
                    <a:effectLst/>
                    <a:latin typeface="+mn-lt"/>
                    <a:ea typeface="+mn-ea"/>
                    <a:cs typeface="+mn-cs"/>
                  </a:rPr>
                  <a:t>对于图片中的每个真值</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，先找到对应的预测值</a:t>
                </a:r>
                <a:r>
                  <a:rPr lang="en-US" altLang="zh-CN" sz="1200" b="0" i="0" kern="1200" dirty="0">
                    <a:solidFill>
                      <a:schemeClr val="tx1"/>
                    </a:solidFill>
                    <a:effectLst/>
                    <a:latin typeface="+mn-lt"/>
                    <a:ea typeface="+mn-ea"/>
                    <a:cs typeface="+mn-cs"/>
                  </a:rPr>
                  <a:t>σ(</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a:t>
                </a:r>
                <a:r>
                  <a:rPr lang="zh-CN" altLang="en-US" b="0" i="0" dirty="0">
                    <a:solidFill>
                      <a:srgbClr val="121212"/>
                    </a:solidFill>
                    <a:effectLst/>
                    <a:latin typeface="-apple-system"/>
                  </a:rPr>
                  <a:t>其中</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e>
                    </m:d>
                  </m:oMath>
                </a14:m>
                <a:r>
                  <a:rPr lang="zh-CN" altLang="en-US" dirty="0"/>
                  <a:t>为分类网络的结果取反作为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𝑚𝑎𝑡𝑐h</m:t>
                        </m:r>
                      </m:sub>
                    </m:sSub>
                  </m:oMath>
                </a14:m>
                <a:r>
                  <a:rPr lang="zh-CN" altLang="en-US" dirty="0"/>
                  <a:t>的第一部分</a:t>
                </a:r>
                <a14:m>
                  <m:oMath xmlns:m="http://schemas.openxmlformats.org/officeDocument/2006/math">
                    <m:r>
                      <a:rPr lang="en-US" altLang="zh-CN" b="0" i="0" smtClean="0">
                        <a:latin typeface="Cambria Math" panose="02040503050406030204" pitchFamily="18" charset="0"/>
                      </a:rPr>
                      <m:t>,</m:t>
                    </m:r>
                    <m:r>
                      <a:rPr lang="zh-CN" altLang="en-US"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𝑏𝑜𝑥</m:t>
                        </m:r>
                      </m:sub>
                    </m:sSub>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sub>
                            <m:r>
                              <m:rPr>
                                <m:sty m:val="p"/>
                              </m:rPr>
                              <a:rPr lang="en-US" altLang="zh-CN" i="1">
                                <a:latin typeface="Cambria Math" panose="02040503050406030204" pitchFamily="18" charset="0"/>
                              </a:rPr>
                              <m:t>σ</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e>
                    </m:d>
                  </m:oMath>
                </a14:m>
                <a:r>
                  <a:rPr lang="zh-CN" altLang="en-US" dirty="0"/>
                  <a:t>为</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sub>
                        <m:r>
                          <m:rPr>
                            <m:sty m:val="p"/>
                          </m:rPr>
                          <a:rPr lang="en-US" altLang="zh-CN" i="1">
                            <a:latin typeface="Cambria Math" panose="02040503050406030204" pitchFamily="18" charset="0"/>
                          </a:rPr>
                          <m:t>σ</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oMath>
                </a14:m>
                <a:r>
                  <a:rPr lang="zh-CN" altLang="en-US" dirty="0"/>
                  <a:t>回归网络结果和真值</a:t>
                </a:r>
                <a:r>
                  <a:rPr lang="en-US" altLang="zh-CN" dirty="0"/>
                  <a:t>bounding box</a:t>
                </a:r>
                <a:r>
                  <a:rPr lang="zh-CN" altLang="en-US" dirty="0"/>
                  <a:t>的差异作为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𝑚𝑎𝑡𝑐h</m:t>
                        </m:r>
                      </m:sub>
                    </m:sSub>
                  </m:oMath>
                </a14:m>
                <a:r>
                  <a:rPr lang="zh-CN" altLang="en-US" dirty="0"/>
                  <a:t>的第二部分。</a:t>
                </a:r>
                <a:endParaRPr lang="en-US" altLang="zh-CN" dirty="0"/>
              </a:p>
              <a:p>
                <a:endParaRPr lang="en-US" altLang="zh-CN" dirty="0"/>
              </a:p>
              <a:p>
                <a:r>
                  <a:rPr lang="zh-CN" altLang="en-US" b="0" i="0" dirty="0">
                    <a:solidFill>
                      <a:srgbClr val="121212"/>
                    </a:solidFill>
                    <a:effectLst/>
                    <a:latin typeface="-apple-system"/>
                  </a:rPr>
                  <a:t>上述意思是需要计算</a:t>
                </a:r>
                <a:r>
                  <a:rPr lang="en-US" altLang="zh-CN" b="0" i="0" dirty="0">
                    <a:solidFill>
                      <a:srgbClr val="121212"/>
                    </a:solidFill>
                    <a:effectLst/>
                    <a:latin typeface="-apple-system"/>
                  </a:rPr>
                  <a:t>M</a:t>
                </a:r>
                <a:r>
                  <a:rPr lang="zh-CN" altLang="en-US" b="0" i="0" dirty="0">
                    <a:solidFill>
                      <a:srgbClr val="121212"/>
                    </a:solidFill>
                    <a:effectLst/>
                    <a:latin typeface="-apple-system"/>
                  </a:rPr>
                  <a:t>个</a:t>
                </a:r>
                <a:r>
                  <a:rPr lang="en-US" altLang="zh-CN" b="0" i="0" dirty="0">
                    <a:solidFill>
                      <a:srgbClr val="121212"/>
                    </a:solidFill>
                    <a:effectLst/>
                    <a:latin typeface="-apple-system"/>
                  </a:rPr>
                  <a:t>GT bounding box</a:t>
                </a:r>
                <a:r>
                  <a:rPr lang="zh-CN" altLang="en-US" b="0" i="0" dirty="0">
                    <a:solidFill>
                      <a:srgbClr val="121212"/>
                    </a:solidFill>
                    <a:effectLst/>
                    <a:latin typeface="-apple-system"/>
                  </a:rPr>
                  <a:t>真实锚框和</a:t>
                </a:r>
                <a:r>
                  <a:rPr lang="en-US" altLang="zh-CN" b="0" i="0" dirty="0">
                    <a:solidFill>
                      <a:srgbClr val="121212"/>
                    </a:solidFill>
                    <a:effectLst/>
                    <a:latin typeface="-apple-system"/>
                  </a:rPr>
                  <a:t>N</a:t>
                </a:r>
                <a:r>
                  <a:rPr lang="zh-CN" altLang="en-US" b="0" i="0" dirty="0">
                    <a:solidFill>
                      <a:srgbClr val="121212"/>
                    </a:solidFill>
                    <a:effectLst/>
                    <a:latin typeface="-apple-system"/>
                  </a:rPr>
                  <a:t>个输预测出集合两两之间的广义距离，</a:t>
                </a:r>
                <a:r>
                  <a:rPr lang="zh-CN" altLang="en-US" b="1" i="0" dirty="0">
                    <a:solidFill>
                      <a:srgbClr val="121212"/>
                    </a:solidFill>
                    <a:effectLst/>
                    <a:latin typeface="-apple-system"/>
                  </a:rPr>
                  <a:t>距离越近表示越可能是最优匹配关系</a:t>
                </a:r>
                <a:r>
                  <a:rPr lang="zh-CN" altLang="en-US" b="0" i="0" dirty="0">
                    <a:solidFill>
                      <a:srgbClr val="121212"/>
                    </a:solidFill>
                    <a:effectLst/>
                    <a:latin typeface="-apple-system"/>
                  </a:rPr>
                  <a:t>，也就是两者最密切。广义距离的计算考虑了分类分支和回归分支。</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对于某一个真值</a:t>
                </a:r>
                <a:r>
                  <a:rPr lang="en-US" altLang="zh-CN" b="0" i="0" dirty="0" err="1">
                    <a:solidFill>
                      <a:srgbClr val="121212"/>
                    </a:solidFill>
                    <a:effectLst/>
                    <a:latin typeface="-apple-system"/>
                  </a:rPr>
                  <a:t>yi</a:t>
                </a:r>
                <a:r>
                  <a:rPr lang="zh-CN" altLang="en-US" b="0" i="0" dirty="0">
                    <a:solidFill>
                      <a:srgbClr val="121212"/>
                    </a:solidFill>
                    <a:effectLst/>
                    <a:latin typeface="-apple-system"/>
                  </a:rPr>
                  <a:t>，假设我们已经找到这个真值对应的预测值</a:t>
                </a:r>
                <a:r>
                  <a:rPr lang="en-US" altLang="zh-CN" b="0" i="0" dirty="0" err="1">
                    <a:solidFill>
                      <a:srgbClr val="121212"/>
                    </a:solidFill>
                    <a:effectLst/>
                    <a:latin typeface="-apple-system"/>
                  </a:rPr>
                  <a:t>yσi</a:t>
                </a:r>
                <a:r>
                  <a:rPr lang="zh-CN" altLang="en-US" b="0" i="0" dirty="0">
                    <a:solidFill>
                      <a:srgbClr val="121212"/>
                    </a:solidFill>
                    <a:effectLst/>
                    <a:latin typeface="-apple-system"/>
                  </a:rPr>
                  <a:t>，这里的</a:t>
                </a:r>
                <a:r>
                  <a:rPr lang="zh-CN" altLang="en-US" b="0" i="0">
                    <a:solidFill>
                      <a:srgbClr val="121212"/>
                    </a:solidFill>
                    <a:effectLst/>
                    <a:latin typeface="Cambria Math" panose="02040503050406030204" pitchFamily="18" charset="0"/>
                  </a:rPr>
                  <a:t>∑▒</a:t>
                </a:r>
                <a:r>
                  <a:rPr lang="en-US" altLang="zh-CN" b="0" i="0">
                    <a:solidFill>
                      <a:srgbClr val="121212"/>
                    </a:solidFill>
                    <a:effectLst/>
                    <a:latin typeface="Cambria Math" panose="02040503050406030204" pitchFamily="18" charset="0"/>
                  </a:rPr>
                  <a:t>N</a:t>
                </a:r>
                <a:r>
                  <a:rPr lang="zh-CN" altLang="en-US" b="0" i="0" dirty="0">
                    <a:solidFill>
                      <a:srgbClr val="121212"/>
                    </a:solidFill>
                    <a:effectLst/>
                    <a:latin typeface="-apple-system"/>
                  </a:rPr>
                  <a:t>是所有可能的排列，代表</a:t>
                </a:r>
                <a:r>
                  <a:rPr lang="zh-CN" altLang="en-US" b="1" i="0" dirty="0">
                    <a:solidFill>
                      <a:srgbClr val="FF0000"/>
                    </a:solidFill>
                    <a:effectLst/>
                    <a:latin typeface="-apple-system"/>
                  </a:rPr>
                  <a:t>从真值索引到预测值索引的所有的映射</a:t>
                </a:r>
                <a:r>
                  <a:rPr lang="en-US" altLang="zh-CN" b="1" i="0" dirty="0">
                    <a:solidFill>
                      <a:srgbClr val="FF0000"/>
                    </a:solidFill>
                    <a:effectLst/>
                    <a:latin typeface="-apple-system"/>
                  </a:rPr>
                  <a:t>(</a:t>
                </a:r>
                <a:r>
                  <a:rPr lang="zh-CN" altLang="en-US" b="1" i="0" dirty="0">
                    <a:solidFill>
                      <a:srgbClr val="FF0000"/>
                    </a:solidFill>
                    <a:effectLst/>
                    <a:latin typeface="-apple-system"/>
                  </a:rPr>
                  <a:t>一个真值对应的预测值索引的一个集合</a:t>
                </a:r>
                <a:r>
                  <a:rPr lang="en-US" altLang="zh-CN" b="1" i="0" dirty="0">
                    <a:solidFill>
                      <a:srgbClr val="FF0000"/>
                    </a:solidFill>
                    <a:effectLst/>
                    <a:latin typeface="-apple-system"/>
                  </a:rPr>
                  <a:t>)</a:t>
                </a:r>
                <a:r>
                  <a:rPr lang="zh-CN" altLang="en-US" b="0" i="0" dirty="0">
                    <a:solidFill>
                      <a:srgbClr val="121212"/>
                    </a:solidFill>
                    <a:effectLst/>
                    <a:latin typeface="-apple-system"/>
                  </a:rPr>
                  <a:t>，然后用</a:t>
                </a:r>
                <a:r>
                  <a:rPr lang="en-US" altLang="zh-CN" b="0" i="0" dirty="0" err="1">
                    <a:solidFill>
                      <a:srgbClr val="121212"/>
                    </a:solidFill>
                    <a:effectLst/>
                    <a:latin typeface="-apple-system"/>
                  </a:rPr>
                  <a:t>Lmatch</a:t>
                </a:r>
                <a:r>
                  <a:rPr lang="zh-CN" altLang="en-US" b="0" i="0" dirty="0">
                    <a:solidFill>
                      <a:srgbClr val="121212"/>
                    </a:solidFill>
                    <a:effectLst/>
                    <a:latin typeface="-apple-system"/>
                  </a:rPr>
                  <a:t>函数最小化真值和预测值的距离。</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sz="1200" b="0" i="0" kern="1200" dirty="0">
                    <a:solidFill>
                      <a:schemeClr val="tx1"/>
                    </a:solidFill>
                    <a:effectLst/>
                    <a:latin typeface="+mn-lt"/>
                    <a:ea typeface="+mn-ea"/>
                    <a:cs typeface="+mn-cs"/>
                  </a:rPr>
                  <a:t>对于图片中的每个真值</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，先找到对应的预测值</a:t>
                </a:r>
                <a:r>
                  <a:rPr lang="en-US" altLang="zh-CN" sz="1200" b="0" i="0" kern="1200" dirty="0">
                    <a:solidFill>
                      <a:schemeClr val="tx1"/>
                    </a:solidFill>
                    <a:effectLst/>
                    <a:latin typeface="+mn-lt"/>
                    <a:ea typeface="+mn-ea"/>
                    <a:cs typeface="+mn-cs"/>
                  </a:rPr>
                  <a:t>σ(</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a:t>
                </a:r>
                <a:r>
                  <a:rPr lang="zh-CN" altLang="en-US" b="0" i="0" dirty="0">
                    <a:solidFill>
                      <a:srgbClr val="121212"/>
                    </a:solidFill>
                    <a:effectLst/>
                    <a:latin typeface="-apple-system"/>
                  </a:rPr>
                  <a:t>其中</a:t>
                </a:r>
                <a:r>
                  <a:rPr lang="en-US" altLang="zh-CN" i="0">
                    <a:latin typeface="Cambria Math" panose="02040503050406030204" pitchFamily="18" charset="0"/>
                  </a:rPr>
                  <a:t>𝑝 ̂_𝜎</a:t>
                </a:r>
                <a:r>
                  <a:rPr lang="en-US" altLang="zh-CN" b="0" i="0">
                    <a:latin typeface="Cambria Math" panose="02040503050406030204" pitchFamily="18" charset="0"/>
                  </a:rPr>
                  <a:t>(𝑖)  (𝐶_𝑖 )</a:t>
                </a:r>
                <a:r>
                  <a:rPr lang="zh-CN" altLang="en-US" dirty="0"/>
                  <a:t>为分类网络的结果取反作为</a:t>
                </a:r>
                <a:r>
                  <a:rPr lang="en-US" altLang="zh-CN" b="0" i="0">
                    <a:latin typeface="Cambria Math" panose="02040503050406030204" pitchFamily="18" charset="0"/>
                  </a:rPr>
                  <a:t>𝐿_𝑚𝑎𝑡𝑐ℎ</a:t>
                </a:r>
                <a:r>
                  <a:rPr lang="zh-CN" altLang="en-US" dirty="0"/>
                  <a:t>的第一部分</a:t>
                </a:r>
                <a:r>
                  <a:rPr lang="en-US" altLang="zh-CN" b="0" i="0">
                    <a:latin typeface="Cambria Math" panose="02040503050406030204" pitchFamily="18" charset="0"/>
                  </a:rPr>
                  <a:t>,</a:t>
                </a:r>
                <a:r>
                  <a:rPr lang="zh-CN" altLang="en-US" b="0" i="0">
                    <a:latin typeface="Cambria Math" panose="02040503050406030204" pitchFamily="18" charset="0"/>
                  </a:rPr>
                  <a:t> </a:t>
                </a:r>
                <a:r>
                  <a:rPr lang="en-US" altLang="zh-CN" b="0" i="0">
                    <a:latin typeface="Cambria Math" panose="02040503050406030204" pitchFamily="18" charset="0"/>
                  </a:rPr>
                  <a:t>𝐿_𝑏𝑜𝑥 </a:t>
                </a:r>
                <a:r>
                  <a:rPr lang="en-US" altLang="zh-CN" i="0">
                    <a:latin typeface="Cambria Math" panose="02040503050406030204" pitchFamily="18" charset="0"/>
                  </a:rPr>
                  <a:t>(</a:t>
                </a:r>
                <a:r>
                  <a:rPr lang="en-US" altLang="zh-CN" b="0" i="0">
                    <a:latin typeface="Cambria Math" panose="02040503050406030204" pitchFamily="18" charset="0"/>
                  </a:rPr>
                  <a:t>𝑏_𝑖,𝑏 ̂_(</a:t>
                </a:r>
                <a:r>
                  <a:rPr lang="en-US" altLang="zh-CN" i="0">
                    <a:latin typeface="Cambria Math" panose="02040503050406030204" pitchFamily="18" charset="0"/>
                  </a:rPr>
                  <a:t>σ</a:t>
                </a:r>
                <a:r>
                  <a:rPr lang="en-US" altLang="zh-CN" b="0" i="0">
                    <a:latin typeface="Cambria Math" panose="02040503050406030204" pitchFamily="18" charset="0"/>
                  </a:rPr>
                  <a:t>(𝑖)) )</a:t>
                </a:r>
                <a:r>
                  <a:rPr lang="zh-CN" altLang="en-US" dirty="0"/>
                  <a:t>为</a:t>
                </a:r>
                <a:r>
                  <a:rPr lang="en-US" altLang="zh-CN" b="0" i="0">
                    <a:latin typeface="Cambria Math" panose="02040503050406030204" pitchFamily="18" charset="0"/>
                  </a:rPr>
                  <a:t>𝑏 ̂_(</a:t>
                </a:r>
                <a:r>
                  <a:rPr lang="en-US" altLang="zh-CN" i="0">
                    <a:latin typeface="Cambria Math" panose="02040503050406030204" pitchFamily="18" charset="0"/>
                  </a:rPr>
                  <a:t>σ</a:t>
                </a:r>
                <a:r>
                  <a:rPr lang="en-US" altLang="zh-CN" b="0" i="0">
                    <a:latin typeface="Cambria Math" panose="02040503050406030204" pitchFamily="18" charset="0"/>
                  </a:rPr>
                  <a:t>(𝑖))</a:t>
                </a:r>
                <a:r>
                  <a:rPr lang="zh-CN" altLang="en-US" dirty="0"/>
                  <a:t>回归网络结果和真值</a:t>
                </a:r>
                <a:r>
                  <a:rPr lang="en-US" altLang="zh-CN" dirty="0"/>
                  <a:t>bounding box</a:t>
                </a:r>
                <a:r>
                  <a:rPr lang="zh-CN" altLang="en-US" dirty="0"/>
                  <a:t>的差异作为</a:t>
                </a:r>
                <a:r>
                  <a:rPr lang="en-US" altLang="zh-CN" b="0" i="0">
                    <a:latin typeface="Cambria Math" panose="02040503050406030204" pitchFamily="18" charset="0"/>
                  </a:rPr>
                  <a:t>𝐿_𝑚𝑎𝑡𝑐ℎ</a:t>
                </a:r>
                <a:r>
                  <a:rPr lang="zh-CN" altLang="en-US" dirty="0"/>
                  <a:t>的第二部分。</a:t>
                </a:r>
                <a:endParaRPr lang="en-US" altLang="zh-CN" dirty="0"/>
              </a:p>
              <a:p>
                <a:endParaRPr lang="en-US" altLang="zh-CN" dirty="0"/>
              </a:p>
              <a:p>
                <a:r>
                  <a:rPr lang="zh-CN" altLang="en-US" b="0" i="0" dirty="0">
                    <a:solidFill>
                      <a:srgbClr val="121212"/>
                    </a:solidFill>
                    <a:effectLst/>
                    <a:latin typeface="-apple-system"/>
                  </a:rPr>
                  <a:t>上述意思是需要计算</a:t>
                </a:r>
                <a:r>
                  <a:rPr lang="en-US" altLang="zh-CN" b="0" i="0" dirty="0">
                    <a:solidFill>
                      <a:srgbClr val="121212"/>
                    </a:solidFill>
                    <a:effectLst/>
                    <a:latin typeface="-apple-system"/>
                  </a:rPr>
                  <a:t>M</a:t>
                </a:r>
                <a:r>
                  <a:rPr lang="zh-CN" altLang="en-US" b="0" i="0" dirty="0">
                    <a:solidFill>
                      <a:srgbClr val="121212"/>
                    </a:solidFill>
                    <a:effectLst/>
                    <a:latin typeface="-apple-system"/>
                  </a:rPr>
                  <a:t>个</a:t>
                </a:r>
                <a:r>
                  <a:rPr lang="en-US" altLang="zh-CN" b="0" i="0" dirty="0">
                    <a:solidFill>
                      <a:srgbClr val="121212"/>
                    </a:solidFill>
                    <a:effectLst/>
                    <a:latin typeface="-apple-system"/>
                  </a:rPr>
                  <a:t>GT bounding box</a:t>
                </a:r>
                <a:r>
                  <a:rPr lang="zh-CN" altLang="en-US" b="0" i="0" dirty="0">
                    <a:solidFill>
                      <a:srgbClr val="121212"/>
                    </a:solidFill>
                    <a:effectLst/>
                    <a:latin typeface="-apple-system"/>
                  </a:rPr>
                  <a:t>真实锚框和</a:t>
                </a:r>
                <a:r>
                  <a:rPr lang="en-US" altLang="zh-CN" b="0" i="0" dirty="0">
                    <a:solidFill>
                      <a:srgbClr val="121212"/>
                    </a:solidFill>
                    <a:effectLst/>
                    <a:latin typeface="-apple-system"/>
                  </a:rPr>
                  <a:t>N</a:t>
                </a:r>
                <a:r>
                  <a:rPr lang="zh-CN" altLang="en-US" b="0" i="0" dirty="0">
                    <a:solidFill>
                      <a:srgbClr val="121212"/>
                    </a:solidFill>
                    <a:effectLst/>
                    <a:latin typeface="-apple-system"/>
                  </a:rPr>
                  <a:t>个输预测出集合两两之间的广义距离，</a:t>
                </a:r>
                <a:r>
                  <a:rPr lang="zh-CN" altLang="en-US" b="1" i="0" dirty="0">
                    <a:solidFill>
                      <a:srgbClr val="121212"/>
                    </a:solidFill>
                    <a:effectLst/>
                    <a:latin typeface="-apple-system"/>
                  </a:rPr>
                  <a:t>距离越近表示越可能是最优匹配关系</a:t>
                </a:r>
                <a:r>
                  <a:rPr lang="zh-CN" altLang="en-US" b="0" i="0" dirty="0">
                    <a:solidFill>
                      <a:srgbClr val="121212"/>
                    </a:solidFill>
                    <a:effectLst/>
                    <a:latin typeface="-apple-system"/>
                  </a:rPr>
                  <a:t>，也就是两者最密切。广义距离的计算考虑了分类分支和回归分支。</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F2596563-21A6-4359-AE5F-9AFD3641FAFB}" type="slidenum">
              <a:rPr lang="zh-CN" altLang="en-US" smtClean="0"/>
              <a:t>15</a:t>
            </a:fld>
            <a:endParaRPr lang="zh-CN" altLang="en-US"/>
          </a:p>
        </p:txBody>
      </p:sp>
    </p:spTree>
    <p:extLst>
      <p:ext uri="{BB962C8B-B14F-4D97-AF65-F5344CB8AC3E}">
        <p14:creationId xmlns:p14="http://schemas.microsoft.com/office/powerpoint/2010/main" val="263641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Proposal</a:t>
            </a:r>
            <a:r>
              <a:rPr lang="zh-CN" altLang="en-US" dirty="0"/>
              <a:t>（</a:t>
            </a:r>
            <a:r>
              <a:rPr lang="en-US" altLang="zh-CN" dirty="0"/>
              <a:t>RPN</a:t>
            </a:r>
            <a:r>
              <a:rPr lang="zh-CN" altLang="en-US" dirty="0"/>
              <a:t>网络）：</a:t>
            </a:r>
            <a:r>
              <a:rPr lang="en-US" altLang="zh-CN" dirty="0"/>
              <a:t>Fast R-CNN</a:t>
            </a:r>
            <a:r>
              <a:rPr lang="zh-CN" altLang="en-US" dirty="0"/>
              <a:t>中过滤掉无用的</a:t>
            </a:r>
            <a:r>
              <a:rPr lang="en-US" altLang="zh-CN" dirty="0"/>
              <a:t>region</a:t>
            </a:r>
            <a:r>
              <a:rPr lang="zh-CN" altLang="en-US" dirty="0"/>
              <a:t>使</a:t>
            </a:r>
            <a:r>
              <a:rPr lang="en-US" altLang="zh-CN" dirty="0"/>
              <a:t>network</a:t>
            </a:r>
            <a:r>
              <a:rPr lang="zh-CN" altLang="en-US" dirty="0"/>
              <a:t>感兴趣的部分进入下一部分进行目标检测。</a:t>
            </a:r>
            <a:endParaRPr lang="en-US" altLang="zh-CN" dirty="0"/>
          </a:p>
          <a:p>
            <a:endParaRPr lang="en-US" altLang="zh-CN" dirty="0"/>
          </a:p>
          <a:p>
            <a:r>
              <a:rPr lang="zh-CN" altLang="en-US" dirty="0"/>
              <a:t>文章所做的工作，就是将</a:t>
            </a:r>
            <a:r>
              <a:rPr lang="en-US" altLang="zh-CN" dirty="0"/>
              <a:t>transformers</a:t>
            </a:r>
            <a:r>
              <a:rPr lang="zh-CN" altLang="en-US" dirty="0"/>
              <a:t>运用到了</a:t>
            </a:r>
            <a:r>
              <a:rPr lang="en-US" altLang="zh-CN" dirty="0"/>
              <a:t>object detection</a:t>
            </a:r>
            <a:r>
              <a:rPr lang="zh-CN" altLang="en-US" dirty="0"/>
              <a:t>领域，取代了现在的模型需要手工设计的工作，并且取得了不错的结果。在</a:t>
            </a:r>
            <a:r>
              <a:rPr lang="en-US" altLang="zh-CN" dirty="0"/>
              <a:t>object detection</a:t>
            </a:r>
            <a:r>
              <a:rPr lang="zh-CN" altLang="en-US" dirty="0"/>
              <a:t>上</a:t>
            </a:r>
            <a:r>
              <a:rPr lang="en-US" altLang="zh-CN" dirty="0"/>
              <a:t>DETR</a:t>
            </a:r>
            <a:r>
              <a:rPr lang="zh-CN" altLang="en-US" dirty="0"/>
              <a:t>准确率和运行时间上和</a:t>
            </a:r>
            <a:r>
              <a:rPr lang="en-US" altLang="zh-CN" dirty="0"/>
              <a:t>Faster RCNN</a:t>
            </a:r>
            <a:r>
              <a:rPr lang="zh-CN" altLang="en-US" dirty="0"/>
              <a:t>相当；将模型 </a:t>
            </a:r>
            <a:r>
              <a:rPr lang="en-US" altLang="zh-CN" dirty="0"/>
              <a:t>generalize </a:t>
            </a:r>
            <a:r>
              <a:rPr lang="zh-CN" altLang="en-US" dirty="0"/>
              <a:t>到 </a:t>
            </a:r>
            <a:r>
              <a:rPr lang="en-US" altLang="zh-CN" dirty="0"/>
              <a:t>panoptic segmentation </a:t>
            </a:r>
            <a:r>
              <a:rPr lang="zh-CN" altLang="en-US" dirty="0"/>
              <a:t>任务上，</a:t>
            </a:r>
            <a:r>
              <a:rPr lang="en-US" altLang="zh-CN" dirty="0"/>
              <a:t>DETR</a:t>
            </a:r>
            <a:r>
              <a:rPr lang="zh-CN" altLang="en-US" dirty="0"/>
              <a:t>表现甚至还超过了其他的</a:t>
            </a:r>
            <a:r>
              <a:rPr lang="en-US" altLang="zh-CN" dirty="0"/>
              <a:t>baseline</a:t>
            </a:r>
            <a:r>
              <a:rPr lang="zh-CN" altLang="en-US" dirty="0"/>
              <a:t>。</a:t>
            </a:r>
            <a:r>
              <a:rPr lang="en-US" altLang="zh-CN" dirty="0"/>
              <a:t>DETR</a:t>
            </a:r>
            <a:r>
              <a:rPr lang="zh-CN" altLang="en-US" dirty="0"/>
              <a:t>第一个使用</a:t>
            </a:r>
            <a:r>
              <a:rPr lang="en-US" altLang="zh-CN" dirty="0"/>
              <a:t>End to End</a:t>
            </a:r>
            <a:r>
              <a:rPr lang="zh-CN" altLang="en-US" dirty="0"/>
              <a:t>的方式解决检测问题，解决的方法是把检测问题视作是一个</a:t>
            </a:r>
            <a:r>
              <a:rPr lang="en-US" altLang="zh-CN" dirty="0"/>
              <a:t>set prediction problem</a:t>
            </a:r>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2</a:t>
            </a:fld>
            <a:endParaRPr lang="zh-CN" altLang="en-US"/>
          </a:p>
        </p:txBody>
      </p:sp>
    </p:spTree>
    <p:extLst>
      <p:ext uri="{BB962C8B-B14F-4D97-AF65-F5344CB8AC3E}">
        <p14:creationId xmlns:p14="http://schemas.microsoft.com/office/powerpoint/2010/main" val="243082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Object queries </a:t>
            </a:r>
            <a:r>
              <a:rPr lang="zh-CN" altLang="en-US" dirty="0"/>
              <a:t>是各类别位置信息 为什么查询不能是已知类的形状无关位置通过</a:t>
            </a:r>
            <a:r>
              <a:rPr lang="en-US" altLang="zh-CN" dirty="0"/>
              <a:t>transformer</a:t>
            </a:r>
            <a:r>
              <a:rPr lang="zh-CN" altLang="en-US" dirty="0"/>
              <a:t>计算相似性通过</a:t>
            </a:r>
            <a:r>
              <a:rPr lang="en-US" altLang="zh-CN" dirty="0"/>
              <a:t>MLP</a:t>
            </a:r>
            <a:r>
              <a:rPr lang="zh-CN" altLang="en-US" dirty="0"/>
              <a:t>预测类别各类别的大小通过</a:t>
            </a:r>
            <a:r>
              <a:rPr lang="en-US" altLang="zh-CN" dirty="0"/>
              <a:t>pre train</a:t>
            </a:r>
            <a:r>
              <a:rPr lang="zh-CN" altLang="en-US" dirty="0"/>
              <a:t>进行相同大小的表示</a:t>
            </a:r>
          </a:p>
        </p:txBody>
      </p:sp>
      <p:sp>
        <p:nvSpPr>
          <p:cNvPr id="4" name="灯片编号占位符 3"/>
          <p:cNvSpPr>
            <a:spLocks noGrp="1"/>
          </p:cNvSpPr>
          <p:nvPr>
            <p:ph type="sldNum" sz="quarter" idx="5"/>
          </p:nvPr>
        </p:nvSpPr>
        <p:spPr/>
        <p:txBody>
          <a:bodyPr/>
          <a:lstStyle/>
          <a:p>
            <a:fld id="{F2596563-21A6-4359-AE5F-9AFD3641FAFB}" type="slidenum">
              <a:rPr lang="zh-CN" altLang="en-US" smtClean="0"/>
              <a:t>3</a:t>
            </a:fld>
            <a:endParaRPr lang="zh-CN" altLang="en-US"/>
          </a:p>
        </p:txBody>
      </p:sp>
    </p:spTree>
    <p:extLst>
      <p:ext uri="{BB962C8B-B14F-4D97-AF65-F5344CB8AC3E}">
        <p14:creationId xmlns:p14="http://schemas.microsoft.com/office/powerpoint/2010/main" val="423581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接下来，我们还通过向主干的最后阶段添加扩张并从该阶段的第一个卷积中</a:t>
            </a:r>
            <a:r>
              <a:rPr lang="zh-CN" altLang="en-US" b="1" dirty="0"/>
              <a:t>移除步幅来提高特征分辨率。</a:t>
            </a:r>
            <a:endParaRPr lang="en-US" altLang="zh-CN" b="1" dirty="0"/>
          </a:p>
          <a:p>
            <a:r>
              <a:rPr lang="zh-CN" altLang="en-US" dirty="0"/>
              <a:t>相应的模型分别称为 </a:t>
            </a:r>
            <a:r>
              <a:rPr lang="en-US" altLang="zh-CN" dirty="0"/>
              <a:t>DETR-DC5 </a:t>
            </a:r>
            <a:r>
              <a:rPr lang="zh-CN" altLang="en-US" dirty="0"/>
              <a:t>和 </a:t>
            </a:r>
            <a:r>
              <a:rPr lang="en-US" altLang="zh-CN" dirty="0"/>
              <a:t>DETR-DC5-R101</a:t>
            </a:r>
            <a:r>
              <a:rPr lang="zh-CN" altLang="en-US" dirty="0"/>
              <a:t>（扩张 </a:t>
            </a:r>
            <a:r>
              <a:rPr lang="en-US" altLang="zh-CN" dirty="0"/>
              <a:t>C5 </a:t>
            </a:r>
            <a:r>
              <a:rPr lang="zh-CN" altLang="en-US" dirty="0"/>
              <a:t>阶段）。</a:t>
            </a:r>
          </a:p>
        </p:txBody>
      </p:sp>
      <p:sp>
        <p:nvSpPr>
          <p:cNvPr id="4" name="灯片编号占位符 3"/>
          <p:cNvSpPr>
            <a:spLocks noGrp="1"/>
          </p:cNvSpPr>
          <p:nvPr>
            <p:ph type="sldNum" sz="quarter" idx="5"/>
          </p:nvPr>
        </p:nvSpPr>
        <p:spPr/>
        <p:txBody>
          <a:bodyPr/>
          <a:lstStyle/>
          <a:p>
            <a:fld id="{F2596563-21A6-4359-AE5F-9AFD3641FAFB}" type="slidenum">
              <a:rPr lang="zh-CN" altLang="en-US" smtClean="0"/>
              <a:t>4</a:t>
            </a:fld>
            <a:endParaRPr lang="zh-CN" altLang="en-US"/>
          </a:p>
        </p:txBody>
      </p:sp>
    </p:spTree>
    <p:extLst>
      <p:ext uri="{BB962C8B-B14F-4D97-AF65-F5344CB8AC3E}">
        <p14:creationId xmlns:p14="http://schemas.microsoft.com/office/powerpoint/2010/main" val="385388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5</a:t>
            </a:fld>
            <a:endParaRPr lang="zh-CN" altLang="en-US"/>
          </a:p>
        </p:txBody>
      </p:sp>
    </p:spTree>
    <p:extLst>
      <p:ext uri="{BB962C8B-B14F-4D97-AF65-F5344CB8AC3E}">
        <p14:creationId xmlns:p14="http://schemas.microsoft.com/office/powerpoint/2010/main" val="30563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C</a:t>
            </a:r>
            <a:r>
              <a:rPr lang="zh-CN" altLang="en-US" dirty="0"/>
              <a:t>是一个超参数，经验参数，作者经过不断调优发现当</a:t>
            </a:r>
            <a:r>
              <a:rPr lang="en-US" altLang="zh-CN" dirty="0"/>
              <a:t>C=2048</a:t>
            </a:r>
            <a:r>
              <a:rPr lang="zh-CN" altLang="en-US" dirty="0"/>
              <a:t>时结果较优。</a:t>
            </a:r>
          </a:p>
        </p:txBody>
      </p:sp>
      <p:sp>
        <p:nvSpPr>
          <p:cNvPr id="4" name="灯片编号占位符 3"/>
          <p:cNvSpPr>
            <a:spLocks noGrp="1"/>
          </p:cNvSpPr>
          <p:nvPr>
            <p:ph type="sldNum" sz="quarter" idx="5"/>
          </p:nvPr>
        </p:nvSpPr>
        <p:spPr/>
        <p:txBody>
          <a:bodyPr/>
          <a:lstStyle/>
          <a:p>
            <a:fld id="{F2596563-21A6-4359-AE5F-9AFD3641FAFB}" type="slidenum">
              <a:rPr lang="zh-CN" altLang="en-US" smtClean="0"/>
              <a:t>7</a:t>
            </a:fld>
            <a:endParaRPr lang="zh-CN" altLang="en-US"/>
          </a:p>
        </p:txBody>
      </p:sp>
    </p:spTree>
    <p:extLst>
      <p:ext uri="{BB962C8B-B14F-4D97-AF65-F5344CB8AC3E}">
        <p14:creationId xmlns:p14="http://schemas.microsoft.com/office/powerpoint/2010/main" val="139648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8</a:t>
            </a:fld>
            <a:endParaRPr lang="zh-CN" altLang="en-US"/>
          </a:p>
        </p:txBody>
      </p:sp>
    </p:spTree>
    <p:extLst>
      <p:ext uri="{BB962C8B-B14F-4D97-AF65-F5344CB8AC3E}">
        <p14:creationId xmlns:p14="http://schemas.microsoft.com/office/powerpoint/2010/main" val="386250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9</a:t>
            </a:fld>
            <a:endParaRPr lang="zh-CN" altLang="en-US"/>
          </a:p>
        </p:txBody>
      </p:sp>
    </p:spTree>
    <p:extLst>
      <p:ext uri="{BB962C8B-B14F-4D97-AF65-F5344CB8AC3E}">
        <p14:creationId xmlns:p14="http://schemas.microsoft.com/office/powerpoint/2010/main" val="70932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121212"/>
                </a:solidFill>
                <a:effectLst/>
                <a:latin typeface="-apple-system"/>
              </a:rPr>
              <a:t>Query</a:t>
            </a:r>
            <a:r>
              <a:rPr lang="zh-CN" altLang="en-US" b="1" i="0" dirty="0">
                <a:solidFill>
                  <a:srgbClr val="121212"/>
                </a:solidFill>
                <a:effectLst/>
                <a:latin typeface="-apple-system"/>
              </a:rPr>
              <a:t>可以视作代表不同</a:t>
            </a:r>
            <a:r>
              <a:rPr lang="en-US" altLang="zh-CN" b="1" i="0" dirty="0">
                <a:solidFill>
                  <a:srgbClr val="121212"/>
                </a:solidFill>
                <a:effectLst/>
                <a:latin typeface="-apple-system"/>
              </a:rPr>
              <a:t>object</a:t>
            </a:r>
            <a:r>
              <a:rPr lang="zh-CN" altLang="en-US" b="1" i="0" dirty="0">
                <a:solidFill>
                  <a:srgbClr val="121212"/>
                </a:solidFill>
                <a:effectLst/>
                <a:latin typeface="-apple-system"/>
              </a:rPr>
              <a:t>的信息，而</a:t>
            </a:r>
            <a:r>
              <a:rPr lang="en-US" altLang="zh-CN" b="1" i="0" dirty="0">
                <a:solidFill>
                  <a:srgbClr val="121212"/>
                </a:solidFill>
                <a:effectLst/>
                <a:latin typeface="-apple-system"/>
              </a:rPr>
              <a:t>Key</a:t>
            </a:r>
            <a:r>
              <a:rPr lang="zh-CN" altLang="en-US" b="1" i="0" dirty="0">
                <a:solidFill>
                  <a:srgbClr val="121212"/>
                </a:solidFill>
                <a:effectLst/>
                <a:latin typeface="-apple-system"/>
              </a:rPr>
              <a:t>和</a:t>
            </a:r>
            <a:r>
              <a:rPr lang="en-US" altLang="zh-CN" b="1" i="0" dirty="0">
                <a:solidFill>
                  <a:srgbClr val="121212"/>
                </a:solidFill>
                <a:effectLst/>
                <a:latin typeface="-apple-system"/>
              </a:rPr>
              <a:t>Value</a:t>
            </a:r>
            <a:r>
              <a:rPr lang="zh-CN" altLang="en-US" b="1" i="0" dirty="0">
                <a:solidFill>
                  <a:srgbClr val="121212"/>
                </a:solidFill>
                <a:effectLst/>
                <a:latin typeface="-apple-system"/>
              </a:rPr>
              <a:t>可以视作从</a:t>
            </a:r>
            <a:r>
              <a:rPr lang="en-US" altLang="zh-CN" b="1" i="0" dirty="0">
                <a:solidFill>
                  <a:srgbClr val="121212"/>
                </a:solidFill>
                <a:effectLst/>
                <a:latin typeface="-apple-system"/>
              </a:rPr>
              <a:t>image</a:t>
            </a:r>
            <a:r>
              <a:rPr lang="zh-CN" altLang="en-US" b="1" i="0" dirty="0">
                <a:solidFill>
                  <a:srgbClr val="121212"/>
                </a:solidFill>
                <a:effectLst/>
                <a:latin typeface="-apple-system"/>
              </a:rPr>
              <a:t>中</a:t>
            </a:r>
            <a:r>
              <a:rPr lang="zh-CN" altLang="en-US" b="1" i="0">
                <a:solidFill>
                  <a:srgbClr val="121212"/>
                </a:solidFill>
                <a:effectLst/>
                <a:latin typeface="-apple-system"/>
              </a:rPr>
              <a:t>编码的图像</a:t>
            </a:r>
            <a:r>
              <a:rPr lang="zh-CN" altLang="en-US" b="1" i="0" dirty="0">
                <a:solidFill>
                  <a:srgbClr val="121212"/>
                </a:solidFill>
                <a:effectLst/>
                <a:latin typeface="-apple-system"/>
              </a:rPr>
              <a:t>的全局信息。</a:t>
            </a:r>
            <a:endParaRPr lang="zh-CN" altLang="en-US" dirty="0"/>
          </a:p>
        </p:txBody>
      </p:sp>
      <p:sp>
        <p:nvSpPr>
          <p:cNvPr id="4" name="灯片编号占位符 3"/>
          <p:cNvSpPr>
            <a:spLocks noGrp="1"/>
          </p:cNvSpPr>
          <p:nvPr>
            <p:ph type="sldNum" sz="quarter" idx="5"/>
          </p:nvPr>
        </p:nvSpPr>
        <p:spPr/>
        <p:txBody>
          <a:bodyPr/>
          <a:lstStyle/>
          <a:p>
            <a:fld id="{F2596563-21A6-4359-AE5F-9AFD3641FAFB}" type="slidenum">
              <a:rPr lang="zh-CN" altLang="en-US" smtClean="0"/>
              <a:t>10</a:t>
            </a:fld>
            <a:endParaRPr lang="zh-CN" altLang="en-US"/>
          </a:p>
        </p:txBody>
      </p:sp>
    </p:spTree>
    <p:extLst>
      <p:ext uri="{BB962C8B-B14F-4D97-AF65-F5344CB8AC3E}">
        <p14:creationId xmlns:p14="http://schemas.microsoft.com/office/powerpoint/2010/main" val="52384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296401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9010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378604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167150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336823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225054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0214FA-FB1B-44E2-91BB-61AC3C996F4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47593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0214FA-FB1B-44E2-91BB-61AC3C996F4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278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383088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93721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7ED82B-0B19-4EAC-9C98-147C81525D76}" type="datetimeFigureOut">
              <a:rPr lang="zh-CN" altLang="en-US" smtClean="0"/>
              <a:t>2022/8/4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387867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F7ED82B-0B19-4EAC-9C98-147C81525D76}" type="datetimeFigureOut">
              <a:rPr lang="zh-CN" altLang="en-US" smtClean="0"/>
              <a:t>2022/8/4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80214FA-FB1B-44E2-91BB-61AC3C996F4C}" type="slidenum">
              <a:rPr lang="zh-CN" altLang="en-US" smtClean="0"/>
              <a:t>‹#›</a:t>
            </a:fld>
            <a:endParaRPr lang="zh-CN" altLang="en-US"/>
          </a:p>
        </p:txBody>
      </p:sp>
    </p:spTree>
    <p:extLst>
      <p:ext uri="{BB962C8B-B14F-4D97-AF65-F5344CB8AC3E}">
        <p14:creationId xmlns:p14="http://schemas.microsoft.com/office/powerpoint/2010/main" val="2365428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hyperlink" Target="https://senyang-ml.github.io/2020/06/01/Bipartite-Matching-and-Hungarian-Algorithm/" TargetMode="Externa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BB53A-9216-4A8E-87B5-640D00A883C0}"/>
              </a:ext>
            </a:extLst>
          </p:cNvPr>
          <p:cNvSpPr>
            <a:spLocks noGrp="1"/>
          </p:cNvSpPr>
          <p:nvPr>
            <p:ph type="ctrTitle"/>
          </p:nvPr>
        </p:nvSpPr>
        <p:spPr/>
        <p:txBody>
          <a:bodyPr/>
          <a:lstStyle/>
          <a:p>
            <a:pPr algn="ctr"/>
            <a:r>
              <a:rPr lang="en-US" altLang="zh-CN" dirty="0"/>
              <a:t>Detection Transformer</a:t>
            </a:r>
            <a:endParaRPr lang="zh-CN" altLang="en-US" dirty="0"/>
          </a:p>
        </p:txBody>
      </p:sp>
    </p:spTree>
    <p:extLst>
      <p:ext uri="{BB962C8B-B14F-4D97-AF65-F5344CB8AC3E}">
        <p14:creationId xmlns:p14="http://schemas.microsoft.com/office/powerpoint/2010/main" val="3062466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82387-D40D-4E22-99C5-6D94A530427D}"/>
              </a:ext>
            </a:extLst>
          </p:cNvPr>
          <p:cNvSpPr>
            <a:spLocks noGrp="1"/>
          </p:cNvSpPr>
          <p:nvPr>
            <p:ph type="title"/>
          </p:nvPr>
        </p:nvSpPr>
        <p:spPr/>
        <p:txBody>
          <a:bodyPr/>
          <a:lstStyle/>
          <a:p>
            <a:r>
              <a:rPr lang="en-US" altLang="zh-CN" dirty="0"/>
              <a:t>Decoder in DETR</a:t>
            </a:r>
            <a:endParaRPr lang="zh-CN" altLang="en-US" dirty="0"/>
          </a:p>
        </p:txBody>
      </p:sp>
      <p:pic>
        <p:nvPicPr>
          <p:cNvPr id="4" name="内容占位符 4">
            <a:extLst>
              <a:ext uri="{FF2B5EF4-FFF2-40B4-BE49-F238E27FC236}">
                <a16:creationId xmlns:a16="http://schemas.microsoft.com/office/drawing/2014/main" id="{C1B95B35-777C-4FFA-A7D5-F77EE875D982}"/>
              </a:ext>
            </a:extLst>
          </p:cNvPr>
          <p:cNvPicPr>
            <a:picLocks noGrp="1" noChangeAspect="1"/>
          </p:cNvPicPr>
          <p:nvPr>
            <p:ph idx="1"/>
          </p:nvPr>
        </p:nvPicPr>
        <p:blipFill>
          <a:blip r:embed="rId3"/>
          <a:stretch>
            <a:fillRect/>
          </a:stretch>
        </p:blipFill>
        <p:spPr>
          <a:xfrm>
            <a:off x="8393723" y="1284125"/>
            <a:ext cx="2967004" cy="5001521"/>
          </a:xfrm>
        </p:spPr>
      </p:pic>
      <p:sp>
        <p:nvSpPr>
          <p:cNvPr id="5" name="文本框 4">
            <a:extLst>
              <a:ext uri="{FF2B5EF4-FFF2-40B4-BE49-F238E27FC236}">
                <a16:creationId xmlns:a16="http://schemas.microsoft.com/office/drawing/2014/main" id="{04D9C04F-80A7-4A09-95E5-006C0F662156}"/>
              </a:ext>
            </a:extLst>
          </p:cNvPr>
          <p:cNvSpPr txBox="1"/>
          <p:nvPr/>
        </p:nvSpPr>
        <p:spPr>
          <a:xfrm>
            <a:off x="845127" y="1691323"/>
            <a:ext cx="3785488" cy="4182363"/>
          </a:xfrm>
          <a:prstGeom prst="rect">
            <a:avLst/>
          </a:prstGeom>
          <a:noFill/>
        </p:spPr>
        <p:txBody>
          <a:bodyPr wrap="square" rtlCol="0">
            <a:spAutoFit/>
          </a:bodyPr>
          <a:lstStyle/>
          <a:p>
            <a:pPr>
              <a:lnSpc>
                <a:spcPct val="150000"/>
              </a:lnSpc>
            </a:pPr>
            <a:r>
              <a:rPr lang="en-US" altLang="zh-CN" dirty="0">
                <a:latin typeface="+mn-ea"/>
              </a:rPr>
              <a:t>DETR</a:t>
            </a:r>
            <a:r>
              <a:rPr lang="zh-CN" altLang="en-US" dirty="0">
                <a:latin typeface="+mn-ea"/>
              </a:rPr>
              <a:t>通过一次性处理输入直接输出所有的预测</a:t>
            </a:r>
            <a:r>
              <a:rPr lang="en-US" altLang="zh-CN" dirty="0">
                <a:latin typeface="+mn-ea"/>
              </a:rPr>
              <a:t>(set prediction)</a:t>
            </a:r>
          </a:p>
          <a:p>
            <a:pPr>
              <a:lnSpc>
                <a:spcPct val="150000"/>
              </a:lnSpc>
            </a:pPr>
            <a:r>
              <a:rPr lang="zh-CN" altLang="en-US" dirty="0">
                <a:latin typeface="+mn-ea"/>
              </a:rPr>
              <a:t>过程表达为：</a:t>
            </a:r>
            <a:r>
              <a:rPr lang="en-US" altLang="zh-CN" b="1" dirty="0">
                <a:solidFill>
                  <a:srgbClr val="121212"/>
                </a:solidFill>
                <a:latin typeface="+mn-ea"/>
              </a:rPr>
              <a:t>decodes the N objects in parallel at each decoder layer</a:t>
            </a:r>
          </a:p>
          <a:p>
            <a:pPr>
              <a:lnSpc>
                <a:spcPct val="150000"/>
              </a:lnSpc>
            </a:pPr>
            <a:endParaRPr lang="en-US" altLang="zh-CN" dirty="0">
              <a:latin typeface="+mn-ea"/>
            </a:endParaRPr>
          </a:p>
          <a:p>
            <a:pPr>
              <a:lnSpc>
                <a:spcPct val="150000"/>
              </a:lnSpc>
            </a:pPr>
            <a:r>
              <a:rPr lang="zh-CN" altLang="en-US" dirty="0">
                <a:latin typeface="+mn-ea"/>
              </a:rPr>
              <a:t>其中我们设定</a:t>
            </a:r>
            <a:r>
              <a:rPr lang="en-US" altLang="zh-CN" dirty="0">
                <a:latin typeface="+mn-ea"/>
              </a:rPr>
              <a:t>N</a:t>
            </a:r>
            <a:r>
              <a:rPr lang="zh-CN" altLang="en-US" dirty="0">
                <a:latin typeface="+mn-ea"/>
              </a:rPr>
              <a:t>类目标</a:t>
            </a:r>
            <a:r>
              <a:rPr lang="en-US" altLang="zh-CN" dirty="0">
                <a:latin typeface="+mn-ea"/>
              </a:rPr>
              <a:t>(N</a:t>
            </a:r>
            <a:r>
              <a:rPr lang="zh-CN" altLang="en-US" dirty="0">
                <a:latin typeface="+mn-ea"/>
              </a:rPr>
              <a:t>的值远大于</a:t>
            </a:r>
            <a:r>
              <a:rPr lang="en-US" altLang="zh-CN" dirty="0">
                <a:latin typeface="+mn-ea"/>
              </a:rPr>
              <a:t>Image</a:t>
            </a:r>
            <a:r>
              <a:rPr lang="zh-CN" altLang="en-US" dirty="0">
                <a:latin typeface="+mn-ea"/>
              </a:rPr>
              <a:t>中各物体的种类数</a:t>
            </a:r>
            <a:r>
              <a:rPr lang="en-US" altLang="zh-CN" dirty="0">
                <a:latin typeface="+mn-ea"/>
              </a:rPr>
              <a:t>)</a:t>
            </a:r>
            <a:r>
              <a:rPr lang="zh-CN" altLang="en-US" dirty="0">
                <a:latin typeface="+mn-ea"/>
              </a:rPr>
              <a:t>，通过</a:t>
            </a:r>
            <a:r>
              <a:rPr lang="en-US" altLang="zh-CN" dirty="0">
                <a:latin typeface="+mn-ea"/>
              </a:rPr>
              <a:t>Decoder</a:t>
            </a:r>
            <a:r>
              <a:rPr lang="zh-CN" altLang="en-US" dirty="0">
                <a:latin typeface="+mn-ea"/>
              </a:rPr>
              <a:t>学习这</a:t>
            </a:r>
            <a:r>
              <a:rPr lang="en-US" altLang="zh-CN" dirty="0">
                <a:latin typeface="+mn-ea"/>
              </a:rPr>
              <a:t>N</a:t>
            </a:r>
            <a:r>
              <a:rPr lang="zh-CN" altLang="en-US" dirty="0">
                <a:latin typeface="+mn-ea"/>
              </a:rPr>
              <a:t>类目标的参数</a:t>
            </a:r>
            <a:r>
              <a:rPr lang="en-US" altLang="zh-CN" dirty="0">
                <a:latin typeface="+mn-ea"/>
              </a:rPr>
              <a:t>(object queries)</a:t>
            </a:r>
            <a:r>
              <a:rPr lang="zh-CN" altLang="en-US" dirty="0">
                <a:latin typeface="+mn-ea"/>
              </a:rPr>
              <a:t>。</a:t>
            </a:r>
          </a:p>
        </p:txBody>
      </p:sp>
      <p:pic>
        <p:nvPicPr>
          <p:cNvPr id="7" name="图片 6">
            <a:extLst>
              <a:ext uri="{FF2B5EF4-FFF2-40B4-BE49-F238E27FC236}">
                <a16:creationId xmlns:a16="http://schemas.microsoft.com/office/drawing/2014/main" id="{F42AC2F4-3CE9-4216-AB4D-377EB5F075EF}"/>
              </a:ext>
            </a:extLst>
          </p:cNvPr>
          <p:cNvPicPr>
            <a:picLocks noChangeAspect="1"/>
          </p:cNvPicPr>
          <p:nvPr/>
        </p:nvPicPr>
        <p:blipFill>
          <a:blip r:embed="rId4"/>
          <a:stretch>
            <a:fillRect/>
          </a:stretch>
        </p:blipFill>
        <p:spPr>
          <a:xfrm>
            <a:off x="5568692" y="2177766"/>
            <a:ext cx="2180262" cy="2502468"/>
          </a:xfrm>
          <a:prstGeom prst="rect">
            <a:avLst/>
          </a:prstGeom>
        </p:spPr>
      </p:pic>
    </p:spTree>
    <p:extLst>
      <p:ext uri="{BB962C8B-B14F-4D97-AF65-F5344CB8AC3E}">
        <p14:creationId xmlns:p14="http://schemas.microsoft.com/office/powerpoint/2010/main" val="177472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69396-8E55-4CCC-8BF3-D5AFE84D43A4}"/>
              </a:ext>
            </a:extLst>
          </p:cNvPr>
          <p:cNvSpPr>
            <a:spLocks noGrp="1"/>
          </p:cNvSpPr>
          <p:nvPr>
            <p:ph type="title"/>
          </p:nvPr>
        </p:nvSpPr>
        <p:spPr/>
        <p:txBody>
          <a:bodyPr/>
          <a:lstStyle/>
          <a:p>
            <a:r>
              <a:rPr lang="en-US" altLang="zh-CN" dirty="0"/>
              <a:t>Object queries</a:t>
            </a:r>
            <a:endParaRPr lang="zh-CN" altLang="en-US" dirty="0"/>
          </a:p>
        </p:txBody>
      </p:sp>
      <p:pic>
        <p:nvPicPr>
          <p:cNvPr id="4" name="内容占位符 4">
            <a:extLst>
              <a:ext uri="{FF2B5EF4-FFF2-40B4-BE49-F238E27FC236}">
                <a16:creationId xmlns:a16="http://schemas.microsoft.com/office/drawing/2014/main" id="{CF97BE4B-77D0-46CA-B4F2-F649A2904680}"/>
              </a:ext>
            </a:extLst>
          </p:cNvPr>
          <p:cNvPicPr>
            <a:picLocks noGrp="1" noChangeAspect="1"/>
          </p:cNvPicPr>
          <p:nvPr>
            <p:ph idx="1"/>
          </p:nvPr>
        </p:nvPicPr>
        <p:blipFill>
          <a:blip r:embed="rId3"/>
          <a:stretch>
            <a:fillRect/>
          </a:stretch>
        </p:blipFill>
        <p:spPr>
          <a:xfrm>
            <a:off x="8612906" y="1691320"/>
            <a:ext cx="2848002" cy="4800918"/>
          </a:xfr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92AFC8C-9C45-4460-B66E-735AF61CACF1}"/>
                  </a:ext>
                </a:extLst>
              </p:cNvPr>
              <p:cNvSpPr txBox="1"/>
              <p:nvPr/>
            </p:nvSpPr>
            <p:spPr>
              <a:xfrm>
                <a:off x="845127" y="1691320"/>
                <a:ext cx="5250873" cy="3784369"/>
              </a:xfrm>
              <a:prstGeom prst="rect">
                <a:avLst/>
              </a:prstGeom>
              <a:noFill/>
            </p:spPr>
            <p:txBody>
              <a:bodyPr wrap="square" rtlCol="0">
                <a:spAutoFit/>
              </a:bodyPr>
              <a:lstStyle/>
              <a:p>
                <a:pPr>
                  <a:lnSpc>
                    <a:spcPct val="150000"/>
                  </a:lnSpc>
                </a:pPr>
                <a:r>
                  <a:rPr lang="en-US" altLang="zh-CN" dirty="0"/>
                  <a:t>Object queries</a:t>
                </a:r>
                <a:r>
                  <a:rPr lang="zh-CN" altLang="en-US" dirty="0"/>
                  <a:t>是一个</a:t>
                </a:r>
                <a:r>
                  <a:rPr lang="en-US" altLang="zh-CN" dirty="0"/>
                  <a:t>(</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×256</m:t>
                    </m:r>
                  </m:oMath>
                </a14:m>
                <a:r>
                  <a:rPr lang="en-US" altLang="zh-CN" dirty="0"/>
                  <a:t>)</a:t>
                </a:r>
                <a:r>
                  <a:rPr lang="zh-CN" altLang="en-US" dirty="0"/>
                  <a:t>的可学习的参数矩阵，</a:t>
                </a:r>
                <a:r>
                  <a:rPr lang="en-US" altLang="zh-CN" dirty="0"/>
                  <a:t>Object queries</a:t>
                </a:r>
                <a:r>
                  <a:rPr lang="zh-CN" altLang="en-US" dirty="0"/>
                  <a:t>矩阵内部通过学习建模了</a:t>
                </a:r>
                <a:r>
                  <a:rPr lang="en-US" altLang="zh-CN" i="1" dirty="0"/>
                  <a:t>N</a:t>
                </a:r>
                <a:r>
                  <a:rPr lang="zh-CN" altLang="en-US" dirty="0"/>
                  <a:t>个物体之间的全局关系。例如教室里面的桌子旁边</a:t>
                </a:r>
                <a:r>
                  <a:rPr lang="en-US" altLang="zh-CN" dirty="0"/>
                  <a:t>(A</a:t>
                </a:r>
                <a:r>
                  <a:rPr lang="zh-CN" altLang="en-US" dirty="0"/>
                  <a:t>类</a:t>
                </a:r>
                <a:r>
                  <a:rPr lang="en-US" altLang="zh-CN" dirty="0"/>
                  <a:t>)</a:t>
                </a:r>
                <a:r>
                  <a:rPr lang="zh-CN" altLang="en-US" dirty="0"/>
                  <a:t>一般是放椅子</a:t>
                </a:r>
                <a:r>
                  <a:rPr lang="en-US" altLang="zh-CN" dirty="0"/>
                  <a:t>(B</a:t>
                </a:r>
                <a:r>
                  <a:rPr lang="zh-CN" altLang="en-US" dirty="0"/>
                  <a:t>类</a:t>
                </a:r>
                <a:r>
                  <a:rPr lang="en-US" altLang="zh-CN" dirty="0"/>
                  <a:t>)</a:t>
                </a:r>
                <a:r>
                  <a:rPr lang="zh-CN" altLang="en-US" dirty="0"/>
                  <a:t>，而不会是放一台烤箱</a:t>
                </a:r>
                <a:r>
                  <a:rPr lang="en-US" altLang="zh-CN" dirty="0"/>
                  <a:t>(C</a:t>
                </a:r>
                <a:r>
                  <a:rPr lang="zh-CN" altLang="en-US" dirty="0"/>
                  <a:t>类</a:t>
                </a:r>
                <a:r>
                  <a:rPr lang="en-US" altLang="zh-CN" dirty="0"/>
                  <a:t>)</a:t>
                </a:r>
                <a:r>
                  <a:rPr lang="zh-CN" altLang="en-US" dirty="0"/>
                  <a:t>，那么在解码的时候就可以利用该全局注意力更好的进行解码预测输出。其中因为</a:t>
                </a:r>
                <a:r>
                  <a:rPr lang="en-US" altLang="zh-CN" dirty="0"/>
                  <a:t>N</a:t>
                </a:r>
                <a:r>
                  <a:rPr lang="zh-CN" altLang="en-US" dirty="0"/>
                  <a:t>远大于</a:t>
                </a:r>
                <a:r>
                  <a:rPr lang="en-US" altLang="zh-CN" dirty="0"/>
                  <a:t>Image</a:t>
                </a:r>
                <a:r>
                  <a:rPr lang="zh-CN" altLang="en-US" dirty="0"/>
                  <a:t>中各类物体的种类数所以</a:t>
                </a:r>
                <a:r>
                  <a:rPr lang="en-US" altLang="zh-CN" dirty="0"/>
                  <a:t>Object queries</a:t>
                </a:r>
                <a:r>
                  <a:rPr lang="zh-CN" altLang="en-US" dirty="0"/>
                  <a:t>矩阵中不同的类可以指代同一类别，即可以是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6</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b="0" i="1" smtClean="0">
                            <a:latin typeface="Cambria Math" panose="02040503050406030204" pitchFamily="18" charset="0"/>
                          </a:rPr>
                          <m:t>50</m:t>
                        </m:r>
                      </m:sub>
                    </m:sSub>
                    <m:r>
                      <a:rPr lang="zh-CN" altLang="en-US"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b="0" i="1" smtClean="0">
                            <a:latin typeface="Cambria Math" panose="02040503050406030204" pitchFamily="18" charset="0"/>
                          </a:rPr>
                          <m:t>77</m:t>
                        </m:r>
                      </m:sub>
                    </m:sSub>
                  </m:oMath>
                </a14:m>
                <a:r>
                  <a:rPr lang="zh-CN" altLang="en-US" dirty="0"/>
                  <a:t>可以共同指代一种类别。</a:t>
                </a:r>
              </a:p>
            </p:txBody>
          </p:sp>
        </mc:Choice>
        <mc:Fallback xmlns="">
          <p:sp>
            <p:nvSpPr>
              <p:cNvPr id="5" name="文本框 4">
                <a:extLst>
                  <a:ext uri="{FF2B5EF4-FFF2-40B4-BE49-F238E27FC236}">
                    <a16:creationId xmlns:a16="http://schemas.microsoft.com/office/drawing/2014/main" id="{C92AFC8C-9C45-4460-B66E-735AF61CACF1}"/>
                  </a:ext>
                </a:extLst>
              </p:cNvPr>
              <p:cNvSpPr txBox="1">
                <a:spLocks noRot="1" noChangeAspect="1" noMove="1" noResize="1" noEditPoints="1" noAdjustHandles="1" noChangeArrowheads="1" noChangeShapeType="1" noTextEdit="1"/>
              </p:cNvSpPr>
              <p:nvPr/>
            </p:nvSpPr>
            <p:spPr>
              <a:xfrm>
                <a:off x="845127" y="1691320"/>
                <a:ext cx="5250873" cy="3784369"/>
              </a:xfrm>
              <a:prstGeom prst="rect">
                <a:avLst/>
              </a:prstGeom>
              <a:blipFill>
                <a:blip r:embed="rId4"/>
                <a:stretch>
                  <a:fillRect l="-1045" r="-5226" b="-1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568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4F48D-35EA-490A-93FA-361338746ECF}"/>
              </a:ext>
            </a:extLst>
          </p:cNvPr>
          <p:cNvSpPr>
            <a:spLocks noGrp="1"/>
          </p:cNvSpPr>
          <p:nvPr>
            <p:ph type="title"/>
          </p:nvPr>
        </p:nvSpPr>
        <p:spPr/>
        <p:txBody>
          <a:bodyPr/>
          <a:lstStyle/>
          <a:p>
            <a:r>
              <a:rPr lang="en-US" altLang="zh-CN" dirty="0"/>
              <a:t>Positional encoding</a:t>
            </a:r>
            <a:endParaRPr lang="zh-CN" altLang="en-US" dirty="0"/>
          </a:p>
        </p:txBody>
      </p:sp>
      <p:sp>
        <p:nvSpPr>
          <p:cNvPr id="3" name="内容占位符 2">
            <a:extLst>
              <a:ext uri="{FF2B5EF4-FFF2-40B4-BE49-F238E27FC236}">
                <a16:creationId xmlns:a16="http://schemas.microsoft.com/office/drawing/2014/main" id="{A4AC2536-A867-43EC-8A4C-F35FC97010AD}"/>
              </a:ext>
            </a:extLst>
          </p:cNvPr>
          <p:cNvSpPr>
            <a:spLocks noGrp="1"/>
          </p:cNvSpPr>
          <p:nvPr>
            <p:ph idx="1"/>
          </p:nvPr>
        </p:nvSpPr>
        <p:spPr>
          <a:xfrm>
            <a:off x="845127" y="1828800"/>
            <a:ext cx="4524042" cy="4923692"/>
          </a:xfrm>
        </p:spPr>
        <p:txBody>
          <a:bodyPr>
            <a:normAutofit/>
          </a:bodyPr>
          <a:lstStyle/>
          <a:p>
            <a:pPr marL="0" indent="0">
              <a:buNone/>
            </a:pPr>
            <a:r>
              <a:rPr lang="en-US" altLang="zh-CN" sz="1800" dirty="0">
                <a:latin typeface="+mn-ea"/>
              </a:rPr>
              <a:t>DETR</a:t>
            </a:r>
            <a:r>
              <a:rPr lang="zh-CN" altLang="en-US" sz="1800" dirty="0">
                <a:latin typeface="+mn-ea"/>
              </a:rPr>
              <a:t>中含有两个位置编码：</a:t>
            </a:r>
            <a:r>
              <a:rPr lang="en-US" altLang="zh-CN" sz="1800" dirty="0">
                <a:latin typeface="+mn-ea"/>
              </a:rPr>
              <a:t>Spatial positional encoding </a:t>
            </a:r>
            <a:r>
              <a:rPr lang="zh-CN" altLang="en-US" sz="1800" dirty="0">
                <a:latin typeface="+mn-ea"/>
              </a:rPr>
              <a:t>、</a:t>
            </a:r>
            <a:r>
              <a:rPr lang="en-US" altLang="zh-CN" sz="1800" dirty="0">
                <a:latin typeface="+mn-ea"/>
              </a:rPr>
              <a:t>object queries.</a:t>
            </a:r>
          </a:p>
          <a:p>
            <a:pPr marL="0" indent="0">
              <a:buNone/>
            </a:pPr>
            <a:endParaRPr lang="en-US" altLang="zh-CN" sz="1800" dirty="0">
              <a:latin typeface="+mn-ea"/>
            </a:endParaRPr>
          </a:p>
          <a:p>
            <a:pPr marL="0" indent="0">
              <a:buNone/>
            </a:pPr>
            <a:endParaRPr lang="en-US" altLang="zh-CN" sz="1800" dirty="0">
              <a:latin typeface="+mn-ea"/>
            </a:endParaRPr>
          </a:p>
        </p:txBody>
      </p:sp>
      <p:pic>
        <p:nvPicPr>
          <p:cNvPr id="5" name="图片 4">
            <a:extLst>
              <a:ext uri="{FF2B5EF4-FFF2-40B4-BE49-F238E27FC236}">
                <a16:creationId xmlns:a16="http://schemas.microsoft.com/office/drawing/2014/main" id="{2951DE96-47F5-4D89-911C-DB462CC1FDEC}"/>
              </a:ext>
            </a:extLst>
          </p:cNvPr>
          <p:cNvPicPr>
            <a:picLocks noChangeAspect="1"/>
          </p:cNvPicPr>
          <p:nvPr/>
        </p:nvPicPr>
        <p:blipFill>
          <a:blip r:embed="rId3"/>
          <a:stretch>
            <a:fillRect/>
          </a:stretch>
        </p:blipFill>
        <p:spPr>
          <a:xfrm>
            <a:off x="763106" y="3523495"/>
            <a:ext cx="5525271" cy="1886213"/>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4E389A7-3A35-4D5D-8F0C-12DFFE678376}"/>
                  </a:ext>
                </a:extLst>
              </p:cNvPr>
              <p:cNvSpPr txBox="1"/>
              <p:nvPr/>
            </p:nvSpPr>
            <p:spPr>
              <a:xfrm>
                <a:off x="7267242" y="4114800"/>
                <a:ext cx="4161652" cy="1888081"/>
              </a:xfrm>
              <a:prstGeom prst="rect">
                <a:avLst/>
              </a:prstGeom>
              <a:noFill/>
            </p:spPr>
            <p:txBody>
              <a:bodyPr wrap="none" lIns="0" tIns="0" rIns="0" bIns="0" rtlCol="0">
                <a:spAutoFit/>
              </a:bodyPr>
              <a:lstStyle/>
              <a:p>
                <a:r>
                  <a:rPr lang="zh-CN" altLang="en-US" dirty="0">
                    <a:latin typeface="+mn-ea"/>
                  </a:rPr>
                  <a:t>对各点使用</a:t>
                </a:r>
                <a:r>
                  <a:rPr lang="en-US" altLang="zh-CN" dirty="0" err="1">
                    <a:latin typeface="+mn-ea"/>
                  </a:rPr>
                  <a:t>sincos</a:t>
                </a:r>
                <a:r>
                  <a:rPr lang="zh-CN" altLang="en-US" dirty="0">
                    <a:latin typeface="+mn-ea"/>
                  </a:rPr>
                  <a:t>进行位置编码：</a:t>
                </a:r>
                <a:endParaRPr lang="en-US" altLang="zh-CN" dirty="0">
                  <a:latin typeface="+mn-ea"/>
                </a:endParaRPr>
              </a:p>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a</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𝑃𝐸</m:t>
                          </m:r>
                        </m:e>
                        <m: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10000</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/128</m:t>
                          </m:r>
                        </m:sup>
                      </m:sSup>
                      <m:r>
                        <a:rPr lang="en-US" altLang="zh-CN" b="0" i="1"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b</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𝑃𝐸</m:t>
                          </m:r>
                        </m:e>
                        <m: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cos</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10000</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/128</m:t>
                          </m:r>
                        </m:sup>
                      </m:sSup>
                      <m:r>
                        <a:rPr lang="en-US" altLang="zh-CN" b="0" i="1" smtClean="0">
                          <a:latin typeface="Cambria Math" panose="02040503050406030204" pitchFamily="18" charset="0"/>
                        </a:rPr>
                        <m:t>)</m:t>
                      </m:r>
                    </m:oMath>
                  </m:oMathPara>
                </a14:m>
                <a:endParaRPr lang="zh-CN" altLang="en-US"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𝑃𝐸</m:t>
                          </m:r>
                        </m:e>
                        <m: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10000</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/128</m:t>
                          </m:r>
                        </m:sup>
                      </m:sSup>
                      <m:r>
                        <a:rPr lang="en-US" altLang="zh-CN" b="0" i="1" smtClean="0">
                          <a:latin typeface="Cambria Math" panose="02040503050406030204" pitchFamily="18" charset="0"/>
                        </a:rPr>
                        <m:t>)</m:t>
                      </m:r>
                    </m:oMath>
                  </m:oMathPara>
                </a14:m>
                <a:endParaRPr lang="zh-CN" altLang="en-US" dirty="0"/>
              </a:p>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𝑃𝐸</m:t>
                          </m:r>
                        </m:e>
                        <m: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cos</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𝑝𝑜𝑠</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10000</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𝑖</m:t>
                          </m:r>
                          <m:r>
                            <a:rPr lang="en-US" altLang="zh-CN" b="0" i="1" smtClean="0">
                              <a:latin typeface="Cambria Math" panose="02040503050406030204" pitchFamily="18" charset="0"/>
                            </a:rPr>
                            <m:t>/128</m:t>
                          </m:r>
                        </m:sup>
                      </m:sSup>
                      <m:r>
                        <a:rPr lang="en-US" altLang="zh-CN" b="0" i="1" smtClean="0">
                          <a:latin typeface="Cambria Math" panose="02040503050406030204" pitchFamily="18" charset="0"/>
                        </a:rPr>
                        <m:t>)</m:t>
                      </m:r>
                    </m:oMath>
                  </m:oMathPara>
                </a14:m>
                <a:endParaRPr lang="zh-CN" altLang="en-US" dirty="0"/>
              </a:p>
              <a:p>
                <a:endParaRPr lang="zh-CN" altLang="en-US" dirty="0"/>
              </a:p>
            </p:txBody>
          </p:sp>
        </mc:Choice>
        <mc:Fallback xmlns="">
          <p:sp>
            <p:nvSpPr>
              <p:cNvPr id="6" name="文本框 5">
                <a:extLst>
                  <a:ext uri="{FF2B5EF4-FFF2-40B4-BE49-F238E27FC236}">
                    <a16:creationId xmlns:a16="http://schemas.microsoft.com/office/drawing/2014/main" id="{64E389A7-3A35-4D5D-8F0C-12DFFE678376}"/>
                  </a:ext>
                </a:extLst>
              </p:cNvPr>
              <p:cNvSpPr txBox="1">
                <a:spLocks noRot="1" noChangeAspect="1" noMove="1" noResize="1" noEditPoints="1" noAdjustHandles="1" noChangeArrowheads="1" noChangeShapeType="1" noTextEdit="1"/>
              </p:cNvSpPr>
              <p:nvPr/>
            </p:nvSpPr>
            <p:spPr>
              <a:xfrm>
                <a:off x="7267242" y="4114800"/>
                <a:ext cx="4161652" cy="1888081"/>
              </a:xfrm>
              <a:prstGeom prst="rect">
                <a:avLst/>
              </a:prstGeom>
              <a:blipFill>
                <a:blip r:embed="rId4"/>
                <a:stretch>
                  <a:fillRect l="-3367" t="-4194" r="-7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EBA0F8A-AEDC-4DDC-A622-B215B2E86B00}"/>
                  </a:ext>
                </a:extLst>
              </p:cNvPr>
              <p:cNvSpPr txBox="1"/>
              <p:nvPr/>
            </p:nvSpPr>
            <p:spPr>
              <a:xfrm>
                <a:off x="7267242" y="1828800"/>
                <a:ext cx="4079631" cy="1694695"/>
              </a:xfrm>
              <a:prstGeom prst="rect">
                <a:avLst/>
              </a:prstGeom>
              <a:noFill/>
            </p:spPr>
            <p:txBody>
              <a:bodyPr wrap="square">
                <a:spAutoFit/>
              </a:bodyPr>
              <a:lstStyle/>
              <a:p>
                <a:r>
                  <a:rPr lang="zh-CN" altLang="en-US" dirty="0">
                    <a:latin typeface="+mn-ea"/>
                  </a:rPr>
                  <a:t>我们将一张图片各点看作如下矩阵：</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e>
                                </m:eqArr>
                              </m:e>
                              <m:e>
                                <m:r>
                                  <a:rPr lang="en-US" altLang="zh-CN" i="1" smtClean="0">
                                    <a:latin typeface="Cambria Math" panose="02040503050406030204" pitchFamily="18" charset="0"/>
                                  </a:rPr>
                                  <m:t>⋯</m:t>
                                </m:r>
                              </m:e>
                              <m:e>
                                <m:eqArr>
                                  <m:eqArrPr>
                                    <m:ctrlPr>
                                      <a:rPr lang="en-US" altLang="zh-CN" i="1" smtClean="0">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m:rPr>
                                            <m:sty m:val="p"/>
                                          </m:rPr>
                                          <a:rPr lang="en-US" altLang="zh-CN" i="1" smtClean="0">
                                            <a:latin typeface="Cambria Math" panose="02040503050406030204" pitchFamily="18" charset="0"/>
                                          </a:rPr>
                                          <m:t>n</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m:rPr>
                                            <m:sty m:val="p"/>
                                          </m:rPr>
                                          <a:rPr lang="en-US" altLang="zh-CN" i="1" smtClean="0">
                                            <a:latin typeface="Cambria Math" panose="02040503050406030204" pitchFamily="18" charset="0"/>
                                          </a:rPr>
                                          <m:t>n</m:t>
                                        </m:r>
                                      </m:sub>
                                    </m:sSub>
                                  </m:e>
                                </m:eqArr>
                              </m:e>
                            </m:mr>
                            <m:mr>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m:rPr>
                                        <m:sty m:val="p"/>
                                      </m:rPr>
                                      <a:rPr lang="en-US" altLang="zh-CN" i="1" smtClean="0">
                                        <a:latin typeface="Cambria Math" panose="02040503050406030204" pitchFamily="18" charset="0"/>
                                      </a:rPr>
                                      <m:t>m</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e>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m:rPr>
                                        <m:sty m:val="p"/>
                                      </m:rPr>
                                      <a:rPr lang="en-US" altLang="zh-CN" i="1" smtClean="0">
                                        <a:latin typeface="Cambria Math" panose="02040503050406030204" pitchFamily="18" charset="0"/>
                                      </a:rPr>
                                      <m:t>m</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m:rPr>
                                        <m:sty m:val="p"/>
                                      </m:rPr>
                                      <a:rPr lang="en-US" altLang="zh-CN" i="1" smtClean="0">
                                        <a:latin typeface="Cambria Math" panose="02040503050406030204" pitchFamily="18" charset="0"/>
                                      </a:rPr>
                                      <m:t>n</m:t>
                                    </m:r>
                                  </m:sub>
                                </m:sSub>
                              </m:e>
                            </m:mr>
                          </m:m>
                        </m:e>
                      </m:d>
                    </m:oMath>
                  </m:oMathPara>
                </a14:m>
                <a:endParaRPr lang="zh-CN" altLang="en-US" dirty="0"/>
              </a:p>
            </p:txBody>
          </p:sp>
        </mc:Choice>
        <mc:Fallback xmlns="">
          <p:sp>
            <p:nvSpPr>
              <p:cNvPr id="9" name="文本框 8">
                <a:extLst>
                  <a:ext uri="{FF2B5EF4-FFF2-40B4-BE49-F238E27FC236}">
                    <a16:creationId xmlns:a16="http://schemas.microsoft.com/office/drawing/2014/main" id="{5EBA0F8A-AEDC-4DDC-A622-B215B2E86B00}"/>
                  </a:ext>
                </a:extLst>
              </p:cNvPr>
              <p:cNvSpPr txBox="1">
                <a:spLocks noRot="1" noChangeAspect="1" noMove="1" noResize="1" noEditPoints="1" noAdjustHandles="1" noChangeArrowheads="1" noChangeShapeType="1" noTextEdit="1"/>
              </p:cNvSpPr>
              <p:nvPr/>
            </p:nvSpPr>
            <p:spPr>
              <a:xfrm>
                <a:off x="7267242" y="1828800"/>
                <a:ext cx="4079631" cy="1694695"/>
              </a:xfrm>
              <a:prstGeom prst="rect">
                <a:avLst/>
              </a:prstGeom>
              <a:blipFill>
                <a:blip r:embed="rId5"/>
                <a:stretch>
                  <a:fillRect l="-1196" t="-2518"/>
                </a:stretch>
              </a:blipFill>
            </p:spPr>
            <p:txBody>
              <a:bodyPr/>
              <a:lstStyle/>
              <a:p>
                <a:r>
                  <a:rPr lang="zh-CN" altLang="en-US">
                    <a:noFill/>
                  </a:rPr>
                  <a:t> </a:t>
                </a:r>
              </a:p>
            </p:txBody>
          </p:sp>
        </mc:Fallback>
      </mc:AlternateContent>
      <p:graphicFrame>
        <p:nvGraphicFramePr>
          <p:cNvPr id="8" name="表格 6">
            <a:extLst>
              <a:ext uri="{FF2B5EF4-FFF2-40B4-BE49-F238E27FC236}">
                <a16:creationId xmlns:a16="http://schemas.microsoft.com/office/drawing/2014/main" id="{8B3F489E-651D-4B19-A1F3-62D83CCE6C6F}"/>
              </a:ext>
            </a:extLst>
          </p:cNvPr>
          <p:cNvGraphicFramePr>
            <a:graphicFrameLocks noGrp="1"/>
          </p:cNvGraphicFramePr>
          <p:nvPr>
            <p:extLst>
              <p:ext uri="{D42A27DB-BD31-4B8C-83A1-F6EECF244321}">
                <p14:modId xmlns:p14="http://schemas.microsoft.com/office/powerpoint/2010/main" val="3874667689"/>
              </p:ext>
            </p:extLst>
          </p:nvPr>
        </p:nvGraphicFramePr>
        <p:xfrm>
          <a:off x="537249" y="3004592"/>
          <a:ext cx="6449707" cy="2924017"/>
        </p:xfrm>
        <a:graphic>
          <a:graphicData uri="http://schemas.openxmlformats.org/drawingml/2006/table">
            <a:tbl>
              <a:tblPr firstRow="1" bandRow="1">
                <a:tableStyleId>{18603FDC-E32A-4AB5-989C-0864C3EAD2B8}</a:tableStyleId>
              </a:tblPr>
              <a:tblGrid>
                <a:gridCol w="3296199">
                  <a:extLst>
                    <a:ext uri="{9D8B030D-6E8A-4147-A177-3AD203B41FA5}">
                      <a16:colId xmlns:a16="http://schemas.microsoft.com/office/drawing/2014/main" val="2199023458"/>
                    </a:ext>
                  </a:extLst>
                </a:gridCol>
                <a:gridCol w="1559169">
                  <a:extLst>
                    <a:ext uri="{9D8B030D-6E8A-4147-A177-3AD203B41FA5}">
                      <a16:colId xmlns:a16="http://schemas.microsoft.com/office/drawing/2014/main" val="3577872292"/>
                    </a:ext>
                  </a:extLst>
                </a:gridCol>
                <a:gridCol w="1594339">
                  <a:extLst>
                    <a:ext uri="{9D8B030D-6E8A-4147-A177-3AD203B41FA5}">
                      <a16:colId xmlns:a16="http://schemas.microsoft.com/office/drawing/2014/main" val="2051142458"/>
                    </a:ext>
                  </a:extLst>
                </a:gridCol>
              </a:tblGrid>
              <a:tr h="0">
                <a:tc>
                  <a:txBody>
                    <a:bodyPr/>
                    <a:lstStyle/>
                    <a:p>
                      <a:pPr algn="ctr"/>
                      <a:r>
                        <a:rPr lang="en-US" altLang="zh-CN" dirty="0"/>
                        <a:t>Encoder</a:t>
                      </a:r>
                      <a:r>
                        <a:rPr lang="zh-CN" altLang="en-US" dirty="0"/>
                        <a:t>中每个</a:t>
                      </a:r>
                      <a:r>
                        <a:rPr lang="en-US" altLang="zh-CN" dirty="0"/>
                        <a:t>layer</a:t>
                      </a:r>
                      <a:r>
                        <a:rPr lang="zh-CN" altLang="en-US" dirty="0"/>
                        <a:t>的位置编码</a:t>
                      </a:r>
                    </a:p>
                  </a:txBody>
                  <a:tcPr anchor="ctr"/>
                </a:tc>
                <a:tc>
                  <a:txBody>
                    <a:bodyPr/>
                    <a:lstStyle/>
                    <a:p>
                      <a:pPr algn="ctr"/>
                      <a:r>
                        <a:rPr lang="en-US" altLang="zh-CN" dirty="0"/>
                        <a:t>Query</a:t>
                      </a:r>
                      <a:endParaRPr lang="zh-CN" altLang="en-US" dirty="0"/>
                    </a:p>
                  </a:txBody>
                  <a:tcPr anchor="ctr"/>
                </a:tc>
                <a:tc>
                  <a:txBody>
                    <a:bodyPr/>
                    <a:lstStyle/>
                    <a:p>
                      <a:pPr algn="ctr"/>
                      <a:r>
                        <a:rPr lang="en-US" altLang="zh-CN" dirty="0"/>
                        <a:t>Key</a:t>
                      </a:r>
                      <a:endParaRPr lang="zh-CN" altLang="en-US" dirty="0"/>
                    </a:p>
                  </a:txBody>
                  <a:tcPr anchor="ctr"/>
                </a:tc>
                <a:extLst>
                  <a:ext uri="{0D108BD9-81ED-4DB2-BD59-A6C34878D82A}">
                    <a16:rowId xmlns:a16="http://schemas.microsoft.com/office/drawing/2014/main" val="1098868408"/>
                  </a:ext>
                </a:extLst>
              </a:tr>
              <a:tr h="1569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第一个</a:t>
                      </a:r>
                      <a:r>
                        <a:rPr lang="en-US" altLang="zh-CN" dirty="0"/>
                        <a:t>multi-head self attention</a:t>
                      </a:r>
                      <a:endParaRPr lang="zh-CN" altLang="en-US" dirty="0"/>
                    </a:p>
                  </a:txBody>
                  <a:tcPr anchor="ctr"/>
                </a:tc>
                <a:tc>
                  <a:txBody>
                    <a:bodyPr/>
                    <a:lstStyle/>
                    <a:p>
                      <a:pPr algn="ctr"/>
                      <a:r>
                        <a:rPr lang="en-US" altLang="zh-CN" dirty="0"/>
                        <a:t>Positional encoding</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Positional encoding</a:t>
                      </a:r>
                      <a:endParaRPr lang="zh-CN" altLang="en-US" dirty="0"/>
                    </a:p>
                  </a:txBody>
                  <a:tcPr anchor="ctr"/>
                </a:tc>
                <a:extLst>
                  <a:ext uri="{0D108BD9-81ED-4DB2-BD59-A6C34878D82A}">
                    <a16:rowId xmlns:a16="http://schemas.microsoft.com/office/drawing/2014/main" val="3007325512"/>
                  </a:ext>
                </a:extLst>
              </a:tr>
              <a:tr h="6567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Encoder</a:t>
                      </a:r>
                      <a:r>
                        <a:rPr lang="zh-CN" altLang="en-US" dirty="0"/>
                        <a:t>中每个</a:t>
                      </a:r>
                      <a:r>
                        <a:rPr lang="en-US" altLang="zh-CN" dirty="0"/>
                        <a:t>layer</a:t>
                      </a:r>
                      <a:r>
                        <a:rPr lang="zh-CN" altLang="en-US" dirty="0"/>
                        <a:t>的位置编码</a:t>
                      </a:r>
                    </a:p>
                  </a:txBody>
                  <a:tcPr anchor="ctr"/>
                </a:tc>
                <a:tc>
                  <a:txBody>
                    <a:bodyPr/>
                    <a:lstStyle/>
                    <a:p>
                      <a:pPr algn="ctr"/>
                      <a:r>
                        <a:rPr lang="en-US" altLang="zh-CN" dirty="0"/>
                        <a:t>Query</a:t>
                      </a:r>
                      <a:endParaRPr lang="zh-CN" altLang="en-US" dirty="0"/>
                    </a:p>
                  </a:txBody>
                  <a:tcPr anchor="ctr"/>
                </a:tc>
                <a:tc>
                  <a:txBody>
                    <a:bodyPr/>
                    <a:lstStyle/>
                    <a:p>
                      <a:pPr algn="ctr"/>
                      <a:r>
                        <a:rPr lang="en-US" altLang="zh-CN" dirty="0"/>
                        <a:t>Key</a:t>
                      </a:r>
                      <a:endParaRPr lang="zh-CN" altLang="en-US" dirty="0"/>
                    </a:p>
                  </a:txBody>
                  <a:tcPr anchor="ctr"/>
                </a:tc>
                <a:extLst>
                  <a:ext uri="{0D108BD9-81ED-4DB2-BD59-A6C34878D82A}">
                    <a16:rowId xmlns:a16="http://schemas.microsoft.com/office/drawing/2014/main" val="655771523"/>
                  </a:ext>
                </a:extLst>
              </a:tr>
              <a:tr h="621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第一个</a:t>
                      </a:r>
                      <a:r>
                        <a:rPr lang="en-US" altLang="zh-CN" dirty="0"/>
                        <a:t>multi-head self attention</a:t>
                      </a:r>
                      <a:endParaRPr lang="zh-CN" altLang="en-US" dirty="0"/>
                    </a:p>
                  </a:txBody>
                  <a:tcPr anchor="ctr"/>
                </a:tc>
                <a:tc>
                  <a:txBody>
                    <a:bodyPr/>
                    <a:lstStyle/>
                    <a:p>
                      <a:pPr algn="ctr"/>
                      <a:r>
                        <a:rPr lang="en-US" altLang="zh-CN" dirty="0"/>
                        <a:t>Object queries</a:t>
                      </a:r>
                      <a:endParaRPr lang="zh-CN" altLang="en-US" dirty="0"/>
                    </a:p>
                  </a:txBody>
                  <a:tcPr anchor="ctr"/>
                </a:tc>
                <a:tc>
                  <a:txBody>
                    <a:bodyPr/>
                    <a:lstStyle/>
                    <a:p>
                      <a:pPr algn="ctr"/>
                      <a:r>
                        <a:rPr lang="en-US" altLang="zh-CN" dirty="0"/>
                        <a:t>Object queries</a:t>
                      </a:r>
                      <a:endParaRPr lang="zh-CN" altLang="en-US" dirty="0"/>
                    </a:p>
                  </a:txBody>
                  <a:tcPr anchor="ctr"/>
                </a:tc>
                <a:extLst>
                  <a:ext uri="{0D108BD9-81ED-4DB2-BD59-A6C34878D82A}">
                    <a16:rowId xmlns:a16="http://schemas.microsoft.com/office/drawing/2014/main" val="18735285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第二个</a:t>
                      </a:r>
                      <a:r>
                        <a:rPr lang="en-US" altLang="zh-CN" dirty="0"/>
                        <a:t>multi-head self attention</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Object queries</a:t>
                      </a:r>
                      <a:endParaRPr lang="zh-CN" altLang="en-US" dirty="0"/>
                    </a:p>
                  </a:txBody>
                  <a:tcPr anchor="ctr"/>
                </a:tc>
                <a:tc>
                  <a:txBody>
                    <a:bodyPr/>
                    <a:lstStyle/>
                    <a:p>
                      <a:pPr algn="ctr"/>
                      <a:r>
                        <a:rPr lang="en-US" altLang="zh-CN" dirty="0"/>
                        <a:t>Positional encoding</a:t>
                      </a:r>
                      <a:endParaRPr lang="zh-CN" altLang="en-US" dirty="0"/>
                    </a:p>
                  </a:txBody>
                  <a:tcPr anchor="ctr"/>
                </a:tc>
                <a:extLst>
                  <a:ext uri="{0D108BD9-81ED-4DB2-BD59-A6C34878D82A}">
                    <a16:rowId xmlns:a16="http://schemas.microsoft.com/office/drawing/2014/main" val="543334058"/>
                  </a:ext>
                </a:extLst>
              </a:tr>
            </a:tbl>
          </a:graphicData>
        </a:graphic>
      </p:graphicFrame>
    </p:spTree>
    <p:extLst>
      <p:ext uri="{BB962C8B-B14F-4D97-AF65-F5344CB8AC3E}">
        <p14:creationId xmlns:p14="http://schemas.microsoft.com/office/powerpoint/2010/main" val="33307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2212D-84CC-474B-A69E-A306216D4766}"/>
              </a:ext>
            </a:extLst>
          </p:cNvPr>
          <p:cNvSpPr>
            <a:spLocks noGrp="1"/>
          </p:cNvSpPr>
          <p:nvPr>
            <p:ph type="title"/>
          </p:nvPr>
        </p:nvSpPr>
        <p:spPr/>
        <p:txBody>
          <a:bodyPr/>
          <a:lstStyle/>
          <a:p>
            <a:r>
              <a:rPr lang="en-US" altLang="zh-CN" dirty="0"/>
              <a:t>FFN</a:t>
            </a:r>
            <a:endParaRPr lang="zh-CN" altLang="en-US" dirty="0"/>
          </a:p>
        </p:txBody>
      </p:sp>
      <p:pic>
        <p:nvPicPr>
          <p:cNvPr id="5" name="内容占位符 4">
            <a:extLst>
              <a:ext uri="{FF2B5EF4-FFF2-40B4-BE49-F238E27FC236}">
                <a16:creationId xmlns:a16="http://schemas.microsoft.com/office/drawing/2014/main" id="{122AE9C1-09B4-4277-BFE9-2DD4D0F427EB}"/>
              </a:ext>
            </a:extLst>
          </p:cNvPr>
          <p:cNvPicPr>
            <a:picLocks noGrp="1" noChangeAspect="1"/>
          </p:cNvPicPr>
          <p:nvPr>
            <p:ph idx="1"/>
          </p:nvPr>
        </p:nvPicPr>
        <p:blipFill>
          <a:blip r:embed="rId2"/>
          <a:stretch>
            <a:fillRect/>
          </a:stretch>
        </p:blipFill>
        <p:spPr>
          <a:xfrm>
            <a:off x="2321708" y="3596588"/>
            <a:ext cx="3543795" cy="2438740"/>
          </a:xfrm>
        </p:spPr>
      </p:pic>
      <p:pic>
        <p:nvPicPr>
          <p:cNvPr id="7" name="图片 6">
            <a:extLst>
              <a:ext uri="{FF2B5EF4-FFF2-40B4-BE49-F238E27FC236}">
                <a16:creationId xmlns:a16="http://schemas.microsoft.com/office/drawing/2014/main" id="{C41FDDB1-2F10-4580-B649-E8597AF6BB78}"/>
              </a:ext>
            </a:extLst>
          </p:cNvPr>
          <p:cNvPicPr>
            <a:picLocks noChangeAspect="1"/>
          </p:cNvPicPr>
          <p:nvPr/>
        </p:nvPicPr>
        <p:blipFill>
          <a:blip r:embed="rId3"/>
          <a:stretch>
            <a:fillRect/>
          </a:stretch>
        </p:blipFill>
        <p:spPr>
          <a:xfrm>
            <a:off x="8098395" y="1691322"/>
            <a:ext cx="3248478" cy="434400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6098A04-BCD2-45AD-AA28-FB9980BEA33B}"/>
                  </a:ext>
                </a:extLst>
              </p:cNvPr>
              <p:cNvSpPr txBox="1"/>
              <p:nvPr/>
            </p:nvSpPr>
            <p:spPr>
              <a:xfrm>
                <a:off x="471055" y="1997918"/>
                <a:ext cx="7371684" cy="1394997"/>
              </a:xfrm>
              <a:prstGeom prst="rect">
                <a:avLst/>
              </a:prstGeom>
              <a:noFill/>
            </p:spPr>
            <p:txBody>
              <a:bodyPr wrap="square" rtlCol="0">
                <a:spAutoFit/>
              </a:bodyPr>
              <a:lstStyle/>
              <a:p>
                <a:r>
                  <a:rPr lang="en-US" altLang="zh-CN" dirty="0"/>
                  <a:t>DETR</a:t>
                </a:r>
                <a:r>
                  <a:rPr lang="zh-CN" altLang="en-US" dirty="0"/>
                  <a:t>中含有三个</a:t>
                </a:r>
                <a:r>
                  <a:rPr lang="en-US" altLang="zh-CN" dirty="0"/>
                  <a:t>FNN</a:t>
                </a:r>
                <a:r>
                  <a:rPr lang="zh-CN" altLang="en-US" dirty="0"/>
                  <a:t>层：</a:t>
                </a:r>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zh-CN" altLang="en-US" i="1">
                                  <a:latin typeface="Cambria Math" panose="02040503050406030204" pitchFamily="18" charset="0"/>
                                </a:rPr>
                                <m:t>对</m:t>
                              </m:r>
                              <m:r>
                                <m:rPr>
                                  <m:sty m:val="p"/>
                                </m:rPr>
                                <a:rPr lang="en-US" altLang="zh-CN" i="1" smtClean="0">
                                  <a:latin typeface="Cambria Math" panose="02040503050406030204" pitchFamily="18" charset="0"/>
                                </a:rPr>
                                <m:t>Multi</m:t>
                              </m:r>
                              <m:r>
                                <a:rPr lang="en-US" altLang="zh-CN" i="1" smtClean="0">
                                  <a:latin typeface="Cambria Math" panose="02040503050406030204" pitchFamily="18" charset="0"/>
                                </a:rPr>
                                <m:t>−</m:t>
                              </m:r>
                              <m:r>
                                <m:rPr>
                                  <m:sty m:val="p"/>
                                </m:rPr>
                                <a:rPr lang="en-US" altLang="zh-CN" i="1" smtClean="0">
                                  <a:latin typeface="Cambria Math" panose="02040503050406030204" pitchFamily="18" charset="0"/>
                                </a:rPr>
                                <m:t>head</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self</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attention</m:t>
                              </m:r>
                              <m:r>
                                <a:rPr lang="zh-CN" altLang="en-US" i="1" smtClean="0">
                                  <a:latin typeface="Cambria Math" panose="02040503050406030204" pitchFamily="18" charset="0"/>
                                </a:rPr>
                                <m:t>计算</m:t>
                              </m:r>
                              <m:r>
                                <a:rPr lang="zh-CN" altLang="en-US" i="1">
                                  <a:latin typeface="Cambria Math" panose="02040503050406030204" pitchFamily="18" charset="0"/>
                                </a:rPr>
                                <m:t>结果</m:t>
                              </m:r>
                              <m:r>
                                <a:rPr lang="zh-CN" altLang="en-US" i="1" smtClean="0">
                                  <a:latin typeface="Cambria Math" panose="02040503050406030204" pitchFamily="18" charset="0"/>
                                </a:rPr>
                                <m:t>进行</m:t>
                              </m:r>
                              <m:r>
                                <a:rPr lang="zh-CN" altLang="en-US" i="1">
                                  <a:latin typeface="Cambria Math" panose="02040503050406030204" pitchFamily="18" charset="0"/>
                                </a:rPr>
                                <m:t>拟合</m:t>
                              </m:r>
                            </m:e>
                            <m:e>
                              <m:r>
                                <a:rPr lang="zh-CN" altLang="en-US" i="1">
                                  <a:latin typeface="Cambria Math" panose="02040503050406030204" pitchFamily="18" charset="0"/>
                                </a:rPr>
                                <m:t>对</m:t>
                              </m:r>
                              <m:r>
                                <a:rPr lang="zh-CN" altLang="en-US" i="1" smtClean="0">
                                  <a:latin typeface="Cambria Math" panose="02040503050406030204" pitchFamily="18" charset="0"/>
                                </a:rPr>
                                <m:t>物体</m:t>
                              </m:r>
                              <m:r>
                                <a:rPr lang="zh-CN" altLang="en-US" i="1">
                                  <a:latin typeface="Cambria Math" panose="02040503050406030204" pitchFamily="18" charset="0"/>
                                </a:rPr>
                                <m:t>类别</m:t>
                              </m:r>
                              <m:r>
                                <a:rPr lang="zh-CN" altLang="en-US" i="1" smtClean="0">
                                  <a:latin typeface="Cambria Math" panose="02040503050406030204" pitchFamily="18" charset="0"/>
                                </a:rPr>
                                <m:t>进行</m:t>
                              </m:r>
                              <m:r>
                                <a:rPr lang="zh-CN" altLang="en-US" i="1">
                                  <a:latin typeface="Cambria Math" panose="02040503050406030204" pitchFamily="18" charset="0"/>
                                </a:rPr>
                                <m:t>预测</m:t>
                              </m:r>
                            </m:e>
                            <m:e>
                              <m:r>
                                <a:rPr lang="zh-CN" altLang="en-US" i="1">
                                  <a:latin typeface="Cambria Math" panose="02040503050406030204" pitchFamily="18" charset="0"/>
                                </a:rPr>
                                <m:t>对</m:t>
                              </m:r>
                              <m:r>
                                <a:rPr lang="zh-CN" altLang="en-US" i="1" smtClean="0">
                                  <a:latin typeface="Cambria Math" panose="02040503050406030204" pitchFamily="18" charset="0"/>
                                </a:rPr>
                                <m:t>各</m:t>
                              </m:r>
                              <m:r>
                                <a:rPr lang="zh-CN" altLang="en-US" i="1">
                                  <a:latin typeface="Cambria Math" panose="02040503050406030204" pitchFamily="18" charset="0"/>
                                </a:rPr>
                                <m:t>类别</m:t>
                              </m:r>
                              <m:r>
                                <a:rPr lang="zh-CN" altLang="en-US" i="1" smtClean="0">
                                  <a:latin typeface="Cambria Math" panose="02040503050406030204" pitchFamily="18" charset="0"/>
                                </a:rPr>
                                <m:t>的</m:t>
                              </m:r>
                              <m:r>
                                <a:rPr lang="zh-CN" altLang="en-US" i="1">
                                  <a:latin typeface="Cambria Math" panose="02040503050406030204" pitchFamily="18" charset="0"/>
                                </a:rPr>
                                <m:t>锚</m:t>
                              </m:r>
                              <m:r>
                                <a:rPr lang="zh-CN" altLang="en-US" i="1" smtClean="0">
                                  <a:latin typeface="Cambria Math" panose="02040503050406030204" pitchFamily="18" charset="0"/>
                                </a:rPr>
                                <m:t>框</m:t>
                              </m:r>
                            </m:e>
                          </m:eqArr>
                        </m:e>
                      </m:d>
                    </m:oMath>
                  </m:oMathPara>
                </a14:m>
                <a:endParaRPr lang="zh-CN" altLang="en-US" dirty="0"/>
              </a:p>
            </p:txBody>
          </p:sp>
        </mc:Choice>
        <mc:Fallback xmlns="">
          <p:sp>
            <p:nvSpPr>
              <p:cNvPr id="8" name="文本框 7">
                <a:extLst>
                  <a:ext uri="{FF2B5EF4-FFF2-40B4-BE49-F238E27FC236}">
                    <a16:creationId xmlns:a16="http://schemas.microsoft.com/office/drawing/2014/main" id="{D6098A04-BCD2-45AD-AA28-FB9980BEA33B}"/>
                  </a:ext>
                </a:extLst>
              </p:cNvPr>
              <p:cNvSpPr txBox="1">
                <a:spLocks noRot="1" noChangeAspect="1" noMove="1" noResize="1" noEditPoints="1" noAdjustHandles="1" noChangeArrowheads="1" noChangeShapeType="1" noTextEdit="1"/>
              </p:cNvSpPr>
              <p:nvPr/>
            </p:nvSpPr>
            <p:spPr>
              <a:xfrm>
                <a:off x="471055" y="1997918"/>
                <a:ext cx="7371684" cy="1394997"/>
              </a:xfrm>
              <a:prstGeom prst="rect">
                <a:avLst/>
              </a:prstGeom>
              <a:blipFill>
                <a:blip r:embed="rId4"/>
                <a:stretch>
                  <a:fillRect l="-661" t="-3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393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B535FA7-0C38-4AA7-B0A8-C0510251A79C}"/>
              </a:ext>
            </a:extLst>
          </p:cNvPr>
          <p:cNvPicPr>
            <a:picLocks noChangeAspect="1"/>
          </p:cNvPicPr>
          <p:nvPr/>
        </p:nvPicPr>
        <p:blipFill>
          <a:blip r:embed="rId3"/>
          <a:stretch>
            <a:fillRect/>
          </a:stretch>
        </p:blipFill>
        <p:spPr>
          <a:xfrm>
            <a:off x="7014517" y="1828800"/>
            <a:ext cx="4001058" cy="1981477"/>
          </a:xfrm>
          <a:prstGeom prst="rect">
            <a:avLst/>
          </a:prstGeom>
        </p:spPr>
      </p:pic>
      <p:sp>
        <p:nvSpPr>
          <p:cNvPr id="2" name="标题 1">
            <a:extLst>
              <a:ext uri="{FF2B5EF4-FFF2-40B4-BE49-F238E27FC236}">
                <a16:creationId xmlns:a16="http://schemas.microsoft.com/office/drawing/2014/main" id="{9CAF6B90-D8E4-463D-8403-0B08F676D41B}"/>
              </a:ext>
            </a:extLst>
          </p:cNvPr>
          <p:cNvSpPr>
            <a:spLocks noGrp="1"/>
          </p:cNvSpPr>
          <p:nvPr>
            <p:ph type="title"/>
          </p:nvPr>
        </p:nvSpPr>
        <p:spPr/>
        <p:txBody>
          <a:bodyPr/>
          <a:lstStyle/>
          <a:p>
            <a:r>
              <a:rPr lang="en-US" altLang="zh-CN" dirty="0"/>
              <a:t>Loss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39C26D-27AC-46B6-822D-574E12ECDB51}"/>
                  </a:ext>
                </a:extLst>
              </p:cNvPr>
              <p:cNvSpPr>
                <a:spLocks noGrp="1"/>
              </p:cNvSpPr>
              <p:nvPr>
                <p:ph idx="1"/>
              </p:nvPr>
            </p:nvSpPr>
            <p:spPr>
              <a:xfrm>
                <a:off x="845127" y="1691322"/>
                <a:ext cx="4910904" cy="4384431"/>
              </a:xfrm>
            </p:spPr>
            <p:txBody>
              <a:bodyPr>
                <a:normAutofit/>
              </a:bodyPr>
              <a:lstStyle/>
              <a:p>
                <a:pPr marL="0" indent="0">
                  <a:lnSpc>
                    <a:spcPct val="150000"/>
                  </a:lnSpc>
                  <a:buNone/>
                </a:pPr>
                <a:r>
                  <a:rPr lang="zh-CN" altLang="en-US" sz="1800" dirty="0">
                    <a:latin typeface="+mn-ea"/>
                  </a:rPr>
                  <a:t>通过两个</a:t>
                </a:r>
                <a:r>
                  <a:rPr lang="en-US" altLang="zh-CN" sz="1800" dirty="0">
                    <a:latin typeface="+mn-ea"/>
                  </a:rPr>
                  <a:t>FNN</a:t>
                </a:r>
                <a:r>
                  <a:rPr lang="zh-CN" altLang="en-US" sz="1800" dirty="0">
                    <a:latin typeface="+mn-ea"/>
                  </a:rPr>
                  <a:t>层我们分别得到图片里的分类分支</a:t>
                </a:r>
                <a:r>
                  <a:rPr lang="en-US" altLang="zh-CN" sz="1800" dirty="0">
                    <a:solidFill>
                      <a:srgbClr val="FF0000"/>
                    </a:solidFill>
                    <a:latin typeface="+mn-ea"/>
                  </a:rPr>
                  <a:t>class</a:t>
                </a:r>
                <a:r>
                  <a:rPr lang="zh-CN" altLang="en-US" sz="1800" dirty="0">
                    <a:latin typeface="+mn-ea"/>
                  </a:rPr>
                  <a:t>和回归分支</a:t>
                </a:r>
                <a:r>
                  <a:rPr lang="en-US" altLang="zh-CN" sz="1800" dirty="0">
                    <a:solidFill>
                      <a:srgbClr val="FF0000"/>
                    </a:solidFill>
                    <a:latin typeface="+mn-ea"/>
                  </a:rPr>
                  <a:t>bounding box</a:t>
                </a:r>
                <a:r>
                  <a:rPr lang="zh-CN" altLang="en-US" sz="1800" dirty="0">
                    <a:latin typeface="+mn-ea"/>
                  </a:rPr>
                  <a:t>，其中</a:t>
                </a:r>
                <a:r>
                  <a:rPr lang="en-US" altLang="zh-CN" sz="1800" dirty="0">
                    <a:latin typeface="+mn-ea"/>
                  </a:rPr>
                  <a:t>DETR</a:t>
                </a:r>
                <a:r>
                  <a:rPr lang="zh-CN" altLang="en-US" sz="1800" dirty="0">
                    <a:latin typeface="+mn-ea"/>
                  </a:rPr>
                  <a:t>输出的张量维度分别为</a:t>
                </a:r>
                <a:r>
                  <a:rPr lang="en-US" altLang="zh-CN" sz="1800" dirty="0">
                    <a:latin typeface="+mn-ea"/>
                  </a:rPr>
                  <a:t>(N,</a:t>
                </a:r>
                <a:r>
                  <a:rPr lang="en-US" altLang="zh-CN" sz="1800" dirty="0">
                    <a:solidFill>
                      <a:srgbClr val="FF0000"/>
                    </a:solidFill>
                    <a:latin typeface="+mn-ea"/>
                  </a:rPr>
                  <a:t>class+1</a:t>
                </a:r>
                <a:r>
                  <a:rPr lang="en-US" altLang="zh-CN" sz="1800" dirty="0">
                    <a:latin typeface="+mn-ea"/>
                  </a:rPr>
                  <a:t>)</a:t>
                </a:r>
                <a:r>
                  <a:rPr lang="zh-CN" altLang="en-US" sz="1800" dirty="0">
                    <a:latin typeface="+mn-ea"/>
                  </a:rPr>
                  <a:t>和</a:t>
                </a:r>
                <a:r>
                  <a:rPr lang="en-US" altLang="zh-CN" sz="1800" dirty="0">
                    <a:latin typeface="+mn-ea"/>
                  </a:rPr>
                  <a:t>(N,</a:t>
                </a:r>
                <a:r>
                  <a:rPr lang="en-US" altLang="zh-CN" sz="1800" dirty="0">
                    <a:solidFill>
                      <a:srgbClr val="FF0000"/>
                    </a:solidFill>
                    <a:latin typeface="+mn-ea"/>
                  </a:rPr>
                  <a:t>4</a:t>
                </a:r>
                <a:r>
                  <a:rPr lang="en-US" altLang="zh-CN" sz="1800" dirty="0">
                    <a:latin typeface="+mn-ea"/>
                  </a:rPr>
                  <a:t>)</a:t>
                </a:r>
                <a:r>
                  <a:rPr lang="zh-CN" altLang="en-US" sz="1800" dirty="0">
                    <a:latin typeface="+mn-ea"/>
                  </a:rPr>
                  <a:t>。</a:t>
                </a:r>
                <a:r>
                  <a:rPr lang="en-US" altLang="zh-CN" sz="1800" dirty="0">
                    <a:latin typeface="+mn-ea"/>
                  </a:rPr>
                  <a:t>(class+1</a:t>
                </a:r>
                <a:r>
                  <a:rPr lang="zh-CN" altLang="en-US" sz="1800" dirty="0">
                    <a:latin typeface="+mn-ea"/>
                  </a:rPr>
                  <a:t>所表示的是图片中已知的图片内物体的类别的个数和没有标注类别的类。</a:t>
                </a:r>
                <a:r>
                  <a:rPr lang="en-US" altLang="zh-CN" sz="1800" dirty="0">
                    <a:latin typeface="+mn-ea"/>
                  </a:rPr>
                  <a:t>4</a:t>
                </a:r>
                <a:r>
                  <a:rPr lang="zh-CN" altLang="en-US" sz="1800" dirty="0">
                    <a:latin typeface="+mn-ea"/>
                  </a:rPr>
                  <a:t>表示预测类的中心点、高和宽</a:t>
                </a:r>
                <a:r>
                  <a:rPr lang="en-US" altLang="zh-CN" sz="1800" dirty="0">
                    <a:latin typeface="+mn-ea"/>
                  </a:rPr>
                  <a:t>(</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𝑥</m:t>
                        </m:r>
                      </m:sub>
                    </m:s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sub>
                        <m:r>
                          <a:rPr lang="en-US" altLang="zh-CN" sz="1800" b="0" i="1" smtClean="0">
                            <a:latin typeface="Cambria Math" panose="02040503050406030204" pitchFamily="18" charset="0"/>
                          </a:rPr>
                          <m:t>𝑦</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𝑤</m:t>
                    </m:r>
                  </m:oMath>
                </a14:m>
                <a:r>
                  <a:rPr lang="en-US" altLang="zh-CN" sz="1800" dirty="0">
                    <a:latin typeface="+mn-ea"/>
                  </a:rPr>
                  <a:t>))</a:t>
                </a:r>
                <a:r>
                  <a:rPr lang="zh-CN" altLang="en-US" sz="1800" dirty="0">
                    <a:latin typeface="+mn-ea"/>
                  </a:rPr>
                  <a:t>。</a:t>
                </a:r>
                <a:endParaRPr lang="en-US" altLang="zh-CN" sz="1800" dirty="0">
                  <a:latin typeface="+mn-ea"/>
                </a:endParaRPr>
              </a:p>
            </p:txBody>
          </p:sp>
        </mc:Choice>
        <mc:Fallback xmlns="">
          <p:sp>
            <p:nvSpPr>
              <p:cNvPr id="3" name="内容占位符 2">
                <a:extLst>
                  <a:ext uri="{FF2B5EF4-FFF2-40B4-BE49-F238E27FC236}">
                    <a16:creationId xmlns:a16="http://schemas.microsoft.com/office/drawing/2014/main" id="{C239C26D-27AC-46B6-822D-574E12ECDB51}"/>
                  </a:ext>
                </a:extLst>
              </p:cNvPr>
              <p:cNvSpPr>
                <a:spLocks noGrp="1" noRot="1" noChangeAspect="1" noMove="1" noResize="1" noEditPoints="1" noAdjustHandles="1" noChangeArrowheads="1" noChangeShapeType="1" noTextEdit="1"/>
              </p:cNvSpPr>
              <p:nvPr>
                <p:ph idx="1"/>
              </p:nvPr>
            </p:nvSpPr>
            <p:spPr>
              <a:xfrm>
                <a:off x="845127" y="1691322"/>
                <a:ext cx="4910904" cy="4384431"/>
              </a:xfrm>
              <a:blipFill>
                <a:blip r:embed="rId4"/>
                <a:stretch>
                  <a:fillRect l="-1118" r="-62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E9D4367-85A7-4AA8-AF63-6D588B4624E3}"/>
              </a:ext>
            </a:extLst>
          </p:cNvPr>
          <p:cNvSpPr txBox="1"/>
          <p:nvPr/>
        </p:nvSpPr>
        <p:spPr>
          <a:xfrm>
            <a:off x="845127" y="4782424"/>
            <a:ext cx="10362135" cy="1200329"/>
          </a:xfrm>
          <a:prstGeom prst="rect">
            <a:avLst/>
          </a:prstGeom>
          <a:noFill/>
        </p:spPr>
        <p:txBody>
          <a:bodyPr wrap="square" rtlCol="0">
            <a:spAutoFit/>
          </a:bodyPr>
          <a:lstStyle/>
          <a:p>
            <a:pPr algn="ctr"/>
            <a:r>
              <a:rPr lang="en-US" altLang="zh-CN" sz="3600" dirty="0"/>
              <a:t>DETR</a:t>
            </a:r>
            <a:r>
              <a:rPr lang="zh-CN" altLang="en-US" sz="3600" dirty="0"/>
              <a:t>的输出是一个无序的集合，如何确定每一个框所对应的类？</a:t>
            </a:r>
          </a:p>
        </p:txBody>
      </p:sp>
    </p:spTree>
    <p:extLst>
      <p:ext uri="{BB962C8B-B14F-4D97-AF65-F5344CB8AC3E}">
        <p14:creationId xmlns:p14="http://schemas.microsoft.com/office/powerpoint/2010/main" val="19178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2761-9931-4D70-BFAE-9BEF01A3B9A6}"/>
              </a:ext>
            </a:extLst>
          </p:cNvPr>
          <p:cNvSpPr>
            <a:spLocks noGrp="1"/>
          </p:cNvSpPr>
          <p:nvPr>
            <p:ph type="title"/>
          </p:nvPr>
        </p:nvSpPr>
        <p:spPr/>
        <p:txBody>
          <a:bodyPr>
            <a:normAutofit/>
          </a:bodyPr>
          <a:lstStyle/>
          <a:p>
            <a:r>
              <a:rPr lang="en-US" altLang="zh-CN" dirty="0"/>
              <a:t>Hungarian Algorithm</a:t>
            </a:r>
            <a:endParaRPr lang="zh-CN" altLang="en-US" dirty="0"/>
          </a:p>
        </p:txBody>
      </p:sp>
      <p:pic>
        <p:nvPicPr>
          <p:cNvPr id="5" name="内容占位符 4">
            <a:extLst>
              <a:ext uri="{FF2B5EF4-FFF2-40B4-BE49-F238E27FC236}">
                <a16:creationId xmlns:a16="http://schemas.microsoft.com/office/drawing/2014/main" id="{258A3508-EF2A-4083-AF50-B769294FAF00}"/>
              </a:ext>
            </a:extLst>
          </p:cNvPr>
          <p:cNvPicPr>
            <a:picLocks noGrp="1" noChangeAspect="1"/>
          </p:cNvPicPr>
          <p:nvPr>
            <p:ph idx="1"/>
          </p:nvPr>
        </p:nvPicPr>
        <p:blipFill>
          <a:blip r:embed="rId3"/>
          <a:stretch>
            <a:fillRect/>
          </a:stretch>
        </p:blipFill>
        <p:spPr>
          <a:xfrm>
            <a:off x="0" y="1876643"/>
            <a:ext cx="4686954" cy="1095528"/>
          </a:xfr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B31CF749-43D4-4FD1-B328-87B5F79EAE26}"/>
                  </a:ext>
                </a:extLst>
              </p:cNvPr>
              <p:cNvSpPr txBox="1"/>
              <p:nvPr/>
            </p:nvSpPr>
            <p:spPr>
              <a:xfrm>
                <a:off x="845127" y="2930459"/>
                <a:ext cx="4160627" cy="1291379"/>
              </a:xfrm>
              <a:prstGeom prst="rect">
                <a:avLst/>
              </a:prstGeom>
              <a:noFill/>
            </p:spPr>
            <p:txBody>
              <a:bodyPr wrap="square" rtlCol="0">
                <a:spAutoFit/>
              </a:bodyPr>
              <a:lstStyle/>
              <a:p>
                <a:pPr>
                  <a:lnSpc>
                    <a:spcPct val="150000"/>
                  </a:lnSpc>
                </a:pPr>
                <a:r>
                  <a:rPr lang="zh-CN" altLang="en-US" dirty="0"/>
                  <a:t>其中</a:t>
                </a:r>
                <a:r>
                  <a:rPr lang="en-US" altLang="zh-CN" dirty="0"/>
                  <a:t>σ</a:t>
                </a:r>
                <a:r>
                  <a:rPr lang="zh-CN" altLang="en-US" dirty="0"/>
                  <a:t>表示真值索引到预测值的映射，再通过</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match</m:t>
                        </m:r>
                      </m:sub>
                    </m:sSub>
                    <m:r>
                      <a:rPr lang="zh-CN" altLang="en-US" i="1">
                        <a:latin typeface="Cambria Math" panose="02040503050406030204" pitchFamily="18" charset="0"/>
                      </a:rPr>
                      <m:t>函数</m:t>
                    </m:r>
                  </m:oMath>
                </a14:m>
                <a:r>
                  <a:rPr lang="zh-CN" altLang="en-US" dirty="0"/>
                  <a:t>求解真值与预测值的损失，最小化损失就是我们判别的依据。</a:t>
                </a:r>
              </a:p>
            </p:txBody>
          </p:sp>
        </mc:Choice>
        <mc:Fallback>
          <p:sp>
            <p:nvSpPr>
              <p:cNvPr id="15" name="文本框 14">
                <a:extLst>
                  <a:ext uri="{FF2B5EF4-FFF2-40B4-BE49-F238E27FC236}">
                    <a16:creationId xmlns:a16="http://schemas.microsoft.com/office/drawing/2014/main" id="{B31CF749-43D4-4FD1-B328-87B5F79EAE26}"/>
                  </a:ext>
                </a:extLst>
              </p:cNvPr>
              <p:cNvSpPr txBox="1">
                <a:spLocks noRot="1" noChangeAspect="1" noMove="1" noResize="1" noEditPoints="1" noAdjustHandles="1" noChangeArrowheads="1" noChangeShapeType="1" noTextEdit="1"/>
              </p:cNvSpPr>
              <p:nvPr/>
            </p:nvSpPr>
            <p:spPr>
              <a:xfrm>
                <a:off x="845127" y="2930459"/>
                <a:ext cx="4160627" cy="1291379"/>
              </a:xfrm>
              <a:prstGeom prst="rect">
                <a:avLst/>
              </a:prstGeom>
              <a:blipFill>
                <a:blip r:embed="rId4"/>
                <a:stretch>
                  <a:fillRect l="-1320" r="-4545" b="-5189"/>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265F22EC-94D5-4D11-8914-61E5A791C4FC}"/>
              </a:ext>
            </a:extLst>
          </p:cNvPr>
          <p:cNvPicPr>
            <a:picLocks noChangeAspect="1"/>
          </p:cNvPicPr>
          <p:nvPr/>
        </p:nvPicPr>
        <p:blipFill>
          <a:blip r:embed="rId5"/>
          <a:stretch>
            <a:fillRect/>
          </a:stretch>
        </p:blipFill>
        <p:spPr>
          <a:xfrm>
            <a:off x="5663311" y="1876643"/>
            <a:ext cx="6528689" cy="1019572"/>
          </a:xfrm>
          <a:prstGeom prst="rect">
            <a:avLst/>
          </a:prstGeom>
        </p:spPr>
      </p:pic>
      <p:grpSp>
        <p:nvGrpSpPr>
          <p:cNvPr id="22" name="组合 21">
            <a:extLst>
              <a:ext uri="{FF2B5EF4-FFF2-40B4-BE49-F238E27FC236}">
                <a16:creationId xmlns:a16="http://schemas.microsoft.com/office/drawing/2014/main" id="{F0372000-98C0-4511-A25C-E21F5B60A9F5}"/>
              </a:ext>
            </a:extLst>
          </p:cNvPr>
          <p:cNvGrpSpPr/>
          <p:nvPr/>
        </p:nvGrpSpPr>
        <p:grpSpPr>
          <a:xfrm>
            <a:off x="615303" y="5009956"/>
            <a:ext cx="5146601" cy="1000608"/>
            <a:chOff x="845127" y="4657490"/>
            <a:chExt cx="5146601" cy="1000608"/>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F2755D1-76A4-478E-873D-702EAB49D8B1}"/>
                    </a:ext>
                  </a:extLst>
                </p:cNvPr>
                <p:cNvSpPr txBox="1"/>
                <p:nvPr/>
              </p:nvSpPr>
              <p:spPr>
                <a:xfrm>
                  <a:off x="845127" y="5288766"/>
                  <a:ext cx="3005951" cy="369332"/>
                </a:xfrm>
                <a:prstGeom prst="rect">
                  <a:avLst/>
                </a:prstGeom>
                <a:noFill/>
              </p:spPr>
              <p:txBody>
                <a:bodyPr wrap="none" rtlCol="0">
                  <a:spAutoFit/>
                </a:bodyPr>
                <a:lstStyle/>
                <a:p>
                  <a:r>
                    <a:rPr lang="zh-CN" altLang="en-US" dirty="0"/>
                    <a:t>利用上方</a:t>
                  </a:r>
                  <a14:m>
                    <m:oMath xmlns:m="http://schemas.openxmlformats.org/officeDocument/2006/math">
                      <m:r>
                        <a:rPr lang="zh-CN" altLang="en-US" i="1" dirty="0" smtClean="0">
                          <a:latin typeface="Cambria Math" panose="02040503050406030204" pitchFamily="18" charset="0"/>
                        </a:rPr>
                        <m:t>式子</m:t>
                      </m:r>
                      <m:r>
                        <a:rPr lang="zh-CN" altLang="en-US" i="1">
                          <a:latin typeface="Cambria Math" panose="02040503050406030204" pitchFamily="18" charset="0"/>
                        </a:rPr>
                        <m:t>求解</m:t>
                      </m:r>
                    </m:oMath>
                  </a14:m>
                  <a:r>
                    <a:rPr lang="zh-CN" altLang="en-US" dirty="0"/>
                    <a:t>最小损失</a:t>
                  </a:r>
                </a:p>
              </p:txBody>
            </p:sp>
          </mc:Choice>
          <mc:Fallback xmlns="">
            <p:sp>
              <p:nvSpPr>
                <p:cNvPr id="19" name="文本框 18">
                  <a:extLst>
                    <a:ext uri="{FF2B5EF4-FFF2-40B4-BE49-F238E27FC236}">
                      <a16:creationId xmlns:a16="http://schemas.microsoft.com/office/drawing/2014/main" id="{8F2755D1-76A4-478E-873D-702EAB49D8B1}"/>
                    </a:ext>
                  </a:extLst>
                </p:cNvPr>
                <p:cNvSpPr txBox="1">
                  <a:spLocks noRot="1" noChangeAspect="1" noMove="1" noResize="1" noEditPoints="1" noAdjustHandles="1" noChangeArrowheads="1" noChangeShapeType="1" noTextEdit="1"/>
                </p:cNvSpPr>
                <p:nvPr/>
              </p:nvSpPr>
              <p:spPr>
                <a:xfrm>
                  <a:off x="845127" y="5288766"/>
                  <a:ext cx="3005951" cy="369332"/>
                </a:xfrm>
                <a:prstGeom prst="rect">
                  <a:avLst/>
                </a:prstGeom>
                <a:blipFill>
                  <a:blip r:embed="rId6"/>
                  <a:stretch>
                    <a:fillRect l="-1826"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C4F547-9091-4A34-AF28-E0C1E67C3AF2}"/>
                    </a:ext>
                  </a:extLst>
                </p:cNvPr>
                <p:cNvSpPr txBox="1"/>
                <p:nvPr/>
              </p:nvSpPr>
              <p:spPr>
                <a:xfrm>
                  <a:off x="1001451" y="4657490"/>
                  <a:ext cx="4990277" cy="324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𝑚𝑎𝑡𝑐h</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−1</m:t>
                            </m:r>
                          </m:e>
                          <m:sub>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i</m:t>
                                    </m:r>
                                  </m:sub>
                                </m:sSub>
                                <m:r>
                                  <a:rPr lang="en-US" altLang="zh-CN" i="1" smtClean="0">
                                    <a:latin typeface="Cambria Math" panose="02040503050406030204" pitchFamily="18" charset="0"/>
                                    <a:ea typeface="Cambria Math" panose="02040503050406030204" pitchFamily="18" charset="0"/>
                                  </a:rPr>
                                  <m:t>≠∅</m:t>
                                </m:r>
                              </m:e>
                            </m:d>
                          </m:sub>
                        </m:sSub>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𝑝</m:t>
                                </m:r>
                              </m:e>
                            </m:acc>
                          </m:e>
                          <m:sub>
                            <m:r>
                              <a:rPr lang="en-US" altLang="zh-CN"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e>
                          <m: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m:rPr>
                                        <m:sty m:val="p"/>
                                      </m:rPr>
                                      <a:rPr lang="en-US" altLang="zh-CN" i="1">
                                        <a:latin typeface="Cambria Math" panose="02040503050406030204" pitchFamily="18" charset="0"/>
                                      </a:rPr>
                                      <m:t>i</m:t>
                                    </m:r>
                                  </m:sub>
                                </m:sSub>
                                <m:r>
                                  <a:rPr lang="en-US" altLang="zh-CN" i="1">
                                    <a:latin typeface="Cambria Math" panose="02040503050406030204" pitchFamily="18" charset="0"/>
                                    <a:ea typeface="Cambria Math" panose="02040503050406030204" pitchFamily="18" charset="0"/>
                                  </a:rPr>
                                  <m:t>≠∅</m:t>
                                </m:r>
                              </m:e>
                            </m:d>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𝑏𝑜𝑥</m:t>
                            </m:r>
                          </m:sub>
                        </m:sSub>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sub>
                                <m:r>
                                  <m:rPr>
                                    <m:sty m:val="p"/>
                                  </m:rPr>
                                  <a:rPr lang="en-US" altLang="zh-CN" i="1">
                                    <a:latin typeface="Cambria Math" panose="02040503050406030204" pitchFamily="18" charset="0"/>
                                  </a:rPr>
                                  <m:t>σ</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e>
                        </m:d>
                      </m:oMath>
                    </m:oMathPara>
                  </a14:m>
                  <a:endParaRPr lang="zh-CN" altLang="en-US" dirty="0"/>
                </a:p>
              </p:txBody>
            </p:sp>
          </mc:Choice>
          <mc:Fallback xmlns="">
            <p:sp>
              <p:nvSpPr>
                <p:cNvPr id="20" name="文本框 19">
                  <a:extLst>
                    <a:ext uri="{FF2B5EF4-FFF2-40B4-BE49-F238E27FC236}">
                      <a16:creationId xmlns:a16="http://schemas.microsoft.com/office/drawing/2014/main" id="{F8C4F547-9091-4A34-AF28-E0C1E67C3AF2}"/>
                    </a:ext>
                  </a:extLst>
                </p:cNvPr>
                <p:cNvSpPr txBox="1">
                  <a:spLocks noRot="1" noChangeAspect="1" noMove="1" noResize="1" noEditPoints="1" noAdjustHandles="1" noChangeArrowheads="1" noChangeShapeType="1" noTextEdit="1"/>
                </p:cNvSpPr>
                <p:nvPr/>
              </p:nvSpPr>
              <p:spPr>
                <a:xfrm>
                  <a:off x="1001451" y="4657490"/>
                  <a:ext cx="4990277" cy="324833"/>
                </a:xfrm>
                <a:prstGeom prst="rect">
                  <a:avLst/>
                </a:prstGeom>
                <a:blipFill>
                  <a:blip r:embed="rId7"/>
                  <a:stretch>
                    <a:fillRect l="-733" t="-13208" b="-26415"/>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E26740AF-5FB2-47F2-9954-F9047A4CA992}"/>
                  </a:ext>
                </a:extLst>
              </p:cNvPr>
              <p:cNvSpPr txBox="1"/>
              <p:nvPr/>
            </p:nvSpPr>
            <p:spPr>
              <a:xfrm>
                <a:off x="6307015" y="3299791"/>
                <a:ext cx="5545016" cy="946093"/>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hlinkClick r:id="rId8"/>
                          </a:rPr>
                        </m:ctrlPr>
                      </m:sSubPr>
                      <m:e>
                        <m:r>
                          <a:rPr lang="en-US" altLang="zh-CN" b="0" i="1" smtClean="0">
                            <a:latin typeface="Cambria Math" panose="02040503050406030204" pitchFamily="18" charset="0"/>
                            <a:hlinkClick r:id="rId8"/>
                          </a:rPr>
                          <m:t>𝐿</m:t>
                        </m:r>
                      </m:e>
                      <m:sub>
                        <m:r>
                          <a:rPr lang="en-US" altLang="zh-CN" b="0" i="1" smtClean="0">
                            <a:latin typeface="Cambria Math" panose="02040503050406030204" pitchFamily="18" charset="0"/>
                            <a:hlinkClick r:id="rId8"/>
                          </a:rPr>
                          <m:t>𝐻𝑢𝑛𝑔𝑎𝑟𝑖𝑎𝑛</m:t>
                        </m:r>
                      </m:sub>
                    </m:sSub>
                    <m:r>
                      <a:rPr lang="zh-CN" altLang="en-US" i="1">
                        <a:latin typeface="Cambria Math" panose="02040503050406030204" pitchFamily="18" charset="0"/>
                      </a:rPr>
                      <m:t>是</m:t>
                    </m:r>
                  </m:oMath>
                </a14:m>
                <a:r>
                  <a:rPr lang="zh-CN" altLang="en-US" dirty="0"/>
                  <a:t>所有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𝑚𝑎𝑡𝑐h</m:t>
                        </m:r>
                      </m:sub>
                    </m:sSub>
                  </m:oMath>
                </a14:m>
                <a:r>
                  <a:rPr lang="zh-CN" altLang="en-US" dirty="0"/>
                  <a:t>的最小排列的组合，即对于图片中的每个真值</a:t>
                </a:r>
                <a14:m>
                  <m:oMath xmlns:m="http://schemas.openxmlformats.org/officeDocument/2006/math">
                    <m:r>
                      <a:rPr lang="en-US" altLang="zh-CN" i="1" dirty="0">
                        <a:latin typeface="Cambria Math" panose="02040503050406030204" pitchFamily="18" charset="0"/>
                      </a:rPr>
                      <m:t>𝑖</m:t>
                    </m:r>
                    <m:r>
                      <a:rPr lang="zh-CN" altLang="en-US" i="1" dirty="0" smtClean="0">
                        <a:latin typeface="Cambria Math" panose="02040503050406030204" pitchFamily="18" charset="0"/>
                      </a:rPr>
                      <m:t>，</m:t>
                    </m:r>
                    <m:acc>
                      <m:accPr>
                        <m:chr m:val="̂"/>
                        <m:ctrlPr>
                          <a:rPr lang="zh-CN" altLang="en-US" i="1" dirty="0" smtClean="0">
                            <a:latin typeface="Cambria Math" panose="02040503050406030204" pitchFamily="18" charset="0"/>
                          </a:rPr>
                        </m:ctrlPr>
                      </m:accPr>
                      <m:e>
                        <m:r>
                          <m:rPr>
                            <m:sty m:val="p"/>
                          </m:rPr>
                          <a:rPr lang="en-US" altLang="zh-CN" i="1" dirty="0">
                            <a:latin typeface="Cambria Math" panose="02040503050406030204" pitchFamily="18" charset="0"/>
                          </a:rPr>
                          <m:t>σ</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zh-CN" altLang="en-US" i="1" dirty="0">
                        <a:latin typeface="Cambria Math" panose="02040503050406030204" pitchFamily="18" charset="0"/>
                      </a:rPr>
                      <m:t>就是</m:t>
                    </m:r>
                    <m:r>
                      <a:rPr lang="zh-CN" altLang="en-US" i="1" dirty="0" smtClean="0">
                        <a:latin typeface="Cambria Math" panose="02040503050406030204" pitchFamily="18" charset="0"/>
                      </a:rPr>
                      <m:t>需要</m:t>
                    </m:r>
                    <m:r>
                      <a:rPr lang="zh-CN" altLang="en-US" i="1" dirty="0">
                        <a:latin typeface="Cambria Math" panose="02040503050406030204" pitchFamily="18" charset="0"/>
                      </a:rPr>
                      <m:t>找的</m:t>
                    </m:r>
                    <m:r>
                      <a:rPr lang="zh-CN" altLang="en-US" i="1" dirty="0" smtClean="0">
                        <a:latin typeface="Cambria Math" panose="02040503050406030204" pitchFamily="18" charset="0"/>
                      </a:rPr>
                      <m:t>对应的</m:t>
                    </m:r>
                    <m:r>
                      <a:rPr lang="zh-CN" altLang="en-US" i="1" dirty="0">
                        <a:latin typeface="Cambria Math" panose="02040503050406030204" pitchFamily="18" charset="0"/>
                      </a:rPr>
                      <m:t>预测值</m:t>
                    </m:r>
                  </m:oMath>
                </a14:m>
                <a:r>
                  <a:rPr lang="zh-CN" altLang="en-US" dirty="0"/>
                  <a:t>的索引</a:t>
                </a:r>
              </a:p>
            </p:txBody>
          </p:sp>
        </mc:Choice>
        <mc:Fallback>
          <p:sp>
            <p:nvSpPr>
              <p:cNvPr id="29" name="文本框 28">
                <a:extLst>
                  <a:ext uri="{FF2B5EF4-FFF2-40B4-BE49-F238E27FC236}">
                    <a16:creationId xmlns:a16="http://schemas.microsoft.com/office/drawing/2014/main" id="{E26740AF-5FB2-47F2-9954-F9047A4CA992}"/>
                  </a:ext>
                </a:extLst>
              </p:cNvPr>
              <p:cNvSpPr txBox="1">
                <a:spLocks noRot="1" noChangeAspect="1" noMove="1" noResize="1" noEditPoints="1" noAdjustHandles="1" noChangeArrowheads="1" noChangeShapeType="1" noTextEdit="1"/>
              </p:cNvSpPr>
              <p:nvPr/>
            </p:nvSpPr>
            <p:spPr>
              <a:xfrm>
                <a:off x="6307015" y="3299791"/>
                <a:ext cx="5545016" cy="946093"/>
              </a:xfrm>
              <a:prstGeom prst="rect">
                <a:avLst/>
              </a:prstGeom>
              <a:blipFill>
                <a:blip r:embed="rId9"/>
                <a:stretch>
                  <a:fillRect l="-990" t="-5128" b="-7051"/>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C0A268A0-AE64-45BB-935B-7CEE833135B9}"/>
              </a:ext>
            </a:extLst>
          </p:cNvPr>
          <p:cNvPicPr>
            <a:picLocks noChangeAspect="1"/>
          </p:cNvPicPr>
          <p:nvPr/>
        </p:nvPicPr>
        <p:blipFill>
          <a:blip r:embed="rId10"/>
          <a:stretch>
            <a:fillRect/>
          </a:stretch>
        </p:blipFill>
        <p:spPr>
          <a:xfrm>
            <a:off x="5934656" y="4528281"/>
            <a:ext cx="5985997" cy="1963959"/>
          </a:xfrm>
          <a:prstGeom prst="rect">
            <a:avLst/>
          </a:prstGeom>
        </p:spPr>
      </p:pic>
    </p:spTree>
    <p:extLst>
      <p:ext uri="{BB962C8B-B14F-4D97-AF65-F5344CB8AC3E}">
        <p14:creationId xmlns:p14="http://schemas.microsoft.com/office/powerpoint/2010/main" val="101195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FEF35-0341-49F1-B7B2-B1405763AFB8}"/>
              </a:ext>
            </a:extLst>
          </p:cNvPr>
          <p:cNvSpPr>
            <a:spLocks noGrp="1"/>
          </p:cNvSpPr>
          <p:nvPr>
            <p:ph type="title"/>
          </p:nvPr>
        </p:nvSpPr>
        <p:spPr/>
        <p:txBody>
          <a:bodyPr/>
          <a:lstStyle/>
          <a:p>
            <a:r>
              <a:rPr lang="en-US" altLang="zh-CN" dirty="0"/>
              <a:t>Characteristic	</a:t>
            </a:r>
            <a:endParaRPr lang="zh-CN" altLang="en-US" dirty="0"/>
          </a:p>
        </p:txBody>
      </p:sp>
      <p:sp>
        <p:nvSpPr>
          <p:cNvPr id="3" name="内容占位符 2">
            <a:extLst>
              <a:ext uri="{FF2B5EF4-FFF2-40B4-BE49-F238E27FC236}">
                <a16:creationId xmlns:a16="http://schemas.microsoft.com/office/drawing/2014/main" id="{3B16DDC1-E75A-4DB0-818D-7A9602B93280}"/>
              </a:ext>
            </a:extLst>
          </p:cNvPr>
          <p:cNvSpPr>
            <a:spLocks noGrp="1"/>
          </p:cNvSpPr>
          <p:nvPr>
            <p:ph idx="1"/>
          </p:nvPr>
        </p:nvSpPr>
        <p:spPr/>
        <p:txBody>
          <a:bodyPr/>
          <a:lstStyle/>
          <a:p>
            <a:r>
              <a:rPr lang="en-US" altLang="zh-CN" dirty="0"/>
              <a:t>End to End</a:t>
            </a:r>
            <a:r>
              <a:rPr lang="zh-CN" altLang="en-US" dirty="0"/>
              <a:t>任务模式（原始图片输入无需处理直接做出预测无需人工设计）</a:t>
            </a:r>
            <a:endParaRPr lang="en-US" altLang="zh-CN" dirty="0"/>
          </a:p>
          <a:p>
            <a:r>
              <a:rPr lang="zh-CN" altLang="en-US" dirty="0"/>
              <a:t>设计了</a:t>
            </a:r>
            <a:r>
              <a:rPr lang="en-US" altLang="zh-CN" dirty="0"/>
              <a:t>bipartite matching loss</a:t>
            </a:r>
            <a:r>
              <a:rPr lang="zh-CN" altLang="en-US" dirty="0"/>
              <a:t>，基于预测的</a:t>
            </a:r>
            <a:r>
              <a:rPr lang="en-US" altLang="zh-CN" dirty="0"/>
              <a:t>box</a:t>
            </a:r>
            <a:r>
              <a:rPr lang="zh-CN" altLang="en-US" dirty="0"/>
              <a:t>和</a:t>
            </a:r>
            <a:r>
              <a:rPr lang="en-US" altLang="zh-CN" dirty="0"/>
              <a:t>ground truth boxes</a:t>
            </a:r>
            <a:r>
              <a:rPr lang="zh-CN" altLang="en-US" dirty="0"/>
              <a:t>的二分图匹配计算</a:t>
            </a:r>
            <a:r>
              <a:rPr lang="en-US" altLang="zh-CN" dirty="0"/>
              <a:t>loss</a:t>
            </a:r>
            <a:r>
              <a:rPr lang="zh-CN" altLang="en-US" dirty="0"/>
              <a:t>的大小，从而使得预测的</a:t>
            </a:r>
            <a:r>
              <a:rPr lang="en-US" altLang="zh-CN" dirty="0"/>
              <a:t>box</a:t>
            </a:r>
            <a:r>
              <a:rPr lang="zh-CN" altLang="en-US" dirty="0"/>
              <a:t>的位置和类别更接近于</a:t>
            </a:r>
            <a:r>
              <a:rPr lang="en-US" altLang="zh-CN" dirty="0"/>
              <a:t>ground truth</a:t>
            </a:r>
            <a:r>
              <a:rPr lang="zh-CN" altLang="en-US" dirty="0"/>
              <a:t>。</a:t>
            </a:r>
            <a:endParaRPr lang="en-US" altLang="zh-CN" dirty="0"/>
          </a:p>
          <a:p>
            <a:r>
              <a:rPr lang="zh-CN" altLang="en-US" dirty="0">
                <a:effectLst/>
              </a:rPr>
              <a:t>用</a:t>
            </a:r>
            <a:r>
              <a:rPr lang="en-US" altLang="zh-CN" dirty="0"/>
              <a:t>T</a:t>
            </a:r>
            <a:r>
              <a:rPr lang="en-US" altLang="zh-CN" dirty="0">
                <a:effectLst/>
              </a:rPr>
              <a:t>ransformer</a:t>
            </a:r>
            <a:r>
              <a:rPr lang="zh-CN" altLang="en-US" dirty="0">
                <a:effectLst/>
              </a:rPr>
              <a:t>的</a:t>
            </a:r>
            <a:r>
              <a:rPr lang="en-US" altLang="zh-CN" dirty="0">
                <a:effectLst/>
              </a:rPr>
              <a:t>encoder-decoder</a:t>
            </a:r>
            <a:r>
              <a:rPr lang="zh-CN" altLang="en-US" dirty="0">
                <a:effectLst/>
              </a:rPr>
              <a:t>架构一次性生成 </a:t>
            </a:r>
            <a:r>
              <a:rPr lang="en-US" altLang="zh-CN" dirty="0"/>
              <a:t>N </a:t>
            </a:r>
            <a:r>
              <a:rPr lang="zh-CN" altLang="en-US" dirty="0">
                <a:effectLst/>
              </a:rPr>
              <a:t>个</a:t>
            </a:r>
            <a:r>
              <a:rPr lang="en-US" altLang="zh-CN" dirty="0">
                <a:effectLst/>
              </a:rPr>
              <a:t>box prediction</a:t>
            </a:r>
            <a:r>
              <a:rPr lang="zh-CN" altLang="en-US" dirty="0">
                <a:effectLst/>
              </a:rPr>
              <a:t>。其中 </a:t>
            </a:r>
            <a:r>
              <a:rPr lang="en-US" altLang="zh-CN" dirty="0">
                <a:effectLst/>
              </a:rPr>
              <a:t>N </a:t>
            </a:r>
            <a:r>
              <a:rPr lang="zh-CN" altLang="en-US" dirty="0">
                <a:effectLst/>
              </a:rPr>
              <a:t>是一个事先设定的、比远远大于</a:t>
            </a:r>
            <a:r>
              <a:rPr lang="en-US" altLang="zh-CN" dirty="0">
                <a:effectLst/>
              </a:rPr>
              <a:t>image</a:t>
            </a:r>
            <a:r>
              <a:rPr lang="zh-CN" altLang="en-US" dirty="0">
                <a:effectLst/>
              </a:rPr>
              <a:t>中</a:t>
            </a:r>
            <a:r>
              <a:rPr lang="en-US" altLang="zh-CN" dirty="0">
                <a:effectLst/>
              </a:rPr>
              <a:t>object</a:t>
            </a:r>
            <a:r>
              <a:rPr lang="zh-CN" altLang="en-US" dirty="0">
                <a:effectLst/>
              </a:rPr>
              <a:t>个数的一个整数。</a:t>
            </a:r>
            <a:br>
              <a:rPr lang="en-US" altLang="zh-CN" dirty="0">
                <a:effectLst/>
              </a:rPr>
            </a:br>
            <a:endParaRPr lang="en-US" altLang="zh-CN" dirty="0"/>
          </a:p>
          <a:p>
            <a:endParaRPr lang="zh-CN" altLang="en-US" dirty="0"/>
          </a:p>
        </p:txBody>
      </p:sp>
    </p:spTree>
    <p:extLst>
      <p:ext uri="{BB962C8B-B14F-4D97-AF65-F5344CB8AC3E}">
        <p14:creationId xmlns:p14="http://schemas.microsoft.com/office/powerpoint/2010/main" val="111527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0C9A5-7D65-44D5-A836-C2EF2F421741}"/>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49850443-07D3-4139-ADCE-A73BBF622E7B}"/>
              </a:ext>
            </a:extLst>
          </p:cNvPr>
          <p:cNvSpPr>
            <a:spLocks noGrp="1"/>
          </p:cNvSpPr>
          <p:nvPr>
            <p:ph idx="1"/>
          </p:nvPr>
        </p:nvSpPr>
        <p:spPr/>
        <p:txBody>
          <a:bodyPr/>
          <a:lstStyle/>
          <a:p>
            <a:pPr marL="0" indent="0">
              <a:buNone/>
            </a:pPr>
            <a:r>
              <a:rPr lang="zh-CN" altLang="en-US" dirty="0">
                <a:latin typeface="+mn-ea"/>
              </a:rPr>
              <a:t>目标检测的任务是要去检测一张图片里一系列的</a:t>
            </a:r>
            <a:r>
              <a:rPr lang="en-US" altLang="zh-CN" dirty="0">
                <a:latin typeface="+mn-ea"/>
              </a:rPr>
              <a:t>Bounding Box</a:t>
            </a:r>
            <a:r>
              <a:rPr lang="zh-CN" altLang="en-US" dirty="0">
                <a:latin typeface="+mn-ea"/>
              </a:rPr>
              <a:t>的坐标以及对应的</a:t>
            </a:r>
            <a:r>
              <a:rPr lang="en-US" altLang="zh-CN" dirty="0">
                <a:latin typeface="+mn-ea"/>
              </a:rPr>
              <a:t>Label</a:t>
            </a:r>
            <a:r>
              <a:rPr lang="zh-CN" altLang="en-US" dirty="0">
                <a:latin typeface="+mn-ea"/>
              </a:rPr>
              <a:t>。现代大多数检测器通过定义一些</a:t>
            </a:r>
            <a:r>
              <a:rPr lang="en-US" altLang="zh-CN" dirty="0">
                <a:latin typeface="+mn-ea"/>
              </a:rPr>
              <a:t>proposal</a:t>
            </a:r>
            <a:r>
              <a:rPr lang="zh-CN" altLang="en-US" dirty="0">
                <a:latin typeface="+mn-ea"/>
              </a:rPr>
              <a:t>、</a:t>
            </a:r>
            <a:r>
              <a:rPr lang="en-US" altLang="zh-CN" dirty="0">
                <a:latin typeface="+mn-ea"/>
              </a:rPr>
              <a:t>anchor</a:t>
            </a:r>
            <a:r>
              <a:rPr lang="zh-CN" altLang="en-US" dirty="0">
                <a:latin typeface="+mn-ea"/>
              </a:rPr>
              <a:t>或者</a:t>
            </a:r>
            <a:r>
              <a:rPr lang="en-US" altLang="zh-CN" dirty="0">
                <a:latin typeface="+mn-ea"/>
              </a:rPr>
              <a:t>windows</a:t>
            </a:r>
            <a:r>
              <a:rPr lang="zh-CN" altLang="en-US" dirty="0">
                <a:latin typeface="+mn-ea"/>
              </a:rPr>
              <a:t>，把问题构建成为一个分类和回归问题来间接地完成这个任务。</a:t>
            </a:r>
          </a:p>
        </p:txBody>
      </p:sp>
      <p:pic>
        <p:nvPicPr>
          <p:cNvPr id="7" name="图片 6">
            <a:extLst>
              <a:ext uri="{FF2B5EF4-FFF2-40B4-BE49-F238E27FC236}">
                <a16:creationId xmlns:a16="http://schemas.microsoft.com/office/drawing/2014/main" id="{141C5C69-EAE6-46AD-8057-A5D1308DF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5756" y="3429000"/>
            <a:ext cx="4879135" cy="3193073"/>
          </a:xfrm>
          <a:prstGeom prst="rect">
            <a:avLst/>
          </a:prstGeom>
        </p:spPr>
      </p:pic>
    </p:spTree>
    <p:extLst>
      <p:ext uri="{BB962C8B-B14F-4D97-AF65-F5344CB8AC3E}">
        <p14:creationId xmlns:p14="http://schemas.microsoft.com/office/powerpoint/2010/main" val="23474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0C3AE-5FA5-41D1-BA06-34231EDA8DEE}"/>
              </a:ext>
            </a:extLst>
          </p:cNvPr>
          <p:cNvSpPr>
            <a:spLocks noGrp="1"/>
          </p:cNvSpPr>
          <p:nvPr>
            <p:ph type="title"/>
          </p:nvPr>
        </p:nvSpPr>
        <p:spPr/>
        <p:txBody>
          <a:bodyPr/>
          <a:lstStyle/>
          <a:p>
            <a:r>
              <a:rPr lang="en-US" altLang="zh-CN" dirty="0"/>
              <a:t>DETR</a:t>
            </a:r>
            <a:endParaRPr lang="zh-CN" altLang="en-US" dirty="0"/>
          </a:p>
        </p:txBody>
      </p:sp>
      <p:sp>
        <p:nvSpPr>
          <p:cNvPr id="3" name="内容占位符 2">
            <a:extLst>
              <a:ext uri="{FF2B5EF4-FFF2-40B4-BE49-F238E27FC236}">
                <a16:creationId xmlns:a16="http://schemas.microsoft.com/office/drawing/2014/main" id="{9C281FC3-5EFA-43DB-A8BF-26B7E4AE3B1C}"/>
              </a:ext>
            </a:extLst>
          </p:cNvPr>
          <p:cNvSpPr>
            <a:spLocks noGrp="1"/>
          </p:cNvSpPr>
          <p:nvPr>
            <p:ph idx="1"/>
          </p:nvPr>
        </p:nvSpPr>
        <p:spPr/>
        <p:txBody>
          <a:bodyPr/>
          <a:lstStyle/>
          <a:p>
            <a:pPr marL="0" indent="0">
              <a:buNone/>
            </a:pPr>
            <a:r>
              <a:rPr lang="en-US" altLang="zh-CN" dirty="0">
                <a:latin typeface="+mn-ea"/>
              </a:rPr>
              <a:t>Detection Transformer = Object Detection + Transformer</a:t>
            </a:r>
          </a:p>
          <a:p>
            <a:pPr marL="0" indent="0">
              <a:buNone/>
            </a:pPr>
            <a:endParaRPr lang="en-US" altLang="zh-CN" dirty="0">
              <a:latin typeface="+mn-ea"/>
            </a:endParaRPr>
          </a:p>
          <a:p>
            <a:pPr marL="0" indent="0">
              <a:buNone/>
            </a:pPr>
            <a:endParaRPr lang="en-US" altLang="zh-CN" dirty="0"/>
          </a:p>
        </p:txBody>
      </p:sp>
      <p:pic>
        <p:nvPicPr>
          <p:cNvPr id="5" name="图片 4">
            <a:extLst>
              <a:ext uri="{FF2B5EF4-FFF2-40B4-BE49-F238E27FC236}">
                <a16:creationId xmlns:a16="http://schemas.microsoft.com/office/drawing/2014/main" id="{2C0F6935-EF22-4F73-94B8-7E2F68B287C0}"/>
              </a:ext>
            </a:extLst>
          </p:cNvPr>
          <p:cNvPicPr>
            <a:picLocks noChangeAspect="1"/>
          </p:cNvPicPr>
          <p:nvPr/>
        </p:nvPicPr>
        <p:blipFill>
          <a:blip r:embed="rId3"/>
          <a:stretch>
            <a:fillRect/>
          </a:stretch>
        </p:blipFill>
        <p:spPr>
          <a:xfrm>
            <a:off x="845127" y="2432007"/>
            <a:ext cx="10605247" cy="3885608"/>
          </a:xfrm>
          <a:prstGeom prst="rect">
            <a:avLst/>
          </a:prstGeom>
        </p:spPr>
      </p:pic>
    </p:spTree>
    <p:extLst>
      <p:ext uri="{BB962C8B-B14F-4D97-AF65-F5344CB8AC3E}">
        <p14:creationId xmlns:p14="http://schemas.microsoft.com/office/powerpoint/2010/main" val="174226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B44AC-B96E-485A-A758-575DAD754EF9}"/>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251D908-6C0F-49A4-8BA1-93767F16DC83}"/>
              </a:ext>
            </a:extLst>
          </p:cNvPr>
          <p:cNvSpPr>
            <a:spLocks noGrp="1"/>
          </p:cNvSpPr>
          <p:nvPr>
            <p:ph idx="1"/>
          </p:nvPr>
        </p:nvSpPr>
        <p:spPr>
          <a:xfrm>
            <a:off x="845127" y="2016369"/>
            <a:ext cx="4805395" cy="4475870"/>
          </a:xfrm>
        </p:spPr>
        <p:txBody>
          <a:bodyPr>
            <a:noAutofit/>
          </a:bodyPr>
          <a:lstStyle/>
          <a:p>
            <a:pPr marL="0" indent="0">
              <a:buNone/>
            </a:pPr>
            <a:r>
              <a:rPr lang="zh-CN" altLang="en-US" sz="2400" i="0" dirty="0">
                <a:solidFill>
                  <a:srgbClr val="121212"/>
                </a:solidFill>
                <a:effectLst/>
                <a:latin typeface="+mn-ea"/>
              </a:rPr>
              <a:t>  </a:t>
            </a:r>
            <a:r>
              <a:rPr lang="en-US" altLang="zh-CN" sz="2400" i="0" dirty="0">
                <a:solidFill>
                  <a:srgbClr val="121212"/>
                </a:solidFill>
                <a:effectLst/>
                <a:latin typeface="+mn-ea"/>
              </a:rPr>
              <a:t>DETR</a:t>
            </a:r>
            <a:r>
              <a:rPr lang="zh-CN" altLang="en-US" sz="2400" i="0" dirty="0">
                <a:solidFill>
                  <a:srgbClr val="121212"/>
                </a:solidFill>
                <a:effectLst/>
                <a:latin typeface="+mn-ea"/>
              </a:rPr>
              <a:t>所做的工作，是将</a:t>
            </a:r>
            <a:r>
              <a:rPr lang="en-US" altLang="zh-CN" sz="2400" dirty="0">
                <a:solidFill>
                  <a:srgbClr val="121212"/>
                </a:solidFill>
                <a:latin typeface="+mn-ea"/>
              </a:rPr>
              <a:t>T</a:t>
            </a:r>
            <a:r>
              <a:rPr lang="en-US" altLang="zh-CN" sz="2400" i="0" dirty="0">
                <a:solidFill>
                  <a:srgbClr val="121212"/>
                </a:solidFill>
                <a:effectLst/>
                <a:latin typeface="+mn-ea"/>
              </a:rPr>
              <a:t>ransformers</a:t>
            </a:r>
            <a:r>
              <a:rPr lang="zh-CN" altLang="en-US" sz="2400" i="0" dirty="0">
                <a:solidFill>
                  <a:srgbClr val="121212"/>
                </a:solidFill>
                <a:effectLst/>
                <a:latin typeface="+mn-ea"/>
              </a:rPr>
              <a:t>运用到了</a:t>
            </a:r>
            <a:r>
              <a:rPr lang="en-US" altLang="zh-CN" sz="2400" dirty="0">
                <a:solidFill>
                  <a:srgbClr val="121212"/>
                </a:solidFill>
                <a:latin typeface="+mn-ea"/>
              </a:rPr>
              <a:t>O</a:t>
            </a:r>
            <a:r>
              <a:rPr lang="en-US" altLang="zh-CN" sz="2400" i="0" dirty="0">
                <a:solidFill>
                  <a:srgbClr val="121212"/>
                </a:solidFill>
                <a:effectLst/>
                <a:latin typeface="+mn-ea"/>
              </a:rPr>
              <a:t>bject </a:t>
            </a:r>
            <a:r>
              <a:rPr lang="en-US" altLang="zh-CN" sz="2400" dirty="0">
                <a:solidFill>
                  <a:srgbClr val="121212"/>
                </a:solidFill>
                <a:latin typeface="+mn-ea"/>
              </a:rPr>
              <a:t>D</a:t>
            </a:r>
            <a:r>
              <a:rPr lang="en-US" altLang="zh-CN" sz="2400" i="0" dirty="0">
                <a:solidFill>
                  <a:srgbClr val="121212"/>
                </a:solidFill>
                <a:effectLst/>
                <a:latin typeface="+mn-ea"/>
              </a:rPr>
              <a:t>etection</a:t>
            </a:r>
            <a:r>
              <a:rPr lang="zh-CN" altLang="en-US" sz="2400" i="0" dirty="0">
                <a:solidFill>
                  <a:srgbClr val="121212"/>
                </a:solidFill>
                <a:effectLst/>
                <a:latin typeface="+mn-ea"/>
              </a:rPr>
              <a:t>任务，将</a:t>
            </a:r>
            <a:r>
              <a:rPr lang="en-US" altLang="zh-CN" sz="2400" i="0" dirty="0">
                <a:solidFill>
                  <a:srgbClr val="121212"/>
                </a:solidFill>
                <a:effectLst/>
                <a:latin typeface="+mn-ea"/>
              </a:rPr>
              <a:t>CNN</a:t>
            </a:r>
            <a:r>
              <a:rPr lang="zh-CN" altLang="en-US" sz="2400" i="0" dirty="0">
                <a:solidFill>
                  <a:srgbClr val="121212"/>
                </a:solidFill>
                <a:effectLst/>
                <a:latin typeface="+mn-ea"/>
              </a:rPr>
              <a:t>和</a:t>
            </a:r>
            <a:r>
              <a:rPr lang="en-US" altLang="zh-CN" sz="2400" i="0" dirty="0">
                <a:solidFill>
                  <a:srgbClr val="121212"/>
                </a:solidFill>
                <a:effectLst/>
                <a:latin typeface="+mn-ea"/>
              </a:rPr>
              <a:t>Transformer</a:t>
            </a:r>
            <a:r>
              <a:rPr lang="zh-CN" altLang="en-US" sz="2400" i="0" dirty="0">
                <a:solidFill>
                  <a:srgbClr val="121212"/>
                </a:solidFill>
                <a:effectLst/>
                <a:latin typeface="+mn-ea"/>
              </a:rPr>
              <a:t>相结合，取代了现在的模型需要手工设计的工作，并且取得了不错的结果。</a:t>
            </a:r>
            <a:endParaRPr lang="en-US" altLang="zh-CN" sz="2400" i="0" dirty="0">
              <a:solidFill>
                <a:srgbClr val="121212"/>
              </a:solidFill>
              <a:effectLst/>
              <a:latin typeface="+mn-ea"/>
            </a:endParaRPr>
          </a:p>
          <a:p>
            <a:pPr marL="0" indent="0">
              <a:buNone/>
            </a:pPr>
            <a:r>
              <a:rPr lang="zh-CN" altLang="en-US" sz="2400" i="0" dirty="0">
                <a:solidFill>
                  <a:srgbClr val="121212"/>
                </a:solidFill>
                <a:effectLst/>
                <a:latin typeface="+mn-ea"/>
              </a:rPr>
              <a:t>  在</a:t>
            </a:r>
            <a:r>
              <a:rPr lang="en-US" altLang="zh-CN" sz="2400" dirty="0">
                <a:solidFill>
                  <a:srgbClr val="121212"/>
                </a:solidFill>
                <a:latin typeface="+mn-ea"/>
              </a:rPr>
              <a:t>O</a:t>
            </a:r>
            <a:r>
              <a:rPr lang="en-US" altLang="zh-CN" sz="2400" i="0" dirty="0">
                <a:solidFill>
                  <a:srgbClr val="121212"/>
                </a:solidFill>
                <a:effectLst/>
                <a:latin typeface="+mn-ea"/>
              </a:rPr>
              <a:t>bject </a:t>
            </a:r>
            <a:r>
              <a:rPr lang="en-US" altLang="zh-CN" sz="2400" dirty="0">
                <a:solidFill>
                  <a:srgbClr val="121212"/>
                </a:solidFill>
                <a:latin typeface="+mn-ea"/>
              </a:rPr>
              <a:t>D</a:t>
            </a:r>
            <a:r>
              <a:rPr lang="en-US" altLang="zh-CN" sz="2400" i="0" dirty="0">
                <a:solidFill>
                  <a:srgbClr val="121212"/>
                </a:solidFill>
                <a:effectLst/>
                <a:latin typeface="+mn-ea"/>
              </a:rPr>
              <a:t>etection</a:t>
            </a:r>
            <a:r>
              <a:rPr lang="zh-CN" altLang="en-US" sz="2400" i="0" dirty="0">
                <a:solidFill>
                  <a:srgbClr val="121212"/>
                </a:solidFill>
                <a:effectLst/>
                <a:latin typeface="+mn-ea"/>
              </a:rPr>
              <a:t>任务上</a:t>
            </a:r>
            <a:r>
              <a:rPr lang="en-US" altLang="zh-CN" sz="2400" i="0" dirty="0">
                <a:solidFill>
                  <a:srgbClr val="121212"/>
                </a:solidFill>
                <a:effectLst/>
                <a:latin typeface="+mn-ea"/>
              </a:rPr>
              <a:t>DETR</a:t>
            </a:r>
            <a:r>
              <a:rPr lang="zh-CN" altLang="en-US" sz="2400" i="0" dirty="0">
                <a:solidFill>
                  <a:srgbClr val="121212"/>
                </a:solidFill>
                <a:effectLst/>
                <a:latin typeface="+mn-ea"/>
              </a:rPr>
              <a:t>准确率和运行时间上和</a:t>
            </a:r>
            <a:r>
              <a:rPr lang="en-US" altLang="zh-CN" sz="2400" i="0" dirty="0">
                <a:solidFill>
                  <a:srgbClr val="121212"/>
                </a:solidFill>
                <a:effectLst/>
                <a:latin typeface="+mn-ea"/>
              </a:rPr>
              <a:t>Faster R-CNN</a:t>
            </a:r>
            <a:r>
              <a:rPr lang="zh-CN" altLang="en-US" sz="2400" i="0" dirty="0">
                <a:solidFill>
                  <a:srgbClr val="121212"/>
                </a:solidFill>
                <a:effectLst/>
                <a:latin typeface="+mn-ea"/>
              </a:rPr>
              <a:t>相当；将模型扩展到全景分割的任务上，</a:t>
            </a:r>
            <a:r>
              <a:rPr lang="en-US" altLang="zh-CN" sz="2400" i="0" dirty="0">
                <a:solidFill>
                  <a:srgbClr val="121212"/>
                </a:solidFill>
                <a:effectLst/>
                <a:latin typeface="+mn-ea"/>
              </a:rPr>
              <a:t>DETR</a:t>
            </a:r>
            <a:r>
              <a:rPr lang="zh-CN" altLang="en-US" sz="2400" i="0" dirty="0">
                <a:solidFill>
                  <a:srgbClr val="121212"/>
                </a:solidFill>
                <a:effectLst/>
                <a:latin typeface="+mn-ea"/>
              </a:rPr>
              <a:t>表现甚至还超过了其他的</a:t>
            </a:r>
            <a:r>
              <a:rPr lang="en-US" altLang="zh-CN" sz="2400" i="0" dirty="0">
                <a:solidFill>
                  <a:srgbClr val="121212"/>
                </a:solidFill>
                <a:effectLst/>
                <a:latin typeface="+mn-ea"/>
              </a:rPr>
              <a:t>baseline</a:t>
            </a:r>
            <a:r>
              <a:rPr lang="zh-CN" altLang="en-US" sz="2400" i="0" dirty="0">
                <a:solidFill>
                  <a:srgbClr val="121212"/>
                </a:solidFill>
                <a:effectLst/>
                <a:latin typeface="+mn-ea"/>
              </a:rPr>
              <a:t>。</a:t>
            </a:r>
            <a:endParaRPr lang="en-US" altLang="zh-CN" sz="2400" i="0" dirty="0">
              <a:solidFill>
                <a:srgbClr val="121212"/>
              </a:solidFill>
              <a:effectLst/>
              <a:latin typeface="+mn-ea"/>
            </a:endParaRPr>
          </a:p>
          <a:p>
            <a:pPr marL="0" indent="0">
              <a:buNone/>
            </a:pPr>
            <a:r>
              <a:rPr lang="en-US" altLang="zh-CN" sz="2400" dirty="0">
                <a:solidFill>
                  <a:srgbClr val="121212"/>
                </a:solidFill>
                <a:latin typeface="+mn-ea"/>
              </a:rPr>
              <a:t>  </a:t>
            </a:r>
            <a:endParaRPr lang="zh-CN" altLang="en-US" sz="2400" dirty="0">
              <a:latin typeface="+mn-ea"/>
            </a:endParaRPr>
          </a:p>
        </p:txBody>
      </p:sp>
      <p:pic>
        <p:nvPicPr>
          <p:cNvPr id="5" name="图片 4">
            <a:extLst>
              <a:ext uri="{FF2B5EF4-FFF2-40B4-BE49-F238E27FC236}">
                <a16:creationId xmlns:a16="http://schemas.microsoft.com/office/drawing/2014/main" id="{49DC5D48-25AB-40E0-868E-39A2E0F282FC}"/>
              </a:ext>
            </a:extLst>
          </p:cNvPr>
          <p:cNvPicPr>
            <a:picLocks noChangeAspect="1"/>
          </p:cNvPicPr>
          <p:nvPr/>
        </p:nvPicPr>
        <p:blipFill>
          <a:blip r:embed="rId3"/>
          <a:stretch>
            <a:fillRect/>
          </a:stretch>
        </p:blipFill>
        <p:spPr>
          <a:xfrm>
            <a:off x="5757078" y="2309448"/>
            <a:ext cx="6434922" cy="2708030"/>
          </a:xfrm>
          <a:prstGeom prst="rect">
            <a:avLst/>
          </a:prstGeom>
        </p:spPr>
      </p:pic>
    </p:spTree>
    <p:extLst>
      <p:ext uri="{BB962C8B-B14F-4D97-AF65-F5344CB8AC3E}">
        <p14:creationId xmlns:p14="http://schemas.microsoft.com/office/powerpoint/2010/main" val="2132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67958-9FA8-4D69-81C2-3DD5F9FA9982}"/>
              </a:ext>
            </a:extLst>
          </p:cNvPr>
          <p:cNvSpPr>
            <a:spLocks noGrp="1"/>
          </p:cNvSpPr>
          <p:nvPr>
            <p:ph type="title"/>
          </p:nvPr>
        </p:nvSpPr>
        <p:spPr/>
        <p:txBody>
          <a:bodyPr/>
          <a:lstStyle/>
          <a:p>
            <a:r>
              <a:rPr lang="en-US" altLang="zh-CN" dirty="0"/>
              <a:t>DETR Model</a:t>
            </a:r>
            <a:endParaRPr lang="zh-CN" altLang="en-US" dirty="0"/>
          </a:p>
        </p:txBody>
      </p:sp>
      <p:sp>
        <p:nvSpPr>
          <p:cNvPr id="3" name="内容占位符 2">
            <a:extLst>
              <a:ext uri="{FF2B5EF4-FFF2-40B4-BE49-F238E27FC236}">
                <a16:creationId xmlns:a16="http://schemas.microsoft.com/office/drawing/2014/main" id="{A88D712A-B2FA-4E4E-A08F-F0414A7B3335}"/>
              </a:ext>
            </a:extLst>
          </p:cNvPr>
          <p:cNvSpPr>
            <a:spLocks noGrp="1"/>
          </p:cNvSpPr>
          <p:nvPr>
            <p:ph idx="1"/>
          </p:nvPr>
        </p:nvSpPr>
        <p:spPr/>
        <p:txBody>
          <a:bodyPr>
            <a:normAutofit/>
          </a:bodyPr>
          <a:lstStyle/>
          <a:p>
            <a:pPr marL="0" indent="0">
              <a:buNone/>
            </a:pPr>
            <a:r>
              <a:rPr lang="en-US" altLang="zh-CN" sz="2400" dirty="0">
                <a:latin typeface="+mn-ea"/>
              </a:rPr>
              <a:t>1.</a:t>
            </a:r>
            <a:r>
              <a:rPr lang="zh-CN" altLang="en-US" sz="2400" dirty="0">
                <a:latin typeface="+mn-ea"/>
              </a:rPr>
              <a:t>用</a:t>
            </a:r>
            <a:r>
              <a:rPr lang="en-US" altLang="zh-CN" sz="2400" dirty="0">
                <a:latin typeface="+mn-ea"/>
              </a:rPr>
              <a:t>Transformer</a:t>
            </a:r>
            <a:r>
              <a:rPr lang="zh-CN" altLang="en-US" sz="2400" dirty="0">
                <a:latin typeface="+mn-ea"/>
              </a:rPr>
              <a:t>的</a:t>
            </a:r>
            <a:r>
              <a:rPr lang="en-US" altLang="zh-CN" sz="2400" dirty="0">
                <a:latin typeface="+mn-ea"/>
              </a:rPr>
              <a:t>Encoder-Decoder</a:t>
            </a:r>
            <a:r>
              <a:rPr lang="zh-CN" altLang="en-US" sz="2400" dirty="0">
                <a:latin typeface="+mn-ea"/>
              </a:rPr>
              <a:t>架构一次性生成</a:t>
            </a:r>
            <a:r>
              <a:rPr lang="zh-CN" altLang="en-US" sz="2400" i="1" dirty="0">
                <a:latin typeface="+mn-ea"/>
              </a:rPr>
              <a:t> </a:t>
            </a:r>
            <a:r>
              <a:rPr lang="en-US" altLang="zh-CN" sz="2400" i="1" dirty="0">
                <a:latin typeface="+mn-ea"/>
              </a:rPr>
              <a:t>N </a:t>
            </a:r>
            <a:r>
              <a:rPr lang="zh-CN" altLang="en-US" sz="2400" dirty="0">
                <a:latin typeface="+mn-ea"/>
              </a:rPr>
              <a:t>个</a:t>
            </a:r>
            <a:r>
              <a:rPr lang="en-US" altLang="zh-CN" sz="2400" dirty="0">
                <a:latin typeface="+mn-ea"/>
              </a:rPr>
              <a:t>box prediction</a:t>
            </a:r>
            <a:r>
              <a:rPr lang="zh-CN" altLang="en-US" sz="2400" dirty="0">
                <a:latin typeface="+mn-ea"/>
              </a:rPr>
              <a:t>。其中 </a:t>
            </a:r>
            <a:r>
              <a:rPr lang="en-US" altLang="zh-CN" sz="2400" i="1" dirty="0">
                <a:latin typeface="+mn-ea"/>
              </a:rPr>
              <a:t>N </a:t>
            </a:r>
            <a:r>
              <a:rPr lang="zh-CN" altLang="en-US" sz="2400" dirty="0">
                <a:latin typeface="+mn-ea"/>
              </a:rPr>
              <a:t>是一个事先设定的、远远大于</a:t>
            </a:r>
            <a:r>
              <a:rPr lang="en-US" altLang="zh-CN" sz="2400" dirty="0">
                <a:latin typeface="+mn-ea"/>
              </a:rPr>
              <a:t>image</a:t>
            </a:r>
            <a:r>
              <a:rPr lang="zh-CN" altLang="en-US" sz="2400" dirty="0">
                <a:latin typeface="+mn-ea"/>
              </a:rPr>
              <a:t>中</a:t>
            </a:r>
            <a:r>
              <a:rPr lang="en-US" altLang="zh-CN" sz="2400" dirty="0">
                <a:latin typeface="+mn-ea"/>
              </a:rPr>
              <a:t>object</a:t>
            </a:r>
            <a:r>
              <a:rPr lang="zh-CN" altLang="en-US" sz="2400" dirty="0">
                <a:latin typeface="+mn-ea"/>
              </a:rPr>
              <a:t>个数的一个整数。</a:t>
            </a:r>
            <a:endParaRPr lang="en-US" altLang="zh-CN" sz="2400" dirty="0">
              <a:latin typeface="+mn-ea"/>
            </a:endParaRPr>
          </a:p>
          <a:p>
            <a:pPr marL="0" indent="0">
              <a:buNone/>
            </a:pPr>
            <a:endParaRPr lang="zh-CN" altLang="en-US" sz="2400" dirty="0">
              <a:latin typeface="+mn-ea"/>
            </a:endParaRPr>
          </a:p>
          <a:p>
            <a:pPr marL="0" indent="0">
              <a:buNone/>
            </a:pPr>
            <a:r>
              <a:rPr lang="en-US" altLang="zh-CN" sz="2400" dirty="0">
                <a:latin typeface="+mn-ea"/>
              </a:rPr>
              <a:t>2.</a:t>
            </a:r>
            <a:r>
              <a:rPr lang="zh-CN" altLang="en-US" sz="2400" dirty="0">
                <a:latin typeface="+mn-ea"/>
              </a:rPr>
              <a:t>设计了</a:t>
            </a:r>
            <a:r>
              <a:rPr lang="en-US" altLang="zh-CN" sz="2400" dirty="0">
                <a:latin typeface="+mn-ea"/>
              </a:rPr>
              <a:t>bipartite matching loss</a:t>
            </a:r>
            <a:r>
              <a:rPr lang="zh-CN" altLang="en-US" sz="2400" dirty="0">
                <a:latin typeface="+mn-ea"/>
              </a:rPr>
              <a:t>，基于预测的</a:t>
            </a:r>
            <a:r>
              <a:rPr lang="en-US" altLang="zh-CN" sz="2400" dirty="0" err="1">
                <a:latin typeface="+mn-ea"/>
              </a:rPr>
              <a:t>boxex</a:t>
            </a:r>
            <a:r>
              <a:rPr lang="zh-CN" altLang="en-US" sz="2400" dirty="0">
                <a:latin typeface="+mn-ea"/>
              </a:rPr>
              <a:t>和</a:t>
            </a:r>
            <a:r>
              <a:rPr lang="en-US" altLang="zh-CN" sz="2400" dirty="0">
                <a:latin typeface="+mn-ea"/>
              </a:rPr>
              <a:t>ground truth boxes</a:t>
            </a:r>
            <a:r>
              <a:rPr lang="zh-CN" altLang="en-US" sz="2400" dirty="0">
                <a:latin typeface="+mn-ea"/>
              </a:rPr>
              <a:t>的二分图匹配计算</a:t>
            </a:r>
            <a:r>
              <a:rPr lang="en-US" altLang="zh-CN" sz="2400" dirty="0">
                <a:latin typeface="+mn-ea"/>
              </a:rPr>
              <a:t>loss</a:t>
            </a:r>
            <a:r>
              <a:rPr lang="zh-CN" altLang="en-US" sz="2400" dirty="0">
                <a:latin typeface="+mn-ea"/>
              </a:rPr>
              <a:t>的大小，从而使得预测的</a:t>
            </a:r>
            <a:r>
              <a:rPr lang="en-US" altLang="zh-CN" sz="2400" dirty="0">
                <a:latin typeface="+mn-ea"/>
              </a:rPr>
              <a:t>box</a:t>
            </a:r>
            <a:r>
              <a:rPr lang="zh-CN" altLang="en-US" sz="2400" dirty="0">
                <a:latin typeface="+mn-ea"/>
              </a:rPr>
              <a:t>的位置和类别更接近于</a:t>
            </a:r>
            <a:r>
              <a:rPr lang="en-US" altLang="zh-CN" sz="2400" dirty="0">
                <a:latin typeface="+mn-ea"/>
              </a:rPr>
              <a:t>ground truth</a:t>
            </a:r>
            <a:r>
              <a:rPr lang="zh-CN" altLang="en-US" sz="2400" dirty="0">
                <a:latin typeface="+mn-ea"/>
              </a:rPr>
              <a:t>。</a:t>
            </a:r>
          </a:p>
        </p:txBody>
      </p:sp>
      <p:pic>
        <p:nvPicPr>
          <p:cNvPr id="8" name="图片 7">
            <a:extLst>
              <a:ext uri="{FF2B5EF4-FFF2-40B4-BE49-F238E27FC236}">
                <a16:creationId xmlns:a16="http://schemas.microsoft.com/office/drawing/2014/main" id="{1706CAA7-326C-435A-827F-0D3A8247E841}"/>
              </a:ext>
            </a:extLst>
          </p:cNvPr>
          <p:cNvPicPr>
            <a:picLocks noChangeAspect="1"/>
          </p:cNvPicPr>
          <p:nvPr/>
        </p:nvPicPr>
        <p:blipFill>
          <a:blip r:embed="rId3"/>
          <a:stretch>
            <a:fillRect/>
          </a:stretch>
        </p:blipFill>
        <p:spPr>
          <a:xfrm>
            <a:off x="590751" y="2584578"/>
            <a:ext cx="11024351" cy="2839780"/>
          </a:xfrm>
          <a:prstGeom prst="rect">
            <a:avLst/>
          </a:prstGeom>
        </p:spPr>
      </p:pic>
    </p:spTree>
    <p:extLst>
      <p:ext uri="{BB962C8B-B14F-4D97-AF65-F5344CB8AC3E}">
        <p14:creationId xmlns:p14="http://schemas.microsoft.com/office/powerpoint/2010/main" val="341418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54196-E197-4F3D-BEB0-D13367A7E96D}"/>
              </a:ext>
            </a:extLst>
          </p:cNvPr>
          <p:cNvSpPr>
            <a:spLocks noGrp="1"/>
          </p:cNvSpPr>
          <p:nvPr>
            <p:ph type="title"/>
          </p:nvPr>
        </p:nvSpPr>
        <p:spPr/>
        <p:txBody>
          <a:bodyPr/>
          <a:lstStyle/>
          <a:p>
            <a:r>
              <a:rPr lang="en-US" altLang="zh-CN" dirty="0"/>
              <a:t>DETR Model</a:t>
            </a:r>
            <a:endParaRPr lang="zh-CN" altLang="en-US" dirty="0"/>
          </a:p>
        </p:txBody>
      </p:sp>
      <p:sp>
        <p:nvSpPr>
          <p:cNvPr id="3" name="内容占位符 2">
            <a:extLst>
              <a:ext uri="{FF2B5EF4-FFF2-40B4-BE49-F238E27FC236}">
                <a16:creationId xmlns:a16="http://schemas.microsoft.com/office/drawing/2014/main" id="{A7D973A6-AC3C-4FA1-B948-889586EC02B7}"/>
              </a:ext>
            </a:extLst>
          </p:cNvPr>
          <p:cNvSpPr>
            <a:spLocks noGrp="1"/>
          </p:cNvSpPr>
          <p:nvPr>
            <p:ph idx="1"/>
          </p:nvPr>
        </p:nvSpPr>
        <p:spPr>
          <a:xfrm>
            <a:off x="845127" y="2274277"/>
            <a:ext cx="9658750" cy="2649415"/>
          </a:xfrm>
        </p:spPr>
        <p:txBody>
          <a:bodyPr>
            <a:normAutofit fontScale="92500"/>
          </a:bodyPr>
          <a:lstStyle/>
          <a:p>
            <a:pPr marL="0" indent="0">
              <a:lnSpc>
                <a:spcPts val="4320"/>
              </a:lnSpc>
              <a:buNone/>
            </a:pPr>
            <a:r>
              <a:rPr lang="en-US" altLang="zh-CN" sz="3600" dirty="0">
                <a:latin typeface="+mj-ea"/>
                <a:ea typeface="+mj-ea"/>
              </a:rPr>
              <a:t>1.Backbone</a:t>
            </a:r>
            <a:r>
              <a:rPr lang="zh-CN" altLang="en-US" sz="3600" dirty="0">
                <a:latin typeface="+mj-ea"/>
                <a:ea typeface="+mj-ea"/>
              </a:rPr>
              <a:t>：</a:t>
            </a:r>
            <a:r>
              <a:rPr lang="en-US" altLang="zh-CN" sz="3600" dirty="0">
                <a:latin typeface="+mj-ea"/>
                <a:ea typeface="+mj-ea"/>
              </a:rPr>
              <a:t>Take features</a:t>
            </a:r>
          </a:p>
          <a:p>
            <a:pPr marL="0" indent="0">
              <a:lnSpc>
                <a:spcPts val="4320"/>
              </a:lnSpc>
              <a:buNone/>
            </a:pPr>
            <a:r>
              <a:rPr lang="en-US" altLang="zh-CN" sz="3600" dirty="0">
                <a:latin typeface="+mj-ea"/>
                <a:ea typeface="+mj-ea"/>
              </a:rPr>
              <a:t>2.Encoder</a:t>
            </a:r>
            <a:r>
              <a:rPr lang="zh-CN" altLang="en-US" sz="3600" dirty="0">
                <a:latin typeface="+mj-ea"/>
                <a:ea typeface="+mj-ea"/>
              </a:rPr>
              <a:t>：</a:t>
            </a:r>
            <a:r>
              <a:rPr lang="en-US" altLang="zh-CN" sz="3600" dirty="0">
                <a:latin typeface="+mj-ea"/>
                <a:ea typeface="+mj-ea"/>
              </a:rPr>
              <a:t>Image embedding</a:t>
            </a:r>
          </a:p>
          <a:p>
            <a:pPr marL="0" indent="0">
              <a:lnSpc>
                <a:spcPts val="4320"/>
              </a:lnSpc>
              <a:buNone/>
            </a:pPr>
            <a:r>
              <a:rPr lang="en-US" altLang="zh-CN" sz="3600" dirty="0">
                <a:latin typeface="+mj-ea"/>
                <a:ea typeface="+mj-ea"/>
              </a:rPr>
              <a:t>3.Decoder</a:t>
            </a:r>
            <a:r>
              <a:rPr lang="zh-CN" altLang="en-US" sz="3600" dirty="0">
                <a:latin typeface="+mj-ea"/>
                <a:ea typeface="+mj-ea"/>
              </a:rPr>
              <a:t>：</a:t>
            </a:r>
            <a:r>
              <a:rPr lang="en-US" altLang="zh-CN" sz="3600" dirty="0">
                <a:latin typeface="+mj-ea"/>
                <a:ea typeface="+mj-ea"/>
              </a:rPr>
              <a:t>Set prediction</a:t>
            </a:r>
          </a:p>
          <a:p>
            <a:pPr marL="0" indent="0">
              <a:lnSpc>
                <a:spcPts val="4320"/>
              </a:lnSpc>
              <a:buNone/>
            </a:pPr>
            <a:r>
              <a:rPr lang="en-US" altLang="zh-CN" sz="3600" dirty="0">
                <a:latin typeface="+mj-ea"/>
                <a:ea typeface="+mj-ea"/>
              </a:rPr>
              <a:t>4.FFN</a:t>
            </a:r>
            <a:r>
              <a:rPr lang="zh-CN" altLang="en-US" sz="3600" dirty="0">
                <a:latin typeface="+mj-ea"/>
                <a:ea typeface="+mj-ea"/>
              </a:rPr>
              <a:t>：</a:t>
            </a:r>
            <a:r>
              <a:rPr lang="en-US" altLang="zh-CN" sz="3600" dirty="0">
                <a:latin typeface="+mj-ea"/>
                <a:ea typeface="+mj-ea"/>
              </a:rPr>
              <a:t>Class and Bounding box prediction</a:t>
            </a:r>
          </a:p>
        </p:txBody>
      </p:sp>
    </p:spTree>
    <p:extLst>
      <p:ext uri="{BB962C8B-B14F-4D97-AF65-F5344CB8AC3E}">
        <p14:creationId xmlns:p14="http://schemas.microsoft.com/office/powerpoint/2010/main" val="233551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F5146-50B3-44EC-A18D-0B0BB4534B02}"/>
              </a:ext>
            </a:extLst>
          </p:cNvPr>
          <p:cNvSpPr>
            <a:spLocks noGrp="1"/>
          </p:cNvSpPr>
          <p:nvPr>
            <p:ph type="title"/>
          </p:nvPr>
        </p:nvSpPr>
        <p:spPr/>
        <p:txBody>
          <a:bodyPr/>
          <a:lstStyle/>
          <a:p>
            <a:r>
              <a:rPr lang="en-US" altLang="zh-CN" dirty="0"/>
              <a:t>Backbone</a:t>
            </a:r>
            <a:endParaRPr lang="zh-CN" altLang="en-US" dirty="0"/>
          </a:p>
        </p:txBody>
      </p:sp>
      <p:grpSp>
        <p:nvGrpSpPr>
          <p:cNvPr id="12" name="组合 11">
            <a:extLst>
              <a:ext uri="{FF2B5EF4-FFF2-40B4-BE49-F238E27FC236}">
                <a16:creationId xmlns:a16="http://schemas.microsoft.com/office/drawing/2014/main" id="{8BD52DCA-37A2-435E-BF4D-D75F8E77570D}"/>
              </a:ext>
            </a:extLst>
          </p:cNvPr>
          <p:cNvGrpSpPr/>
          <p:nvPr/>
        </p:nvGrpSpPr>
        <p:grpSpPr>
          <a:xfrm>
            <a:off x="7433854" y="4230894"/>
            <a:ext cx="3348278" cy="2675255"/>
            <a:chOff x="7892563" y="2960080"/>
            <a:chExt cx="3348278" cy="2675255"/>
          </a:xfrm>
        </p:grpSpPr>
        <p:grpSp>
          <p:nvGrpSpPr>
            <p:cNvPr id="10" name="组合 9">
              <a:extLst>
                <a:ext uri="{FF2B5EF4-FFF2-40B4-BE49-F238E27FC236}">
                  <a16:creationId xmlns:a16="http://schemas.microsoft.com/office/drawing/2014/main" id="{D82995B6-B836-471F-8D4B-168269656E2A}"/>
                </a:ext>
              </a:extLst>
            </p:cNvPr>
            <p:cNvGrpSpPr/>
            <p:nvPr/>
          </p:nvGrpSpPr>
          <p:grpSpPr>
            <a:xfrm>
              <a:off x="7892563" y="2960080"/>
              <a:ext cx="2365131" cy="1652947"/>
              <a:chOff x="7271239" y="2948357"/>
              <a:chExt cx="2365131" cy="1652947"/>
            </a:xfrm>
          </p:grpSpPr>
          <p:cxnSp>
            <p:nvCxnSpPr>
              <p:cNvPr id="6" name="直接箭头连接符 5">
                <a:extLst>
                  <a:ext uri="{FF2B5EF4-FFF2-40B4-BE49-F238E27FC236}">
                    <a16:creationId xmlns:a16="http://schemas.microsoft.com/office/drawing/2014/main" id="{9C6A504E-67C1-4E12-B1FD-51436E20CB45}"/>
                  </a:ext>
                </a:extLst>
              </p:cNvPr>
              <p:cNvCxnSpPr>
                <a:cxnSpLocks/>
                <a:endCxn id="7" idx="1"/>
              </p:cNvCxnSpPr>
              <p:nvPr/>
            </p:nvCxnSpPr>
            <p:spPr>
              <a:xfrm>
                <a:off x="8522675" y="3774830"/>
                <a:ext cx="715111" cy="1"/>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id="{5E768C00-DE42-43BF-A3C8-E9F919A09903}"/>
                  </a:ext>
                </a:extLst>
              </p:cNvPr>
              <p:cNvSpPr/>
              <p:nvPr/>
            </p:nvSpPr>
            <p:spPr>
              <a:xfrm>
                <a:off x="9237786" y="2948357"/>
                <a:ext cx="398584" cy="1652947"/>
              </a:xfrm>
              <a:prstGeom prst="rect">
                <a:avLst/>
              </a:prstGeom>
              <a:no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梯形 7">
                <a:extLst>
                  <a:ext uri="{FF2B5EF4-FFF2-40B4-BE49-F238E27FC236}">
                    <a16:creationId xmlns:a16="http://schemas.microsoft.com/office/drawing/2014/main" id="{5FBA68CF-F716-4BB3-BA72-B33789F28999}"/>
                  </a:ext>
                </a:extLst>
              </p:cNvPr>
              <p:cNvSpPr/>
              <p:nvPr/>
            </p:nvSpPr>
            <p:spPr>
              <a:xfrm rot="5400000">
                <a:off x="7234176" y="3149113"/>
                <a:ext cx="1325562" cy="1251436"/>
              </a:xfrm>
              <a:prstGeom prst="trapezoid">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1"/>
              <a:lstStyle/>
              <a:p>
                <a:pPr algn="ctr"/>
                <a:r>
                  <a:rPr lang="en-US" altLang="zh-CN" sz="2400" dirty="0">
                    <a:solidFill>
                      <a:schemeClr val="tx1"/>
                    </a:solidFill>
                  </a:rPr>
                  <a:t>CNN</a:t>
                </a:r>
                <a:endParaRPr lang="zh-CN" altLang="en-US" sz="2400" dirty="0">
                  <a:solidFill>
                    <a:schemeClr val="tx1"/>
                  </a:solidFill>
                </a:endParaRPr>
              </a:p>
            </p:txBody>
          </p:sp>
        </p:grpSp>
        <p:sp>
          <p:nvSpPr>
            <p:cNvPr id="11" name="文本框 10">
              <a:extLst>
                <a:ext uri="{FF2B5EF4-FFF2-40B4-BE49-F238E27FC236}">
                  <a16:creationId xmlns:a16="http://schemas.microsoft.com/office/drawing/2014/main" id="{6E8BE92A-96ED-42FA-9510-1845C1463167}"/>
                </a:ext>
              </a:extLst>
            </p:cNvPr>
            <p:cNvSpPr txBox="1"/>
            <p:nvPr/>
          </p:nvSpPr>
          <p:spPr>
            <a:xfrm>
              <a:off x="8875963" y="4927449"/>
              <a:ext cx="2364878" cy="707886"/>
            </a:xfrm>
            <a:prstGeom prst="rect">
              <a:avLst/>
            </a:prstGeom>
            <a:noFill/>
          </p:spPr>
          <p:txBody>
            <a:bodyPr wrap="square" rtlCol="0">
              <a:spAutoFit/>
            </a:bodyPr>
            <a:lstStyle/>
            <a:p>
              <a:pPr algn="ctr"/>
              <a:r>
                <a:rPr lang="en-US" altLang="zh-CN" sz="2000" dirty="0"/>
                <a:t>set of images features</a:t>
              </a:r>
              <a:endParaRPr lang="zh-CN" altLang="en-US" sz="2000" dirty="0"/>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E0CBE00-FF3B-4501-B043-A6EBBD7EF025}"/>
                  </a:ext>
                </a:extLst>
              </p:cNvPr>
              <p:cNvSpPr txBox="1"/>
              <p:nvPr/>
            </p:nvSpPr>
            <p:spPr>
              <a:xfrm>
                <a:off x="845127" y="1691322"/>
                <a:ext cx="5098474" cy="1528047"/>
              </a:xfrm>
              <a:prstGeom prst="rect">
                <a:avLst/>
              </a:prstGeom>
              <a:noFill/>
            </p:spPr>
            <p:txBody>
              <a:bodyPr wrap="square" rtlCol="0">
                <a:spAutoFit/>
              </a:bodyPr>
              <a:lstStyle/>
              <a:p>
                <a:pPr>
                  <a:lnSpc>
                    <a:spcPct val="150000"/>
                  </a:lnSpc>
                </a:pPr>
                <a:r>
                  <a:rPr lang="en-US" altLang="zh-CN" dirty="0"/>
                  <a:t>CNN</a:t>
                </a:r>
                <a:r>
                  <a:rPr lang="zh-CN" altLang="en-US" dirty="0"/>
                  <a:t>从原始图片中提取图像特征。即，原始</a:t>
                </a:r>
                <a14:m>
                  <m:oMath xmlns:m="http://schemas.openxmlformats.org/officeDocument/2006/math">
                    <m:r>
                      <a:rPr lang="zh-CN" altLang="en-US" i="1" dirty="0">
                        <a:latin typeface="Cambria Math" panose="02040503050406030204" pitchFamily="18" charset="0"/>
                      </a:rPr>
                      <m:t>图片</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m:rPr>
                            <m:sty m:val="p"/>
                          </m:rPr>
                          <a:rPr lang="en-US" altLang="zh-CN" i="1">
                            <a:latin typeface="Cambria Math" panose="02040503050406030204" pitchFamily="18" charset="0"/>
                          </a:rPr>
                          <m:t>image</m:t>
                        </m:r>
                      </m:sub>
                    </m:sSub>
                    <m:r>
                      <a:rPr lang="zh-CN" altLang="en-US" i="1">
                        <a:latin typeface="Cambria Math" panose="02040503050406030204" pitchFamily="18" charset="0"/>
                      </a:rPr>
                      <m:t>∈</m:t>
                    </m:r>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R</m:t>
                        </m:r>
                      </m:e>
                      <m:sup>
                        <m:r>
                          <a:rPr lang="en-US" altLang="zh-CN" b="0" i="1" smtClean="0">
                            <a:latin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H</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0</m:t>
                            </m:r>
                          </m:sub>
                        </m:sSub>
                      </m:sup>
                    </m:sSup>
                  </m:oMath>
                </a14:m>
                <a:r>
                  <a:rPr lang="zh-CN" altLang="en-US" dirty="0"/>
                  <a:t>，通过</a:t>
                </a:r>
                <a:r>
                  <a:rPr lang="en-US" altLang="zh-CN" dirty="0"/>
                  <a:t>CNN</a:t>
                </a:r>
                <a:r>
                  <a:rPr lang="zh-CN" altLang="en-US" dirty="0"/>
                  <a:t>卷积得到特征图谱  </a:t>
                </a:r>
                <a14:m>
                  <m:oMath xmlns:m="http://schemas.openxmlformats.org/officeDocument/2006/math">
                    <m:r>
                      <a:rPr lang="en-US" altLang="zh-CN" i="1" dirty="0">
                        <a:latin typeface="Cambria Math" panose="02040503050406030204" pitchFamily="18" charset="0"/>
                      </a:rPr>
                      <m:t>𝑓</m:t>
                    </m:r>
                  </m:oMath>
                </a14:m>
                <a:r>
                  <a:rPr lang="zh-CN" altLang="en-US" dirty="0"/>
                  <a:t> ∈</a:t>
                </a:r>
                <a:r>
                  <a:rPr lang="en-US" altLang="zh-CN" dirty="0"/>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R</m:t>
                        </m:r>
                      </m:e>
                      <m:sup>
                        <m:r>
                          <m:rPr>
                            <m:sty m:val="p"/>
                          </m:rPr>
                          <a:rPr lang="en-US" altLang="zh-CN" i="1">
                            <a:latin typeface="Cambria Math" panose="02040503050406030204" pitchFamily="18" charset="0"/>
                          </a:rPr>
                          <m:t>C</m:t>
                        </m:r>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rPr>
                          <m:t>W</m:t>
                        </m:r>
                      </m:sup>
                    </m:sSup>
                  </m:oMath>
                </a14:m>
                <a:r>
                  <a:rPr lang="zh-CN" altLang="en-US" dirty="0"/>
                  <a:t>。其中 </a:t>
                </a:r>
                <a14:m>
                  <m:oMath xmlns:m="http://schemas.openxmlformats.org/officeDocument/2006/math">
                    <m:r>
                      <a:rPr lang="en-US" altLang="zh-CN" i="1" dirty="0">
                        <a:latin typeface="Cambria Math" panose="02040503050406030204" pitchFamily="18" charset="0"/>
                      </a:rPr>
                      <m:t>𝐶</m:t>
                    </m:r>
                    <m:r>
                      <a:rPr lang="en-US" altLang="zh-CN" b="0" i="1" dirty="0" smtClean="0">
                        <a:latin typeface="Cambria Math" panose="02040503050406030204" pitchFamily="18" charset="0"/>
                      </a:rPr>
                      <m:t>=2048</m:t>
                    </m:r>
                  </m:oMath>
                </a14:m>
                <a:r>
                  <a:rPr lang="zh-CN" altLang="en-US" dirty="0"/>
                  <a:t>，</a:t>
                </a:r>
                <a14:m>
                  <m:oMath xmlns:m="http://schemas.openxmlformats.org/officeDocument/2006/math">
                    <m:r>
                      <m:rPr>
                        <m:sty m:val="p"/>
                      </m:rPr>
                      <a:rPr lang="en-US" altLang="zh-CN" i="1" dirty="0">
                        <a:latin typeface="Cambria Math" panose="02040503050406030204" pitchFamily="18" charset="0"/>
                      </a:rPr>
                      <m:t>H</m:t>
                    </m:r>
                    <m:r>
                      <a:rPr lang="en-US" altLang="zh-CN" b="0" i="1" dirty="0" smtClean="0">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H</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32</m:t>
                        </m:r>
                      </m:den>
                    </m:f>
                  </m:oMath>
                </a14:m>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W</m:t>
                    </m:r>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W</m:t>
                            </m:r>
                          </m:e>
                          <m:sub>
                            <m:r>
                              <a:rPr lang="en-US" altLang="zh-CN" i="1">
                                <a:latin typeface="Cambria Math" panose="02040503050406030204" pitchFamily="18" charset="0"/>
                              </a:rPr>
                              <m:t>0</m:t>
                            </m:r>
                          </m:sub>
                        </m:sSub>
                      </m:num>
                      <m:den>
                        <m:r>
                          <a:rPr lang="en-US" altLang="zh-CN" i="1">
                            <a:latin typeface="Cambria Math" panose="02040503050406030204" pitchFamily="18" charset="0"/>
                          </a:rPr>
                          <m:t>32</m:t>
                        </m:r>
                      </m:den>
                    </m:f>
                  </m:oMath>
                </a14:m>
                <a:r>
                  <a:rPr lang="zh-CN" altLang="en-US" dirty="0"/>
                  <a:t>。</a:t>
                </a:r>
              </a:p>
            </p:txBody>
          </p:sp>
        </mc:Choice>
        <mc:Fallback xmlns="">
          <p:sp>
            <p:nvSpPr>
              <p:cNvPr id="13" name="文本框 12">
                <a:extLst>
                  <a:ext uri="{FF2B5EF4-FFF2-40B4-BE49-F238E27FC236}">
                    <a16:creationId xmlns:a16="http://schemas.microsoft.com/office/drawing/2014/main" id="{1E0CBE00-FF3B-4501-B043-A6EBBD7EF025}"/>
                  </a:ext>
                </a:extLst>
              </p:cNvPr>
              <p:cNvSpPr txBox="1">
                <a:spLocks noRot="1" noChangeAspect="1" noMove="1" noResize="1" noEditPoints="1" noAdjustHandles="1" noChangeArrowheads="1" noChangeShapeType="1" noTextEdit="1"/>
              </p:cNvSpPr>
              <p:nvPr/>
            </p:nvSpPr>
            <p:spPr>
              <a:xfrm>
                <a:off x="845127" y="1691322"/>
                <a:ext cx="5098474" cy="1528047"/>
              </a:xfrm>
              <a:prstGeom prst="rect">
                <a:avLst/>
              </a:prstGeom>
              <a:blipFill>
                <a:blip r:embed="rId3"/>
                <a:stretch>
                  <a:fillRect l="-1077" r="-5383" b="-1195"/>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9797A819-FB79-445C-B86B-DDBDD44280C2}"/>
              </a:ext>
            </a:extLst>
          </p:cNvPr>
          <p:cNvSpPr txBox="1"/>
          <p:nvPr/>
        </p:nvSpPr>
        <p:spPr>
          <a:xfrm>
            <a:off x="845128" y="3722445"/>
            <a:ext cx="5098474" cy="2104872"/>
          </a:xfrm>
          <a:prstGeom prst="rect">
            <a:avLst/>
          </a:prstGeom>
          <a:noFill/>
        </p:spPr>
        <p:txBody>
          <a:bodyPr wrap="square" rtlCol="0">
            <a:spAutoFit/>
          </a:bodyPr>
          <a:lstStyle/>
          <a:p>
            <a:pPr>
              <a:lnSpc>
                <a:spcPct val="150000"/>
              </a:lnSpc>
            </a:pPr>
            <a:r>
              <a:rPr lang="en-US" altLang="zh-CN" dirty="0"/>
              <a:t>Backbone</a:t>
            </a:r>
            <a:r>
              <a:rPr lang="zh-CN" altLang="en-US" dirty="0"/>
              <a:t>模块的作用就是从原始图像中抽取图像特征因为</a:t>
            </a:r>
            <a:r>
              <a:rPr lang="en-US" altLang="zh-CN" dirty="0"/>
              <a:t>Transformer</a:t>
            </a:r>
            <a:r>
              <a:rPr lang="zh-CN" altLang="en-US" dirty="0"/>
              <a:t>结构无法直接读入一张图片</a:t>
            </a:r>
            <a:r>
              <a:rPr lang="en-US" altLang="zh-CN" dirty="0"/>
              <a:t>,</a:t>
            </a:r>
            <a:r>
              <a:rPr lang="zh-CN" altLang="en-US" dirty="0"/>
              <a:t>所以需要</a:t>
            </a:r>
            <a:r>
              <a:rPr lang="en-US" altLang="zh-CN" dirty="0"/>
              <a:t>Backbone</a:t>
            </a:r>
            <a:r>
              <a:rPr lang="zh-CN" altLang="en-US" dirty="0"/>
              <a:t>模块提取</a:t>
            </a:r>
            <a:r>
              <a:rPr lang="en-US" altLang="zh-CN" dirty="0"/>
              <a:t>feature map</a:t>
            </a:r>
            <a:r>
              <a:rPr lang="zh-CN" altLang="en-US" dirty="0"/>
              <a:t>。</a:t>
            </a:r>
            <a:endParaRPr lang="en-US" altLang="zh-CN" dirty="0"/>
          </a:p>
          <a:p>
            <a:pPr>
              <a:lnSpc>
                <a:spcPct val="150000"/>
              </a:lnSpc>
            </a:pPr>
            <a:r>
              <a:rPr lang="zh-CN" altLang="en-US" dirty="0"/>
              <a:t>在</a:t>
            </a:r>
            <a:r>
              <a:rPr lang="en-US" altLang="zh-CN" dirty="0"/>
              <a:t>DETR</a:t>
            </a:r>
            <a:r>
              <a:rPr lang="zh-CN" altLang="en-US" dirty="0"/>
              <a:t>代码中作者使用了</a:t>
            </a:r>
            <a:r>
              <a:rPr lang="en-US" altLang="zh-CN" dirty="0"/>
              <a:t>ResNet50</a:t>
            </a:r>
            <a:r>
              <a:rPr lang="zh-CN" altLang="en-US" dirty="0"/>
              <a:t>和</a:t>
            </a:r>
            <a:r>
              <a:rPr lang="en-US" altLang="zh-CN" dirty="0"/>
              <a:t>ResNet101</a:t>
            </a:r>
            <a:r>
              <a:rPr lang="zh-CN" altLang="en-US" dirty="0"/>
              <a:t>分别进行图像特征抽取。</a:t>
            </a:r>
          </a:p>
        </p:txBody>
      </p:sp>
      <p:pic>
        <p:nvPicPr>
          <p:cNvPr id="16" name="图片 15">
            <a:extLst>
              <a:ext uri="{FF2B5EF4-FFF2-40B4-BE49-F238E27FC236}">
                <a16:creationId xmlns:a16="http://schemas.microsoft.com/office/drawing/2014/main" id="{675C34DA-65B2-4F4E-B469-2E69C1372CDB}"/>
              </a:ext>
            </a:extLst>
          </p:cNvPr>
          <p:cNvPicPr>
            <a:picLocks noChangeAspect="1"/>
          </p:cNvPicPr>
          <p:nvPr/>
        </p:nvPicPr>
        <p:blipFill>
          <a:blip r:embed="rId4"/>
          <a:stretch>
            <a:fillRect/>
          </a:stretch>
        </p:blipFill>
        <p:spPr>
          <a:xfrm>
            <a:off x="6096000" y="1846568"/>
            <a:ext cx="6023987" cy="2229080"/>
          </a:xfrm>
          <a:prstGeom prst="rect">
            <a:avLst/>
          </a:prstGeom>
        </p:spPr>
      </p:pic>
    </p:spTree>
    <p:extLst>
      <p:ext uri="{BB962C8B-B14F-4D97-AF65-F5344CB8AC3E}">
        <p14:creationId xmlns:p14="http://schemas.microsoft.com/office/powerpoint/2010/main" val="93401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par>
                                <p:cTn id="10" presetID="2" presetClass="entr" presetSubtype="4"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49DF15B-9133-4A5B-8B62-C64BBFC550BA}"/>
              </a:ext>
            </a:extLst>
          </p:cNvPr>
          <p:cNvGrpSpPr/>
          <p:nvPr/>
        </p:nvGrpSpPr>
        <p:grpSpPr>
          <a:xfrm>
            <a:off x="5887121" y="4563607"/>
            <a:ext cx="5731248" cy="2320635"/>
            <a:chOff x="6133571" y="2242972"/>
            <a:chExt cx="5731248" cy="2320635"/>
          </a:xfrm>
        </p:grpSpPr>
        <p:pic>
          <p:nvPicPr>
            <p:cNvPr id="8" name="图片 7">
              <a:extLst>
                <a:ext uri="{FF2B5EF4-FFF2-40B4-BE49-F238E27FC236}">
                  <a16:creationId xmlns:a16="http://schemas.microsoft.com/office/drawing/2014/main" id="{7E26D0AA-0D95-4739-ABEF-7D6535B6A7BD}"/>
                </a:ext>
              </a:extLst>
            </p:cNvPr>
            <p:cNvPicPr>
              <a:picLocks noChangeAspect="1"/>
            </p:cNvPicPr>
            <p:nvPr/>
          </p:nvPicPr>
          <p:blipFill>
            <a:blip r:embed="rId3"/>
            <a:stretch>
              <a:fillRect/>
            </a:stretch>
          </p:blipFill>
          <p:spPr>
            <a:xfrm>
              <a:off x="6133571" y="2242972"/>
              <a:ext cx="5731248" cy="2024228"/>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07D116A-5D3C-4FD3-83D5-0EAE29BA69EB}"/>
                    </a:ext>
                  </a:extLst>
                </p:cNvPr>
                <p:cNvSpPr txBox="1"/>
                <p:nvPr/>
              </p:nvSpPr>
              <p:spPr>
                <a:xfrm>
                  <a:off x="6421215" y="4194275"/>
                  <a:ext cx="5274264" cy="369332"/>
                </a:xfrm>
                <a:prstGeom prst="rect">
                  <a:avLst/>
                </a:prstGeom>
                <a:noFill/>
              </p:spPr>
              <p:txBody>
                <a:bodyPr wrap="none" rtlCol="0">
                  <a:spAutoFit/>
                </a:bodyPr>
                <a:lstStyle/>
                <a:p>
                  <a:r>
                    <a:rPr lang="en-US" altLang="zh-CN" dirty="0">
                      <a:solidFill>
                        <a:srgbClr val="FF0000"/>
                      </a:solidFill>
                      <a:latin typeface="+mn-ea"/>
                    </a:rPr>
                    <a:t>(</a:t>
                  </a:r>
                  <a14:m>
                    <m:oMath xmlns:m="http://schemas.openxmlformats.org/officeDocument/2006/math">
                      <m:r>
                        <a:rPr lang="en-US" altLang="zh-CN" i="1" dirty="0" smtClean="0">
                          <a:solidFill>
                            <a:srgbClr val="FF0000"/>
                          </a:solidFill>
                          <a:latin typeface="Cambria Math" panose="02040503050406030204" pitchFamily="18" charset="0"/>
                        </a:rPr>
                        <m:t>3</m:t>
                      </m:r>
                      <m:r>
                        <a:rPr lang="en-US" altLang="zh-CN" i="1" dirty="0" smtClean="0">
                          <a:solidFill>
                            <a:srgbClr val="FF0000"/>
                          </a:solidFill>
                          <a:latin typeface="Cambria Math" panose="02040503050406030204" pitchFamily="18" charset="0"/>
                          <a:ea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𝐻</m:t>
                          </m:r>
                        </m:e>
                        <m:sub>
                          <m:r>
                            <a:rPr lang="en-US" altLang="zh-CN" b="0" i="1" dirty="0" smtClean="0">
                              <a:solidFill>
                                <a:srgbClr val="FF0000"/>
                              </a:solidFill>
                              <a:latin typeface="Cambria Math" panose="02040503050406030204" pitchFamily="18" charset="0"/>
                            </a:rPr>
                            <m:t>0</m:t>
                          </m:r>
                        </m:sub>
                      </m:sSub>
                      <m:r>
                        <a:rPr lang="en-US" altLang="zh-CN" i="1" dirty="0">
                          <a:solidFill>
                            <a:srgbClr val="FF0000"/>
                          </a:solidFill>
                          <a:latin typeface="Cambria Math" panose="02040503050406030204" pitchFamily="18" charset="0"/>
                          <a:ea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𝑊</m:t>
                          </m:r>
                        </m:e>
                        <m:sub>
                          <m:r>
                            <a:rPr lang="en-US" altLang="zh-CN" b="0" i="1" dirty="0" smtClean="0">
                              <a:solidFill>
                                <a:srgbClr val="FF0000"/>
                              </a:solidFill>
                              <a:latin typeface="Cambria Math" panose="02040503050406030204" pitchFamily="18" charset="0"/>
                            </a:rPr>
                            <m:t>0</m:t>
                          </m:r>
                        </m:sub>
                      </m:sSub>
                    </m:oMath>
                  </a14:m>
                  <a:r>
                    <a:rPr lang="en-US" altLang="zh-CN" dirty="0">
                      <a:solidFill>
                        <a:srgbClr val="FF0000"/>
                      </a:solidFill>
                      <a:latin typeface="+mn-ea"/>
                    </a:rPr>
                    <a:t>)    (</a:t>
                  </a:r>
                  <a14:m>
                    <m:oMath xmlns:m="http://schemas.openxmlformats.org/officeDocument/2006/math">
                      <m:r>
                        <m:rPr>
                          <m:sty m:val="p"/>
                        </m:rPr>
                        <a:rPr lang="en-US" altLang="zh-CN" i="1" dirty="0" smtClean="0">
                          <a:solidFill>
                            <a:srgbClr val="FF0000"/>
                          </a:solidFill>
                          <a:latin typeface="Cambria Math" panose="02040503050406030204" pitchFamily="18" charset="0"/>
                        </a:rPr>
                        <m:t>C</m:t>
                      </m:r>
                      <m:r>
                        <a:rPr lang="en-US" altLang="zh-CN" i="1" dirty="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rPr>
                        <m:t>𝐻</m:t>
                      </m:r>
                      <m:r>
                        <a:rPr lang="en-US" altLang="zh-CN" i="1" dirty="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𝑊</m:t>
                      </m:r>
                    </m:oMath>
                  </a14:m>
                  <a:r>
                    <a:rPr lang="en-US" altLang="zh-CN" dirty="0">
                      <a:solidFill>
                        <a:srgbClr val="FF0000"/>
                      </a:solidFill>
                      <a:latin typeface="+mn-ea"/>
                    </a:rPr>
                    <a:t>)    (</a:t>
                  </a:r>
                  <a14:m>
                    <m:oMath xmlns:m="http://schemas.openxmlformats.org/officeDocument/2006/math">
                      <m:r>
                        <m:rPr>
                          <m:sty m:val="p"/>
                        </m:rPr>
                        <a:rPr lang="en-US" altLang="zh-CN" i="1" dirty="0" smtClean="0">
                          <a:solidFill>
                            <a:srgbClr val="FF0000"/>
                          </a:solidFill>
                          <a:latin typeface="Cambria Math" panose="02040503050406030204" pitchFamily="18" charset="0"/>
                        </a:rPr>
                        <m:t>d</m:t>
                      </m:r>
                      <m:r>
                        <a:rPr lang="en-US" altLang="zh-CN" i="1" dirty="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𝐻</m:t>
                      </m:r>
                      <m:r>
                        <a:rPr lang="en-US" altLang="zh-CN" i="1" dirty="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rPr>
                        <m:t>𝑊</m:t>
                      </m:r>
                    </m:oMath>
                  </a14:m>
                  <a:r>
                    <a:rPr lang="en-US" altLang="zh-CN" dirty="0">
                      <a:solidFill>
                        <a:srgbClr val="FF0000"/>
                      </a:solidFill>
                      <a:latin typeface="+mn-ea"/>
                    </a:rPr>
                    <a:t>) </a:t>
                  </a:r>
                  <a:endParaRPr lang="zh-CN" altLang="en-US" dirty="0">
                    <a:solidFill>
                      <a:srgbClr val="FF0000"/>
                    </a:solidFill>
                    <a:latin typeface="+mn-ea"/>
                  </a:endParaRPr>
                </a:p>
              </p:txBody>
            </p:sp>
          </mc:Choice>
          <mc:Fallback xmlns="">
            <p:sp>
              <p:nvSpPr>
                <p:cNvPr id="14" name="文本框 13">
                  <a:extLst>
                    <a:ext uri="{FF2B5EF4-FFF2-40B4-BE49-F238E27FC236}">
                      <a16:creationId xmlns:a16="http://schemas.microsoft.com/office/drawing/2014/main" id="{F07D116A-5D3C-4FD3-83D5-0EAE29BA69EB}"/>
                    </a:ext>
                  </a:extLst>
                </p:cNvPr>
                <p:cNvSpPr txBox="1">
                  <a:spLocks noRot="1" noChangeAspect="1" noMove="1" noResize="1" noEditPoints="1" noAdjustHandles="1" noChangeArrowheads="1" noChangeShapeType="1" noTextEdit="1"/>
                </p:cNvSpPr>
                <p:nvPr/>
              </p:nvSpPr>
              <p:spPr>
                <a:xfrm>
                  <a:off x="6421215" y="4194275"/>
                  <a:ext cx="5274264" cy="369332"/>
                </a:xfrm>
                <a:prstGeom prst="rect">
                  <a:avLst/>
                </a:prstGeom>
                <a:blipFill>
                  <a:blip r:embed="rId4"/>
                  <a:stretch>
                    <a:fillRect l="-924" t="-11475" b="-21311"/>
                  </a:stretch>
                </a:blipFill>
              </p:spPr>
              <p:txBody>
                <a:bodyPr/>
                <a:lstStyle/>
                <a:p>
                  <a:r>
                    <a:rPr lang="zh-CN" altLang="en-US">
                      <a:noFill/>
                    </a:rPr>
                    <a:t> </a:t>
                  </a:r>
                </a:p>
              </p:txBody>
            </p:sp>
          </mc:Fallback>
        </mc:AlternateContent>
      </p:grpSp>
      <p:sp>
        <p:nvSpPr>
          <p:cNvPr id="2" name="标题 1">
            <a:extLst>
              <a:ext uri="{FF2B5EF4-FFF2-40B4-BE49-F238E27FC236}">
                <a16:creationId xmlns:a16="http://schemas.microsoft.com/office/drawing/2014/main" id="{651C8CE7-B551-4D98-9EF7-A3060E6F52F1}"/>
              </a:ext>
            </a:extLst>
          </p:cNvPr>
          <p:cNvSpPr>
            <a:spLocks noGrp="1"/>
          </p:cNvSpPr>
          <p:nvPr>
            <p:ph type="title"/>
          </p:nvPr>
        </p:nvSpPr>
        <p:spPr/>
        <p:txBody>
          <a:bodyPr/>
          <a:lstStyle/>
          <a:p>
            <a:r>
              <a:rPr lang="en-US" altLang="zh-CN" dirty="0"/>
              <a:t>Encoder</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49DA591-51B6-4473-9227-D73FD0F20B56}"/>
                  </a:ext>
                </a:extLst>
              </p:cNvPr>
              <p:cNvSpPr txBox="1"/>
              <p:nvPr/>
            </p:nvSpPr>
            <p:spPr>
              <a:xfrm>
                <a:off x="845127" y="1463396"/>
                <a:ext cx="4336473" cy="1212640"/>
              </a:xfrm>
              <a:prstGeom prst="rect">
                <a:avLst/>
              </a:prstGeom>
              <a:noFill/>
            </p:spPr>
            <p:txBody>
              <a:bodyPr wrap="square" rtlCol="0">
                <a:spAutoFit/>
              </a:bodyPr>
              <a:lstStyle/>
              <a:p>
                <a:r>
                  <a:rPr lang="zh-CN" altLang="en-US" dirty="0"/>
                  <a:t>首先，使用</a:t>
                </a:r>
                <a:r>
                  <a:rPr lang="en-US" altLang="zh-CN" dirty="0"/>
                  <a:t>1x1 </a:t>
                </a:r>
                <a:r>
                  <a:rPr lang="zh-CN" altLang="en-US" dirty="0"/>
                  <a:t>卷积将特征图谱 </a:t>
                </a:r>
                <a14:m>
                  <m:oMath xmlns:m="http://schemas.openxmlformats.org/officeDocument/2006/math">
                    <m:r>
                      <a:rPr lang="en-US" altLang="zh-CN" i="1" dirty="0">
                        <a:latin typeface="Cambria Math" panose="02040503050406030204" pitchFamily="18" charset="0"/>
                      </a:rPr>
                      <m:t>𝑓</m:t>
                    </m:r>
                  </m:oMath>
                </a14:m>
                <a:r>
                  <a:rPr lang="zh-CN" altLang="en-US" dirty="0"/>
                  <a:t> 的通道维度从 </a:t>
                </a:r>
                <a:r>
                  <a:rPr lang="en-US" altLang="zh-CN" dirty="0"/>
                  <a:t>C </a:t>
                </a:r>
                <a:r>
                  <a:rPr lang="zh-CN" altLang="en-US" dirty="0"/>
                  <a:t>减少到更小的维度 </a:t>
                </a:r>
                <a:r>
                  <a:rPr lang="en-US" altLang="zh-CN" dirty="0"/>
                  <a:t>d (typically d=256)</a:t>
                </a:r>
                <a:r>
                  <a:rPr lang="zh-CN" altLang="en-US" dirty="0"/>
                  <a:t>。 创建一个新的特征图</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z</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R</m:t>
                        </m:r>
                      </m:e>
                      <m:sup>
                        <m:r>
                          <m:rPr>
                            <m:sty m:val="p"/>
                          </m:rPr>
                          <a:rPr lang="en-US" altLang="zh-CN" i="1">
                            <a:latin typeface="Cambria Math" panose="02040503050406030204" pitchFamily="18" charset="0"/>
                          </a:rPr>
                          <m:t>d</m:t>
                        </m:r>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rPr>
                          <m:t>H</m:t>
                        </m:r>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rPr>
                          <m:t>W</m:t>
                        </m:r>
                      </m:sup>
                    </m:sSup>
                  </m:oMath>
                </a14:m>
                <a:r>
                  <a:rPr lang="zh-CN" altLang="en-US" dirty="0"/>
                  <a:t>。</a:t>
                </a:r>
                <a:endParaRPr lang="en-US" altLang="zh-CN" dirty="0"/>
              </a:p>
            </p:txBody>
          </p:sp>
        </mc:Choice>
        <mc:Fallback xmlns="">
          <p:sp>
            <p:nvSpPr>
              <p:cNvPr id="9" name="文本框 8">
                <a:extLst>
                  <a:ext uri="{FF2B5EF4-FFF2-40B4-BE49-F238E27FC236}">
                    <a16:creationId xmlns:a16="http://schemas.microsoft.com/office/drawing/2014/main" id="{B49DA591-51B6-4473-9227-D73FD0F20B56}"/>
                  </a:ext>
                </a:extLst>
              </p:cNvPr>
              <p:cNvSpPr txBox="1">
                <a:spLocks noRot="1" noChangeAspect="1" noMove="1" noResize="1" noEditPoints="1" noAdjustHandles="1" noChangeArrowheads="1" noChangeShapeType="1" noTextEdit="1"/>
              </p:cNvSpPr>
              <p:nvPr/>
            </p:nvSpPr>
            <p:spPr>
              <a:xfrm>
                <a:off x="845127" y="1463396"/>
                <a:ext cx="4336473" cy="1212640"/>
              </a:xfrm>
              <a:prstGeom prst="rect">
                <a:avLst/>
              </a:prstGeom>
              <a:blipFill>
                <a:blip r:embed="rId5"/>
                <a:stretch>
                  <a:fillRect l="-1266" t="-4020" b="-50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464A73B-6303-43AA-9339-F3D371BC83AF}"/>
                  </a:ext>
                </a:extLst>
              </p:cNvPr>
              <p:cNvSpPr txBox="1"/>
              <p:nvPr/>
            </p:nvSpPr>
            <p:spPr>
              <a:xfrm>
                <a:off x="812317" y="2667253"/>
                <a:ext cx="4336473" cy="923330"/>
              </a:xfrm>
              <a:prstGeom prst="rect">
                <a:avLst/>
              </a:prstGeom>
              <a:noFill/>
            </p:spPr>
            <p:txBody>
              <a:bodyPr wrap="square" rtlCol="0">
                <a:spAutoFit/>
              </a:bodyPr>
              <a:lstStyle/>
              <a:p>
                <a:r>
                  <a:rPr lang="zh-CN" altLang="en-US" dirty="0"/>
                  <a:t>由于</a:t>
                </a:r>
                <a:r>
                  <a:rPr lang="en-US" altLang="zh-CN" dirty="0"/>
                  <a:t>Transformer</a:t>
                </a:r>
                <a:r>
                  <a:rPr lang="zh-CN" altLang="en-US" dirty="0"/>
                  <a:t>需要序列化的输入，所以我们将</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z</m:t>
                        </m:r>
                      </m:e>
                      <m:sub>
                        <m:r>
                          <a:rPr lang="en-US" altLang="zh-CN" b="0" i="1" smtClean="0">
                            <a:latin typeface="Cambria Math" panose="02040503050406030204" pitchFamily="18" charset="0"/>
                          </a:rPr>
                          <m:t>0</m:t>
                        </m:r>
                      </m:sub>
                    </m:sSub>
                  </m:oMath>
                </a14:m>
                <a:r>
                  <a:rPr lang="zh-CN" altLang="en-US" dirty="0"/>
                  <a:t>的维度变为</a:t>
                </a:r>
                <a:r>
                  <a:rPr lang="en-US" altLang="zh-CN" dirty="0"/>
                  <a:t>(</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𝐻𝑊</m:t>
                    </m:r>
                  </m:oMath>
                </a14:m>
                <a:r>
                  <a:rPr lang="en-US" altLang="zh-CN" dirty="0"/>
                  <a:t>)</a:t>
                </a:r>
                <a:r>
                  <a:rPr lang="zh-CN" altLang="en-US" dirty="0"/>
                  <a:t>大小的特征图。</a:t>
                </a:r>
                <a:endParaRPr lang="en-US" altLang="zh-CN" dirty="0"/>
              </a:p>
            </p:txBody>
          </p:sp>
        </mc:Choice>
        <mc:Fallback xmlns="">
          <p:sp>
            <p:nvSpPr>
              <p:cNvPr id="10" name="文本框 9">
                <a:extLst>
                  <a:ext uri="{FF2B5EF4-FFF2-40B4-BE49-F238E27FC236}">
                    <a16:creationId xmlns:a16="http://schemas.microsoft.com/office/drawing/2014/main" id="{3464A73B-6303-43AA-9339-F3D371BC83AF}"/>
                  </a:ext>
                </a:extLst>
              </p:cNvPr>
              <p:cNvSpPr txBox="1">
                <a:spLocks noRot="1" noChangeAspect="1" noMove="1" noResize="1" noEditPoints="1" noAdjustHandles="1" noChangeArrowheads="1" noChangeShapeType="1" noTextEdit="1"/>
              </p:cNvSpPr>
              <p:nvPr/>
            </p:nvSpPr>
            <p:spPr>
              <a:xfrm>
                <a:off x="812317" y="2667253"/>
                <a:ext cx="4336473" cy="923330"/>
              </a:xfrm>
              <a:prstGeom prst="rect">
                <a:avLst/>
              </a:prstGeom>
              <a:blipFill>
                <a:blip r:embed="rId6"/>
                <a:stretch>
                  <a:fillRect l="-1124" t="-5960" r="-702" b="-794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F51405F-DD38-4076-9D60-89A53F1B0FB5}"/>
              </a:ext>
            </a:extLst>
          </p:cNvPr>
          <p:cNvSpPr txBox="1"/>
          <p:nvPr/>
        </p:nvSpPr>
        <p:spPr>
          <a:xfrm>
            <a:off x="812317" y="3581800"/>
            <a:ext cx="4336472" cy="1200329"/>
          </a:xfrm>
          <a:prstGeom prst="rect">
            <a:avLst/>
          </a:prstGeom>
          <a:noFill/>
        </p:spPr>
        <p:txBody>
          <a:bodyPr wrap="square" rtlCol="0">
            <a:spAutoFit/>
          </a:bodyPr>
          <a:lstStyle/>
          <a:p>
            <a:r>
              <a:rPr lang="zh-CN" altLang="en-US" dirty="0"/>
              <a:t>每一层</a:t>
            </a:r>
            <a:r>
              <a:rPr lang="en-US" altLang="zh-CN" dirty="0"/>
              <a:t>Encoder</a:t>
            </a:r>
            <a:r>
              <a:rPr lang="zh-CN" altLang="en-US" dirty="0"/>
              <a:t>都有一个标准架构，一个多头自注意力模块和一个前向神经网络构成。</a:t>
            </a:r>
            <a:endParaRPr lang="en-US" altLang="zh-CN" dirty="0"/>
          </a:p>
          <a:p>
            <a:endParaRPr lang="zh-CN" altLang="en-US" dirty="0"/>
          </a:p>
        </p:txBody>
      </p:sp>
      <p:grpSp>
        <p:nvGrpSpPr>
          <p:cNvPr id="3" name="组合 2">
            <a:extLst>
              <a:ext uri="{FF2B5EF4-FFF2-40B4-BE49-F238E27FC236}">
                <a16:creationId xmlns:a16="http://schemas.microsoft.com/office/drawing/2014/main" id="{831FD9D7-660A-4698-9675-3981DAB15BC7}"/>
              </a:ext>
            </a:extLst>
          </p:cNvPr>
          <p:cNvGrpSpPr/>
          <p:nvPr/>
        </p:nvGrpSpPr>
        <p:grpSpPr>
          <a:xfrm>
            <a:off x="7692072" y="2765764"/>
            <a:ext cx="2965939" cy="1797843"/>
            <a:chOff x="7692072" y="2765764"/>
            <a:chExt cx="2965939" cy="1797843"/>
          </a:xfrm>
        </p:grpSpPr>
        <p:pic>
          <p:nvPicPr>
            <p:cNvPr id="13" name="图片 12">
              <a:extLst>
                <a:ext uri="{FF2B5EF4-FFF2-40B4-BE49-F238E27FC236}">
                  <a16:creationId xmlns:a16="http://schemas.microsoft.com/office/drawing/2014/main" id="{4152211C-0875-48DD-8792-04DFD9FA1348}"/>
                </a:ext>
              </a:extLst>
            </p:cNvPr>
            <p:cNvPicPr>
              <a:picLocks noChangeAspect="1"/>
            </p:cNvPicPr>
            <p:nvPr/>
          </p:nvPicPr>
          <p:blipFill>
            <a:blip r:embed="rId7"/>
            <a:stretch>
              <a:fillRect/>
            </a:stretch>
          </p:blipFill>
          <p:spPr>
            <a:xfrm>
              <a:off x="7936619" y="2765764"/>
              <a:ext cx="2476846" cy="1152686"/>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0B5D124-E0A8-451F-B660-B7370EDBC936}"/>
                    </a:ext>
                  </a:extLst>
                </p:cNvPr>
                <p:cNvSpPr txBox="1"/>
                <p:nvPr/>
              </p:nvSpPr>
              <p:spPr>
                <a:xfrm>
                  <a:off x="7692072" y="4194275"/>
                  <a:ext cx="2965939" cy="369332"/>
                </a:xfrm>
                <a:prstGeom prst="rect">
                  <a:avLst/>
                </a:prstGeom>
                <a:noFill/>
              </p:spPr>
              <p:txBody>
                <a:bodyPr wrap="square" rtlCol="0">
                  <a:spAutoFit/>
                </a:bodyPr>
                <a:lstStyle/>
                <a:p>
                  <a:r>
                    <a:rPr lang="en-US" altLang="zh-CN" dirty="0">
                      <a:solidFill>
                        <a:srgbClr val="FF0000"/>
                      </a:solidFill>
                    </a:rPr>
                    <a:t>(</a:t>
                  </a:r>
                  <a14:m>
                    <m:oMath xmlns:m="http://schemas.openxmlformats.org/officeDocument/2006/math">
                      <m:r>
                        <a:rPr lang="en-US" altLang="zh-CN" i="1">
                          <a:solidFill>
                            <a:srgbClr val="FF0000"/>
                          </a:solidFill>
                          <a:latin typeface="Cambria Math" panose="02040503050406030204" pitchFamily="18" charset="0"/>
                        </a:rPr>
                        <m:t>𝑑</m:t>
                      </m:r>
                      <m:r>
                        <a:rPr lang="en-US" altLang="zh-CN" i="1">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𝐻</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𝑊</m:t>
                      </m:r>
                      <m:r>
                        <a:rPr lang="en-US" altLang="zh-CN" i="1">
                          <a:solidFill>
                            <a:srgbClr val="FF0000"/>
                          </a:solidFill>
                          <a:latin typeface="Cambria Math" panose="02040503050406030204" pitchFamily="18" charset="0"/>
                          <a:ea typeface="Cambria Math" panose="02040503050406030204" pitchFamily="18" charset="0"/>
                        </a:rPr>
                        <m:t>)</m:t>
                      </m:r>
                    </m:oMath>
                  </a14:m>
                  <a:r>
                    <a:rPr lang="en-US" altLang="zh-CN" b="0" dirty="0">
                      <a:solidFill>
                        <a:srgbClr val="FF0000"/>
                      </a:solidFill>
                    </a:rPr>
                    <a:t>          (</a:t>
                  </a:r>
                  <a14:m>
                    <m:oMath xmlns:m="http://schemas.openxmlformats.org/officeDocument/2006/math">
                      <m:r>
                        <a:rPr lang="en-US" altLang="zh-CN" b="0" i="1" smtClean="0">
                          <a:solidFill>
                            <a:srgbClr val="FF0000"/>
                          </a:solidFill>
                          <a:latin typeface="Cambria Math" panose="02040503050406030204" pitchFamily="18" charset="0"/>
                        </a:rPr>
                        <m:t>𝑑</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𝐻𝑊</m:t>
                      </m:r>
                      <m:r>
                        <a:rPr lang="en-US" altLang="zh-CN" b="0" i="1" smtClean="0">
                          <a:solidFill>
                            <a:srgbClr val="FF0000"/>
                          </a:solidFill>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16" name="文本框 15">
                  <a:extLst>
                    <a:ext uri="{FF2B5EF4-FFF2-40B4-BE49-F238E27FC236}">
                      <a16:creationId xmlns:a16="http://schemas.microsoft.com/office/drawing/2014/main" id="{00B5D124-E0A8-451F-B660-B7370EDBC936}"/>
                    </a:ext>
                  </a:extLst>
                </p:cNvPr>
                <p:cNvSpPr txBox="1">
                  <a:spLocks noRot="1" noChangeAspect="1" noMove="1" noResize="1" noEditPoints="1" noAdjustHandles="1" noChangeArrowheads="1" noChangeShapeType="1" noTextEdit="1"/>
                </p:cNvSpPr>
                <p:nvPr/>
              </p:nvSpPr>
              <p:spPr>
                <a:xfrm>
                  <a:off x="7692072" y="4194275"/>
                  <a:ext cx="2965939" cy="369332"/>
                </a:xfrm>
                <a:prstGeom prst="rect">
                  <a:avLst/>
                </a:prstGeom>
                <a:blipFill>
                  <a:blip r:embed="rId8"/>
                  <a:stretch>
                    <a:fillRect l="-1852" t="-8197" b="-24590"/>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ABF204EE-DB58-4FB0-B216-C4E204574989}"/>
              </a:ext>
            </a:extLst>
          </p:cNvPr>
          <p:cNvSpPr txBox="1"/>
          <p:nvPr/>
        </p:nvSpPr>
        <p:spPr>
          <a:xfrm>
            <a:off x="812317" y="4496347"/>
            <a:ext cx="4336472" cy="1482487"/>
          </a:xfrm>
          <a:prstGeom prst="rect">
            <a:avLst/>
          </a:prstGeom>
          <a:noFill/>
        </p:spPr>
        <p:txBody>
          <a:bodyPr wrap="square" rtlCol="0">
            <a:spAutoFit/>
          </a:bodyPr>
          <a:lstStyle/>
          <a:p>
            <a:r>
              <a:rPr lang="zh-CN" altLang="en-US" dirty="0"/>
              <a:t>与标准</a:t>
            </a:r>
            <a:r>
              <a:rPr lang="en-US" altLang="zh-CN" dirty="0"/>
              <a:t>Transformer</a:t>
            </a:r>
            <a:r>
              <a:rPr lang="zh-CN" altLang="en-US" dirty="0"/>
              <a:t>中的</a:t>
            </a:r>
            <a:r>
              <a:rPr lang="en-US" altLang="zh-CN" dirty="0"/>
              <a:t>Encoder</a:t>
            </a:r>
            <a:r>
              <a:rPr lang="zh-CN" altLang="en-US" dirty="0"/>
              <a:t>不同的是我们不会只在序列输入进第一层的</a:t>
            </a:r>
            <a:r>
              <a:rPr lang="en-US" altLang="zh-CN" dirty="0"/>
              <a:t>Encoder</a:t>
            </a:r>
            <a:r>
              <a:rPr lang="zh-CN" altLang="en-US" dirty="0"/>
              <a:t>时加入位置编码，而是在每各注意力层的输入中加入固定的位置编码。</a:t>
            </a:r>
          </a:p>
          <a:p>
            <a:endParaRPr lang="zh-CN" altLang="en-US" dirty="0"/>
          </a:p>
        </p:txBody>
      </p:sp>
      <p:pic>
        <p:nvPicPr>
          <p:cNvPr id="5" name="图片 4">
            <a:extLst>
              <a:ext uri="{FF2B5EF4-FFF2-40B4-BE49-F238E27FC236}">
                <a16:creationId xmlns:a16="http://schemas.microsoft.com/office/drawing/2014/main" id="{28EF729C-A58E-45B0-88E0-73DFFA3FAB22}"/>
              </a:ext>
            </a:extLst>
          </p:cNvPr>
          <p:cNvPicPr>
            <a:picLocks noChangeAspect="1"/>
          </p:cNvPicPr>
          <p:nvPr/>
        </p:nvPicPr>
        <p:blipFill>
          <a:blip r:embed="rId9"/>
          <a:stretch>
            <a:fillRect/>
          </a:stretch>
        </p:blipFill>
        <p:spPr>
          <a:xfrm>
            <a:off x="6847479" y="296407"/>
            <a:ext cx="3810532" cy="4439270"/>
          </a:xfrm>
          <a:prstGeom prst="rect">
            <a:avLst/>
          </a:prstGeom>
        </p:spPr>
      </p:pic>
    </p:spTree>
    <p:extLst>
      <p:ext uri="{BB962C8B-B14F-4D97-AF65-F5344CB8AC3E}">
        <p14:creationId xmlns:p14="http://schemas.microsoft.com/office/powerpoint/2010/main" val="188110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 presetClass="exit" presetSubtype="0" fill="hold"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923C5-8C4D-48F3-B64D-4219683B27AC}"/>
              </a:ext>
            </a:extLst>
          </p:cNvPr>
          <p:cNvSpPr>
            <a:spLocks noGrp="1"/>
          </p:cNvSpPr>
          <p:nvPr>
            <p:ph type="title"/>
          </p:nvPr>
        </p:nvSpPr>
        <p:spPr/>
        <p:txBody>
          <a:bodyPr/>
          <a:lstStyle/>
          <a:p>
            <a:r>
              <a:rPr lang="en-US" altLang="zh-CN" dirty="0"/>
              <a:t>Typical Decoder</a:t>
            </a:r>
            <a:endParaRPr lang="zh-CN" altLang="en-US" dirty="0"/>
          </a:p>
        </p:txBody>
      </p:sp>
      <p:sp>
        <p:nvSpPr>
          <p:cNvPr id="7" name="文本框 6">
            <a:extLst>
              <a:ext uri="{FF2B5EF4-FFF2-40B4-BE49-F238E27FC236}">
                <a16:creationId xmlns:a16="http://schemas.microsoft.com/office/drawing/2014/main" id="{E538CA08-D7E8-4EB5-B4A9-3180BAC6DDDC}"/>
              </a:ext>
            </a:extLst>
          </p:cNvPr>
          <p:cNvSpPr txBox="1"/>
          <p:nvPr/>
        </p:nvSpPr>
        <p:spPr>
          <a:xfrm>
            <a:off x="845127" y="2691347"/>
            <a:ext cx="4840565" cy="2520370"/>
          </a:xfrm>
          <a:prstGeom prst="rect">
            <a:avLst/>
          </a:prstGeom>
          <a:noFill/>
        </p:spPr>
        <p:txBody>
          <a:bodyPr wrap="square" rtlCol="0">
            <a:spAutoFit/>
          </a:bodyPr>
          <a:lstStyle/>
          <a:p>
            <a:pPr>
              <a:lnSpc>
                <a:spcPct val="150000"/>
              </a:lnSpc>
            </a:pPr>
            <a:r>
              <a:rPr lang="zh-CN" altLang="en-US" dirty="0">
                <a:latin typeface="+mn-ea"/>
              </a:rPr>
              <a:t>原版</a:t>
            </a:r>
            <a:r>
              <a:rPr lang="en-US" altLang="zh-CN" dirty="0">
                <a:latin typeface="+mn-ea"/>
              </a:rPr>
              <a:t>Transformer</a:t>
            </a:r>
            <a:r>
              <a:rPr lang="zh-CN" altLang="en-US" dirty="0">
                <a:latin typeface="+mn-ea"/>
              </a:rPr>
              <a:t>的输出是一个</a:t>
            </a:r>
            <a:r>
              <a:rPr lang="en-US" altLang="zh-CN" dirty="0">
                <a:latin typeface="+mn-ea"/>
              </a:rPr>
              <a:t>output probability</a:t>
            </a:r>
            <a:r>
              <a:rPr lang="zh-CN" altLang="en-US" dirty="0">
                <a:latin typeface="+mn-ea"/>
              </a:rPr>
              <a:t>代表我们每次经过</a:t>
            </a:r>
            <a:r>
              <a:rPr lang="en-US" altLang="zh-CN" dirty="0">
                <a:latin typeface="+mn-ea"/>
              </a:rPr>
              <a:t>decoder</a:t>
            </a:r>
            <a:r>
              <a:rPr lang="zh-CN" altLang="en-US" dirty="0">
                <a:latin typeface="+mn-ea"/>
              </a:rPr>
              <a:t>只能</a:t>
            </a:r>
            <a:r>
              <a:rPr lang="en-US" altLang="zh-CN" dirty="0" err="1">
                <a:latin typeface="+mn-ea"/>
              </a:rPr>
              <a:t>softmax</a:t>
            </a:r>
            <a:r>
              <a:rPr lang="zh-CN" altLang="en-US" dirty="0">
                <a:latin typeface="+mn-ea"/>
              </a:rPr>
              <a:t>一个输出。这种</a:t>
            </a:r>
            <a:r>
              <a:rPr lang="en-US" altLang="zh-CN" dirty="0">
                <a:latin typeface="+mn-ea"/>
              </a:rPr>
              <a:t>Auto-Regressive</a:t>
            </a:r>
            <a:r>
              <a:rPr lang="zh-CN" altLang="en-US" dirty="0">
                <a:latin typeface="+mn-ea"/>
              </a:rPr>
              <a:t>的产生方式并行度差消耗时间长。</a:t>
            </a:r>
            <a:endParaRPr lang="en-US" altLang="zh-CN" dirty="0">
              <a:latin typeface="+mn-ea"/>
            </a:endParaRPr>
          </a:p>
          <a:p>
            <a:pPr>
              <a:lnSpc>
                <a:spcPct val="150000"/>
              </a:lnSpc>
            </a:pPr>
            <a:r>
              <a:rPr lang="zh-CN" altLang="en-US" dirty="0"/>
              <a:t>过程表达为：</a:t>
            </a:r>
            <a:r>
              <a:rPr lang="en-US" altLang="zh-CN" b="1" i="0" dirty="0">
                <a:solidFill>
                  <a:srgbClr val="121212"/>
                </a:solidFill>
                <a:effectLst/>
                <a:latin typeface="+mn-ea"/>
              </a:rPr>
              <a:t>predicts the output sequence one element at a time</a:t>
            </a:r>
            <a:r>
              <a:rPr lang="zh-CN" altLang="en-US" b="0" i="0" dirty="0">
                <a:solidFill>
                  <a:srgbClr val="121212"/>
                </a:solidFill>
                <a:effectLst/>
                <a:latin typeface="+mn-ea"/>
              </a:rPr>
              <a:t>。</a:t>
            </a:r>
            <a:endParaRPr lang="zh-CN" altLang="en-US" dirty="0">
              <a:latin typeface="+mn-ea"/>
            </a:endParaRPr>
          </a:p>
        </p:txBody>
      </p:sp>
      <p:pic>
        <p:nvPicPr>
          <p:cNvPr id="11" name="内容占位符 10">
            <a:extLst>
              <a:ext uri="{FF2B5EF4-FFF2-40B4-BE49-F238E27FC236}">
                <a16:creationId xmlns:a16="http://schemas.microsoft.com/office/drawing/2014/main" id="{C3EE6E52-8E4A-4E5B-AD21-437255E3A5BF}"/>
              </a:ext>
            </a:extLst>
          </p:cNvPr>
          <p:cNvPicPr>
            <a:picLocks noGrp="1" noChangeAspect="1"/>
          </p:cNvPicPr>
          <p:nvPr>
            <p:ph idx="1"/>
          </p:nvPr>
        </p:nvPicPr>
        <p:blipFill>
          <a:blip r:embed="rId3"/>
          <a:stretch>
            <a:fillRect/>
          </a:stretch>
        </p:blipFill>
        <p:spPr>
          <a:xfrm>
            <a:off x="6096000" y="923778"/>
            <a:ext cx="2061480" cy="5568462"/>
          </a:xfrm>
        </p:spPr>
      </p:pic>
      <p:pic>
        <p:nvPicPr>
          <p:cNvPr id="13" name="图片 12">
            <a:extLst>
              <a:ext uri="{FF2B5EF4-FFF2-40B4-BE49-F238E27FC236}">
                <a16:creationId xmlns:a16="http://schemas.microsoft.com/office/drawing/2014/main" id="{80F9880F-5386-4715-9649-A71A01E725FB}"/>
              </a:ext>
            </a:extLst>
          </p:cNvPr>
          <p:cNvPicPr>
            <a:picLocks noChangeAspect="1"/>
          </p:cNvPicPr>
          <p:nvPr/>
        </p:nvPicPr>
        <p:blipFill>
          <a:blip r:embed="rId4"/>
          <a:stretch>
            <a:fillRect/>
          </a:stretch>
        </p:blipFill>
        <p:spPr>
          <a:xfrm>
            <a:off x="8228900" y="2085962"/>
            <a:ext cx="3639875" cy="3666124"/>
          </a:xfrm>
          <a:prstGeom prst="rect">
            <a:avLst/>
          </a:prstGeom>
        </p:spPr>
      </p:pic>
    </p:spTree>
    <p:extLst>
      <p:ext uri="{BB962C8B-B14F-4D97-AF65-F5344CB8AC3E}">
        <p14:creationId xmlns:p14="http://schemas.microsoft.com/office/powerpoint/2010/main" val="24841932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2996</TotalTime>
  <Words>2395</Words>
  <Application>Microsoft Office PowerPoint</Application>
  <PresentationFormat>宽屏</PresentationFormat>
  <Paragraphs>119</Paragraphs>
  <Slides>16</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等线</vt:lpstr>
      <vt:lpstr>宋体</vt:lpstr>
      <vt:lpstr>Calibri</vt:lpstr>
      <vt:lpstr>Calibri Light</vt:lpstr>
      <vt:lpstr>Cambria Math</vt:lpstr>
      <vt:lpstr>Wingdings 2</vt:lpstr>
      <vt:lpstr>HDOfficeLightV0</vt:lpstr>
      <vt:lpstr>Detection Transformer</vt:lpstr>
      <vt:lpstr>Background</vt:lpstr>
      <vt:lpstr>DETR</vt:lpstr>
      <vt:lpstr>Conclusion</vt:lpstr>
      <vt:lpstr>DETR Model</vt:lpstr>
      <vt:lpstr>DETR Model</vt:lpstr>
      <vt:lpstr>Backbone</vt:lpstr>
      <vt:lpstr>Encoder</vt:lpstr>
      <vt:lpstr>Typical Decoder</vt:lpstr>
      <vt:lpstr>Decoder in DETR</vt:lpstr>
      <vt:lpstr>Object queries</vt:lpstr>
      <vt:lpstr>Positional encoding</vt:lpstr>
      <vt:lpstr>FFN</vt:lpstr>
      <vt:lpstr>Loss</vt:lpstr>
      <vt:lpstr>Hungarian Algorithm</vt:lpstr>
      <vt:lpstr>Characteristic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Transformer</dc:title>
  <dc:creator>He Bin</dc:creator>
  <cp:lastModifiedBy>He Bin</cp:lastModifiedBy>
  <cp:revision>15</cp:revision>
  <dcterms:created xsi:type="dcterms:W3CDTF">2021-11-05T12:14:02Z</dcterms:created>
  <dcterms:modified xsi:type="dcterms:W3CDTF">2022-08-04T13:25:27Z</dcterms:modified>
</cp:coreProperties>
</file>