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2" r:id="rId15"/>
    <p:sldId id="294" r:id="rId16"/>
    <p:sldId id="291" r:id="rId17"/>
    <p:sldId id="308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4" r:id="rId27"/>
    <p:sldId id="303" r:id="rId28"/>
    <p:sldId id="305" r:id="rId29"/>
    <p:sldId id="307" r:id="rId30"/>
    <p:sldId id="30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36879-1910-40BC-99CE-8A55F18502C1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7D7C1-2F9A-4128-9C26-55C686979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430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7D7C1-2F9A-4128-9C26-55C68697945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3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AD5F-4ECE-4A52-A480-7638C0B99CBC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C0A3-7C0D-422B-8F84-3B191E9E8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31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AD5F-4ECE-4A52-A480-7638C0B99CBC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C0A3-7C0D-422B-8F84-3B191E9E8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09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AD5F-4ECE-4A52-A480-7638C0B99CBC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C0A3-7C0D-422B-8F84-3B191E9E8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73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AD5F-4ECE-4A52-A480-7638C0B99CBC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C0A3-7C0D-422B-8F84-3B191E9E8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12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AD5F-4ECE-4A52-A480-7638C0B99CBC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C0A3-7C0D-422B-8F84-3B191E9E8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0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AD5F-4ECE-4A52-A480-7638C0B99CBC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C0A3-7C0D-422B-8F84-3B191E9E8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95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AD5F-4ECE-4A52-A480-7638C0B99CBC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C0A3-7C0D-422B-8F84-3B191E9E8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6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AD5F-4ECE-4A52-A480-7638C0B99CBC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C0A3-7C0D-422B-8F84-3B191E9E8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45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AD5F-4ECE-4A52-A480-7638C0B99CBC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C0A3-7C0D-422B-8F84-3B191E9E8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55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AD5F-4ECE-4A52-A480-7638C0B99CBC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C0A3-7C0D-422B-8F84-3B191E9E8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29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AD5F-4ECE-4A52-A480-7638C0B99CBC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C0A3-7C0D-422B-8F84-3B191E9E8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63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DAD5F-4ECE-4A52-A480-7638C0B99CBC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BC0A3-7C0D-422B-8F84-3B191E9E8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333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6.png"/><Relationship Id="rId5" Type="http://schemas.openxmlformats.org/officeDocument/2006/relationships/image" Target="../media/image7.png"/><Relationship Id="rId10" Type="http://schemas.openxmlformats.org/officeDocument/2006/relationships/image" Target="../media/image31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0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Polymath Introduction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Chemical Engineering</a:t>
            </a:r>
          </a:p>
          <a:p>
            <a:pPr algn="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Catalysis &amp; Energy materials Laboratory (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CELab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32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Overview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2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 Conversion and Reactor sizing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 Chapter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68342" y="2882590"/>
                <a:ext cx="3110088" cy="1015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6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ko-KR" sz="66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ko-KR" altLang="en-US" sz="6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342" y="2882590"/>
                <a:ext cx="3110088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51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Overview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2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 Conversion and Reactor sizing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 Chapter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2331267"/>
                <a:ext cx="7333034" cy="4139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ko-KR" sz="2800" b="0" i="1" dirty="0" smtClean="0"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ko-KR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sz="2800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den>
                          </m:f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</m:oMath>
                  </m:oMathPara>
                </a14:m>
                <a:endParaRPr lang="en-US" altLang="ko-KR" sz="2800" dirty="0" smtClean="0"/>
              </a:p>
              <a:p>
                <a:endParaRPr lang="ko-KR" altLang="en-US" sz="6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31267"/>
                <a:ext cx="7333034" cy="41391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22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Overview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2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 Conversion and Reactor sizing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 Chapter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2331267"/>
                <a:ext cx="9307749" cy="37743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2800" b="0" i="1" dirty="0" smtClean="0"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ko-KR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sz="2800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]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sSup>
                                <m:sSup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sup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</m:oMath>
                  </m:oMathPara>
                </a14:m>
                <a:endParaRPr lang="en-US" altLang="ko-KR" sz="2800" dirty="0" smtClean="0"/>
              </a:p>
              <a:p>
                <a:endParaRPr lang="ko-KR" altLang="en-US" sz="6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31267"/>
                <a:ext cx="9307749" cy="37743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5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Overview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3.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 Rate Laws, Reaction mechanism and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Stoichiometry - Chapter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 3 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77" y="2689394"/>
            <a:ext cx="3818580" cy="22814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939754" y="5289276"/>
                <a:ext cx="1717137" cy="715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754" y="5289276"/>
                <a:ext cx="1717137" cy="7152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007" y="2214765"/>
            <a:ext cx="2457450" cy="619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4782" y="2922992"/>
            <a:ext cx="2247900" cy="6000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8582" y="3614433"/>
            <a:ext cx="2324100" cy="8572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5707" y="5836322"/>
            <a:ext cx="2609850" cy="762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9482" y="4625365"/>
            <a:ext cx="31623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8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Polymath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2331267"/>
                <a:ext cx="9307749" cy="53619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2800" b="0" i="1" dirty="0" smtClean="0"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ko-KR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sz="2800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ko-KR" altLang="en-US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=−1−2+1=−2, 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ko-KR" altLang="en-US" sz="28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</m:oMath>
                  </m:oMathPara>
                </a14:m>
                <a:endParaRPr lang="en-US" altLang="ko-KR" sz="2800" dirty="0" smtClean="0"/>
              </a:p>
              <a:p>
                <a:endParaRPr lang="ko-KR" altLang="en-US" sz="6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31267"/>
                <a:ext cx="9307749" cy="53619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4254230" y="475985"/>
                <a:ext cx="6096000" cy="96321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230" y="475985"/>
                <a:ext cx="6096000" cy="9632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2037" y="3698115"/>
            <a:ext cx="2609850" cy="762000"/>
          </a:xfrm>
          <a:prstGeom prst="rect">
            <a:avLst/>
          </a:prstGeom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Hand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2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Polymath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1" y="2331267"/>
                <a:ext cx="6146260" cy="38472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2800" b="0" i="1" dirty="0" smtClean="0"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ko-KR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sz="2800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ko-KR" altLang="en-US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=−2, 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ko-KR" altLang="en-US" sz="28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ko-KR" altLang="en-US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𝑑𝑋</m:t>
                          </m:r>
                        </m:den>
                      </m:f>
                      <m:r>
                        <a:rPr lang="en-US" altLang="ko-KR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=0~0.9</m:t>
                      </m:r>
                    </m:oMath>
                  </m:oMathPara>
                </a14:m>
                <a:r>
                  <a:rPr lang="en-US" altLang="ko-KR" sz="2800" dirty="0"/>
                  <a:t/>
                </a:r>
                <a:br>
                  <a:rPr lang="en-US" altLang="ko-KR" sz="2800" dirty="0"/>
                </a:br>
                <a:endParaRPr lang="en-US" altLang="ko-KR" sz="28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2331267"/>
                <a:ext cx="6146260" cy="3847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4254230" y="475985"/>
                <a:ext cx="6096000" cy="96321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230" y="475985"/>
                <a:ext cx="6096000" cy="9632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Program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8562" y="1550057"/>
            <a:ext cx="3321837" cy="506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3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Polymath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Program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4254230" y="475985"/>
                <a:ext cx="6096000" cy="96321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230" y="475985"/>
                <a:ext cx="6096000" cy="9632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808" y="5743201"/>
            <a:ext cx="2609850" cy="762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205" y="5745957"/>
            <a:ext cx="2066925" cy="6667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8018" y="3189941"/>
            <a:ext cx="981075" cy="7905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9385" y="3204229"/>
            <a:ext cx="1733550" cy="762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8568" y="4489870"/>
            <a:ext cx="4200525" cy="79057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6381" y="1876190"/>
            <a:ext cx="1371600" cy="67627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44906" y="1550057"/>
            <a:ext cx="2249305" cy="490464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6150" y="2276272"/>
            <a:ext cx="2794260" cy="4258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99068" y="1924123"/>
            <a:ext cx="11144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0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Polymath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Program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4254230" y="475985"/>
                <a:ext cx="6096000" cy="96321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230" y="475985"/>
                <a:ext cx="6096000" cy="9632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469" y="1439197"/>
            <a:ext cx="2249305" cy="49046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9612" y="1439197"/>
            <a:ext cx="2080618" cy="505875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22620" y="6343842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PFR-ODE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49988" y="6459079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CSTR-Nonlinear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Polymath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Program</a:t>
            </a:r>
          </a:p>
          <a:p>
            <a:pPr marL="0" indent="0">
              <a:buNone/>
            </a:pPr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-Table</a:t>
            </a:r>
          </a:p>
          <a:p>
            <a:pPr marL="0" indent="0">
              <a:buNone/>
            </a:pPr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-Graph</a:t>
            </a:r>
          </a:p>
          <a:p>
            <a:pPr marL="0" indent="0">
              <a:buNone/>
            </a:pPr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-Report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4254230" y="475985"/>
                <a:ext cx="6096000" cy="96321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230" y="475985"/>
                <a:ext cx="6096000" cy="9632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38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Overview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4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 Isothermal Reactor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Design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 Chapter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4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957" y="2508924"/>
            <a:ext cx="5399955" cy="38029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668" y="2342633"/>
            <a:ext cx="4096247" cy="41355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5783" y="843240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PBR (Pressure drop / text 175~181p)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956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Overview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1. Mole balances and Reactors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 Chapter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1</a:t>
            </a:r>
          </a:p>
          <a:p>
            <a:pPr marL="0" indent="0">
              <a:buNone/>
            </a:pP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2. Conversion and Reactor sizing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 Chapter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 2</a:t>
            </a:r>
            <a:b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endParaRPr lang="en-US" altLang="ko-KR" sz="1800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3.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 Rate Laws, Reaction mechanism and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Stoichiometry - Chapter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 3 </a:t>
            </a:r>
            <a:b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endParaRPr lang="en-US" altLang="ko-KR" sz="1800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4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 Isothermal Reactor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Design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 Chapter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 4</a:t>
            </a:r>
            <a:b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endParaRPr lang="en-US" altLang="ko-KR" sz="1800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5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 Collection and Analysis of Rate Data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 Chapter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5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endParaRPr lang="en-US" altLang="ko-KR" sz="1800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6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 Multiple Reactions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 Chapter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 6</a:t>
            </a:r>
            <a:b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endParaRPr lang="en-US" altLang="ko-KR" sz="1800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7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 Steady State </a:t>
            </a:r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Nonisothermal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 Reactor Design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 Chapter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 8</a:t>
            </a:r>
            <a:b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endParaRPr lang="en-US" altLang="ko-KR" sz="1800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8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 Unsteady State </a:t>
            </a:r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Nonisothermal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 Reactor Design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 Chapter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 9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0651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Overview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4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 Isothermal Reactor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Design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 Chapter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4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85783" y="843240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PBR (Pressure drop / text 175~181p)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514" y="2266544"/>
            <a:ext cx="3562941" cy="44853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955" y="2266544"/>
            <a:ext cx="3607792" cy="448536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794205" y="3838353"/>
            <a:ext cx="520995" cy="223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59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Overview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4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 Isothermal Reactor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Design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 Chapter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4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85783" y="843240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PBR (Pressure drop / text 175~181p)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07" y="2452051"/>
            <a:ext cx="6095774" cy="14997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122712" y="5101286"/>
                <a:ext cx="1608454" cy="57182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712" y="5101286"/>
                <a:ext cx="1608454" cy="5718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194" y="4863323"/>
            <a:ext cx="4933950" cy="1047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338284" y="3665893"/>
                <a:ext cx="1177310" cy="57182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8284" y="3665893"/>
                <a:ext cx="1177310" cy="5718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/>
          <p:nvPr/>
        </p:nvCxnSpPr>
        <p:spPr>
          <a:xfrm>
            <a:off x="9962108" y="4346768"/>
            <a:ext cx="0" cy="65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89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Overview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4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 Isothermal Reactor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Design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 Chapter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4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85783" y="843240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Semi-batch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1788"/>
            <a:ext cx="4943475" cy="3038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823" y="2190069"/>
            <a:ext cx="3330348" cy="375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Overview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4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 Isothermal Reactor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Design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 Chapter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4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85783" y="843240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Semi-batch reactor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2"/>
              <p:cNvSpPr txBox="1">
                <a:spLocks/>
              </p:cNvSpPr>
              <p:nvPr/>
            </p:nvSpPr>
            <p:spPr>
              <a:xfrm>
                <a:off x="990600" y="2477385"/>
                <a:ext cx="10515600" cy="38519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2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2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ko-KR" sz="2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ko-KR" sz="2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(</m:t>
                    </m:r>
                    <m:sSub>
                      <m:sSubPr>
                        <m:ctrlP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 </m:t>
                    </m:r>
                    <m:r>
                      <a:rPr lang="en-US" altLang="ko-KR" sz="2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𝑎𝑡</m:t>
                    </m:r>
                    <m:r>
                      <a:rPr lang="en-US" altLang="ko-KR" sz="2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2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𝐵𝑎𝑡𝑐h</m:t>
                    </m:r>
                    <m:r>
                      <a:rPr lang="en-US" altLang="ko-KR" sz="2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2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𝑟𝑒𝑎𝑐𝑡𝑜𝑟</m:t>
                    </m:r>
                    <m:r>
                      <a:rPr lang="en-US" altLang="ko-KR" sz="2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ko-KR" sz="2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ko-KR" sz="2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2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𝑖𝑛𝑙𝑒𝑡</m:t>
                    </m:r>
                    <m:r>
                      <a:rPr lang="en-US" altLang="ko-KR" sz="2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sz="260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ko-KR" sz="2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f>
                      <m:fPr>
                        <m:ctrlP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ko-KR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2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2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f>
                      <m:fPr>
                        <m:ctrlP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2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ko-KR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2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endParaRPr lang="en-US" altLang="ko-KR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2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ko-KR" sz="2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2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ko-KR" sz="2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den>
                    </m:f>
                    <m:r>
                      <a:rPr lang="en-US" altLang="ko-KR" sz="2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den>
                    </m:f>
                    <m:f>
                      <m:fPr>
                        <m:ctrlP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altLang="ko-KR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ko-KR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ko-KR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den>
                    </m:f>
                    <m:r>
                      <a:rPr lang="en-US" altLang="ko-KR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den>
                    </m:f>
                    <m:sSub>
                      <m:sSubPr>
                        <m:ctrlP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2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6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6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26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den>
                    </m:f>
                    <m:r>
                      <a:rPr lang="en-US" altLang="ko-KR" sz="26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ko-KR" sz="26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if</m:t>
                    </m:r>
                    <m:r>
                      <a:rPr lang="en-US" altLang="ko-KR" sz="26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6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 altLang="ko-KR" sz="26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ko-KR" sz="2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ko-KR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altLang="ko-KR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=0)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ko-KR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=0)</a:t>
                </a:r>
              </a:p>
              <a:p>
                <a:endPara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477385"/>
                <a:ext cx="10515600" cy="38519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4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Overview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4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 Isothermal Reactor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Design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 Chapter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4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85783" y="843240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Membrane reactor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409" y="2915001"/>
            <a:ext cx="5741855" cy="29967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736" y="2339905"/>
            <a:ext cx="4109137" cy="234086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37" y="4815703"/>
            <a:ext cx="4521736" cy="18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Overview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5.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 Collection and Analysis of Rate Data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 Chapter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5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679405"/>
            <a:ext cx="28392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-Differential method</a:t>
            </a:r>
            <a:b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-Integral method</a:t>
            </a:r>
          </a:p>
          <a:p>
            <a:endParaRPr lang="en-US" altLang="ko-KR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-Regression</a:t>
            </a:r>
          </a:p>
          <a:p>
            <a:endParaRPr lang="en-US" altLang="ko-KR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-Initial rate method</a:t>
            </a:r>
          </a:p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-Half-lives method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716" y="2200939"/>
            <a:ext cx="4570228" cy="4490608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2966484" y="3695067"/>
            <a:ext cx="32641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85783" y="843240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Regression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9211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Overview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5.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 Collection and Analysis of Rate Data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 Chapter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5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85783" y="843240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Regression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9377"/>
            <a:ext cx="9646433" cy="422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24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Overview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6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 Multiple Reactions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 Chapter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6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679405"/>
            <a:ext cx="31277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-Series reactions</a:t>
            </a:r>
          </a:p>
          <a:p>
            <a:endParaRPr lang="en-US" altLang="ko-KR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en-US" altLang="ko-KR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-Parallel reactions</a:t>
            </a:r>
          </a:p>
          <a:p>
            <a:endParaRPr lang="en-US" altLang="ko-KR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en-US" altLang="ko-KR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-Independent reactions</a:t>
            </a:r>
          </a:p>
          <a:p>
            <a:endParaRPr lang="en-US" altLang="ko-KR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en-US" altLang="ko-KR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en-US" altLang="ko-KR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-Complex reactions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117" y="3256064"/>
            <a:ext cx="1543050" cy="971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139" y="2606801"/>
            <a:ext cx="2476500" cy="457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579" y="4478388"/>
            <a:ext cx="1762125" cy="7239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4031" y="5535192"/>
            <a:ext cx="2162175" cy="7143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9863" y="4016109"/>
            <a:ext cx="981075" cy="7905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5105" y="3301877"/>
            <a:ext cx="1123950" cy="10382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8892" y="4840337"/>
            <a:ext cx="1476375" cy="428625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9585267" y="3741839"/>
            <a:ext cx="997673" cy="598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9678378" y="4492502"/>
            <a:ext cx="904562" cy="562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437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Overview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7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 Steady State </a:t>
            </a:r>
            <a:r>
              <a:rPr lang="en-US" altLang="ko-KR" sz="18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Non</a:t>
            </a:r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isothermal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 Reactor Design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 Chapter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8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0" y="1208958"/>
            <a:ext cx="2362200" cy="809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00" y="4955548"/>
            <a:ext cx="4267200" cy="1228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866" y="2940807"/>
            <a:ext cx="1914525" cy="1476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3545" y="2754525"/>
            <a:ext cx="3876675" cy="8477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6394" y="4264509"/>
            <a:ext cx="4133850" cy="8096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6394" y="5736393"/>
            <a:ext cx="3990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76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Overview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7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 Steady State </a:t>
            </a:r>
            <a:r>
              <a:rPr lang="en-US" altLang="ko-KR" sz="18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Non</a:t>
            </a:r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isothermal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 Reactor Design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 Chapter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8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479" y="3521110"/>
            <a:ext cx="2764908" cy="6413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717" y="4634667"/>
            <a:ext cx="1838431" cy="72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Overview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1. Mole balances and Reactors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 Chapter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1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221619"/>
            <a:ext cx="6838244" cy="274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43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Overview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8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 Unsteady State </a:t>
            </a:r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Nonisothermal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 Reactor Design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 Chapter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 9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947" y="4346169"/>
            <a:ext cx="6210300" cy="2333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41" y="2221301"/>
            <a:ext cx="62293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6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Overview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1. Mole balances and Reactors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 Chapter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1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221619"/>
            <a:ext cx="6838244" cy="27457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508" y="2718188"/>
            <a:ext cx="16478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7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Overview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1. Mole balances and Reactors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 Chapter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1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221619"/>
            <a:ext cx="6838244" cy="27457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841" y="2684850"/>
            <a:ext cx="20764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4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Overview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1. Mole balances and Reactors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 Chapter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1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221619"/>
            <a:ext cx="6838244" cy="27457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106" y="2787925"/>
            <a:ext cx="3838575" cy="1524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096" y="5162064"/>
            <a:ext cx="6043260" cy="10148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7566" y="5188498"/>
            <a:ext cx="1990725" cy="9620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5502" y="5274224"/>
            <a:ext cx="981075" cy="7905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0356" y="6371668"/>
            <a:ext cx="45053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61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Overview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2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 Conversion and Reactor sizing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 Chapter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19" y="2431873"/>
            <a:ext cx="2762250" cy="752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19" y="3476978"/>
            <a:ext cx="4345956" cy="28349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925" y="2529682"/>
            <a:ext cx="50958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6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Overview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2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 Conversion and Reactor sizing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 Chapter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3639"/>
            <a:ext cx="3190875" cy="1866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621" y="4648553"/>
            <a:ext cx="1190625" cy="6191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03639"/>
            <a:ext cx="5030346" cy="393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8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Overview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2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 Conversion and Reactor sizing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 Chapter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 </a:t>
            </a:r>
            <a:r>
              <a:rPr lang="en-US" altLang="ko-KR" sz="1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8930"/>
            <a:ext cx="4772025" cy="1924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194" y="4610981"/>
            <a:ext cx="1733550" cy="762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321" y="2308930"/>
            <a:ext cx="4834137" cy="411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9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574</TotalTime>
  <Words>208</Words>
  <Application>Microsoft Office PowerPoint</Application>
  <PresentationFormat>와이드스크린</PresentationFormat>
  <Paragraphs>129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HY견명조</vt:lpstr>
      <vt:lpstr>맑은 고딕</vt:lpstr>
      <vt:lpstr>Arial</vt:lpstr>
      <vt:lpstr>Calibri</vt:lpstr>
      <vt:lpstr>Calibri Light</vt:lpstr>
      <vt:lpstr>Cambria Math</vt:lpstr>
      <vt:lpstr>Times New Roman</vt:lpstr>
      <vt:lpstr>Office Theme</vt:lpstr>
      <vt:lpstr>Polymath Introduction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Polymath</vt:lpstr>
      <vt:lpstr>Polymath</vt:lpstr>
      <vt:lpstr>Polymath</vt:lpstr>
      <vt:lpstr>Polymath</vt:lpstr>
      <vt:lpstr>Polymath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Polymath Introduction</dc:title>
  <dc:creator>Windows 사용자</dc:creator>
  <cp:lastModifiedBy>Windows 사용자</cp:lastModifiedBy>
  <cp:revision>66</cp:revision>
  <dcterms:created xsi:type="dcterms:W3CDTF">2017-03-31T04:55:22Z</dcterms:created>
  <dcterms:modified xsi:type="dcterms:W3CDTF">2018-03-25T22:04:30Z</dcterms:modified>
</cp:coreProperties>
</file>