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fcd017677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fcd01767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Good afternoon everyone, we’re from group 3. My name is Adrian Kong and I’m with my group mates Jance and Jin Min. Today we’re here to talk about our projects and findings, so without further ado, let’s start with the problem statement of our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e16d9c21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e16d9c21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e16d9c21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e16d9c21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e16d9c21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e16d9c21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e16d9c21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e16d9c21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Education is very important to any country because it equips ppl with the skills and knowledges for better job opportunities and thereby boosting the economy.Tertiary education is one of the key factors affecting the employability and the future of a student. As the Department of Education, in short let’s </a:t>
            </a:r>
            <a:r>
              <a:rPr lang="en-GB"/>
              <a:t>call</a:t>
            </a:r>
            <a:r>
              <a:rPr lang="en-GB"/>
              <a:t> it DOE, it is our duty to help as many students as possible to enter into colleges. DOE is now performing an analysis on the college admission test which are the SAT and ACT to determine which states require more focus and more resources allocation from DOE. Before we start with the </a:t>
            </a:r>
            <a:r>
              <a:rPr lang="en-GB"/>
              <a:t>analysis, let’s take a look at the score distribution of SAT and ACT from 2017 to 2019.</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e16d9c2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e16d9c2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score distribution chart of SAT from 2017 to 2019. Let me explain how do we read this chart, the darker the colour means the higher number of states that have average score falls in that particular distribution. For example, let’s take a look at the score of 1250 here, the color is a darker than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e16d9c2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e16d9c2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e16d9c2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e16d9c2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e16d9c21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e16d9c21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e16d9c21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5e16d9c2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e16d9c21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e16d9c21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e16d9c21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e16d9c21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Group 3 Project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GB" sz="2840"/>
              <a:t>Jance Ng </a:t>
            </a:r>
            <a:endParaRPr sz="2840"/>
          </a:p>
          <a:p>
            <a:pPr indent="0" lvl="0" marL="0" rtl="0" algn="ctr">
              <a:lnSpc>
                <a:spcPct val="80000"/>
              </a:lnSpc>
              <a:spcBef>
                <a:spcPts val="0"/>
              </a:spcBef>
              <a:spcAft>
                <a:spcPts val="0"/>
              </a:spcAft>
              <a:buSzPts val="605"/>
              <a:buNone/>
            </a:pPr>
            <a:r>
              <a:rPr lang="en-GB" sz="2840"/>
              <a:t>Jin Min Wood</a:t>
            </a:r>
            <a:endParaRPr sz="2840"/>
          </a:p>
          <a:p>
            <a:pPr indent="0" lvl="0" marL="0" rtl="0" algn="ctr">
              <a:lnSpc>
                <a:spcPct val="80000"/>
              </a:lnSpc>
              <a:spcBef>
                <a:spcPts val="0"/>
              </a:spcBef>
              <a:spcAft>
                <a:spcPts val="0"/>
              </a:spcAft>
              <a:buSzPts val="605"/>
              <a:buNone/>
            </a:pPr>
            <a:r>
              <a:rPr lang="en-GB" sz="2840"/>
              <a:t>Adrian Kong</a:t>
            </a:r>
            <a:endParaRPr sz="28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2"/>
          <p:cNvPicPr preferRelativeResize="0"/>
          <p:nvPr/>
        </p:nvPicPr>
        <p:blipFill>
          <a:blip r:embed="rId3">
            <a:alphaModFix/>
          </a:blip>
          <a:stretch>
            <a:fillRect/>
          </a:stretch>
        </p:blipFill>
        <p:spPr>
          <a:xfrm>
            <a:off x="1328929" y="0"/>
            <a:ext cx="6486141"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3"/>
          <p:cNvPicPr preferRelativeResize="0"/>
          <p:nvPr/>
        </p:nvPicPr>
        <p:blipFill>
          <a:blip r:embed="rId3">
            <a:alphaModFix/>
          </a:blip>
          <a:stretch>
            <a:fillRect/>
          </a:stretch>
        </p:blipFill>
        <p:spPr>
          <a:xfrm>
            <a:off x="1354838" y="20413"/>
            <a:ext cx="6434326" cy="5102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650"/>
              <a:t>Conclusion</a:t>
            </a:r>
            <a:endParaRPr sz="4650"/>
          </a:p>
        </p:txBody>
      </p:sp>
      <p:sp>
        <p:nvSpPr>
          <p:cNvPr id="115" name="Google Shape;115;p24"/>
          <p:cNvSpPr txBox="1"/>
          <p:nvPr>
            <p:ph idx="1" type="body"/>
          </p:nvPr>
        </p:nvSpPr>
        <p:spPr>
          <a:xfrm>
            <a:off x="311700" y="1704300"/>
            <a:ext cx="8520600" cy="2864700"/>
          </a:xfrm>
          <a:prstGeom prst="rect">
            <a:avLst/>
          </a:prstGeom>
        </p:spPr>
        <p:txBody>
          <a:bodyPr anchorCtr="0" anchor="t" bIns="91425" lIns="91425" spcFirstLastPara="1" rIns="91425" wrap="square" tIns="91425">
            <a:normAutofit/>
          </a:bodyPr>
          <a:lstStyle/>
          <a:p>
            <a:pPr indent="0" lvl="0" marL="0" rtl="0" algn="just">
              <a:lnSpc>
                <a:spcPct val="90000"/>
              </a:lnSpc>
              <a:spcBef>
                <a:spcPts val="1000"/>
              </a:spcBef>
              <a:spcAft>
                <a:spcPts val="0"/>
              </a:spcAft>
              <a:buClr>
                <a:schemeClr val="dk1"/>
              </a:buClr>
              <a:buSzPts val="1100"/>
              <a:buFont typeface="Arial"/>
              <a:buNone/>
            </a:pPr>
            <a:r>
              <a:rPr lang="en-GB" sz="2100">
                <a:solidFill>
                  <a:schemeClr val="dk1"/>
                </a:solidFill>
              </a:rPr>
              <a:t>Ideally we would want to put in effort in every state to improve the overall results of the country. However, due to resources constraint, it is advised to focus more of the resources on </a:t>
            </a:r>
            <a:r>
              <a:rPr b="1" lang="en-GB" sz="2100">
                <a:solidFill>
                  <a:schemeClr val="dk1"/>
                </a:solidFill>
              </a:rPr>
              <a:t>Oklahoma, Ohio and West Virginia</a:t>
            </a:r>
            <a:r>
              <a:rPr lang="en-GB" sz="2100">
                <a:solidFill>
                  <a:schemeClr val="dk1"/>
                </a:solidFill>
              </a:rPr>
              <a:t> to prevent the results in these states from getting worse. </a:t>
            </a:r>
            <a:endParaRPr sz="2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2727600" y="2717875"/>
            <a:ext cx="3688800" cy="218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Prepared by:</a:t>
            </a:r>
            <a:endParaRPr/>
          </a:p>
          <a:p>
            <a:pPr indent="0" lvl="0" marL="0" rtl="0" algn="ctr">
              <a:spcBef>
                <a:spcPts val="1200"/>
              </a:spcBef>
              <a:spcAft>
                <a:spcPts val="0"/>
              </a:spcAft>
              <a:buNone/>
            </a:pPr>
            <a:r>
              <a:rPr lang="en-GB"/>
              <a:t>Jance Ng</a:t>
            </a:r>
            <a:endParaRPr/>
          </a:p>
          <a:p>
            <a:pPr indent="0" lvl="0" marL="0" rtl="0" algn="ctr">
              <a:spcBef>
                <a:spcPts val="1200"/>
              </a:spcBef>
              <a:spcAft>
                <a:spcPts val="0"/>
              </a:spcAft>
              <a:buNone/>
            </a:pPr>
            <a:r>
              <a:rPr lang="en-GB"/>
              <a:t>Jin Min Wood</a:t>
            </a:r>
            <a:endParaRPr/>
          </a:p>
          <a:p>
            <a:pPr indent="0" lvl="0" marL="0" rtl="0" algn="ctr">
              <a:spcBef>
                <a:spcPts val="1200"/>
              </a:spcBef>
              <a:spcAft>
                <a:spcPts val="1200"/>
              </a:spcAft>
              <a:buNone/>
            </a:pPr>
            <a:r>
              <a:rPr lang="en-GB"/>
              <a:t>Adrian Kong</a:t>
            </a:r>
            <a:endParaRPr/>
          </a:p>
        </p:txBody>
      </p:sp>
      <p:sp>
        <p:nvSpPr>
          <p:cNvPr id="121" name="Google Shape;121;p25"/>
          <p:cNvSpPr txBox="1"/>
          <p:nvPr>
            <p:ph type="title"/>
          </p:nvPr>
        </p:nvSpPr>
        <p:spPr>
          <a:xfrm>
            <a:off x="311700" y="16696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908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61" name="Google Shape;61;p14"/>
          <p:cNvSpPr txBox="1"/>
          <p:nvPr>
            <p:ph idx="1" type="subTitle"/>
          </p:nvPr>
        </p:nvSpPr>
        <p:spPr>
          <a:xfrm>
            <a:off x="311700" y="2112500"/>
            <a:ext cx="8520600" cy="2477400"/>
          </a:xfrm>
          <a:prstGeom prst="rect">
            <a:avLst/>
          </a:prstGeom>
        </p:spPr>
        <p:txBody>
          <a:bodyPr anchorCtr="0" anchor="t" bIns="91425" lIns="91425" spcFirstLastPara="1" rIns="91425" wrap="square" tIns="91425">
            <a:noAutofit/>
          </a:bodyPr>
          <a:lstStyle/>
          <a:p>
            <a:pPr indent="0" lvl="0" marL="0" rtl="0" algn="just">
              <a:lnSpc>
                <a:spcPct val="80000"/>
              </a:lnSpc>
              <a:spcBef>
                <a:spcPts val="1000"/>
              </a:spcBef>
              <a:spcAft>
                <a:spcPts val="0"/>
              </a:spcAft>
              <a:buClr>
                <a:schemeClr val="dk1"/>
              </a:buClr>
              <a:buSzPts val="523"/>
              <a:buFont typeface="Arial"/>
              <a:buNone/>
            </a:pPr>
            <a:r>
              <a:rPr lang="en-GB" sz="2150">
                <a:solidFill>
                  <a:schemeClr val="dk1"/>
                </a:solidFill>
                <a:highlight>
                  <a:schemeClr val="lt1"/>
                </a:highlight>
              </a:rPr>
              <a:t>Education is important to any country, because it equips people with the skills and knowledges for better job opportunities and thereby boosting the economy.</a:t>
            </a:r>
            <a:r>
              <a:rPr lang="en-GB" sz="2102">
                <a:solidFill>
                  <a:schemeClr val="dk1"/>
                </a:solidFill>
                <a:highlight>
                  <a:schemeClr val="lt1"/>
                </a:highlight>
              </a:rPr>
              <a:t> </a:t>
            </a:r>
            <a:r>
              <a:rPr lang="en-GB" sz="2102">
                <a:solidFill>
                  <a:schemeClr val="dk1"/>
                </a:solidFill>
              </a:rPr>
              <a:t>SAT and ACT are used for college admission decisions. Tertiary education is one of the key factors affecting the employability and the future of a person. Department of Education (DOE) is performing analysis on the country's SAT and ACT results to determine which of the states require more resources allocation and focus.</a:t>
            </a:r>
            <a:endParaRPr sz="2102">
              <a:solidFill>
                <a:schemeClr val="dk1"/>
              </a:solidFill>
            </a:endParaRPr>
          </a:p>
          <a:p>
            <a:pPr indent="0" lvl="0" marL="0" rtl="0" algn="ctr">
              <a:lnSpc>
                <a:spcPct val="90000"/>
              </a:lnSpc>
              <a:spcBef>
                <a:spcPts val="0"/>
              </a:spcBef>
              <a:spcAft>
                <a:spcPts val="0"/>
              </a:spcAft>
              <a:buSzPts val="523"/>
              <a:buNone/>
            </a:pPr>
            <a:r>
              <a:t/>
            </a:r>
            <a:endParaRPr sz="1629"/>
          </a:p>
        </p:txBody>
      </p:sp>
      <p:pic>
        <p:nvPicPr>
          <p:cNvPr id="62" name="Google Shape;62;p14"/>
          <p:cNvPicPr preferRelativeResize="0"/>
          <p:nvPr/>
        </p:nvPicPr>
        <p:blipFill>
          <a:blip r:embed="rId3">
            <a:alphaModFix/>
          </a:blip>
          <a:stretch>
            <a:fillRect/>
          </a:stretch>
        </p:blipFill>
        <p:spPr>
          <a:xfrm>
            <a:off x="7252325" y="172975"/>
            <a:ext cx="1579976" cy="1579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283854" y="0"/>
            <a:ext cx="6576293" cy="5143501"/>
          </a:xfrm>
          <a:prstGeom prst="rect">
            <a:avLst/>
          </a:prstGeom>
          <a:noFill/>
          <a:ln>
            <a:noFill/>
          </a:ln>
        </p:spPr>
      </p:pic>
      <p:cxnSp>
        <p:nvCxnSpPr>
          <p:cNvPr id="68" name="Google Shape;68;p15"/>
          <p:cNvCxnSpPr/>
          <p:nvPr/>
        </p:nvCxnSpPr>
        <p:spPr>
          <a:xfrm flipH="1">
            <a:off x="4225050" y="316375"/>
            <a:ext cx="61200" cy="20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287076" y="0"/>
            <a:ext cx="6569850" cy="5143501"/>
          </a:xfrm>
          <a:prstGeom prst="rect">
            <a:avLst/>
          </a:prstGeom>
          <a:noFill/>
          <a:ln>
            <a:noFill/>
          </a:ln>
        </p:spPr>
      </p:pic>
      <p:cxnSp>
        <p:nvCxnSpPr>
          <p:cNvPr id="74" name="Google Shape;74;p16"/>
          <p:cNvCxnSpPr/>
          <p:nvPr/>
        </p:nvCxnSpPr>
        <p:spPr>
          <a:xfrm flipH="1">
            <a:off x="3827025" y="275550"/>
            <a:ext cx="51000" cy="18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846494" y="0"/>
            <a:ext cx="7451012"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287076" y="0"/>
            <a:ext cx="6569850"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1409540" y="0"/>
            <a:ext cx="632492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0" y="832637"/>
            <a:ext cx="9143999" cy="34782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1255796" y="0"/>
            <a:ext cx="663240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