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3E1CA5-D58B-4EA0-85E1-7323019AC24C}">
  <a:tblStyle styleId="{FA3E1CA5-D58B-4EA0-85E1-7323019AC2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ompetitions/dsi-us-11-project-2-regression-challenge/data"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55db52e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55db52e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a start, instead of including all 274 features in our model, we chose some features which we think would affect the housing the most. Looking through all the features, we decided on lot area and overall quality of the house.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evaluated our model performance using R2 score. </a:t>
            </a:r>
            <a:r>
              <a:rPr lang="en-GB">
                <a:solidFill>
                  <a:srgbClr val="231F20"/>
                </a:solidFill>
              </a:rPr>
              <a:t>I</a:t>
            </a:r>
            <a:r>
              <a:rPr lang="en-GB" sz="1200">
                <a:solidFill>
                  <a:srgbClr val="393939"/>
                </a:solidFill>
                <a:highlight>
                  <a:srgbClr val="FFFFFF"/>
                </a:highlight>
              </a:rPr>
              <a:t>n general, the higher the R-squared, the better the model fits our data. </a:t>
            </a:r>
            <a:r>
              <a:rPr lang="en-GB">
                <a:solidFill>
                  <a:srgbClr val="231F20"/>
                </a:solidFill>
              </a:rPr>
              <a:t>So in this case, we have an r2 score of</a:t>
            </a:r>
            <a:r>
              <a:rPr lang="en-GB" sz="1200">
                <a:solidFill>
                  <a:srgbClr val="393939"/>
                </a:solidFill>
                <a:highlight>
                  <a:srgbClr val="FFFFFF"/>
                </a:highlight>
              </a:rPr>
              <a:t> ~71% so that is not too bad but not great either. Thus, we tried to improve our model by trying out different things in the next few slides. </a:t>
            </a:r>
            <a:endParaRPr>
              <a:solidFill>
                <a:srgbClr val="231F20"/>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55db52e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55db52e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first thing we tried is to model all the features instead of just choosing those which we think will logically affect the prices. We also standardised our features to the same scale as the 274 features have varying scales. For e.g. the variable ‘year built’ ranges between 1800s to the 2000s, while the variable lot area ranges between 0 to 160,000 sqft. Thus, standardisation is needed.</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Using this model, we get an </a:t>
            </a:r>
            <a:r>
              <a:rPr lang="en-GB">
                <a:solidFill>
                  <a:srgbClr val="231F20"/>
                </a:solidFill>
              </a:rPr>
              <a:t>r2 score of</a:t>
            </a:r>
            <a:r>
              <a:rPr lang="en-GB" sz="1200">
                <a:solidFill>
                  <a:srgbClr val="393939"/>
                </a:solidFill>
                <a:highlight>
                  <a:srgbClr val="FFFFFF"/>
                </a:highlight>
              </a:rPr>
              <a:t> basically 0%. This is even worse off than our baseline model.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55db52e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55db52e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we tried regularising our model using a technique called Ridge regularisation, but with the same standardisation and also using all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finding the most optimal alpha value for the regularisation, and fitting our training set into the model, we get an r2 score of ~84%. We also calculated the root mean square error, which basically </a:t>
            </a:r>
            <a:r>
              <a:rPr lang="en-GB">
                <a:solidFill>
                  <a:schemeClr val="dk1"/>
                </a:solidFill>
                <a:highlight>
                  <a:srgbClr val="FFFFFF"/>
                </a:highlight>
              </a:rPr>
              <a:t>tells us the average distance between the predicted values from the model and the actual values in the dataset. So, the smaller RMSE, the better. </a:t>
            </a:r>
            <a:br>
              <a:rPr lang="en-GB">
                <a:solidFill>
                  <a:schemeClr val="dk1"/>
                </a:solidFill>
                <a:highlight>
                  <a:srgbClr val="FFFFFF"/>
                </a:highlight>
              </a:rPr>
            </a:b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Comparing to our baseline model, even though our R2 score is better, our RMSE is way too big to actually accurately predict the prices. </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55db52ed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55db52ed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Next, we tried out lasso regularisation instead of ridge regularisation.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Our R2 score and RMSE are slightly better than our the previous model with ridge regularisation, but there is still much room for improvement.</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55db52e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55db52e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55db52ed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55db52ed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Vif - variance inflation factor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55db52ed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55db52ed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55db52ed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55db52ed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55db52ed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55db52ed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55db52ed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55db52ed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55db52e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55db52e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55db52ed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55db52ed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8c1cb258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8c1cb258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55db52e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55db52e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u="sng">
                <a:solidFill>
                  <a:srgbClr val="0097A7"/>
                </a:solidFill>
                <a:hlinkClick r:id="rId2">
                  <a:extLst>
                    <a:ext uri="{A12FA001-AC4F-418D-AE19-62706E023703}">
                      <ahyp:hlinkClr val="tx"/>
                    </a:ext>
                  </a:extLst>
                </a:hlinkClick>
              </a:rPr>
              <a:t>https://www.kaggle.com/competitions/dsi-us-11-project-2-regression-challenge/data</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55db52e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55db52e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what is right-skewed</a:t>
            </a:r>
            <a:endParaRPr/>
          </a:p>
          <a:p>
            <a:pPr indent="0" lvl="0" marL="0" rtl="0" algn="l">
              <a:spcBef>
                <a:spcPts val="0"/>
              </a:spcBef>
              <a:spcAft>
                <a:spcPts val="0"/>
              </a:spcAft>
              <a:buNone/>
            </a:pPr>
            <a:r>
              <a:rPr lang="en-GB"/>
              <a:t>Majority of the price are between 100,000 to 200,000</a:t>
            </a:r>
            <a:endParaRPr/>
          </a:p>
          <a:p>
            <a:pPr indent="0" lvl="0" marL="0" rtl="0" algn="l">
              <a:spcBef>
                <a:spcPts val="0"/>
              </a:spcBef>
              <a:spcAft>
                <a:spcPts val="0"/>
              </a:spcAft>
              <a:buNone/>
            </a:pPr>
            <a:r>
              <a:rPr lang="en-GB"/>
              <a:t>Very few data with prices from 300,000 onwards</a:t>
            </a:r>
            <a:endParaRPr/>
          </a:p>
          <a:p>
            <a:pPr indent="0" lvl="0" marL="0" rtl="0" algn="l">
              <a:spcBef>
                <a:spcPts val="0"/>
              </a:spcBef>
              <a:spcAft>
                <a:spcPts val="0"/>
              </a:spcAft>
              <a:buNone/>
            </a:pPr>
            <a:r>
              <a:rPr lang="en-GB"/>
              <a:t>W</a:t>
            </a:r>
            <a:r>
              <a:rPr lang="en-GB"/>
              <a:t>e want a normal distribution is a bell-shaped, symmetrical distribution in which the average, median (which is the 50% mark) and mode (the most frequency) are all equal.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55db52e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55db52e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what is log</a:t>
            </a:r>
            <a:endParaRPr/>
          </a:p>
          <a:p>
            <a:pPr indent="0" lvl="0" marL="0" rtl="0" algn="l">
              <a:spcBef>
                <a:spcPts val="0"/>
              </a:spcBef>
              <a:spcAft>
                <a:spcPts val="0"/>
              </a:spcAft>
              <a:buNone/>
            </a:pPr>
            <a:r>
              <a:rPr lang="en-GB"/>
              <a:t>Hence we do a log transform to make it as “normal” as possible so that the statistical analysis results from this data become more valid.</a:t>
            </a:r>
            <a:endParaRPr/>
          </a:p>
          <a:p>
            <a:pPr indent="0" lvl="0" marL="0" rtl="0" algn="l">
              <a:spcBef>
                <a:spcPts val="0"/>
              </a:spcBef>
              <a:spcAft>
                <a:spcPts val="0"/>
              </a:spcAft>
              <a:buNone/>
            </a:pPr>
            <a:r>
              <a:rPr lang="en-GB"/>
              <a:t>A log transformation = log(saleprice)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55db52e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55db52e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Missing Values</a:t>
            </a:r>
            <a:endParaRPr/>
          </a:p>
          <a:p>
            <a:pPr indent="0" lvl="0" marL="0" rtl="0" algn="l">
              <a:spcBef>
                <a:spcPts val="0"/>
              </a:spcBef>
              <a:spcAft>
                <a:spcPts val="0"/>
              </a:spcAft>
              <a:buNone/>
            </a:pPr>
            <a:r>
              <a:rPr lang="en-GB"/>
              <a:t>We observed that most of the missing values in the datasets are due to the house missing those specific feature.</a:t>
            </a:r>
            <a:endParaRPr/>
          </a:p>
          <a:p>
            <a:pPr indent="0" lvl="0" marL="0" rtl="0" algn="l">
              <a:spcBef>
                <a:spcPts val="0"/>
              </a:spcBef>
              <a:spcAft>
                <a:spcPts val="0"/>
              </a:spcAft>
              <a:buNone/>
            </a:pPr>
            <a:r>
              <a:rPr lang="en-GB"/>
              <a:t>Eg, missing value in Alley column signify that the house does not have an alley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a few exceptions which we will see in the next two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8c1cb258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8c1cb258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Lot Frontage, we assume that only apartments and condos do not have lot frontage and all houses should have lot frontage. Looking through the MS Subclass which defines the type of the dwelling, we notice that there are no apartments or condo.</a:t>
            </a:r>
            <a:endParaRPr>
              <a:solidFill>
                <a:schemeClr val="dk1"/>
              </a:solidFill>
            </a:endParaRPr>
          </a:p>
          <a:p>
            <a:pPr indent="0" lvl="0" marL="0" rtl="0" algn="l">
              <a:spcBef>
                <a:spcPts val="0"/>
              </a:spcBef>
              <a:spcAft>
                <a:spcPts val="0"/>
              </a:spcAft>
              <a:buNone/>
            </a:pPr>
            <a:r>
              <a:rPr lang="en-GB">
                <a:solidFill>
                  <a:schemeClr val="dk1"/>
                </a:solidFill>
              </a:rPr>
              <a:t>We therefore decide to replace the missing values with the mean of the Lot Frontage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55db52e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55db52e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Further check revealed that it was a </a:t>
            </a:r>
            <a:r>
              <a:rPr lang="en-GB"/>
              <a:t>detached</a:t>
            </a:r>
            <a:r>
              <a:rPr lang="en-GB"/>
              <a:t> garage.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55db52ed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55db52ed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Before we move on to the actual modelling part, we will need to process the data just a little bit further.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will first need to split the dataset into numerical and categorical features as we will need to convert categorical features into a </a:t>
            </a:r>
            <a:r>
              <a:rPr lang="en-GB"/>
              <a:t>form</a:t>
            </a:r>
            <a:r>
              <a:rPr lang="en-GB"/>
              <a:t> that could be ingested in our machine learning model. We do this via one-hot encoding, which is essentially converting each and every </a:t>
            </a:r>
            <a:r>
              <a:rPr lang="en-GB"/>
              <a:t>category</a:t>
            </a:r>
            <a:r>
              <a:rPr lang="en-GB"/>
              <a:t> in the features into a column and assigning 0 if the category does not exists, and 1 if the category exists.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we merge all the numerical features and the one-hot encoded categorical features into a dataframe and this dataframe is the one we will be using to build our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split our data frame into 2, by putting 80% of the dataset into what we call the training set and the remaining 20% into the testing set. The training and testing set will allow us to evaluate the performance of our ML model on new unseen data and prevent overfitting.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jse.amstat.org/v19n3/decock/DataDocumentation.t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Group 3 Project 2</a:t>
            </a:r>
            <a:endParaRPr/>
          </a:p>
        </p:txBody>
      </p:sp>
      <p:sp>
        <p:nvSpPr>
          <p:cNvPr id="55" name="Google Shape;55;p13"/>
          <p:cNvSpPr txBox="1"/>
          <p:nvPr>
            <p:ph idx="1" type="subTitle"/>
          </p:nvPr>
        </p:nvSpPr>
        <p:spPr>
          <a:xfrm>
            <a:off x="311700" y="307905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GB" sz="1740"/>
              <a:t>Jance Ng</a:t>
            </a:r>
            <a:endParaRPr sz="1740"/>
          </a:p>
          <a:p>
            <a:pPr indent="0" lvl="0" marL="0" rtl="0" algn="ctr">
              <a:lnSpc>
                <a:spcPct val="80000"/>
              </a:lnSpc>
              <a:spcBef>
                <a:spcPts val="0"/>
              </a:spcBef>
              <a:spcAft>
                <a:spcPts val="0"/>
              </a:spcAft>
              <a:buSzPts val="605"/>
              <a:buNone/>
            </a:pPr>
            <a:r>
              <a:t/>
            </a:r>
            <a:endParaRPr sz="1740"/>
          </a:p>
          <a:p>
            <a:pPr indent="0" lvl="0" marL="0" rtl="0" algn="ctr">
              <a:lnSpc>
                <a:spcPct val="80000"/>
              </a:lnSpc>
              <a:spcBef>
                <a:spcPts val="0"/>
              </a:spcBef>
              <a:spcAft>
                <a:spcPts val="0"/>
              </a:spcAft>
              <a:buSzPts val="605"/>
              <a:buNone/>
            </a:pPr>
            <a:r>
              <a:rPr lang="en-GB" sz="1740"/>
              <a:t>Jin Min Wood</a:t>
            </a:r>
            <a:endParaRPr sz="1740"/>
          </a:p>
          <a:p>
            <a:pPr indent="0" lvl="0" marL="0" rtl="0" algn="ctr">
              <a:lnSpc>
                <a:spcPct val="80000"/>
              </a:lnSpc>
              <a:spcBef>
                <a:spcPts val="0"/>
              </a:spcBef>
              <a:spcAft>
                <a:spcPts val="0"/>
              </a:spcAft>
              <a:buSzPts val="605"/>
              <a:buNone/>
            </a:pPr>
            <a:r>
              <a:t/>
            </a:r>
            <a:endParaRPr sz="1740"/>
          </a:p>
          <a:p>
            <a:pPr indent="0" lvl="0" marL="0" rtl="0" algn="ctr">
              <a:lnSpc>
                <a:spcPct val="80000"/>
              </a:lnSpc>
              <a:spcBef>
                <a:spcPts val="0"/>
              </a:spcBef>
              <a:spcAft>
                <a:spcPts val="0"/>
              </a:spcAft>
              <a:buSzPts val="605"/>
              <a:buNone/>
            </a:pPr>
            <a:r>
              <a:rPr lang="en-GB" sz="1740"/>
              <a:t>Adrian Kong</a:t>
            </a:r>
            <a:endParaRPr sz="17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BASELINE MODEL</a:t>
            </a:r>
            <a:endParaRPr/>
          </a:p>
        </p:txBody>
      </p:sp>
      <p:graphicFrame>
        <p:nvGraphicFramePr>
          <p:cNvPr id="117" name="Google Shape;117;p22"/>
          <p:cNvGraphicFramePr/>
          <p:nvPr/>
        </p:nvGraphicFramePr>
        <p:xfrm>
          <a:off x="952500" y="1809750"/>
          <a:ext cx="3000000" cy="3000000"/>
        </p:xfrm>
        <a:graphic>
          <a:graphicData uri="http://schemas.openxmlformats.org/drawingml/2006/table">
            <a:tbl>
              <a:tblPr>
                <a:noFill/>
                <a:tableStyleId>{FA3E1CA5-D58B-4EA0-85E1-7323019AC24C}</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Lot Area &amp; Overall Quality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0.7142968805431572</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1</a:t>
            </a:r>
            <a:endParaRPr/>
          </a:p>
        </p:txBody>
      </p:sp>
      <p:graphicFrame>
        <p:nvGraphicFramePr>
          <p:cNvPr id="123" name="Google Shape;123;p23"/>
          <p:cNvGraphicFramePr/>
          <p:nvPr/>
        </p:nvGraphicFramePr>
        <p:xfrm>
          <a:off x="952500" y="2473100"/>
          <a:ext cx="3000000" cy="3000000"/>
        </p:xfrm>
        <a:graphic>
          <a:graphicData uri="http://schemas.openxmlformats.org/drawingml/2006/table">
            <a:tbl>
              <a:tblPr>
                <a:noFill/>
                <a:tableStyleId>{FA3E1CA5-D58B-4EA0-85E1-7323019AC24C}</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Standardized all features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-4.6009062687285534e+21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4" name="Google Shape;124;p23"/>
          <p:cNvSpPr txBox="1"/>
          <p:nvPr/>
        </p:nvSpPr>
        <p:spPr>
          <a:xfrm>
            <a:off x="693975" y="1224650"/>
            <a:ext cx="749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Standardize all features</a:t>
            </a:r>
            <a:endParaRPr/>
          </a:p>
          <a:p>
            <a:pPr indent="-317500" lvl="0" marL="457200" rtl="0" algn="l">
              <a:spcBef>
                <a:spcPts val="0"/>
              </a:spcBef>
              <a:spcAft>
                <a:spcPts val="0"/>
              </a:spcAft>
              <a:buSzPts val="1400"/>
              <a:buAutoNum type="arabicPeriod"/>
            </a:pPr>
            <a:r>
              <a:rPr lang="en-GB"/>
              <a:t>Fit standardized features to Linear Regression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aphicFrame>
        <p:nvGraphicFramePr>
          <p:cNvPr id="129" name="Google Shape;129;p24"/>
          <p:cNvGraphicFramePr/>
          <p:nvPr/>
        </p:nvGraphicFramePr>
        <p:xfrm>
          <a:off x="952500" y="2483325"/>
          <a:ext cx="3000000" cy="3000000"/>
        </p:xfrm>
        <a:graphic>
          <a:graphicData uri="http://schemas.openxmlformats.org/drawingml/2006/table">
            <a:tbl>
              <a:tblPr>
                <a:noFill/>
                <a:tableStyleId>{FA3E1CA5-D58B-4EA0-85E1-7323019AC24C}</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Ridge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Standardized all features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0.8397908717781926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RMSE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199325.9060718847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30" name="Google Shape;130;p24"/>
          <p:cNvSpPr txBox="1"/>
          <p:nvPr/>
        </p:nvSpPr>
        <p:spPr>
          <a:xfrm>
            <a:off x="693975" y="1224650"/>
            <a:ext cx="749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Find optimal alpha value</a:t>
            </a:r>
            <a:endParaRPr/>
          </a:p>
          <a:p>
            <a:pPr indent="-317500" lvl="0" marL="457200" rtl="0" algn="l">
              <a:spcBef>
                <a:spcPts val="0"/>
              </a:spcBef>
              <a:spcAft>
                <a:spcPts val="0"/>
              </a:spcAft>
              <a:buSzPts val="1400"/>
              <a:buAutoNum type="arabicPeriod"/>
            </a:pPr>
            <a:r>
              <a:rPr lang="en-GB"/>
              <a:t>Fit standardized features to Ridge model with optimal alpha value.</a:t>
            </a:r>
            <a:endParaRPr/>
          </a:p>
        </p:txBody>
      </p:sp>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1 (cont.)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MODELING PART 1 (cont.)</a:t>
            </a:r>
            <a:endParaRPr/>
          </a:p>
        </p:txBody>
      </p:sp>
      <p:sp>
        <p:nvSpPr>
          <p:cNvPr id="137" name="Google Shape;137;p25"/>
          <p:cNvSpPr txBox="1"/>
          <p:nvPr/>
        </p:nvSpPr>
        <p:spPr>
          <a:xfrm>
            <a:off x="693975" y="1224650"/>
            <a:ext cx="749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Find optimal alpha value</a:t>
            </a:r>
            <a:endParaRPr/>
          </a:p>
          <a:p>
            <a:pPr indent="-317500" lvl="0" marL="457200" rtl="0" algn="l">
              <a:spcBef>
                <a:spcPts val="0"/>
              </a:spcBef>
              <a:spcAft>
                <a:spcPts val="0"/>
              </a:spcAft>
              <a:buSzPts val="1400"/>
              <a:buAutoNum type="arabicPeriod"/>
            </a:pPr>
            <a:r>
              <a:rPr lang="en-GB"/>
              <a:t>Fit standardized features to Lasso model with optimal alpha value.</a:t>
            </a:r>
            <a:endParaRPr/>
          </a:p>
        </p:txBody>
      </p:sp>
      <p:graphicFrame>
        <p:nvGraphicFramePr>
          <p:cNvPr id="138" name="Google Shape;138;p25"/>
          <p:cNvGraphicFramePr/>
          <p:nvPr/>
        </p:nvGraphicFramePr>
        <p:xfrm>
          <a:off x="952500" y="2473100"/>
          <a:ext cx="3000000" cy="3000000"/>
        </p:xfrm>
        <a:graphic>
          <a:graphicData uri="http://schemas.openxmlformats.org/drawingml/2006/table">
            <a:tbl>
              <a:tblPr>
                <a:noFill/>
                <a:tableStyleId>{FA3E1CA5-D58B-4EA0-85E1-7323019AC24C}</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Lasso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Standardized all features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highlight>
                            <a:schemeClr val="lt1"/>
                          </a:highlight>
                        </a:rPr>
                        <a:t>0.8437015234296557</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RMSE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highlight>
                            <a:schemeClr val="lt1"/>
                          </a:highlight>
                        </a:rPr>
                        <a:t>199147.08628262393</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9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PROCESSING PART 2</a:t>
            </a:r>
            <a:endParaRPr/>
          </a:p>
        </p:txBody>
      </p:sp>
      <p:pic>
        <p:nvPicPr>
          <p:cNvPr id="144" name="Google Shape;144;p26"/>
          <p:cNvPicPr preferRelativeResize="0"/>
          <p:nvPr/>
        </p:nvPicPr>
        <p:blipFill>
          <a:blip r:embed="rId3">
            <a:alphaModFix/>
          </a:blip>
          <a:stretch>
            <a:fillRect/>
          </a:stretch>
        </p:blipFill>
        <p:spPr>
          <a:xfrm>
            <a:off x="438823" y="670750"/>
            <a:ext cx="4328025" cy="4166401"/>
          </a:xfrm>
          <a:prstGeom prst="rect">
            <a:avLst/>
          </a:prstGeom>
          <a:noFill/>
          <a:ln>
            <a:noFill/>
          </a:ln>
        </p:spPr>
      </p:pic>
      <p:sp>
        <p:nvSpPr>
          <p:cNvPr id="145" name="Google Shape;145;p26"/>
          <p:cNvSpPr txBox="1"/>
          <p:nvPr/>
        </p:nvSpPr>
        <p:spPr>
          <a:xfrm>
            <a:off x="5041500" y="959300"/>
            <a:ext cx="3790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Heatmap of correlation of all numerical features.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aphicFrame>
        <p:nvGraphicFramePr>
          <p:cNvPr id="150" name="Google Shape;150;p27"/>
          <p:cNvGraphicFramePr/>
          <p:nvPr/>
        </p:nvGraphicFramePr>
        <p:xfrm>
          <a:off x="401400" y="87650"/>
          <a:ext cx="3000000" cy="3000000"/>
        </p:xfrm>
        <a:graphic>
          <a:graphicData uri="http://schemas.openxmlformats.org/drawingml/2006/table">
            <a:tbl>
              <a:tblPr>
                <a:noFill/>
                <a:tableStyleId>{FA3E1CA5-D58B-4EA0-85E1-7323019AC24C}</a:tableStyleId>
              </a:tblPr>
              <a:tblGrid>
                <a:gridCol w="1558025"/>
                <a:gridCol w="1486575"/>
              </a:tblGrid>
              <a:tr h="381000">
                <a:tc>
                  <a:txBody>
                    <a:bodyPr/>
                    <a:lstStyle/>
                    <a:p>
                      <a:pPr indent="0" lvl="0" marL="0" rtl="0" algn="l">
                        <a:spcBef>
                          <a:spcPts val="0"/>
                        </a:spcBef>
                        <a:spcAft>
                          <a:spcPts val="0"/>
                        </a:spcAft>
                        <a:buNone/>
                      </a:pPr>
                      <a:r>
                        <a:rPr b="1" lang="en-GB"/>
                        <a:t>FEATURE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b="1" lang="en-GB"/>
                        <a:t>VIF</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Overall Qual</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60.667728</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Year Built</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c>
                  <a:txBody>
                    <a:bodyPr/>
                    <a:lstStyle/>
                    <a:p>
                      <a:pPr indent="0" lvl="0" marL="0" rtl="0" algn="r">
                        <a:spcBef>
                          <a:spcPts val="0"/>
                        </a:spcBef>
                        <a:spcAft>
                          <a:spcPts val="0"/>
                        </a:spcAft>
                        <a:buNone/>
                      </a:pPr>
                      <a:r>
                        <a:rPr lang="en-GB"/>
                        <a:t>9058.56774</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r>
              <a:tr h="381000">
                <a:tc>
                  <a:txBody>
                    <a:bodyPr/>
                    <a:lstStyle/>
                    <a:p>
                      <a:pPr indent="0" lvl="0" marL="0" rtl="0" algn="l">
                        <a:spcBef>
                          <a:spcPts val="0"/>
                        </a:spcBef>
                        <a:spcAft>
                          <a:spcPts val="0"/>
                        </a:spcAft>
                        <a:buNone/>
                      </a:pPr>
                      <a:r>
                        <a:rPr lang="en-GB"/>
                        <a:t>Year Remod/Add</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c>
                  <a:txBody>
                    <a:bodyPr/>
                    <a:lstStyle/>
                    <a:p>
                      <a:pPr indent="0" lvl="0" marL="0" rtl="0" algn="r">
                        <a:spcBef>
                          <a:spcPts val="0"/>
                        </a:spcBef>
                        <a:spcAft>
                          <a:spcPts val="0"/>
                        </a:spcAft>
                        <a:buNone/>
                      </a:pPr>
                      <a:r>
                        <a:rPr lang="en-GB"/>
                        <a:t>8910.26204</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r>
              <a:tr h="381000">
                <a:tc>
                  <a:txBody>
                    <a:bodyPr/>
                    <a:lstStyle/>
                    <a:p>
                      <a:pPr indent="0" lvl="0" marL="0" rtl="0" algn="l">
                        <a:spcBef>
                          <a:spcPts val="0"/>
                        </a:spcBef>
                        <a:spcAft>
                          <a:spcPts val="0"/>
                        </a:spcAft>
                        <a:buNone/>
                      </a:pPr>
                      <a:r>
                        <a:rPr lang="en-GB"/>
                        <a:t>Mas Vnr Area</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1.85017</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Total Bsmt SF</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22.201645</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1st Flr SF</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34.998552</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Gr Liv Area</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59.79677</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TotRms AbvGrd</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55.854408</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Garage Cars</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36.763833</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Garage Area</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32.589563</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SalePrice</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28.860521</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Total Bath</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22.967767</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51" name="Google Shape;151;p27"/>
          <p:cNvSpPr txBox="1"/>
          <p:nvPr/>
        </p:nvSpPr>
        <p:spPr>
          <a:xfrm>
            <a:off x="3806600" y="540900"/>
            <a:ext cx="4245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These are the features with correlation to SalePrice higher than </a:t>
            </a:r>
            <a:r>
              <a:rPr b="1" lang="en-GB"/>
              <a:t>0.5</a:t>
            </a:r>
            <a:endParaRPr b="1"/>
          </a:p>
          <a:p>
            <a:pPr indent="-317500" lvl="0" marL="457200" rtl="0" algn="l">
              <a:spcBef>
                <a:spcPts val="0"/>
              </a:spcBef>
              <a:spcAft>
                <a:spcPts val="0"/>
              </a:spcAft>
              <a:buClr>
                <a:schemeClr val="dk1"/>
              </a:buClr>
              <a:buSzPts val="1400"/>
              <a:buChar char="➔"/>
            </a:pPr>
            <a:r>
              <a:rPr lang="en-GB">
                <a:solidFill>
                  <a:schemeClr val="dk1"/>
                </a:solidFill>
              </a:rPr>
              <a:t>Year Built and Year Remod/Add has high </a:t>
            </a:r>
            <a:r>
              <a:rPr lang="en-GB">
                <a:solidFill>
                  <a:schemeClr val="dk1"/>
                </a:solidFill>
                <a:highlight>
                  <a:srgbClr val="FFFFFF"/>
                </a:highlight>
              </a:rPr>
              <a:t> Variance Inflation Factor</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311700" y="213575"/>
            <a:ext cx="8526300" cy="45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Final features selected in Part 2 are:</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Overall Qual</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Mas Vnr Area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Total Bsmt SF</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1st Flr SF</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Gr Liv Area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TotRms AbvGrd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Garage Cars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Garage Area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Total Bath</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Age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2</a:t>
            </a:r>
            <a:endParaRPr/>
          </a:p>
        </p:txBody>
      </p:sp>
      <p:sp>
        <p:nvSpPr>
          <p:cNvPr id="162" name="Google Shape;162;p29"/>
          <p:cNvSpPr txBox="1"/>
          <p:nvPr/>
        </p:nvSpPr>
        <p:spPr>
          <a:xfrm>
            <a:off x="693975" y="1224650"/>
            <a:ext cx="749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Standardize all features selected in Data Processing Part 2</a:t>
            </a:r>
            <a:endParaRPr/>
          </a:p>
          <a:p>
            <a:pPr indent="-317500" lvl="0" marL="457200" rtl="0" algn="l">
              <a:spcBef>
                <a:spcPts val="0"/>
              </a:spcBef>
              <a:spcAft>
                <a:spcPts val="0"/>
              </a:spcAft>
              <a:buSzPts val="1400"/>
              <a:buAutoNum type="arabicPeriod"/>
            </a:pPr>
            <a:r>
              <a:rPr lang="en-GB"/>
              <a:t>Fit standardized features to Linear Regression model.</a:t>
            </a:r>
            <a:endParaRPr/>
          </a:p>
        </p:txBody>
      </p:sp>
      <p:graphicFrame>
        <p:nvGraphicFramePr>
          <p:cNvPr id="163" name="Google Shape;163;p29"/>
          <p:cNvGraphicFramePr/>
          <p:nvPr/>
        </p:nvGraphicFramePr>
        <p:xfrm>
          <a:off x="823275" y="2513925"/>
          <a:ext cx="3000000" cy="3000000"/>
        </p:xfrm>
        <a:graphic>
          <a:graphicData uri="http://schemas.openxmlformats.org/drawingml/2006/table">
            <a:tbl>
              <a:tblPr>
                <a:noFill/>
                <a:tableStyleId>{FA3E1CA5-D58B-4EA0-85E1-7323019AC24C}</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Standardized features selected in Part 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0.7702069554872076</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RMSE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129467.33485416573</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3 (With SelectKBest)</a:t>
            </a:r>
            <a:endParaRPr/>
          </a:p>
        </p:txBody>
      </p:sp>
      <p:pic>
        <p:nvPicPr>
          <p:cNvPr id="169" name="Google Shape;169;p30"/>
          <p:cNvPicPr preferRelativeResize="0"/>
          <p:nvPr/>
        </p:nvPicPr>
        <p:blipFill>
          <a:blip r:embed="rId3">
            <a:alphaModFix/>
          </a:blip>
          <a:stretch>
            <a:fillRect/>
          </a:stretch>
        </p:blipFill>
        <p:spPr>
          <a:xfrm>
            <a:off x="1279513" y="712925"/>
            <a:ext cx="6584982" cy="4430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3</a:t>
            </a:r>
            <a:endParaRPr/>
          </a:p>
        </p:txBody>
      </p:sp>
      <p:sp>
        <p:nvSpPr>
          <p:cNvPr id="175" name="Google Shape;175;p31"/>
          <p:cNvSpPr txBox="1"/>
          <p:nvPr/>
        </p:nvSpPr>
        <p:spPr>
          <a:xfrm>
            <a:off x="693975" y="1224650"/>
            <a:ext cx="749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Make use of SelectKBest function to select optimum number of features, K.</a:t>
            </a:r>
            <a:endParaRPr/>
          </a:p>
          <a:p>
            <a:pPr indent="-317500" lvl="0" marL="457200" rtl="0" algn="l">
              <a:spcBef>
                <a:spcPts val="0"/>
              </a:spcBef>
              <a:spcAft>
                <a:spcPts val="0"/>
              </a:spcAft>
              <a:buSzPts val="1400"/>
              <a:buAutoNum type="arabicPeriod"/>
            </a:pPr>
            <a:r>
              <a:rPr lang="en-GB"/>
              <a:t>Fit and transform the training data with K number features.</a:t>
            </a:r>
            <a:endParaRPr/>
          </a:p>
          <a:p>
            <a:pPr indent="-317500" lvl="0" marL="457200" rtl="0" algn="l">
              <a:spcBef>
                <a:spcPts val="0"/>
              </a:spcBef>
              <a:spcAft>
                <a:spcPts val="0"/>
              </a:spcAft>
              <a:buSzPts val="1400"/>
              <a:buAutoNum type="arabicPeriod"/>
            </a:pPr>
            <a:r>
              <a:rPr lang="en-GB"/>
              <a:t>Fit transformed data to Linear Regression model.</a:t>
            </a:r>
            <a:endParaRPr/>
          </a:p>
        </p:txBody>
      </p:sp>
      <p:graphicFrame>
        <p:nvGraphicFramePr>
          <p:cNvPr id="176" name="Google Shape;176;p31"/>
          <p:cNvGraphicFramePr/>
          <p:nvPr/>
        </p:nvGraphicFramePr>
        <p:xfrm>
          <a:off x="952500" y="2564275"/>
          <a:ext cx="3000000" cy="3000000"/>
        </p:xfrm>
        <a:graphic>
          <a:graphicData uri="http://schemas.openxmlformats.org/drawingml/2006/table">
            <a:tbl>
              <a:tblPr>
                <a:noFill/>
                <a:tableStyleId>{FA3E1CA5-D58B-4EA0-85E1-7323019AC24C}</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140 features selected with SelectKBest function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solidFill>
                            <a:schemeClr val="dk1"/>
                          </a:solidFill>
                        </a:rPr>
                        <a:t>R2 score </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0.890137859811365</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RMSE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23914.714072188213</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As a property agency, it is very important to us that we are able to estimate what is the estimated worth of the property. By predicting the worth of a property accurately, we have higher confidence in selling the property and also receiving our well deserved commission. There are many manipulating variables that are affecting the price of a property. We will make use of regression model to estimate the SalePrice of a property and measure how well is our prediction and the actual SalePrice.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graphicFrame>
        <p:nvGraphicFramePr>
          <p:cNvPr id="182" name="Google Shape;182;p32"/>
          <p:cNvGraphicFramePr/>
          <p:nvPr/>
        </p:nvGraphicFramePr>
        <p:xfrm>
          <a:off x="590225" y="1040225"/>
          <a:ext cx="3000000" cy="3000000"/>
        </p:xfrm>
        <a:graphic>
          <a:graphicData uri="http://schemas.openxmlformats.org/drawingml/2006/table">
            <a:tbl>
              <a:tblPr>
                <a:noFill/>
                <a:tableStyleId>{FA3E1CA5-D58B-4EA0-85E1-7323019AC24C}</a:tableStyleId>
              </a:tblPr>
              <a:tblGrid>
                <a:gridCol w="1809750"/>
                <a:gridCol w="1544425"/>
                <a:gridCol w="2554725"/>
                <a:gridCol w="2054650"/>
              </a:tblGrid>
              <a:tr h="381000">
                <a:tc>
                  <a:txBody>
                    <a:bodyPr/>
                    <a:lstStyle/>
                    <a:p>
                      <a:pPr indent="0" lvl="0" marL="0" rtl="0" algn="l">
                        <a:spcBef>
                          <a:spcPts val="0"/>
                        </a:spcBef>
                        <a:spcAft>
                          <a:spcPts val="0"/>
                        </a:spcAft>
                        <a:buNone/>
                      </a:pPr>
                      <a:r>
                        <a:rPr b="1" lang="en-GB">
                          <a:solidFill>
                            <a:schemeClr val="dk1"/>
                          </a:solidFill>
                        </a:rPr>
                        <a:t>Model</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GB">
                          <a:solidFill>
                            <a:schemeClr val="dk1"/>
                          </a:solidFill>
                        </a:rPr>
                        <a:t>In Section</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GB">
                          <a:solidFill>
                            <a:schemeClr val="dk1"/>
                          </a:solidFill>
                        </a:rPr>
                        <a:t>R2 Score</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GB">
                          <a:solidFill>
                            <a:schemeClr val="dk1"/>
                          </a:solidFill>
                        </a:rPr>
                        <a:t>RMSE</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381000">
                <a:tc>
                  <a:txBody>
                    <a:bodyPr/>
                    <a:lstStyle/>
                    <a:p>
                      <a:pPr indent="0" lvl="0" marL="0" rtl="0" algn="l">
                        <a:spcBef>
                          <a:spcPts val="0"/>
                        </a:spcBef>
                        <a:spcAft>
                          <a:spcPts val="0"/>
                        </a:spcAft>
                        <a:buNone/>
                      </a:pPr>
                      <a:r>
                        <a:rPr lang="en-GB">
                          <a:solidFill>
                            <a:schemeClr val="dk1"/>
                          </a:solidFill>
                        </a:rPr>
                        <a:t>Linear Regression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Baseline Model</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0.7142968805431572</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Not Calculated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Linear Regression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Modeling Part 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-4.6009062687285534e+21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Not Calculated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Ridge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Modeling Part 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0.8397908717781926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199,325.9060718847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Lasso</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Modeling Part 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0.8437015234296557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199,147.08628262393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Linear Regression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Modeling Part 2</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0.7702069554872076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rPr>
                        <a:t>129,467.33485416573</a:t>
                      </a:r>
                      <a:endParaRPr>
                        <a:solidFill>
                          <a:schemeClr val="dk1"/>
                        </a:solidFill>
                      </a:endParaRPr>
                    </a:p>
                    <a:p>
                      <a:pPr indent="0" lvl="0" marL="0" rtl="0" algn="l">
                        <a:lnSpc>
                          <a:spcPct val="135714"/>
                        </a:lnSpc>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Linear Regression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solidFill>
                            <a:schemeClr val="dk1"/>
                          </a:solidFill>
                        </a:rPr>
                        <a:t>Modeling Part 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00"/>
                    </a:solidFill>
                  </a:tcPr>
                </a:tc>
                <a:tc>
                  <a:txBody>
                    <a:bodyPr/>
                    <a:lstStyle/>
                    <a:p>
                      <a:pPr indent="0" lvl="0" marL="0" rtl="0" algn="l">
                        <a:lnSpc>
                          <a:spcPct val="135714"/>
                        </a:lnSpc>
                        <a:spcBef>
                          <a:spcPts val="0"/>
                        </a:spcBef>
                        <a:spcAft>
                          <a:spcPts val="0"/>
                        </a:spcAft>
                        <a:buNone/>
                      </a:pPr>
                      <a:r>
                        <a:rPr lang="en-GB">
                          <a:solidFill>
                            <a:schemeClr val="dk1"/>
                          </a:solidFill>
                        </a:rPr>
                        <a:t>0.890137859811365</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00"/>
                    </a:solidFill>
                  </a:tcPr>
                </a:tc>
                <a:tc>
                  <a:txBody>
                    <a:bodyPr/>
                    <a:lstStyle/>
                    <a:p>
                      <a:pPr indent="0" lvl="0" marL="0" rtl="0" algn="l">
                        <a:lnSpc>
                          <a:spcPct val="135714"/>
                        </a:lnSpc>
                        <a:spcBef>
                          <a:spcPts val="0"/>
                        </a:spcBef>
                        <a:spcAft>
                          <a:spcPts val="0"/>
                        </a:spcAft>
                        <a:buNone/>
                      </a:pPr>
                      <a:r>
                        <a:rPr lang="en-GB">
                          <a:solidFill>
                            <a:schemeClr val="dk1"/>
                          </a:solidFill>
                        </a:rPr>
                        <a:t>23,914.714072188213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00"/>
                    </a:solidFill>
                  </a:tcPr>
                </a:tc>
              </a:tr>
            </a:tbl>
          </a:graphicData>
        </a:graphic>
      </p:graphicFrame>
      <p:sp>
        <p:nvSpPr>
          <p:cNvPr id="183" name="Google Shape;183;p32"/>
          <p:cNvSpPr txBox="1"/>
          <p:nvPr/>
        </p:nvSpPr>
        <p:spPr>
          <a:xfrm>
            <a:off x="663350" y="4296450"/>
            <a:ext cx="769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method and model in Modeling Part 3 gave us the best R2 score and RMSE. This model will be used to </a:t>
            </a:r>
            <a:r>
              <a:rPr lang="en-GB"/>
              <a:t>predict house sale price.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10 Features</a:t>
            </a:r>
            <a:endParaRPr/>
          </a:p>
        </p:txBody>
      </p:sp>
      <p:pic>
        <p:nvPicPr>
          <p:cNvPr id="189" name="Google Shape;189;p33"/>
          <p:cNvPicPr preferRelativeResize="0"/>
          <p:nvPr/>
        </p:nvPicPr>
        <p:blipFill>
          <a:blip r:embed="rId3">
            <a:alphaModFix/>
          </a:blip>
          <a:stretch>
            <a:fillRect/>
          </a:stretch>
        </p:blipFill>
        <p:spPr>
          <a:xfrm>
            <a:off x="3033700" y="1268875"/>
            <a:ext cx="3076575" cy="354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67" name="Google Shape;67;p15"/>
          <p:cNvSpPr txBox="1"/>
          <p:nvPr/>
        </p:nvSpPr>
        <p:spPr>
          <a:xfrm>
            <a:off x="311700" y="1017725"/>
            <a:ext cx="42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Number of features: 81; examples below:</a:t>
            </a:r>
            <a:endParaRPr/>
          </a:p>
        </p:txBody>
      </p:sp>
      <p:sp>
        <p:nvSpPr>
          <p:cNvPr id="68" name="Google Shape;68;p15"/>
          <p:cNvSpPr txBox="1"/>
          <p:nvPr/>
        </p:nvSpPr>
        <p:spPr>
          <a:xfrm>
            <a:off x="407775" y="4743300"/>
            <a:ext cx="87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For more information, please refer to: </a:t>
            </a:r>
            <a:r>
              <a:rPr lang="en-GB" u="sng">
                <a:solidFill>
                  <a:schemeClr val="accent5"/>
                </a:solidFill>
                <a:hlinkClick r:id="rId3">
                  <a:extLst>
                    <a:ext uri="{A12FA001-AC4F-418D-AE19-62706E023703}">
                      <ahyp:hlinkClr val="tx"/>
                    </a:ext>
                  </a:extLst>
                </a:hlinkClick>
              </a:rPr>
              <a:t>http://jse.amstat.org/v19n3/decock/DataDocumentation.txt</a:t>
            </a:r>
            <a:r>
              <a:rPr lang="en-GB">
                <a:solidFill>
                  <a:schemeClr val="dk1"/>
                </a:solidFill>
              </a:rPr>
              <a:t>)</a:t>
            </a:r>
            <a:endParaRPr>
              <a:solidFill>
                <a:schemeClr val="dk1"/>
              </a:solidFill>
            </a:endParaRPr>
          </a:p>
        </p:txBody>
      </p:sp>
      <p:graphicFrame>
        <p:nvGraphicFramePr>
          <p:cNvPr id="69" name="Google Shape;69;p15"/>
          <p:cNvGraphicFramePr/>
          <p:nvPr/>
        </p:nvGraphicFramePr>
        <p:xfrm>
          <a:off x="407775" y="1417920"/>
          <a:ext cx="3000000" cy="3000000"/>
        </p:xfrm>
        <a:graphic>
          <a:graphicData uri="http://schemas.openxmlformats.org/drawingml/2006/table">
            <a:tbl>
              <a:tblPr>
                <a:noFill/>
                <a:tableStyleId>{FA3E1CA5-D58B-4EA0-85E1-7323019AC24C}</a:tableStyleId>
              </a:tblPr>
              <a:tblGrid>
                <a:gridCol w="2413000"/>
                <a:gridCol w="2413000"/>
                <a:gridCol w="2413000"/>
              </a:tblGrid>
              <a:tr h="332525">
                <a:tc>
                  <a:txBody>
                    <a:bodyPr/>
                    <a:lstStyle/>
                    <a:p>
                      <a:pPr indent="0" lvl="0" marL="0" rtl="0" algn="l">
                        <a:lnSpc>
                          <a:spcPct val="115000"/>
                        </a:lnSpc>
                        <a:spcBef>
                          <a:spcPts val="0"/>
                        </a:spcBef>
                        <a:spcAft>
                          <a:spcPts val="1200"/>
                        </a:spcAft>
                        <a:buNone/>
                      </a:pPr>
                      <a:r>
                        <a:rPr b="1" lang="en-GB" sz="1200">
                          <a:solidFill>
                            <a:schemeClr val="dk1"/>
                          </a:solidFill>
                          <a:highlight>
                            <a:srgbClr val="FFFFFF"/>
                          </a:highlight>
                        </a:rPr>
                        <a:t>Area of the House</a:t>
                      </a:r>
                      <a:endParaRPr b="1"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b="1" lang="en-GB" sz="1200">
                          <a:solidFill>
                            <a:schemeClr val="dk1"/>
                          </a:solidFill>
                          <a:highlight>
                            <a:srgbClr val="FFFFFF"/>
                          </a:highlight>
                        </a:rPr>
                        <a:t>Data Column (Feature)</a:t>
                      </a:r>
                      <a:endParaRPr b="1"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b="1" lang="en-GB" sz="1200">
                          <a:solidFill>
                            <a:schemeClr val="dk1"/>
                          </a:solidFill>
                        </a:rPr>
                        <a:t>Data Description</a:t>
                      </a:r>
                      <a:endParaRPr b="1" sz="1200">
                        <a:solidFill>
                          <a:schemeClr val="dk1"/>
                        </a:solidFill>
                      </a:endParaRPr>
                    </a:p>
                  </a:txBody>
                  <a:tcPr marT="91425" marB="91425" marR="91425" marL="91425"/>
                </a:tc>
              </a:tr>
              <a:tr h="332525">
                <a:tc rowSpan="4">
                  <a:txBody>
                    <a:bodyPr/>
                    <a:lstStyle/>
                    <a:p>
                      <a:pPr indent="0" lvl="0" marL="0" rtl="0" algn="l">
                        <a:lnSpc>
                          <a:spcPct val="115000"/>
                        </a:lnSpc>
                        <a:spcBef>
                          <a:spcPts val="0"/>
                        </a:spcBef>
                        <a:spcAft>
                          <a:spcPts val="1200"/>
                        </a:spcAft>
                        <a:buNone/>
                      </a:pPr>
                      <a:r>
                        <a:rPr lang="en-GB" sz="1200">
                          <a:solidFill>
                            <a:schemeClr val="dk1"/>
                          </a:solidFill>
                          <a:highlight>
                            <a:srgbClr val="FFFFFF"/>
                          </a:highlight>
                        </a:rPr>
                        <a:t>Bathroom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bsmt_full_bath</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Basement full bathrooms</a:t>
                      </a:r>
                      <a:endParaRPr sz="1200">
                        <a:solidFill>
                          <a:schemeClr val="dk1"/>
                        </a:solidFill>
                      </a:endParaRPr>
                    </a:p>
                  </a:txBody>
                  <a:tcPr marT="91425" marB="91425" marR="91425" marL="91425"/>
                </a:tc>
              </a:tr>
              <a:tr h="332525">
                <a:tc vMerge="1"/>
                <a:tc>
                  <a:txBody>
                    <a:bodyPr/>
                    <a:lstStyle/>
                    <a:p>
                      <a:pPr indent="0" lvl="0" marL="0" rtl="0" algn="l">
                        <a:lnSpc>
                          <a:spcPct val="115000"/>
                        </a:lnSpc>
                        <a:spcBef>
                          <a:spcPts val="0"/>
                        </a:spcBef>
                        <a:spcAft>
                          <a:spcPts val="1200"/>
                        </a:spcAft>
                        <a:buNone/>
                      </a:pPr>
                      <a:r>
                        <a:rPr lang="en-GB" sz="1200">
                          <a:solidFill>
                            <a:schemeClr val="dk1"/>
                          </a:solidFill>
                          <a:highlight>
                            <a:srgbClr val="FFFFFF"/>
                          </a:highlight>
                        </a:rPr>
                        <a:t>bsmt_half_bath</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Basement half bathrooms</a:t>
                      </a:r>
                      <a:endParaRPr sz="1200">
                        <a:solidFill>
                          <a:schemeClr val="dk1"/>
                        </a:solidFill>
                      </a:endParaRPr>
                    </a:p>
                  </a:txBody>
                  <a:tcPr marT="91425" marB="91425" marR="91425" marL="91425"/>
                </a:tc>
              </a:tr>
              <a:tr h="332525">
                <a:tc vMerge="1"/>
                <a:tc>
                  <a:txBody>
                    <a:bodyPr/>
                    <a:lstStyle/>
                    <a:p>
                      <a:pPr indent="0" lvl="0" marL="0" rtl="0" algn="l">
                        <a:spcBef>
                          <a:spcPts val="0"/>
                        </a:spcBef>
                        <a:spcAft>
                          <a:spcPts val="0"/>
                        </a:spcAft>
                        <a:buNone/>
                      </a:pPr>
                      <a:r>
                        <a:rPr lang="en-GB" sz="1200">
                          <a:solidFill>
                            <a:schemeClr val="dk1"/>
                          </a:solidFill>
                        </a:rPr>
                        <a:t>full_bath</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Full bathrooms above grade</a:t>
                      </a:r>
                      <a:endParaRPr sz="1200">
                        <a:solidFill>
                          <a:schemeClr val="dk1"/>
                        </a:solidFill>
                      </a:endParaRPr>
                    </a:p>
                  </a:txBody>
                  <a:tcPr marT="91425" marB="91425" marR="91425" marL="91425"/>
                </a:tc>
              </a:tr>
              <a:tr h="332525">
                <a:tc vMerge="1"/>
                <a:tc>
                  <a:txBody>
                    <a:bodyPr/>
                    <a:lstStyle/>
                    <a:p>
                      <a:pPr indent="0" lvl="0" marL="0" rtl="0" algn="l">
                        <a:spcBef>
                          <a:spcPts val="0"/>
                        </a:spcBef>
                        <a:spcAft>
                          <a:spcPts val="0"/>
                        </a:spcAft>
                        <a:buNone/>
                      </a:pPr>
                      <a:r>
                        <a:rPr lang="en-GB" sz="1200">
                          <a:solidFill>
                            <a:schemeClr val="dk1"/>
                          </a:solidFill>
                        </a:rPr>
                        <a:t>half_bath</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Half baths above grade</a:t>
                      </a:r>
                      <a:endParaRPr sz="1200">
                        <a:solidFill>
                          <a:schemeClr val="dk1"/>
                        </a:solidFill>
                      </a:endParaRPr>
                    </a:p>
                  </a:txBody>
                  <a:tcPr marT="91425" marB="91425" marR="91425" marL="91425"/>
                </a:tc>
              </a:tr>
              <a:tr h="332525">
                <a:tc rowSpan="2">
                  <a:txBody>
                    <a:bodyPr/>
                    <a:lstStyle/>
                    <a:p>
                      <a:pPr indent="0" lvl="0" marL="0" rtl="0" algn="l">
                        <a:spcBef>
                          <a:spcPts val="0"/>
                        </a:spcBef>
                        <a:spcAft>
                          <a:spcPts val="0"/>
                        </a:spcAft>
                        <a:buNone/>
                      </a:pPr>
                      <a:r>
                        <a:rPr lang="en-GB" sz="1200">
                          <a:solidFill>
                            <a:schemeClr val="dk1"/>
                          </a:solidFill>
                        </a:rPr>
                        <a:t>Kitchen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kitchen_abvgr</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Kitchens above grade</a:t>
                      </a:r>
                      <a:endParaRPr sz="1200">
                        <a:solidFill>
                          <a:schemeClr val="dk1"/>
                        </a:solidFill>
                      </a:endParaRPr>
                    </a:p>
                  </a:txBody>
                  <a:tcPr marT="91425" marB="91425" marR="91425" marL="91425"/>
                </a:tc>
              </a:tr>
              <a:tr h="332525">
                <a:tc vMerge="1"/>
                <a:tc>
                  <a:txBody>
                    <a:bodyPr/>
                    <a:lstStyle/>
                    <a:p>
                      <a:pPr indent="0" lvl="0" marL="0" rtl="0" algn="l">
                        <a:spcBef>
                          <a:spcPts val="0"/>
                        </a:spcBef>
                        <a:spcAft>
                          <a:spcPts val="0"/>
                        </a:spcAft>
                        <a:buNone/>
                      </a:pPr>
                      <a:r>
                        <a:rPr lang="en-GB" sz="1200">
                          <a:solidFill>
                            <a:schemeClr val="dk1"/>
                          </a:solidFill>
                        </a:rPr>
                        <a:t>kitchen_qual</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Kitchen quality</a:t>
                      </a:r>
                      <a:endParaRPr sz="1200">
                        <a:solidFill>
                          <a:schemeClr val="dk1"/>
                        </a:solidFill>
                      </a:endParaRPr>
                    </a:p>
                  </a:txBody>
                  <a:tcPr marT="91425" marB="91425" marR="91425" marL="91425"/>
                </a:tc>
              </a:tr>
              <a:tr h="332525">
                <a:tc rowSpan="2">
                  <a:txBody>
                    <a:bodyPr/>
                    <a:lstStyle/>
                    <a:p>
                      <a:pPr indent="0" lvl="0" marL="0" rtl="0" algn="l">
                        <a:spcBef>
                          <a:spcPts val="0"/>
                        </a:spcBef>
                        <a:spcAft>
                          <a:spcPts val="0"/>
                        </a:spcAft>
                        <a:buNone/>
                      </a:pPr>
                      <a:r>
                        <a:rPr lang="en-GB" sz="1200">
                          <a:solidFill>
                            <a:schemeClr val="dk1"/>
                          </a:solidFill>
                        </a:rPr>
                        <a:t>Fireplace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fireplaces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Number of fireplaces</a:t>
                      </a:r>
                      <a:endParaRPr sz="1200">
                        <a:solidFill>
                          <a:schemeClr val="dk1"/>
                        </a:solidFill>
                      </a:endParaRPr>
                    </a:p>
                  </a:txBody>
                  <a:tcPr marT="91425" marB="91425" marR="91425" marL="91425"/>
                </a:tc>
              </a:tr>
              <a:tr h="332525">
                <a:tc vMerge="1"/>
                <a:tc>
                  <a:txBody>
                    <a:bodyPr/>
                    <a:lstStyle/>
                    <a:p>
                      <a:pPr indent="0" lvl="0" marL="0" rtl="0" algn="l">
                        <a:spcBef>
                          <a:spcPts val="0"/>
                        </a:spcBef>
                        <a:spcAft>
                          <a:spcPts val="0"/>
                        </a:spcAft>
                        <a:buNone/>
                      </a:pPr>
                      <a:r>
                        <a:rPr lang="en-GB" sz="1200">
                          <a:solidFill>
                            <a:schemeClr val="dk1"/>
                          </a:solidFill>
                        </a:rPr>
                        <a:t>fireplace_qu</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Fireplace quality</a:t>
                      </a:r>
                      <a:endParaRPr sz="1200">
                        <a:solidFill>
                          <a:schemeClr val="dk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00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VISUALIZATION</a:t>
            </a:r>
            <a:endParaRPr/>
          </a:p>
        </p:txBody>
      </p:sp>
      <p:pic>
        <p:nvPicPr>
          <p:cNvPr id="75" name="Google Shape;75;p16"/>
          <p:cNvPicPr preferRelativeResize="0"/>
          <p:nvPr/>
        </p:nvPicPr>
        <p:blipFill>
          <a:blip r:embed="rId3">
            <a:alphaModFix/>
          </a:blip>
          <a:stretch>
            <a:fillRect/>
          </a:stretch>
        </p:blipFill>
        <p:spPr>
          <a:xfrm>
            <a:off x="1852613" y="711563"/>
            <a:ext cx="5438775" cy="433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919275" y="246950"/>
            <a:ext cx="5305425" cy="3771900"/>
          </a:xfrm>
          <a:prstGeom prst="rect">
            <a:avLst/>
          </a:prstGeom>
          <a:noFill/>
          <a:ln>
            <a:noFill/>
          </a:ln>
        </p:spPr>
      </p:pic>
      <p:sp>
        <p:nvSpPr>
          <p:cNvPr id="81" name="Google Shape;81;p17"/>
          <p:cNvSpPr txBox="1"/>
          <p:nvPr/>
        </p:nvSpPr>
        <p:spPr>
          <a:xfrm>
            <a:off x="2368850" y="4132350"/>
            <a:ext cx="530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Convert Sale Price to logarithmic scale: </a:t>
            </a:r>
            <a:r>
              <a:rPr b="1" lang="en-GB" sz="1600">
                <a:solidFill>
                  <a:schemeClr val="dk1"/>
                </a:solidFill>
              </a:rPr>
              <a:t>log(saleprice)</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1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CLEANING - Missing Values</a:t>
            </a:r>
            <a:endParaRPr/>
          </a:p>
        </p:txBody>
      </p:sp>
      <p:graphicFrame>
        <p:nvGraphicFramePr>
          <p:cNvPr id="87" name="Google Shape;87;p18"/>
          <p:cNvGraphicFramePr/>
          <p:nvPr/>
        </p:nvGraphicFramePr>
        <p:xfrm>
          <a:off x="286438" y="953235"/>
          <a:ext cx="3000000" cy="3000000"/>
        </p:xfrm>
        <a:graphic>
          <a:graphicData uri="http://schemas.openxmlformats.org/drawingml/2006/table">
            <a:tbl>
              <a:tblPr>
                <a:noFill/>
                <a:tableStyleId>{FA3E1CA5-D58B-4EA0-85E1-7323019AC24C}</a:tableStyleId>
              </a:tblPr>
              <a:tblGrid>
                <a:gridCol w="1396600"/>
                <a:gridCol w="7174500"/>
              </a:tblGrid>
              <a:tr h="396200">
                <a:tc>
                  <a:txBody>
                    <a:bodyPr/>
                    <a:lstStyle/>
                    <a:p>
                      <a:pPr indent="0" lvl="0" marL="0" rtl="0" algn="l">
                        <a:spcBef>
                          <a:spcPts val="0"/>
                        </a:spcBef>
                        <a:spcAft>
                          <a:spcPts val="0"/>
                        </a:spcAft>
                        <a:buNone/>
                      </a:pPr>
                      <a:r>
                        <a:rPr b="1" lang="en-GB"/>
                        <a:t>Feature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t>Remarks</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Alley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It can be deduced that there is no alley access.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85775">
                <a:tc>
                  <a:txBody>
                    <a:bodyPr/>
                    <a:lstStyle/>
                    <a:p>
                      <a:pPr indent="0" lvl="0" marL="0" rtl="0" algn="l">
                        <a:spcBef>
                          <a:spcPts val="0"/>
                        </a:spcBef>
                        <a:spcAft>
                          <a:spcPts val="0"/>
                        </a:spcAft>
                        <a:buNone/>
                      </a:pPr>
                      <a:r>
                        <a:rPr lang="en-GB"/>
                        <a:t>Bsmt Qual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The missing value count is the same as Bsmt Cond, it can be deduced that there is no basement for these units.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Bsmt Cond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Same as Bsmt Qual.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6125">
                <a:tc>
                  <a:txBody>
                    <a:bodyPr/>
                    <a:lstStyle/>
                    <a:p>
                      <a:pPr indent="0" lvl="0" marL="0" rtl="0" algn="l">
                        <a:spcBef>
                          <a:spcPts val="0"/>
                        </a:spcBef>
                        <a:spcAft>
                          <a:spcPts val="0"/>
                        </a:spcAft>
                        <a:buNone/>
                      </a:pPr>
                      <a:r>
                        <a:rPr lang="en-GB"/>
                        <a:t>Garage Type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We can assume these houses have no garage.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Pool QC</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We have no other reference, hence we will assume there is no pool.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CLEANING - Missing Values - Exception 1</a:t>
            </a:r>
            <a:endParaRPr/>
          </a:p>
        </p:txBody>
      </p:sp>
      <p:graphicFrame>
        <p:nvGraphicFramePr>
          <p:cNvPr id="93" name="Google Shape;93;p19"/>
          <p:cNvGraphicFramePr/>
          <p:nvPr/>
        </p:nvGraphicFramePr>
        <p:xfrm>
          <a:off x="286438" y="1092860"/>
          <a:ext cx="3000000" cy="3000000"/>
        </p:xfrm>
        <a:graphic>
          <a:graphicData uri="http://schemas.openxmlformats.org/drawingml/2006/table">
            <a:tbl>
              <a:tblPr>
                <a:noFill/>
                <a:tableStyleId>{FA3E1CA5-D58B-4EA0-85E1-7323019AC24C}</a:tableStyleId>
              </a:tblPr>
              <a:tblGrid>
                <a:gridCol w="1396600"/>
                <a:gridCol w="7174500"/>
              </a:tblGrid>
              <a:tr h="396200">
                <a:tc>
                  <a:txBody>
                    <a:bodyPr/>
                    <a:lstStyle/>
                    <a:p>
                      <a:pPr indent="0" lvl="0" marL="0" rtl="0" algn="l">
                        <a:spcBef>
                          <a:spcPts val="0"/>
                        </a:spcBef>
                        <a:spcAft>
                          <a:spcPts val="0"/>
                        </a:spcAft>
                        <a:buNone/>
                      </a:pPr>
                      <a:r>
                        <a:rPr b="1" lang="en-GB" sz="1300"/>
                        <a:t>Feature</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sz="1300"/>
                        <a:t>Remarks</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62725">
                <a:tc>
                  <a:txBody>
                    <a:bodyPr/>
                    <a:lstStyle/>
                    <a:p>
                      <a:pPr indent="0" lvl="0" marL="0" rtl="0" algn="l">
                        <a:lnSpc>
                          <a:spcPct val="135714"/>
                        </a:lnSpc>
                        <a:spcBef>
                          <a:spcPts val="0"/>
                        </a:spcBef>
                        <a:spcAft>
                          <a:spcPts val="0"/>
                        </a:spcAft>
                        <a:buClr>
                          <a:schemeClr val="dk1"/>
                        </a:buClr>
                        <a:buSzPts val="1100"/>
                        <a:buFont typeface="Arial"/>
                        <a:buNone/>
                      </a:pPr>
                      <a:r>
                        <a:rPr lang="en-GB" sz="1300">
                          <a:solidFill>
                            <a:schemeClr val="dk1"/>
                          </a:solidFill>
                          <a:highlight>
                            <a:schemeClr val="lt1"/>
                          </a:highlight>
                        </a:rPr>
                        <a:t>Lot Frontage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sz="1300">
                          <a:solidFill>
                            <a:schemeClr val="dk1"/>
                          </a:solidFill>
                          <a:highlight>
                            <a:schemeClr val="lt1"/>
                          </a:highlight>
                        </a:rPr>
                        <a:t>We can assume that the unit is an apartment or condominium so it does not have lot frontage. However, looking through the MSSubclass, there is no apartment or condominium. Therefore, we will need to replace the missing values with the mean of the Lot Frontage.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94" name="Google Shape;94;p19"/>
          <p:cNvPicPr preferRelativeResize="0"/>
          <p:nvPr/>
        </p:nvPicPr>
        <p:blipFill>
          <a:blip r:embed="rId3">
            <a:alphaModFix/>
          </a:blip>
          <a:stretch>
            <a:fillRect/>
          </a:stretch>
        </p:blipFill>
        <p:spPr>
          <a:xfrm>
            <a:off x="5716950" y="2742475"/>
            <a:ext cx="2063275" cy="2003100"/>
          </a:xfrm>
          <a:prstGeom prst="rect">
            <a:avLst/>
          </a:prstGeom>
          <a:noFill/>
          <a:ln>
            <a:noFill/>
          </a:ln>
        </p:spPr>
      </p:pic>
      <p:sp>
        <p:nvSpPr>
          <p:cNvPr id="95" name="Google Shape;95;p19"/>
          <p:cNvSpPr txBox="1"/>
          <p:nvPr>
            <p:ph idx="1" type="body"/>
          </p:nvPr>
        </p:nvSpPr>
        <p:spPr>
          <a:xfrm>
            <a:off x="1779650" y="3482425"/>
            <a:ext cx="1293000" cy="523200"/>
          </a:xfrm>
          <a:prstGeom prst="rect">
            <a:avLst/>
          </a:prstGeom>
        </p:spPr>
        <p:txBody>
          <a:bodyPr anchorCtr="0" anchor="ctr" bIns="91425" lIns="91425" spcFirstLastPara="1" rIns="91425" wrap="square" tIns="91425">
            <a:normAutofit fontScale="85000"/>
          </a:bodyPr>
          <a:lstStyle/>
          <a:p>
            <a:pPr indent="0" lvl="0" marL="0" rtl="0" algn="l">
              <a:spcBef>
                <a:spcPts val="0"/>
              </a:spcBef>
              <a:spcAft>
                <a:spcPts val="1200"/>
              </a:spcAft>
              <a:buNone/>
            </a:pPr>
            <a:r>
              <a:rPr b="1" lang="en-GB">
                <a:solidFill>
                  <a:schemeClr val="dk1"/>
                </a:solidFill>
              </a:rPr>
              <a:t>Mean Value</a:t>
            </a:r>
            <a:endParaRPr b="1">
              <a:solidFill>
                <a:schemeClr val="dk1"/>
              </a:solidFill>
            </a:endParaRPr>
          </a:p>
        </p:txBody>
      </p:sp>
      <p:sp>
        <p:nvSpPr>
          <p:cNvPr id="96" name="Google Shape;96;p19"/>
          <p:cNvSpPr/>
          <p:nvPr/>
        </p:nvSpPr>
        <p:spPr>
          <a:xfrm>
            <a:off x="3490163" y="3641575"/>
            <a:ext cx="1627200" cy="2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24737" y="2396375"/>
            <a:ext cx="9094525" cy="800125"/>
          </a:xfrm>
          <a:prstGeom prst="rect">
            <a:avLst/>
          </a:prstGeom>
          <a:noFill/>
          <a:ln>
            <a:noFill/>
          </a:ln>
        </p:spPr>
      </p:pic>
      <p:sp>
        <p:nvSpPr>
          <p:cNvPr id="102" name="Google Shape;102;p20"/>
          <p:cNvSpPr txBox="1"/>
          <p:nvPr>
            <p:ph type="title"/>
          </p:nvPr>
        </p:nvSpPr>
        <p:spPr>
          <a:xfrm>
            <a:off x="311700" y="21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CLEANING - Missing Values - Exception 2</a:t>
            </a:r>
            <a:endParaRPr/>
          </a:p>
        </p:txBody>
      </p:sp>
      <p:graphicFrame>
        <p:nvGraphicFramePr>
          <p:cNvPr id="103" name="Google Shape;103;p20"/>
          <p:cNvGraphicFramePr/>
          <p:nvPr/>
        </p:nvGraphicFramePr>
        <p:xfrm>
          <a:off x="286450" y="933535"/>
          <a:ext cx="3000000" cy="3000000"/>
        </p:xfrm>
        <a:graphic>
          <a:graphicData uri="http://schemas.openxmlformats.org/drawingml/2006/table">
            <a:tbl>
              <a:tblPr>
                <a:noFill/>
                <a:tableStyleId>{FA3E1CA5-D58B-4EA0-85E1-7323019AC24C}</a:tableStyleId>
              </a:tblPr>
              <a:tblGrid>
                <a:gridCol w="1396600"/>
                <a:gridCol w="7174500"/>
              </a:tblGrid>
              <a:tr h="396200">
                <a:tc>
                  <a:txBody>
                    <a:bodyPr/>
                    <a:lstStyle/>
                    <a:p>
                      <a:pPr indent="0" lvl="0" marL="0" rtl="0" algn="l">
                        <a:spcBef>
                          <a:spcPts val="0"/>
                        </a:spcBef>
                        <a:spcAft>
                          <a:spcPts val="0"/>
                        </a:spcAft>
                        <a:buNone/>
                      </a:pPr>
                      <a:r>
                        <a:rPr b="1" lang="en-GB" sz="1300"/>
                        <a:t>Feature</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sz="1300"/>
                        <a:t>Remarks</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7025">
                <a:tc>
                  <a:txBody>
                    <a:bodyPr/>
                    <a:lstStyle/>
                    <a:p>
                      <a:pPr indent="0" lvl="0" marL="0" rtl="0" algn="l">
                        <a:spcBef>
                          <a:spcPts val="0"/>
                        </a:spcBef>
                        <a:spcAft>
                          <a:spcPts val="0"/>
                        </a:spcAft>
                        <a:buNone/>
                      </a:pPr>
                      <a:r>
                        <a:rPr lang="en-GB" sz="1300"/>
                        <a:t>Garage Yr Blt</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sz="1300">
                          <a:solidFill>
                            <a:schemeClr val="dk1"/>
                          </a:solidFill>
                          <a:highlight>
                            <a:schemeClr val="lt1"/>
                          </a:highlight>
                        </a:rPr>
                        <a:t>There is one </a:t>
                      </a:r>
                      <a:r>
                        <a:rPr lang="en-GB" sz="1300">
                          <a:solidFill>
                            <a:schemeClr val="dk1"/>
                          </a:solidFill>
                          <a:highlight>
                            <a:schemeClr val="lt1"/>
                          </a:highlight>
                        </a:rPr>
                        <a:t>house with value in under Garage Type but has missing garage year built. We replace missing value under numerical column with the mean value and </a:t>
                      </a:r>
                      <a:r>
                        <a:rPr lang="en-GB" sz="1300">
                          <a:solidFill>
                            <a:schemeClr val="dk1"/>
                          </a:solidFill>
                          <a:highlight>
                            <a:schemeClr val="lt1"/>
                          </a:highlight>
                        </a:rPr>
                        <a:t>missing value under categorical column with mode value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04" name="Google Shape;104;p20"/>
          <p:cNvPicPr preferRelativeResize="0"/>
          <p:nvPr/>
        </p:nvPicPr>
        <p:blipFill>
          <a:blip r:embed="rId4">
            <a:alphaModFix/>
          </a:blip>
          <a:stretch>
            <a:fillRect/>
          </a:stretch>
        </p:blipFill>
        <p:spPr>
          <a:xfrm>
            <a:off x="311700" y="3430050"/>
            <a:ext cx="2628900" cy="150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GB">
                <a:solidFill>
                  <a:schemeClr val="dk1"/>
                </a:solidFill>
              </a:rPr>
              <a:t>Split dataset into numerical and categorical features.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One-hot encode all categorical features.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Merge all numerical and the one-hot encoded categorical features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Split the dataset into 80% train and 20% test</a:t>
            </a:r>
            <a:endParaRPr>
              <a:solidFill>
                <a:schemeClr val="dk1"/>
              </a:solidFill>
            </a:endParaRPr>
          </a:p>
        </p:txBody>
      </p:sp>
      <p:graphicFrame>
        <p:nvGraphicFramePr>
          <p:cNvPr id="111" name="Google Shape;111;p21"/>
          <p:cNvGraphicFramePr/>
          <p:nvPr/>
        </p:nvGraphicFramePr>
        <p:xfrm>
          <a:off x="952500" y="2956150"/>
          <a:ext cx="3000000" cy="3000000"/>
        </p:xfrm>
        <a:graphic>
          <a:graphicData uri="http://schemas.openxmlformats.org/drawingml/2006/table">
            <a:tbl>
              <a:tblPr>
                <a:noFill/>
                <a:tableStyleId>{FA3E1CA5-D58B-4EA0-85E1-7323019AC24C}</a:tableStyleId>
              </a:tblPr>
              <a:tblGrid>
                <a:gridCol w="2413000"/>
                <a:gridCol w="2413000"/>
                <a:gridCol w="2413000"/>
              </a:tblGrid>
              <a:tr h="381000">
                <a:tc>
                  <a:txBody>
                    <a:bodyPr/>
                    <a:lstStyle/>
                    <a:p>
                      <a:pPr indent="0" lvl="0" marL="0" rtl="0" algn="l">
                        <a:spcBef>
                          <a:spcPts val="0"/>
                        </a:spcBef>
                        <a:spcAft>
                          <a:spcPts val="0"/>
                        </a:spcAft>
                        <a:buNone/>
                      </a:pPr>
                      <a:r>
                        <a:rPr b="1" lang="en-GB"/>
                        <a:t>Data</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t>Number of rows</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t>Number of columns</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X_train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1640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274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X_test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411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274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y_train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1640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y_test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411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