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3E1CA5-D58B-4EA0-85E1-7323019AC24C}">
  <a:tblStyle styleId="{FA3E1CA5-D58B-4EA0-85E1-7323019AC2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86" autoAdjust="0"/>
  </p:normalViewPr>
  <p:slideViewPr>
    <p:cSldViewPr snapToGrid="0">
      <p:cViewPr varScale="1">
        <p:scale>
          <a:sx n="62" d="100"/>
          <a:sy n="62" d="100"/>
        </p:scale>
        <p:origin x="140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755db52ed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755db52ed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755db52ed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755db52ed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755db52ed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755db52ed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755db52ed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755db52ed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755db52ed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755db52ed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755db52ed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755db52ed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55db52ed0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755db52ed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755db52ed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755db52ed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755db52ed0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755db52ed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755db52ed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755db52ed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55db52e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55db52e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755db52ed0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755db52ed0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78c1cb2585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78c1cb2585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755db52ed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755db52ed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755db52ed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755db52ed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55db52ed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755db52ed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55db52ed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755db52ed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8c1cb258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8c1cb258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755db52ed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755db52ed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55db52ed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55db52ed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jse.amstat.org/v19n3/decock/DataDocumentation.tx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Group 3 Project 2</a:t>
            </a:r>
            <a:endParaRPr/>
          </a:p>
        </p:txBody>
      </p:sp>
      <p:sp>
        <p:nvSpPr>
          <p:cNvPr id="55" name="Google Shape;55;p13"/>
          <p:cNvSpPr txBox="1">
            <a:spLocks noGrp="1"/>
          </p:cNvSpPr>
          <p:nvPr>
            <p:ph type="subTitle" idx="1"/>
          </p:nvPr>
        </p:nvSpPr>
        <p:spPr>
          <a:xfrm>
            <a:off x="311700" y="3079050"/>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1740"/>
              <a:t>Jance Ng</a:t>
            </a:r>
            <a:endParaRPr sz="1740"/>
          </a:p>
          <a:p>
            <a:pPr marL="0" lvl="0" indent="0" algn="ctr" rtl="0">
              <a:lnSpc>
                <a:spcPct val="80000"/>
              </a:lnSpc>
              <a:spcBef>
                <a:spcPts val="0"/>
              </a:spcBef>
              <a:spcAft>
                <a:spcPts val="0"/>
              </a:spcAft>
              <a:buSzPts val="605"/>
              <a:buNone/>
            </a:pPr>
            <a:endParaRPr sz="1740"/>
          </a:p>
          <a:p>
            <a:pPr marL="0" lvl="0" indent="0" algn="ctr" rtl="0">
              <a:lnSpc>
                <a:spcPct val="80000"/>
              </a:lnSpc>
              <a:spcBef>
                <a:spcPts val="0"/>
              </a:spcBef>
              <a:spcAft>
                <a:spcPts val="0"/>
              </a:spcAft>
              <a:buSzPts val="605"/>
              <a:buNone/>
            </a:pPr>
            <a:r>
              <a:rPr lang="en-GB" sz="1740"/>
              <a:t>Jin Min Wood</a:t>
            </a:r>
            <a:endParaRPr sz="1740"/>
          </a:p>
          <a:p>
            <a:pPr marL="0" lvl="0" indent="0" algn="ctr" rtl="0">
              <a:lnSpc>
                <a:spcPct val="80000"/>
              </a:lnSpc>
              <a:spcBef>
                <a:spcPts val="0"/>
              </a:spcBef>
              <a:spcAft>
                <a:spcPts val="0"/>
              </a:spcAft>
              <a:buSzPts val="605"/>
              <a:buNone/>
            </a:pPr>
            <a:endParaRPr sz="1740"/>
          </a:p>
          <a:p>
            <a:pPr marL="0" lvl="0" indent="0" algn="ctr" rtl="0">
              <a:lnSpc>
                <a:spcPct val="80000"/>
              </a:lnSpc>
              <a:spcBef>
                <a:spcPts val="0"/>
              </a:spcBef>
              <a:spcAft>
                <a:spcPts val="0"/>
              </a:spcAft>
              <a:buSzPts val="605"/>
              <a:buNone/>
            </a:pPr>
            <a:r>
              <a:rPr lang="en-GB" sz="1740"/>
              <a:t>Adrian Kong</a:t>
            </a:r>
            <a:endParaRPr sz="17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BASELINE MODEL</a:t>
            </a:r>
            <a:endParaRPr/>
          </a:p>
        </p:txBody>
      </p:sp>
      <p:graphicFrame>
        <p:nvGraphicFramePr>
          <p:cNvPr id="117" name="Google Shape;117;p22"/>
          <p:cNvGraphicFramePr/>
          <p:nvPr/>
        </p:nvGraphicFramePr>
        <p:xfrm>
          <a:off x="952500" y="1809750"/>
          <a:ext cx="7239000" cy="1188630"/>
        </p:xfrm>
        <a:graphic>
          <a:graphicData uri="http://schemas.openxmlformats.org/drawingml/2006/table">
            <a:tbl>
              <a:tblPr>
                <a:noFill/>
                <a:tableStyleId>{FA3E1CA5-D58B-4EA0-85E1-7323019AC24C}</a:tableStyleId>
              </a:tblPr>
              <a:tblGrid>
                <a:gridCol w="2813275">
                  <a:extLst>
                    <a:ext uri="{9D8B030D-6E8A-4147-A177-3AD203B41FA5}">
                      <a16:colId xmlns:a16="http://schemas.microsoft.com/office/drawing/2014/main" val="20000"/>
                    </a:ext>
                  </a:extLst>
                </a:gridCol>
                <a:gridCol w="44257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a:t>Model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Linear Regression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Features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Lot Area &amp; Overall Quality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t>R2 score </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0.7142968805431572</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PART 1</a:t>
            </a:r>
            <a:endParaRPr/>
          </a:p>
        </p:txBody>
      </p:sp>
      <p:graphicFrame>
        <p:nvGraphicFramePr>
          <p:cNvPr id="123" name="Google Shape;123;p23"/>
          <p:cNvGraphicFramePr/>
          <p:nvPr/>
        </p:nvGraphicFramePr>
        <p:xfrm>
          <a:off x="952500" y="2473100"/>
          <a:ext cx="7239000" cy="1188630"/>
        </p:xfrm>
        <a:graphic>
          <a:graphicData uri="http://schemas.openxmlformats.org/drawingml/2006/table">
            <a:tbl>
              <a:tblPr>
                <a:noFill/>
                <a:tableStyleId>{FA3E1CA5-D58B-4EA0-85E1-7323019AC24C}</a:tableStyleId>
              </a:tblPr>
              <a:tblGrid>
                <a:gridCol w="2813275">
                  <a:extLst>
                    <a:ext uri="{9D8B030D-6E8A-4147-A177-3AD203B41FA5}">
                      <a16:colId xmlns:a16="http://schemas.microsoft.com/office/drawing/2014/main" val="20000"/>
                    </a:ext>
                  </a:extLst>
                </a:gridCol>
                <a:gridCol w="44257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a:t>Model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Linear Regression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Features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Standardized all features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t>R2 score </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-4.6009062687285534e+21</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4" name="Google Shape;124;p23"/>
          <p:cNvSpPr txBox="1"/>
          <p:nvPr/>
        </p:nvSpPr>
        <p:spPr>
          <a:xfrm>
            <a:off x="693975" y="1224650"/>
            <a:ext cx="7497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Steps:</a:t>
            </a:r>
            <a:endParaRPr/>
          </a:p>
          <a:p>
            <a:pPr marL="457200" lvl="0" indent="-317500" algn="l" rtl="0">
              <a:spcBef>
                <a:spcPts val="0"/>
              </a:spcBef>
              <a:spcAft>
                <a:spcPts val="0"/>
              </a:spcAft>
              <a:buSzPts val="1400"/>
              <a:buAutoNum type="arabicPeriod"/>
            </a:pPr>
            <a:r>
              <a:rPr lang="en-GB"/>
              <a:t>Standardize all features</a:t>
            </a:r>
            <a:endParaRPr/>
          </a:p>
          <a:p>
            <a:pPr marL="457200" lvl="0" indent="-317500" algn="l" rtl="0">
              <a:spcBef>
                <a:spcPts val="0"/>
              </a:spcBef>
              <a:spcAft>
                <a:spcPts val="0"/>
              </a:spcAft>
              <a:buSzPts val="1400"/>
              <a:buAutoNum type="arabicPeriod"/>
            </a:pPr>
            <a:r>
              <a:rPr lang="en-GB"/>
              <a:t>Fit standardized features to Linear Regression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24"/>
          <p:cNvGraphicFramePr/>
          <p:nvPr/>
        </p:nvGraphicFramePr>
        <p:xfrm>
          <a:off x="952500" y="2483325"/>
          <a:ext cx="7239000" cy="1584840"/>
        </p:xfrm>
        <a:graphic>
          <a:graphicData uri="http://schemas.openxmlformats.org/drawingml/2006/table">
            <a:tbl>
              <a:tblPr>
                <a:noFill/>
                <a:tableStyleId>{FA3E1CA5-D58B-4EA0-85E1-7323019AC24C}</a:tableStyleId>
              </a:tblPr>
              <a:tblGrid>
                <a:gridCol w="2813275">
                  <a:extLst>
                    <a:ext uri="{9D8B030D-6E8A-4147-A177-3AD203B41FA5}">
                      <a16:colId xmlns:a16="http://schemas.microsoft.com/office/drawing/2014/main" val="20000"/>
                    </a:ext>
                  </a:extLst>
                </a:gridCol>
                <a:gridCol w="44257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a:t>Model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Ridge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Features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Standardized all features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t>R2 score </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0.8397908717781926</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t>RMSE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199325.9060718847</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0" name="Google Shape;130;p24"/>
          <p:cNvSpPr txBox="1"/>
          <p:nvPr/>
        </p:nvSpPr>
        <p:spPr>
          <a:xfrm>
            <a:off x="693975" y="1224650"/>
            <a:ext cx="7497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Steps:</a:t>
            </a:r>
            <a:endParaRPr/>
          </a:p>
          <a:p>
            <a:pPr marL="457200" lvl="0" indent="-317500" algn="l" rtl="0">
              <a:spcBef>
                <a:spcPts val="0"/>
              </a:spcBef>
              <a:spcAft>
                <a:spcPts val="0"/>
              </a:spcAft>
              <a:buSzPts val="1400"/>
              <a:buAutoNum type="arabicPeriod"/>
            </a:pPr>
            <a:r>
              <a:rPr lang="en-GB"/>
              <a:t>Find optimal alpha value</a:t>
            </a:r>
            <a:endParaRPr/>
          </a:p>
          <a:p>
            <a:pPr marL="457200" lvl="0" indent="-317500" algn="l" rtl="0">
              <a:spcBef>
                <a:spcPts val="0"/>
              </a:spcBef>
              <a:spcAft>
                <a:spcPts val="0"/>
              </a:spcAft>
              <a:buSzPts val="1400"/>
              <a:buAutoNum type="arabicPeriod"/>
            </a:pPr>
            <a:r>
              <a:rPr lang="en-GB"/>
              <a:t>Fit standardized features to Ridge model with optimal alpha value.</a:t>
            </a:r>
            <a:endParaRPr/>
          </a:p>
        </p:txBody>
      </p:sp>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PART 1 (cont.)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MODELING PART 1 (cont.)</a:t>
            </a:r>
            <a:endParaRPr/>
          </a:p>
        </p:txBody>
      </p:sp>
      <p:sp>
        <p:nvSpPr>
          <p:cNvPr id="137" name="Google Shape;137;p25"/>
          <p:cNvSpPr txBox="1"/>
          <p:nvPr/>
        </p:nvSpPr>
        <p:spPr>
          <a:xfrm>
            <a:off x="693975" y="1224650"/>
            <a:ext cx="7497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Steps:</a:t>
            </a:r>
            <a:endParaRPr/>
          </a:p>
          <a:p>
            <a:pPr marL="457200" lvl="0" indent="-317500" algn="l" rtl="0">
              <a:spcBef>
                <a:spcPts val="0"/>
              </a:spcBef>
              <a:spcAft>
                <a:spcPts val="0"/>
              </a:spcAft>
              <a:buSzPts val="1400"/>
              <a:buAutoNum type="arabicPeriod"/>
            </a:pPr>
            <a:r>
              <a:rPr lang="en-GB"/>
              <a:t>Find optimal alpha value</a:t>
            </a:r>
            <a:endParaRPr/>
          </a:p>
          <a:p>
            <a:pPr marL="457200" lvl="0" indent="-317500" algn="l" rtl="0">
              <a:spcBef>
                <a:spcPts val="0"/>
              </a:spcBef>
              <a:spcAft>
                <a:spcPts val="0"/>
              </a:spcAft>
              <a:buSzPts val="1400"/>
              <a:buAutoNum type="arabicPeriod"/>
            </a:pPr>
            <a:r>
              <a:rPr lang="en-GB"/>
              <a:t>Fit standardized features to Lasso model with optimal alpha value.</a:t>
            </a:r>
            <a:endParaRPr/>
          </a:p>
        </p:txBody>
      </p:sp>
      <p:graphicFrame>
        <p:nvGraphicFramePr>
          <p:cNvPr id="138" name="Google Shape;138;p25"/>
          <p:cNvGraphicFramePr/>
          <p:nvPr/>
        </p:nvGraphicFramePr>
        <p:xfrm>
          <a:off x="952500" y="2473100"/>
          <a:ext cx="7239000" cy="1584840"/>
        </p:xfrm>
        <a:graphic>
          <a:graphicData uri="http://schemas.openxmlformats.org/drawingml/2006/table">
            <a:tbl>
              <a:tblPr>
                <a:noFill/>
                <a:tableStyleId>{FA3E1CA5-D58B-4EA0-85E1-7323019AC24C}</a:tableStyleId>
              </a:tblPr>
              <a:tblGrid>
                <a:gridCol w="2813275">
                  <a:extLst>
                    <a:ext uri="{9D8B030D-6E8A-4147-A177-3AD203B41FA5}">
                      <a16:colId xmlns:a16="http://schemas.microsoft.com/office/drawing/2014/main" val="20000"/>
                    </a:ext>
                  </a:extLst>
                </a:gridCol>
                <a:gridCol w="44257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a:t>Model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Lasso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Features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Standardized all features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t>R2 score </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highlight>
                            <a:schemeClr val="lt1"/>
                          </a:highlight>
                        </a:rPr>
                        <a:t>0.8437015234296557</a:t>
                      </a:r>
                      <a:endParaRPr>
                        <a:solidFill>
                          <a:schemeClr val="dk1"/>
                        </a:solidFill>
                        <a:highlight>
                          <a:schemeClr val="lt1"/>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t>RMSE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highlight>
                            <a:schemeClr val="lt1"/>
                          </a:highlight>
                        </a:rPr>
                        <a:t>199147.08628262393</a:t>
                      </a:r>
                      <a:endParaRPr>
                        <a:solidFill>
                          <a:schemeClr val="dk1"/>
                        </a:solidFill>
                        <a:highlight>
                          <a:schemeClr val="lt1"/>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98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PROCESSING PART 2</a:t>
            </a:r>
            <a:endParaRPr/>
          </a:p>
        </p:txBody>
      </p:sp>
      <p:pic>
        <p:nvPicPr>
          <p:cNvPr id="144" name="Google Shape;144;p26"/>
          <p:cNvPicPr preferRelativeResize="0"/>
          <p:nvPr/>
        </p:nvPicPr>
        <p:blipFill>
          <a:blip r:embed="rId3">
            <a:alphaModFix/>
          </a:blip>
          <a:stretch>
            <a:fillRect/>
          </a:stretch>
        </p:blipFill>
        <p:spPr>
          <a:xfrm>
            <a:off x="438823" y="670750"/>
            <a:ext cx="4328025" cy="4166401"/>
          </a:xfrm>
          <a:prstGeom prst="rect">
            <a:avLst/>
          </a:prstGeom>
          <a:noFill/>
          <a:ln>
            <a:noFill/>
          </a:ln>
        </p:spPr>
      </p:pic>
      <p:sp>
        <p:nvSpPr>
          <p:cNvPr id="145" name="Google Shape;145;p26"/>
          <p:cNvSpPr txBox="1"/>
          <p:nvPr/>
        </p:nvSpPr>
        <p:spPr>
          <a:xfrm>
            <a:off x="5041500" y="959300"/>
            <a:ext cx="3790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Heatmap of correlation of all numerical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27"/>
          <p:cNvGraphicFramePr/>
          <p:nvPr/>
        </p:nvGraphicFramePr>
        <p:xfrm>
          <a:off x="401400" y="87650"/>
          <a:ext cx="3044600" cy="4968210"/>
        </p:xfrm>
        <a:graphic>
          <a:graphicData uri="http://schemas.openxmlformats.org/drawingml/2006/table">
            <a:tbl>
              <a:tblPr>
                <a:noFill/>
                <a:tableStyleId>{FA3E1CA5-D58B-4EA0-85E1-7323019AC24C}</a:tableStyleId>
              </a:tblPr>
              <a:tblGrid>
                <a:gridCol w="1558025">
                  <a:extLst>
                    <a:ext uri="{9D8B030D-6E8A-4147-A177-3AD203B41FA5}">
                      <a16:colId xmlns:a16="http://schemas.microsoft.com/office/drawing/2014/main" val="20000"/>
                    </a:ext>
                  </a:extLst>
                </a:gridCol>
                <a:gridCol w="1486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a:t>FEATURE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b="1"/>
                        <a:t>VIF</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Overall Qual</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60.667728</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Year Built</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r" rtl="0">
                        <a:spcBef>
                          <a:spcPts val="0"/>
                        </a:spcBef>
                        <a:spcAft>
                          <a:spcPts val="0"/>
                        </a:spcAft>
                        <a:buNone/>
                      </a:pPr>
                      <a:r>
                        <a:rPr lang="en-GB"/>
                        <a:t>9058.56774</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Year Remod/Add</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r" rtl="0">
                        <a:spcBef>
                          <a:spcPts val="0"/>
                        </a:spcBef>
                        <a:spcAft>
                          <a:spcPts val="0"/>
                        </a:spcAft>
                        <a:buNone/>
                      </a:pPr>
                      <a:r>
                        <a:rPr lang="en-GB"/>
                        <a:t>8910.26204</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Mas Vnr Area</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1.85017</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t>Total Bsmt SF</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22.201645</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t>1st Flr SF</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34.998552</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t>Gr Liv Area</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59.79677</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GB"/>
                        <a:t>TotRms AbvGrd</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55.854408</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GB"/>
                        <a:t>Garage Cars</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36.763833</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en-GB"/>
                        <a:t>Garage Area</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32.589563</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81000">
                <a:tc>
                  <a:txBody>
                    <a:bodyPr/>
                    <a:lstStyle/>
                    <a:p>
                      <a:pPr marL="0" lvl="0" indent="0" algn="l" rtl="0">
                        <a:spcBef>
                          <a:spcPts val="0"/>
                        </a:spcBef>
                        <a:spcAft>
                          <a:spcPts val="0"/>
                        </a:spcAft>
                        <a:buNone/>
                      </a:pPr>
                      <a:r>
                        <a:rPr lang="en-GB"/>
                        <a:t>SalePrice</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28.860521</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81000">
                <a:tc>
                  <a:txBody>
                    <a:bodyPr/>
                    <a:lstStyle/>
                    <a:p>
                      <a:pPr marL="0" lvl="0" indent="0" algn="l" rtl="0">
                        <a:spcBef>
                          <a:spcPts val="0"/>
                        </a:spcBef>
                        <a:spcAft>
                          <a:spcPts val="0"/>
                        </a:spcAft>
                        <a:buNone/>
                      </a:pPr>
                      <a:r>
                        <a:rPr lang="en-GB"/>
                        <a:t>Total Bath</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GB"/>
                        <a:t>22.967767</a:t>
                      </a:r>
                      <a:endParaRPr/>
                    </a:p>
                  </a:txBody>
                  <a:tcPr marL="91425" marR="91425" marT="38100" marB="381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151" name="Google Shape;151;p27"/>
          <p:cNvSpPr txBox="1"/>
          <p:nvPr/>
        </p:nvSpPr>
        <p:spPr>
          <a:xfrm>
            <a:off x="3806600" y="540900"/>
            <a:ext cx="42453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These are the features with correlation to SalePrice higher than </a:t>
            </a:r>
            <a:r>
              <a:rPr lang="en-GB" b="1"/>
              <a:t>0.5</a:t>
            </a:r>
            <a:endParaRPr b="1"/>
          </a:p>
          <a:p>
            <a:pPr marL="457200" lvl="0" indent="-317500" algn="l" rtl="0">
              <a:spcBef>
                <a:spcPts val="0"/>
              </a:spcBef>
              <a:spcAft>
                <a:spcPts val="0"/>
              </a:spcAft>
              <a:buClr>
                <a:schemeClr val="dk1"/>
              </a:buClr>
              <a:buSzPts val="1400"/>
              <a:buChar char="➔"/>
            </a:pPr>
            <a:r>
              <a:rPr lang="en-GB">
                <a:solidFill>
                  <a:schemeClr val="dk1"/>
                </a:solidFill>
              </a:rPr>
              <a:t>Year Built and Year Remod/Add has high </a:t>
            </a:r>
            <a:r>
              <a:rPr lang="en-GB">
                <a:solidFill>
                  <a:schemeClr val="dk1"/>
                </a:solidFill>
                <a:highlight>
                  <a:srgbClr val="FFFFFF"/>
                </a:highlight>
              </a:rPr>
              <a:t> Variance Inflation Factor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311700" y="213575"/>
            <a:ext cx="8526300" cy="45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Final features selected in Part 2 are:</a:t>
            </a: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Overall Qual</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Mas Vnr Area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Total Bsmt SF</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1st Flr SF</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Gr Liv Area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TotRms AbvGrd</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Garage Cars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Garage Area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Total Bath</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Age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PART 2</a:t>
            </a:r>
            <a:endParaRPr/>
          </a:p>
        </p:txBody>
      </p:sp>
      <p:sp>
        <p:nvSpPr>
          <p:cNvPr id="162" name="Google Shape;162;p29"/>
          <p:cNvSpPr txBox="1"/>
          <p:nvPr/>
        </p:nvSpPr>
        <p:spPr>
          <a:xfrm>
            <a:off x="693975" y="1224650"/>
            <a:ext cx="7497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Steps:</a:t>
            </a:r>
            <a:endParaRPr/>
          </a:p>
          <a:p>
            <a:pPr marL="457200" lvl="0" indent="-317500" algn="l" rtl="0">
              <a:spcBef>
                <a:spcPts val="0"/>
              </a:spcBef>
              <a:spcAft>
                <a:spcPts val="0"/>
              </a:spcAft>
              <a:buSzPts val="1400"/>
              <a:buAutoNum type="arabicPeriod"/>
            </a:pPr>
            <a:r>
              <a:rPr lang="en-GB"/>
              <a:t>Standardize all features selected in Data Processing Part 2</a:t>
            </a:r>
            <a:endParaRPr/>
          </a:p>
          <a:p>
            <a:pPr marL="457200" lvl="0" indent="-317500" algn="l" rtl="0">
              <a:spcBef>
                <a:spcPts val="0"/>
              </a:spcBef>
              <a:spcAft>
                <a:spcPts val="0"/>
              </a:spcAft>
              <a:buSzPts val="1400"/>
              <a:buAutoNum type="arabicPeriod"/>
            </a:pPr>
            <a:r>
              <a:rPr lang="en-GB"/>
              <a:t>Fit standardized features to Linear Regression model.</a:t>
            </a:r>
            <a:endParaRPr/>
          </a:p>
        </p:txBody>
      </p:sp>
      <p:graphicFrame>
        <p:nvGraphicFramePr>
          <p:cNvPr id="163" name="Google Shape;163;p29"/>
          <p:cNvGraphicFramePr/>
          <p:nvPr/>
        </p:nvGraphicFramePr>
        <p:xfrm>
          <a:off x="823275" y="2513925"/>
          <a:ext cx="7239000" cy="1629608"/>
        </p:xfrm>
        <a:graphic>
          <a:graphicData uri="http://schemas.openxmlformats.org/drawingml/2006/table">
            <a:tbl>
              <a:tblPr>
                <a:noFill/>
                <a:tableStyleId>{FA3E1CA5-D58B-4EA0-85E1-7323019AC24C}</a:tableStyleId>
              </a:tblPr>
              <a:tblGrid>
                <a:gridCol w="2813275">
                  <a:extLst>
                    <a:ext uri="{9D8B030D-6E8A-4147-A177-3AD203B41FA5}">
                      <a16:colId xmlns:a16="http://schemas.microsoft.com/office/drawing/2014/main" val="20000"/>
                    </a:ext>
                  </a:extLst>
                </a:gridCol>
                <a:gridCol w="44257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a:t>Model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Linear Regression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Features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Standardized features selected in Part 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t>R2 score </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0.7702069554872076</a:t>
                      </a:r>
                      <a:endParaRPr>
                        <a:solidFill>
                          <a:schemeClr val="dk1"/>
                        </a:solidFill>
                        <a:highlight>
                          <a:schemeClr val="lt1"/>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t>RMSE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129467.33485416573</a:t>
                      </a:r>
                      <a:endParaRPr>
                        <a:solidFill>
                          <a:schemeClr val="dk1"/>
                        </a:solidFill>
                        <a:highlight>
                          <a:schemeClr val="lt1"/>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PART 3 (With SelectKBest)</a:t>
            </a:r>
            <a:endParaRPr/>
          </a:p>
        </p:txBody>
      </p:sp>
      <p:pic>
        <p:nvPicPr>
          <p:cNvPr id="169" name="Google Shape;169;p30"/>
          <p:cNvPicPr preferRelativeResize="0"/>
          <p:nvPr/>
        </p:nvPicPr>
        <p:blipFill>
          <a:blip r:embed="rId3">
            <a:alphaModFix/>
          </a:blip>
          <a:stretch>
            <a:fillRect/>
          </a:stretch>
        </p:blipFill>
        <p:spPr>
          <a:xfrm>
            <a:off x="1279513" y="712925"/>
            <a:ext cx="6584982" cy="44305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 PART 3</a:t>
            </a:r>
            <a:endParaRPr/>
          </a:p>
        </p:txBody>
      </p:sp>
      <p:sp>
        <p:nvSpPr>
          <p:cNvPr id="175" name="Google Shape;175;p31"/>
          <p:cNvSpPr txBox="1"/>
          <p:nvPr/>
        </p:nvSpPr>
        <p:spPr>
          <a:xfrm>
            <a:off x="693975" y="1224650"/>
            <a:ext cx="7497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Steps:</a:t>
            </a:r>
            <a:endParaRPr/>
          </a:p>
          <a:p>
            <a:pPr marL="457200" lvl="0" indent="-317500" algn="l" rtl="0">
              <a:spcBef>
                <a:spcPts val="0"/>
              </a:spcBef>
              <a:spcAft>
                <a:spcPts val="0"/>
              </a:spcAft>
              <a:buSzPts val="1400"/>
              <a:buAutoNum type="arabicPeriod"/>
            </a:pPr>
            <a:r>
              <a:rPr lang="en-GB"/>
              <a:t>Make use of SelectKBest function to select optimum number of features, K.</a:t>
            </a:r>
            <a:endParaRPr/>
          </a:p>
          <a:p>
            <a:pPr marL="457200" lvl="0" indent="-317500" algn="l" rtl="0">
              <a:spcBef>
                <a:spcPts val="0"/>
              </a:spcBef>
              <a:spcAft>
                <a:spcPts val="0"/>
              </a:spcAft>
              <a:buSzPts val="1400"/>
              <a:buAutoNum type="arabicPeriod"/>
            </a:pPr>
            <a:r>
              <a:rPr lang="en-GB"/>
              <a:t>Fit and transform the training data with K number features.</a:t>
            </a:r>
            <a:endParaRPr/>
          </a:p>
          <a:p>
            <a:pPr marL="457200" lvl="0" indent="-317500" algn="l" rtl="0">
              <a:spcBef>
                <a:spcPts val="0"/>
              </a:spcBef>
              <a:spcAft>
                <a:spcPts val="0"/>
              </a:spcAft>
              <a:buSzPts val="1400"/>
              <a:buAutoNum type="arabicPeriod"/>
            </a:pPr>
            <a:r>
              <a:rPr lang="en-GB"/>
              <a:t>Fit transformed data to Linear Regression model.</a:t>
            </a:r>
            <a:endParaRPr/>
          </a:p>
        </p:txBody>
      </p:sp>
      <p:graphicFrame>
        <p:nvGraphicFramePr>
          <p:cNvPr id="176" name="Google Shape;176;p31"/>
          <p:cNvGraphicFramePr/>
          <p:nvPr/>
        </p:nvGraphicFramePr>
        <p:xfrm>
          <a:off x="952500" y="2564275"/>
          <a:ext cx="7239000" cy="1629608"/>
        </p:xfrm>
        <a:graphic>
          <a:graphicData uri="http://schemas.openxmlformats.org/drawingml/2006/table">
            <a:tbl>
              <a:tblPr>
                <a:noFill/>
                <a:tableStyleId>{FA3E1CA5-D58B-4EA0-85E1-7323019AC24C}</a:tableStyleId>
              </a:tblPr>
              <a:tblGrid>
                <a:gridCol w="2813275">
                  <a:extLst>
                    <a:ext uri="{9D8B030D-6E8A-4147-A177-3AD203B41FA5}">
                      <a16:colId xmlns:a16="http://schemas.microsoft.com/office/drawing/2014/main" val="20000"/>
                    </a:ext>
                  </a:extLst>
                </a:gridCol>
                <a:gridCol w="44257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b="1"/>
                        <a:t>Model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Linear Regression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Features Used</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140 features selected with SelectKBest function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solidFill>
                            <a:schemeClr val="dk1"/>
                          </a:solidFill>
                        </a:rPr>
                        <a:t>R2 score </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0.890137859811365</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t>RMSE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23914.714072188213</a:t>
                      </a:r>
                      <a:endParaRPr>
                        <a:solidFill>
                          <a:schemeClr val="dk1"/>
                        </a:solidFill>
                        <a:highlight>
                          <a:schemeClr val="lt1"/>
                        </a:high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As a property agency, it is very important to us that we are able to estimate what is the estimated worth of the property. By predicting the worth of a property accurately, we have higher confidence in selling the property and also receiving our well deserved commission. There are many manipulating variables that are affecting the price of a property. We will make use of regression model to estimate the SalePrice of a property and measure how well is our prediction and the actual SalePrice.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graphicFrame>
        <p:nvGraphicFramePr>
          <p:cNvPr id="182" name="Google Shape;182;p32"/>
          <p:cNvGraphicFramePr/>
          <p:nvPr/>
        </p:nvGraphicFramePr>
        <p:xfrm>
          <a:off x="590225" y="1040225"/>
          <a:ext cx="7963550" cy="3332273"/>
        </p:xfrm>
        <a:graphic>
          <a:graphicData uri="http://schemas.openxmlformats.org/drawingml/2006/table">
            <a:tbl>
              <a:tblPr>
                <a:noFill/>
                <a:tableStyleId>{FA3E1CA5-D58B-4EA0-85E1-7323019AC24C}</a:tableStyleId>
              </a:tblPr>
              <a:tblGrid>
                <a:gridCol w="1809750">
                  <a:extLst>
                    <a:ext uri="{9D8B030D-6E8A-4147-A177-3AD203B41FA5}">
                      <a16:colId xmlns:a16="http://schemas.microsoft.com/office/drawing/2014/main" val="20000"/>
                    </a:ext>
                  </a:extLst>
                </a:gridCol>
                <a:gridCol w="1544425">
                  <a:extLst>
                    <a:ext uri="{9D8B030D-6E8A-4147-A177-3AD203B41FA5}">
                      <a16:colId xmlns:a16="http://schemas.microsoft.com/office/drawing/2014/main" val="20001"/>
                    </a:ext>
                  </a:extLst>
                </a:gridCol>
                <a:gridCol w="2554725">
                  <a:extLst>
                    <a:ext uri="{9D8B030D-6E8A-4147-A177-3AD203B41FA5}">
                      <a16:colId xmlns:a16="http://schemas.microsoft.com/office/drawing/2014/main" val="20002"/>
                    </a:ext>
                  </a:extLst>
                </a:gridCol>
                <a:gridCol w="20546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b="1">
                          <a:solidFill>
                            <a:schemeClr val="dk1"/>
                          </a:solidFill>
                        </a:rPr>
                        <a:t>Model</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GB" b="1">
                          <a:solidFill>
                            <a:schemeClr val="dk1"/>
                          </a:solidFill>
                        </a:rPr>
                        <a:t>In Section</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GB" b="1">
                          <a:solidFill>
                            <a:schemeClr val="dk1"/>
                          </a:solidFill>
                        </a:rPr>
                        <a:t>R2 Score</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GB" b="1">
                          <a:solidFill>
                            <a:schemeClr val="dk1"/>
                          </a:solidFill>
                        </a:rPr>
                        <a:t>RMSE</a:t>
                      </a:r>
                      <a:endParaRPr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1"/>
                          </a:solidFill>
                        </a:rPr>
                        <a:t>Linear Regression</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Baseline Model</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0.7142968805431572</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Not Calculated</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1"/>
                          </a:solidFill>
                        </a:rPr>
                        <a:t>Linear Regression</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Modeling Part 1</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-4.6009062687285534e+21</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Not Calculated</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1"/>
                          </a:solidFill>
                        </a:rPr>
                        <a:t>Ridge</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Modeling Part 1</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0.8397908717781926</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199,325.9060718847</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1"/>
                          </a:solidFill>
                        </a:rPr>
                        <a:t>Lasso</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Modeling Part 1</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0.8437015234296557</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199,147.08628262393</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1"/>
                          </a:solidFill>
                        </a:rPr>
                        <a:t>Linear Regression</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1"/>
                          </a:solidFill>
                        </a:rPr>
                        <a:t>Modeling Part 2</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None/>
                      </a:pPr>
                      <a:r>
                        <a:rPr lang="en-GB">
                          <a:solidFill>
                            <a:schemeClr val="dk1"/>
                          </a:solidFill>
                        </a:rPr>
                        <a:t>0.7702069554872076</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a:solidFill>
                            <a:schemeClr val="dk1"/>
                          </a:solidFill>
                        </a:rPr>
                        <a:t>129,467.33485416573</a:t>
                      </a:r>
                      <a:endParaRPr>
                        <a:solidFill>
                          <a:schemeClr val="dk1"/>
                        </a:solidFill>
                      </a:endParaRPr>
                    </a:p>
                    <a:p>
                      <a:pPr marL="0" lvl="0" indent="0" algn="l" rtl="0">
                        <a:lnSpc>
                          <a:spcPct val="135714"/>
                        </a:lnSpc>
                        <a:spcBef>
                          <a:spcPts val="0"/>
                        </a:spcBef>
                        <a:spcAft>
                          <a:spcPts val="0"/>
                        </a:spcAft>
                        <a:buNone/>
                      </a:pP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1"/>
                          </a:solidFill>
                        </a:rPr>
                        <a:t>Linear Regression</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GB">
                          <a:solidFill>
                            <a:schemeClr val="dk1"/>
                          </a:solidFill>
                        </a:rPr>
                        <a:t>Modeling Part 3</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00"/>
                    </a:solidFill>
                  </a:tcPr>
                </a:tc>
                <a:tc>
                  <a:txBody>
                    <a:bodyPr/>
                    <a:lstStyle/>
                    <a:p>
                      <a:pPr marL="0" lvl="0" indent="0" algn="l" rtl="0">
                        <a:lnSpc>
                          <a:spcPct val="135714"/>
                        </a:lnSpc>
                        <a:spcBef>
                          <a:spcPts val="0"/>
                        </a:spcBef>
                        <a:spcAft>
                          <a:spcPts val="0"/>
                        </a:spcAft>
                        <a:buNone/>
                      </a:pPr>
                      <a:r>
                        <a:rPr lang="en-GB">
                          <a:solidFill>
                            <a:schemeClr val="dk1"/>
                          </a:solidFill>
                        </a:rPr>
                        <a:t>0.890137859811365</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00"/>
                    </a:solidFill>
                  </a:tcPr>
                </a:tc>
                <a:tc>
                  <a:txBody>
                    <a:bodyPr/>
                    <a:lstStyle/>
                    <a:p>
                      <a:pPr marL="0" lvl="0" indent="0" algn="l" rtl="0">
                        <a:lnSpc>
                          <a:spcPct val="135714"/>
                        </a:lnSpc>
                        <a:spcBef>
                          <a:spcPts val="0"/>
                        </a:spcBef>
                        <a:spcAft>
                          <a:spcPts val="0"/>
                        </a:spcAft>
                        <a:buNone/>
                      </a:pPr>
                      <a:r>
                        <a:rPr lang="en-GB">
                          <a:solidFill>
                            <a:schemeClr val="dk1"/>
                          </a:solidFill>
                        </a:rPr>
                        <a:t>23,914.714072188213</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FF00"/>
                    </a:solidFill>
                  </a:tcPr>
                </a:tc>
                <a:extLst>
                  <a:ext uri="{0D108BD9-81ED-4DB2-BD59-A6C34878D82A}">
                    <a16:rowId xmlns:a16="http://schemas.microsoft.com/office/drawing/2014/main" val="10006"/>
                  </a:ext>
                </a:extLst>
              </a:tr>
            </a:tbl>
          </a:graphicData>
        </a:graphic>
      </p:graphicFrame>
      <p:sp>
        <p:nvSpPr>
          <p:cNvPr id="183" name="Google Shape;183;p32"/>
          <p:cNvSpPr txBox="1"/>
          <p:nvPr/>
        </p:nvSpPr>
        <p:spPr>
          <a:xfrm>
            <a:off x="663350" y="4296450"/>
            <a:ext cx="769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method and model in Modeling Part 3 gave us the best R2 score and RMSE. This model will be used to predict house sale price.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Top 10 Features</a:t>
            </a:r>
            <a:endParaRPr/>
          </a:p>
        </p:txBody>
      </p:sp>
      <p:pic>
        <p:nvPicPr>
          <p:cNvPr id="189" name="Google Shape;189;p33"/>
          <p:cNvPicPr preferRelativeResize="0"/>
          <p:nvPr/>
        </p:nvPicPr>
        <p:blipFill>
          <a:blip r:embed="rId3">
            <a:alphaModFix/>
          </a:blip>
          <a:stretch>
            <a:fillRect/>
          </a:stretch>
        </p:blipFill>
        <p:spPr>
          <a:xfrm>
            <a:off x="3033700" y="1268875"/>
            <a:ext cx="3076575" cy="354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a:t>
            </a:r>
            <a:endParaRPr/>
          </a:p>
        </p:txBody>
      </p:sp>
      <p:sp>
        <p:nvSpPr>
          <p:cNvPr id="67" name="Google Shape;67;p15"/>
          <p:cNvSpPr txBox="1"/>
          <p:nvPr/>
        </p:nvSpPr>
        <p:spPr>
          <a:xfrm>
            <a:off x="311700" y="1017725"/>
            <a:ext cx="42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Number of features: 81; examples below:</a:t>
            </a:r>
            <a:endParaRPr/>
          </a:p>
        </p:txBody>
      </p:sp>
      <p:sp>
        <p:nvSpPr>
          <p:cNvPr id="68" name="Google Shape;68;p15"/>
          <p:cNvSpPr txBox="1"/>
          <p:nvPr/>
        </p:nvSpPr>
        <p:spPr>
          <a:xfrm>
            <a:off x="407775" y="4743300"/>
            <a:ext cx="873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For more information, please refer to: </a:t>
            </a:r>
            <a:r>
              <a:rPr lang="en-GB" u="sng">
                <a:solidFill>
                  <a:schemeClr val="accent5"/>
                </a:solidFill>
                <a:hlinkClick r:id="rId3">
                  <a:extLst>
                    <a:ext uri="{A12FA001-AC4F-418D-AE19-62706E023703}">
                      <ahyp:hlinkClr xmlns:ahyp="http://schemas.microsoft.com/office/drawing/2018/hyperlinkcolor" val="tx"/>
                    </a:ext>
                  </a:extLst>
                </a:hlinkClick>
              </a:rPr>
              <a:t>http://jse.amstat.org/v19n3/decock/DataDocumentation.txt</a:t>
            </a:r>
            <a:r>
              <a:rPr lang="en-GB">
                <a:solidFill>
                  <a:schemeClr val="dk1"/>
                </a:solidFill>
              </a:rPr>
              <a:t>)</a:t>
            </a:r>
            <a:endParaRPr>
              <a:solidFill>
                <a:schemeClr val="dk1"/>
              </a:solidFill>
            </a:endParaRPr>
          </a:p>
        </p:txBody>
      </p:sp>
      <p:graphicFrame>
        <p:nvGraphicFramePr>
          <p:cNvPr id="69" name="Google Shape;69;p15"/>
          <p:cNvGraphicFramePr/>
          <p:nvPr/>
        </p:nvGraphicFramePr>
        <p:xfrm>
          <a:off x="407775" y="1417920"/>
          <a:ext cx="7239000" cy="3310748"/>
        </p:xfrm>
        <a:graphic>
          <a:graphicData uri="http://schemas.openxmlformats.org/drawingml/2006/table">
            <a:tbl>
              <a:tblPr>
                <a:noFill/>
                <a:tableStyleId>{FA3E1CA5-D58B-4EA0-85E1-7323019AC24C}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32525">
                <a:tc>
                  <a:txBody>
                    <a:bodyPr/>
                    <a:lstStyle/>
                    <a:p>
                      <a:pPr marL="0" lvl="0" indent="0" algn="l" rtl="0">
                        <a:lnSpc>
                          <a:spcPct val="115000"/>
                        </a:lnSpc>
                        <a:spcBef>
                          <a:spcPts val="0"/>
                        </a:spcBef>
                        <a:spcAft>
                          <a:spcPts val="1200"/>
                        </a:spcAft>
                        <a:buNone/>
                      </a:pPr>
                      <a:r>
                        <a:rPr lang="en-GB" sz="1200" b="1">
                          <a:solidFill>
                            <a:schemeClr val="dk1"/>
                          </a:solidFill>
                          <a:highlight>
                            <a:srgbClr val="FFFFFF"/>
                          </a:highlight>
                        </a:rPr>
                        <a:t>Area of the House</a:t>
                      </a:r>
                      <a:endParaRPr sz="1200" b="1">
                        <a:solidFill>
                          <a:schemeClr val="dk1"/>
                        </a:solidFill>
                        <a:highlight>
                          <a:srgbClr val="FFFFFF"/>
                        </a:highlight>
                      </a:endParaRPr>
                    </a:p>
                  </a:txBody>
                  <a:tcPr marL="91425" marR="91425" marT="91425" marB="91425"/>
                </a:tc>
                <a:tc>
                  <a:txBody>
                    <a:bodyPr/>
                    <a:lstStyle/>
                    <a:p>
                      <a:pPr marL="0" lvl="0" indent="0" algn="l" rtl="0">
                        <a:spcBef>
                          <a:spcPts val="0"/>
                        </a:spcBef>
                        <a:spcAft>
                          <a:spcPts val="0"/>
                        </a:spcAft>
                        <a:buNone/>
                      </a:pPr>
                      <a:r>
                        <a:rPr lang="en-GB" sz="1200" b="1">
                          <a:solidFill>
                            <a:schemeClr val="dk1"/>
                          </a:solidFill>
                          <a:highlight>
                            <a:srgbClr val="FFFFFF"/>
                          </a:highlight>
                        </a:rPr>
                        <a:t>Data Column (Feature)</a:t>
                      </a:r>
                      <a:endParaRPr sz="1200" b="1">
                        <a:solidFill>
                          <a:schemeClr val="dk1"/>
                        </a:solidFill>
                        <a:highlight>
                          <a:srgbClr val="FFFFFF"/>
                        </a:highlight>
                      </a:endParaRPr>
                    </a:p>
                  </a:txBody>
                  <a:tcPr marL="91425" marR="91425" marT="91425" marB="91425"/>
                </a:tc>
                <a:tc>
                  <a:txBody>
                    <a:bodyPr/>
                    <a:lstStyle/>
                    <a:p>
                      <a:pPr marL="0" lvl="0" indent="0" algn="l" rtl="0">
                        <a:spcBef>
                          <a:spcPts val="0"/>
                        </a:spcBef>
                        <a:spcAft>
                          <a:spcPts val="0"/>
                        </a:spcAft>
                        <a:buNone/>
                      </a:pPr>
                      <a:r>
                        <a:rPr lang="en-GB" sz="1200" b="1">
                          <a:solidFill>
                            <a:schemeClr val="dk1"/>
                          </a:solidFill>
                        </a:rPr>
                        <a:t>Data Description</a:t>
                      </a:r>
                      <a:endParaRPr sz="1200" b="1">
                        <a:solidFill>
                          <a:schemeClr val="dk1"/>
                        </a:solidFill>
                      </a:endParaRPr>
                    </a:p>
                  </a:txBody>
                  <a:tcPr marL="91425" marR="91425" marT="91425" marB="91425"/>
                </a:tc>
                <a:extLst>
                  <a:ext uri="{0D108BD9-81ED-4DB2-BD59-A6C34878D82A}">
                    <a16:rowId xmlns:a16="http://schemas.microsoft.com/office/drawing/2014/main" val="10000"/>
                  </a:ext>
                </a:extLst>
              </a:tr>
              <a:tr h="332525">
                <a:tc rowSpan="4">
                  <a:txBody>
                    <a:bodyPr/>
                    <a:lstStyle/>
                    <a:p>
                      <a:pPr marL="0" lvl="0" indent="0" algn="l" rtl="0">
                        <a:lnSpc>
                          <a:spcPct val="115000"/>
                        </a:lnSpc>
                        <a:spcBef>
                          <a:spcPts val="0"/>
                        </a:spcBef>
                        <a:spcAft>
                          <a:spcPts val="1200"/>
                        </a:spcAft>
                        <a:buNone/>
                      </a:pPr>
                      <a:r>
                        <a:rPr lang="en-GB" sz="1200">
                          <a:solidFill>
                            <a:schemeClr val="dk1"/>
                          </a:solidFill>
                          <a:highlight>
                            <a:srgbClr val="FFFFFF"/>
                          </a:highlight>
                        </a:rPr>
                        <a:t>Bathroom</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highlight>
                            <a:srgbClr val="FFFFFF"/>
                          </a:highlight>
                        </a:rPr>
                        <a:t>bsmt_full_bath</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Basement full bathrooms</a:t>
                      </a:r>
                      <a:endParaRPr sz="1200">
                        <a:solidFill>
                          <a:schemeClr val="dk1"/>
                        </a:solidFill>
                      </a:endParaRPr>
                    </a:p>
                  </a:txBody>
                  <a:tcPr marL="91425" marR="91425" marT="91425" marB="91425"/>
                </a:tc>
                <a:extLst>
                  <a:ext uri="{0D108BD9-81ED-4DB2-BD59-A6C34878D82A}">
                    <a16:rowId xmlns:a16="http://schemas.microsoft.com/office/drawing/2014/main" val="10001"/>
                  </a:ext>
                </a:extLst>
              </a:tr>
              <a:tr h="332525">
                <a:tc vMerge="1">
                  <a:txBody>
                    <a:bodyPr/>
                    <a:lstStyle/>
                    <a:p>
                      <a:endParaRPr lang="en-US"/>
                    </a:p>
                  </a:txBody>
                  <a:tcPr/>
                </a:tc>
                <a:tc>
                  <a:txBody>
                    <a:bodyPr/>
                    <a:lstStyle/>
                    <a:p>
                      <a:pPr marL="0" lvl="0" indent="0" algn="l" rtl="0">
                        <a:lnSpc>
                          <a:spcPct val="115000"/>
                        </a:lnSpc>
                        <a:spcBef>
                          <a:spcPts val="0"/>
                        </a:spcBef>
                        <a:spcAft>
                          <a:spcPts val="1200"/>
                        </a:spcAft>
                        <a:buNone/>
                      </a:pPr>
                      <a:r>
                        <a:rPr lang="en-GB" sz="1200">
                          <a:solidFill>
                            <a:schemeClr val="dk1"/>
                          </a:solidFill>
                          <a:highlight>
                            <a:srgbClr val="FFFFFF"/>
                          </a:highlight>
                        </a:rPr>
                        <a:t>bsmt_half_bath</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Basement half bathrooms</a:t>
                      </a:r>
                      <a:endParaRPr sz="1200">
                        <a:solidFill>
                          <a:schemeClr val="dk1"/>
                        </a:solidFill>
                      </a:endParaRPr>
                    </a:p>
                  </a:txBody>
                  <a:tcPr marL="91425" marR="91425" marT="91425" marB="91425"/>
                </a:tc>
                <a:extLst>
                  <a:ext uri="{0D108BD9-81ED-4DB2-BD59-A6C34878D82A}">
                    <a16:rowId xmlns:a16="http://schemas.microsoft.com/office/drawing/2014/main" val="10002"/>
                  </a:ext>
                </a:extLst>
              </a:tr>
              <a:tr h="332525">
                <a:tc vMerge="1">
                  <a:txBody>
                    <a:bodyPr/>
                    <a:lstStyle/>
                    <a:p>
                      <a:endParaRPr lang="en-US"/>
                    </a:p>
                  </a:txBody>
                  <a:tcPr/>
                </a:tc>
                <a:tc>
                  <a:txBody>
                    <a:bodyPr/>
                    <a:lstStyle/>
                    <a:p>
                      <a:pPr marL="0" lvl="0" indent="0" algn="l" rtl="0">
                        <a:spcBef>
                          <a:spcPts val="0"/>
                        </a:spcBef>
                        <a:spcAft>
                          <a:spcPts val="0"/>
                        </a:spcAft>
                        <a:buNone/>
                      </a:pPr>
                      <a:r>
                        <a:rPr lang="en-GB" sz="1200">
                          <a:solidFill>
                            <a:schemeClr val="dk1"/>
                          </a:solidFill>
                        </a:rPr>
                        <a:t>full_bath</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Full bathrooms above grade</a:t>
                      </a:r>
                      <a:endParaRPr sz="1200">
                        <a:solidFill>
                          <a:schemeClr val="dk1"/>
                        </a:solidFill>
                      </a:endParaRPr>
                    </a:p>
                  </a:txBody>
                  <a:tcPr marL="91425" marR="91425" marT="91425" marB="91425"/>
                </a:tc>
                <a:extLst>
                  <a:ext uri="{0D108BD9-81ED-4DB2-BD59-A6C34878D82A}">
                    <a16:rowId xmlns:a16="http://schemas.microsoft.com/office/drawing/2014/main" val="10003"/>
                  </a:ext>
                </a:extLst>
              </a:tr>
              <a:tr h="332525">
                <a:tc vMerge="1">
                  <a:txBody>
                    <a:bodyPr/>
                    <a:lstStyle/>
                    <a:p>
                      <a:endParaRPr lang="en-US"/>
                    </a:p>
                  </a:txBody>
                  <a:tcPr/>
                </a:tc>
                <a:tc>
                  <a:txBody>
                    <a:bodyPr/>
                    <a:lstStyle/>
                    <a:p>
                      <a:pPr marL="0" lvl="0" indent="0" algn="l" rtl="0">
                        <a:spcBef>
                          <a:spcPts val="0"/>
                        </a:spcBef>
                        <a:spcAft>
                          <a:spcPts val="0"/>
                        </a:spcAft>
                        <a:buNone/>
                      </a:pPr>
                      <a:r>
                        <a:rPr lang="en-GB" sz="1200">
                          <a:solidFill>
                            <a:schemeClr val="dk1"/>
                          </a:solidFill>
                        </a:rPr>
                        <a:t>half_bath</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Half baths above grade</a:t>
                      </a:r>
                      <a:endParaRPr sz="1200">
                        <a:solidFill>
                          <a:schemeClr val="dk1"/>
                        </a:solidFill>
                      </a:endParaRPr>
                    </a:p>
                  </a:txBody>
                  <a:tcPr marL="91425" marR="91425" marT="91425" marB="91425"/>
                </a:tc>
                <a:extLst>
                  <a:ext uri="{0D108BD9-81ED-4DB2-BD59-A6C34878D82A}">
                    <a16:rowId xmlns:a16="http://schemas.microsoft.com/office/drawing/2014/main" val="10004"/>
                  </a:ext>
                </a:extLst>
              </a:tr>
              <a:tr h="332525">
                <a:tc rowSpan="2">
                  <a:txBody>
                    <a:bodyPr/>
                    <a:lstStyle/>
                    <a:p>
                      <a:pPr marL="0" lvl="0" indent="0" algn="l" rtl="0">
                        <a:spcBef>
                          <a:spcPts val="0"/>
                        </a:spcBef>
                        <a:spcAft>
                          <a:spcPts val="0"/>
                        </a:spcAft>
                        <a:buNone/>
                      </a:pPr>
                      <a:r>
                        <a:rPr lang="en-GB" sz="1200">
                          <a:solidFill>
                            <a:schemeClr val="dk1"/>
                          </a:solidFill>
                        </a:rPr>
                        <a:t>Kitchen</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kitchen_abvgr</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Kitchens above grade</a:t>
                      </a:r>
                      <a:endParaRPr sz="1200">
                        <a:solidFill>
                          <a:schemeClr val="dk1"/>
                        </a:solidFill>
                      </a:endParaRPr>
                    </a:p>
                  </a:txBody>
                  <a:tcPr marL="91425" marR="91425" marT="91425" marB="91425"/>
                </a:tc>
                <a:extLst>
                  <a:ext uri="{0D108BD9-81ED-4DB2-BD59-A6C34878D82A}">
                    <a16:rowId xmlns:a16="http://schemas.microsoft.com/office/drawing/2014/main" val="10005"/>
                  </a:ext>
                </a:extLst>
              </a:tr>
              <a:tr h="332525">
                <a:tc vMerge="1">
                  <a:txBody>
                    <a:bodyPr/>
                    <a:lstStyle/>
                    <a:p>
                      <a:endParaRPr lang="en-US"/>
                    </a:p>
                  </a:txBody>
                  <a:tcPr/>
                </a:tc>
                <a:tc>
                  <a:txBody>
                    <a:bodyPr/>
                    <a:lstStyle/>
                    <a:p>
                      <a:pPr marL="0" lvl="0" indent="0" algn="l" rtl="0">
                        <a:spcBef>
                          <a:spcPts val="0"/>
                        </a:spcBef>
                        <a:spcAft>
                          <a:spcPts val="0"/>
                        </a:spcAft>
                        <a:buNone/>
                      </a:pPr>
                      <a:r>
                        <a:rPr lang="en-GB" sz="1200">
                          <a:solidFill>
                            <a:schemeClr val="dk1"/>
                          </a:solidFill>
                        </a:rPr>
                        <a:t>kitchen_qual</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Kitchen quality</a:t>
                      </a:r>
                      <a:endParaRPr sz="1200">
                        <a:solidFill>
                          <a:schemeClr val="dk1"/>
                        </a:solidFill>
                      </a:endParaRPr>
                    </a:p>
                  </a:txBody>
                  <a:tcPr marL="91425" marR="91425" marT="91425" marB="91425"/>
                </a:tc>
                <a:extLst>
                  <a:ext uri="{0D108BD9-81ED-4DB2-BD59-A6C34878D82A}">
                    <a16:rowId xmlns:a16="http://schemas.microsoft.com/office/drawing/2014/main" val="10006"/>
                  </a:ext>
                </a:extLst>
              </a:tr>
              <a:tr h="332525">
                <a:tc rowSpan="2">
                  <a:txBody>
                    <a:bodyPr/>
                    <a:lstStyle/>
                    <a:p>
                      <a:pPr marL="0" lvl="0" indent="0" algn="l" rtl="0">
                        <a:spcBef>
                          <a:spcPts val="0"/>
                        </a:spcBef>
                        <a:spcAft>
                          <a:spcPts val="0"/>
                        </a:spcAft>
                        <a:buNone/>
                      </a:pPr>
                      <a:r>
                        <a:rPr lang="en-GB" sz="1200">
                          <a:solidFill>
                            <a:schemeClr val="dk1"/>
                          </a:solidFill>
                        </a:rPr>
                        <a:t>Fireplace</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fireplaces</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Number of fireplaces</a:t>
                      </a:r>
                      <a:endParaRPr sz="1200">
                        <a:solidFill>
                          <a:schemeClr val="dk1"/>
                        </a:solidFill>
                      </a:endParaRPr>
                    </a:p>
                  </a:txBody>
                  <a:tcPr marL="91425" marR="91425" marT="91425" marB="91425"/>
                </a:tc>
                <a:extLst>
                  <a:ext uri="{0D108BD9-81ED-4DB2-BD59-A6C34878D82A}">
                    <a16:rowId xmlns:a16="http://schemas.microsoft.com/office/drawing/2014/main" val="10007"/>
                  </a:ext>
                </a:extLst>
              </a:tr>
              <a:tr h="332525">
                <a:tc vMerge="1">
                  <a:txBody>
                    <a:bodyPr/>
                    <a:lstStyle/>
                    <a:p>
                      <a:endParaRPr lang="en-US"/>
                    </a:p>
                  </a:txBody>
                  <a:tcPr/>
                </a:tc>
                <a:tc>
                  <a:txBody>
                    <a:bodyPr/>
                    <a:lstStyle/>
                    <a:p>
                      <a:pPr marL="0" lvl="0" indent="0" algn="l" rtl="0">
                        <a:spcBef>
                          <a:spcPts val="0"/>
                        </a:spcBef>
                        <a:spcAft>
                          <a:spcPts val="0"/>
                        </a:spcAft>
                        <a:buNone/>
                      </a:pPr>
                      <a:r>
                        <a:rPr lang="en-GB" sz="1200">
                          <a:solidFill>
                            <a:schemeClr val="dk1"/>
                          </a:solidFill>
                        </a:rPr>
                        <a:t>fireplace_qu</a:t>
                      </a:r>
                      <a:endParaRPr sz="1200">
                        <a:solidFill>
                          <a:schemeClr val="dk1"/>
                        </a:solidFill>
                      </a:endParaRPr>
                    </a:p>
                  </a:txBody>
                  <a:tcPr marL="91425" marR="91425" marT="91425" marB="91425"/>
                </a:tc>
                <a:tc>
                  <a:txBody>
                    <a:bodyPr/>
                    <a:lstStyle/>
                    <a:p>
                      <a:pPr marL="0" lvl="0" indent="0" algn="l" rtl="0">
                        <a:spcBef>
                          <a:spcPts val="0"/>
                        </a:spcBef>
                        <a:spcAft>
                          <a:spcPts val="0"/>
                        </a:spcAft>
                        <a:buNone/>
                      </a:pPr>
                      <a:r>
                        <a:rPr lang="en-GB" sz="1200">
                          <a:solidFill>
                            <a:schemeClr val="dk1"/>
                          </a:solidFill>
                        </a:rPr>
                        <a:t>Fireplace quality</a:t>
                      </a:r>
                      <a:endParaRPr sz="1200">
                        <a:solidFill>
                          <a:schemeClr val="dk1"/>
                        </a:solidFill>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00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EXPLORATORY VISUALIZATION</a:t>
            </a:r>
            <a:endParaRPr/>
          </a:p>
        </p:txBody>
      </p:sp>
      <p:pic>
        <p:nvPicPr>
          <p:cNvPr id="75" name="Google Shape;75;p16"/>
          <p:cNvPicPr preferRelativeResize="0"/>
          <p:nvPr/>
        </p:nvPicPr>
        <p:blipFill>
          <a:blip r:embed="rId3">
            <a:alphaModFix/>
          </a:blip>
          <a:stretch>
            <a:fillRect/>
          </a:stretch>
        </p:blipFill>
        <p:spPr>
          <a:xfrm>
            <a:off x="1852613" y="711563"/>
            <a:ext cx="5438775" cy="433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919275" y="246950"/>
            <a:ext cx="5305425" cy="3771900"/>
          </a:xfrm>
          <a:prstGeom prst="rect">
            <a:avLst/>
          </a:prstGeom>
          <a:noFill/>
          <a:ln>
            <a:noFill/>
          </a:ln>
        </p:spPr>
      </p:pic>
      <p:sp>
        <p:nvSpPr>
          <p:cNvPr id="81" name="Google Shape;81;p17"/>
          <p:cNvSpPr txBox="1"/>
          <p:nvPr/>
        </p:nvSpPr>
        <p:spPr>
          <a:xfrm>
            <a:off x="2368850" y="4132350"/>
            <a:ext cx="530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Convert Sale Price to logarithmic scale: </a:t>
            </a:r>
            <a:r>
              <a:rPr lang="en-GB" sz="1600" b="1">
                <a:solidFill>
                  <a:schemeClr val="dk1"/>
                </a:solidFill>
              </a:rPr>
              <a:t>log(saleprice)</a:t>
            </a:r>
            <a:endParaRPr sz="1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DATA CLEANING - Missing Values</a:t>
            </a:r>
            <a:endParaRPr/>
          </a:p>
        </p:txBody>
      </p:sp>
      <p:graphicFrame>
        <p:nvGraphicFramePr>
          <p:cNvPr id="87" name="Google Shape;87;p18"/>
          <p:cNvGraphicFramePr/>
          <p:nvPr/>
        </p:nvGraphicFramePr>
        <p:xfrm>
          <a:off x="286438" y="953235"/>
          <a:ext cx="8571100" cy="2891295"/>
        </p:xfrm>
        <a:graphic>
          <a:graphicData uri="http://schemas.openxmlformats.org/drawingml/2006/table">
            <a:tbl>
              <a:tblPr>
                <a:noFill/>
                <a:tableStyleId>{FA3E1CA5-D58B-4EA0-85E1-7323019AC24C}</a:tableStyleId>
              </a:tblPr>
              <a:tblGrid>
                <a:gridCol w="1396600">
                  <a:extLst>
                    <a:ext uri="{9D8B030D-6E8A-4147-A177-3AD203B41FA5}">
                      <a16:colId xmlns:a16="http://schemas.microsoft.com/office/drawing/2014/main" val="20000"/>
                    </a:ext>
                  </a:extLst>
                </a:gridCol>
                <a:gridCol w="717450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GB" b="1"/>
                        <a:t>Feature</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b="1"/>
                        <a:t>Remarks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a:t>Alley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a:solidFill>
                            <a:schemeClr val="dk1"/>
                          </a:solidFill>
                          <a:highlight>
                            <a:schemeClr val="lt1"/>
                          </a:highlight>
                        </a:rPr>
                        <a:t>It can be deduced that there is no alley access.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5775">
                <a:tc>
                  <a:txBody>
                    <a:bodyPr/>
                    <a:lstStyle/>
                    <a:p>
                      <a:pPr marL="0" lvl="0" indent="0" algn="l" rtl="0">
                        <a:spcBef>
                          <a:spcPts val="0"/>
                        </a:spcBef>
                        <a:spcAft>
                          <a:spcPts val="0"/>
                        </a:spcAft>
                        <a:buNone/>
                      </a:pPr>
                      <a:r>
                        <a:rPr lang="en-GB"/>
                        <a:t>Bsmt Qual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a:solidFill>
                            <a:schemeClr val="dk1"/>
                          </a:solidFill>
                          <a:highlight>
                            <a:schemeClr val="lt1"/>
                          </a:highlight>
                        </a:rPr>
                        <a:t>The missing value count is the same as Bsmt Cond, it can be deduced that there is no basement for these units.</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GB"/>
                        <a:t>Bsmt Cond</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a:solidFill>
                            <a:schemeClr val="dk1"/>
                          </a:solidFill>
                          <a:highlight>
                            <a:schemeClr val="lt1"/>
                          </a:highlight>
                        </a:rPr>
                        <a:t>Same as Bsmt Qual.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16125">
                <a:tc>
                  <a:txBody>
                    <a:bodyPr/>
                    <a:lstStyle/>
                    <a:p>
                      <a:pPr marL="0" lvl="0" indent="0" algn="l" rtl="0">
                        <a:spcBef>
                          <a:spcPts val="0"/>
                        </a:spcBef>
                        <a:spcAft>
                          <a:spcPts val="0"/>
                        </a:spcAft>
                        <a:buNone/>
                      </a:pPr>
                      <a:r>
                        <a:rPr lang="en-GB"/>
                        <a:t>Garage Type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a:solidFill>
                            <a:schemeClr val="dk1"/>
                          </a:solidFill>
                          <a:highlight>
                            <a:schemeClr val="lt1"/>
                          </a:highlight>
                        </a:rPr>
                        <a:t>We can assume these houses have no garage.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GB"/>
                        <a:t>Pool QC</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a:solidFill>
                            <a:schemeClr val="dk1"/>
                          </a:solidFill>
                          <a:highlight>
                            <a:schemeClr val="lt1"/>
                          </a:highlight>
                        </a:rPr>
                        <a:t>We have no other reference, hence we will assume there is no pool.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DATA CLEANING - Missing Values - Exception 1</a:t>
            </a:r>
            <a:endParaRPr/>
          </a:p>
        </p:txBody>
      </p:sp>
      <p:graphicFrame>
        <p:nvGraphicFramePr>
          <p:cNvPr id="93" name="Google Shape;93;p19"/>
          <p:cNvGraphicFramePr/>
          <p:nvPr/>
        </p:nvGraphicFramePr>
        <p:xfrm>
          <a:off x="286438" y="1092860"/>
          <a:ext cx="8571100" cy="1358925"/>
        </p:xfrm>
        <a:graphic>
          <a:graphicData uri="http://schemas.openxmlformats.org/drawingml/2006/table">
            <a:tbl>
              <a:tblPr>
                <a:noFill/>
                <a:tableStyleId>{FA3E1CA5-D58B-4EA0-85E1-7323019AC24C}</a:tableStyleId>
              </a:tblPr>
              <a:tblGrid>
                <a:gridCol w="1396600">
                  <a:extLst>
                    <a:ext uri="{9D8B030D-6E8A-4147-A177-3AD203B41FA5}">
                      <a16:colId xmlns:a16="http://schemas.microsoft.com/office/drawing/2014/main" val="20000"/>
                    </a:ext>
                  </a:extLst>
                </a:gridCol>
                <a:gridCol w="717450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GB" sz="1300" b="1"/>
                        <a:t>Feature</a:t>
                      </a:r>
                      <a:endParaRPr sz="13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1300" b="1"/>
                        <a:t>Remarks</a:t>
                      </a:r>
                      <a:endParaRPr sz="13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62725">
                <a:tc>
                  <a:txBody>
                    <a:bodyPr/>
                    <a:lstStyle/>
                    <a:p>
                      <a:pPr marL="0" lvl="0" indent="0" algn="l" rtl="0">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Lot Frontage</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We can assume that the unit is an apartment or condominium so it does not have lot frontage. However, looking through the MSSubclass, there is no apartment or condominium. Therefore, we will need to replace the missing values with the mean of the Lot Frontage.</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94" name="Google Shape;94;p19"/>
          <p:cNvPicPr preferRelativeResize="0"/>
          <p:nvPr/>
        </p:nvPicPr>
        <p:blipFill>
          <a:blip r:embed="rId3">
            <a:alphaModFix/>
          </a:blip>
          <a:stretch>
            <a:fillRect/>
          </a:stretch>
        </p:blipFill>
        <p:spPr>
          <a:xfrm>
            <a:off x="5716950" y="2742475"/>
            <a:ext cx="2063275" cy="2003100"/>
          </a:xfrm>
          <a:prstGeom prst="rect">
            <a:avLst/>
          </a:prstGeom>
          <a:noFill/>
          <a:ln>
            <a:noFill/>
          </a:ln>
        </p:spPr>
      </p:pic>
      <p:sp>
        <p:nvSpPr>
          <p:cNvPr id="95" name="Google Shape;95;p19"/>
          <p:cNvSpPr txBox="1">
            <a:spLocks noGrp="1"/>
          </p:cNvSpPr>
          <p:nvPr>
            <p:ph type="body" idx="1"/>
          </p:nvPr>
        </p:nvSpPr>
        <p:spPr>
          <a:xfrm>
            <a:off x="1779650" y="3482425"/>
            <a:ext cx="1293000" cy="523200"/>
          </a:xfrm>
          <a:prstGeom prst="rect">
            <a:avLst/>
          </a:prstGeom>
        </p:spPr>
        <p:txBody>
          <a:bodyPr spcFirstLastPara="1" wrap="square" lIns="91425" tIns="91425" rIns="91425" bIns="91425" anchor="ctr" anchorCtr="0">
            <a:normAutofit fontScale="85000"/>
          </a:bodyPr>
          <a:lstStyle/>
          <a:p>
            <a:pPr marL="0" lvl="0" indent="0" algn="l" rtl="0">
              <a:spcBef>
                <a:spcPts val="0"/>
              </a:spcBef>
              <a:spcAft>
                <a:spcPts val="1200"/>
              </a:spcAft>
              <a:buNone/>
            </a:pPr>
            <a:r>
              <a:rPr lang="en-GB" b="1">
                <a:solidFill>
                  <a:schemeClr val="dk1"/>
                </a:solidFill>
              </a:rPr>
              <a:t>Mean Value</a:t>
            </a:r>
            <a:endParaRPr b="1">
              <a:solidFill>
                <a:schemeClr val="dk1"/>
              </a:solidFill>
            </a:endParaRPr>
          </a:p>
        </p:txBody>
      </p:sp>
      <p:sp>
        <p:nvSpPr>
          <p:cNvPr id="96" name="Google Shape;96;p19"/>
          <p:cNvSpPr/>
          <p:nvPr/>
        </p:nvSpPr>
        <p:spPr>
          <a:xfrm>
            <a:off x="3490163" y="3641575"/>
            <a:ext cx="1627200" cy="20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4737" y="2396375"/>
            <a:ext cx="9094525" cy="800125"/>
          </a:xfrm>
          <a:prstGeom prst="rect">
            <a:avLst/>
          </a:prstGeom>
          <a:noFill/>
          <a:ln>
            <a:noFill/>
          </a:ln>
        </p:spPr>
      </p:pic>
      <p:sp>
        <p:nvSpPr>
          <p:cNvPr id="102" name="Google Shape;102;p20"/>
          <p:cNvSpPr txBox="1">
            <a:spLocks noGrp="1"/>
          </p:cNvSpPr>
          <p:nvPr>
            <p:ph type="title"/>
          </p:nvPr>
        </p:nvSpPr>
        <p:spPr>
          <a:xfrm>
            <a:off x="311700" y="2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DATA CLEANING - Missing Values - Exception 2</a:t>
            </a:r>
            <a:endParaRPr/>
          </a:p>
        </p:txBody>
      </p:sp>
      <p:graphicFrame>
        <p:nvGraphicFramePr>
          <p:cNvPr id="103" name="Google Shape;103;p20"/>
          <p:cNvGraphicFramePr/>
          <p:nvPr/>
        </p:nvGraphicFramePr>
        <p:xfrm>
          <a:off x="286450" y="933535"/>
          <a:ext cx="8571100" cy="1357624"/>
        </p:xfrm>
        <a:graphic>
          <a:graphicData uri="http://schemas.openxmlformats.org/drawingml/2006/table">
            <a:tbl>
              <a:tblPr>
                <a:noFill/>
                <a:tableStyleId>{FA3E1CA5-D58B-4EA0-85E1-7323019AC24C}</a:tableStyleId>
              </a:tblPr>
              <a:tblGrid>
                <a:gridCol w="1396600">
                  <a:extLst>
                    <a:ext uri="{9D8B030D-6E8A-4147-A177-3AD203B41FA5}">
                      <a16:colId xmlns:a16="http://schemas.microsoft.com/office/drawing/2014/main" val="20000"/>
                    </a:ext>
                  </a:extLst>
                </a:gridCol>
                <a:gridCol w="717450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GB" sz="1300" b="1"/>
                        <a:t>Feature</a:t>
                      </a:r>
                      <a:endParaRPr sz="13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1300" b="1"/>
                        <a:t>Remarks</a:t>
                      </a:r>
                      <a:endParaRPr sz="13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77025">
                <a:tc>
                  <a:txBody>
                    <a:bodyPr/>
                    <a:lstStyle/>
                    <a:p>
                      <a:pPr marL="0" lvl="0" indent="0" algn="l" rtl="0">
                        <a:spcBef>
                          <a:spcPts val="0"/>
                        </a:spcBef>
                        <a:spcAft>
                          <a:spcPts val="0"/>
                        </a:spcAft>
                        <a:buNone/>
                      </a:pPr>
                      <a:r>
                        <a:rPr lang="en-GB" sz="1300"/>
                        <a:t>Garage Yr Blt</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35714"/>
                        </a:lnSpc>
                        <a:spcBef>
                          <a:spcPts val="0"/>
                        </a:spcBef>
                        <a:spcAft>
                          <a:spcPts val="0"/>
                        </a:spcAft>
                        <a:buClr>
                          <a:schemeClr val="dk1"/>
                        </a:buClr>
                        <a:buSzPts val="1100"/>
                        <a:buFont typeface="Arial"/>
                        <a:buNone/>
                      </a:pPr>
                      <a:r>
                        <a:rPr lang="en-GB" sz="1300">
                          <a:solidFill>
                            <a:schemeClr val="dk1"/>
                          </a:solidFill>
                          <a:highlight>
                            <a:schemeClr val="lt1"/>
                          </a:highlight>
                        </a:rPr>
                        <a:t>There is one house with value in under Garage Type but has missing garage year built. We replace missing value under numerical column with the mean value and missing value under categorical column with mode value</a:t>
                      </a:r>
                      <a:endParaRPr sz="13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04" name="Google Shape;104;p20"/>
          <p:cNvPicPr preferRelativeResize="0"/>
          <p:nvPr/>
        </p:nvPicPr>
        <p:blipFill>
          <a:blip r:embed="rId4">
            <a:alphaModFix/>
          </a:blip>
          <a:stretch>
            <a:fillRect/>
          </a:stretch>
        </p:blipFill>
        <p:spPr>
          <a:xfrm>
            <a:off x="311700" y="3430050"/>
            <a:ext cx="2628900" cy="150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PREPROCESSING</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Split dataset into numerical and categorical features.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One-hot encode all categorical features.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Merge all numerical and the one-hot encoded categorical features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Split the dataset into 80% train and 20% test</a:t>
            </a:r>
            <a:endParaRPr>
              <a:solidFill>
                <a:schemeClr val="dk1"/>
              </a:solidFill>
            </a:endParaRPr>
          </a:p>
        </p:txBody>
      </p:sp>
      <p:graphicFrame>
        <p:nvGraphicFramePr>
          <p:cNvPr id="111" name="Google Shape;111;p21"/>
          <p:cNvGraphicFramePr/>
          <p:nvPr/>
        </p:nvGraphicFramePr>
        <p:xfrm>
          <a:off x="952500" y="2956150"/>
          <a:ext cx="7239000" cy="1981050"/>
        </p:xfrm>
        <a:graphic>
          <a:graphicData uri="http://schemas.openxmlformats.org/drawingml/2006/table">
            <a:tbl>
              <a:tblPr>
                <a:noFill/>
                <a:tableStyleId>{FA3E1CA5-D58B-4EA0-85E1-7323019AC24C}</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b="1"/>
                        <a:t>Data</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b="1"/>
                        <a:t>Number of rows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b="1"/>
                        <a:t>Number of columns</a:t>
                      </a:r>
                      <a:endParaRPr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X_train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1640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274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X_test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411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274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y_train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1640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y_test</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411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On-screen Show (16:9)</PresentationFormat>
  <Paragraphs>218</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Group 3 Project 2</vt:lpstr>
      <vt:lpstr>PROBLEM STATEMENT</vt:lpstr>
      <vt:lpstr>DATASET</vt:lpstr>
      <vt:lpstr>EXPLORATORY VISUALIZATION</vt:lpstr>
      <vt:lpstr>PowerPoint Presentation</vt:lpstr>
      <vt:lpstr>DATA CLEANING - Missing Values</vt:lpstr>
      <vt:lpstr>DATA CLEANING - Missing Values - Exception 1</vt:lpstr>
      <vt:lpstr>DATA CLEANING - Missing Values - Exception 2</vt:lpstr>
      <vt:lpstr>PREPROCESSING</vt:lpstr>
      <vt:lpstr>BASELINE MODEL</vt:lpstr>
      <vt:lpstr>MODELING PART 1</vt:lpstr>
      <vt:lpstr>MODELING PART 1 (cont.)</vt:lpstr>
      <vt:lpstr>MODELING PART 1 (cont.)</vt:lpstr>
      <vt:lpstr>DATA PROCESSING PART 2</vt:lpstr>
      <vt:lpstr>PowerPoint Presentation</vt:lpstr>
      <vt:lpstr>PowerPoint Presentation</vt:lpstr>
      <vt:lpstr>MODELING PART 2</vt:lpstr>
      <vt:lpstr>MODELING PART 3 (With SelectKBest)</vt:lpstr>
      <vt:lpstr>MODELING PART 3</vt:lpstr>
      <vt:lpstr>CONCLUSION</vt:lpstr>
      <vt:lpstr>Top 10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Project 2</dc:title>
  <cp:lastModifiedBy>Jin Min Wood</cp:lastModifiedBy>
  <cp:revision>1</cp:revision>
  <dcterms:modified xsi:type="dcterms:W3CDTF">2022-10-29T05:26:18Z</dcterms:modified>
</cp:coreProperties>
</file>