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6858000" cy="9144000"/>
  <p:embeddedFontLst>
    <p:embeddedFont>
      <p:font typeface="Raleway"/>
      <p:regular r:id="rId32"/>
    </p:embeddedFont>
    <p:embeddedFont>
      <p:font typeface="Lato" panose="020F0502020204030203"/>
      <p:regular r:id="rId33"/>
    </p:embeddedFont>
    <p:embeddedFont>
      <p:font typeface="Calibri" panose="020F050202020403020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Jinming</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b218c24ac9_2_2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218c24ac9_2_2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Cara</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b218c24ac9_2_2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218c24ac9_2_2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b218c24ac9_4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218c24ac9_4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b218c24ac9_4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218c24ac9_4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b218c24ac9_4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218c24ac9_4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b218c24ac9_4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218c24ac9_4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b26a01111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26a01111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b26a01111f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26a01111f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b218c24ac9_4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218c24ac9_4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Jinming</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b218c24ac9_2_2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218c24ac9_2_2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b218c24ac9_2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218c24ac9_2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333333"/>
                </a:solidFill>
                <a:latin typeface="Lato" panose="020F0502020204030203"/>
                <a:ea typeface="Lato" panose="020F0502020204030203"/>
                <a:cs typeface="Lato" panose="020F0502020204030203"/>
                <a:sym typeface="Lato" panose="020F0502020204030203"/>
              </a:rPr>
              <a:t>It might seem an odd time to analyze a report ranking which countries are happiest.</a:t>
            </a:r>
            <a:endParaRPr>
              <a:solidFill>
                <a:srgbClr val="33333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100"/>
              </a:spcBef>
              <a:spcAft>
                <a:spcPts val="0"/>
              </a:spcAft>
              <a:buClr>
                <a:schemeClr val="dk1"/>
              </a:buClr>
              <a:buSzPts val="1100"/>
              <a:buFont typeface="Arial" panose="020B0604020202020204"/>
              <a:buNone/>
            </a:pPr>
            <a:r>
              <a:rPr lang="en-GB">
                <a:solidFill>
                  <a:srgbClr val="333333"/>
                </a:solidFill>
                <a:latin typeface="Lato" panose="020F0502020204030203"/>
                <a:ea typeface="Lato" panose="020F0502020204030203"/>
                <a:cs typeface="Lato" panose="020F0502020204030203"/>
                <a:sym typeface="Lato" panose="020F0502020204030203"/>
              </a:rPr>
              <a:t>After all, who can really be happy during a global pandemic?</a:t>
            </a:r>
            <a:endParaRPr>
              <a:solidFill>
                <a:srgbClr val="33333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100"/>
              </a:spcBef>
              <a:spcAft>
                <a:spcPts val="0"/>
              </a:spcAft>
              <a:buClr>
                <a:schemeClr val="dk1"/>
              </a:buClr>
              <a:buSzPts val="1100"/>
              <a:buFont typeface="Arial" panose="020B0604020202020204"/>
              <a:buNone/>
            </a:pPr>
            <a:r>
              <a:rPr lang="en-GB">
                <a:solidFill>
                  <a:srgbClr val="333333"/>
                </a:solidFill>
                <a:latin typeface="Lato" panose="020F0502020204030203"/>
                <a:ea typeface="Lato" panose="020F0502020204030203"/>
                <a:cs typeface="Lato" panose="020F0502020204030203"/>
                <a:sym typeface="Lato" panose="020F0502020204030203"/>
              </a:rPr>
              <a:t>But according to the authors of the annual World Happiness Report, an annual survey of how satisfied people worldwide are with their lives, this is precisely the right moment to consider what the top countries in the list have been considering to remain at the top.</a:t>
            </a:r>
            <a:endParaRPr>
              <a:solidFill>
                <a:srgbClr val="33333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100"/>
              </a:spcBef>
              <a:spcAft>
                <a:spcPts val="0"/>
              </a:spcAft>
              <a:buClr>
                <a:schemeClr val="dk1"/>
              </a:buClr>
              <a:buSzPts val="1100"/>
              <a:buFont typeface="Arial" panose="020B0604020202020204"/>
              <a:buNone/>
            </a:pPr>
            <a:r>
              <a:rPr lang="en-GB">
                <a:solidFill>
                  <a:srgbClr val="333333"/>
                </a:solidFill>
                <a:latin typeface="Lato" panose="020F0502020204030203"/>
                <a:ea typeface="Lato" panose="020F0502020204030203"/>
                <a:cs typeface="Lato" panose="020F0502020204030203"/>
                <a:sym typeface="Lato" panose="020F0502020204030203"/>
              </a:rPr>
              <a:t>In our research, we plan to explore further how the context plays a role in this score and by looking at the second dataset of Suicide Rates per Country dig deeper on how the social environment of cities could be a factor in “happiness” and suicide rates.</a:t>
            </a:r>
            <a:endParaRPr>
              <a:solidFill>
                <a:srgbClr val="333333"/>
              </a:solidFill>
              <a:latin typeface="Lato" panose="020F0502020204030203"/>
              <a:ea typeface="Lato" panose="020F0502020204030203"/>
              <a:cs typeface="Lato" panose="020F0502020204030203"/>
              <a:sym typeface="Lato" panose="020F0502020204030203"/>
            </a:endParaRPr>
          </a:p>
          <a:p>
            <a:pPr marL="0" lvl="0" indent="0" algn="l" rtl="0">
              <a:spcBef>
                <a:spcPts val="110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b218c24ac9_2_2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218c24ac9_2_2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b218c24ac9_2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218c24ac9_2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b26a01111f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26a01111f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b218c24ac9_2_2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218c24ac9_2_2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Clr>
                <a:schemeClr val="dk1"/>
              </a:buClr>
              <a:buSzPts val="1050"/>
              <a:buChar char="●"/>
            </a:pPr>
            <a:r>
              <a:rPr lang="en-GB" sz="1050">
                <a:solidFill>
                  <a:schemeClr val="dk1"/>
                </a:solidFill>
                <a:highlight>
                  <a:srgbClr val="FFFFFF"/>
                </a:highlight>
              </a:rPr>
              <a:t>The regions that have countries with a higher Happiness Score are Australia, North America, and Western Europe. Followed by Latin American and Caribbean countries. The regions with the lowest score are within the Sub-Saharan countries and Southern Asia.</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a:solidFill>
                  <a:schemeClr val="dk1"/>
                </a:solidFill>
                <a:highlight>
                  <a:srgbClr val="FFFFFF"/>
                </a:highlight>
              </a:rPr>
              <a:t>Happiness Score and Health (Life Expectancy), Family and Economy(GDP per Capita) have a high correlation whereas Freedom, Dystopia Residual and Trust have a moderate relationship. This means that in this study people throughout all countries said that health, family structure and their </a:t>
            </a:r>
            <a:r>
              <a:rPr lang="en-GB" sz="1050">
                <a:solidFill>
                  <a:schemeClr val="dk1"/>
                </a:solidFill>
                <a:highlight>
                  <a:srgbClr val="FFFFFF"/>
                </a:highlight>
              </a:rPr>
              <a:t>country's</a:t>
            </a:r>
            <a:r>
              <a:rPr lang="en-GB" sz="1050">
                <a:solidFill>
                  <a:schemeClr val="dk1"/>
                </a:solidFill>
                <a:highlight>
                  <a:srgbClr val="FFFFFF"/>
                </a:highlight>
              </a:rPr>
              <a:t> wealth affected their happiness.</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a:solidFill>
                  <a:schemeClr val="dk1"/>
                </a:solidFill>
                <a:highlight>
                  <a:srgbClr val="FFFFFF"/>
                </a:highlight>
              </a:rPr>
              <a:t>Also from the EDA, we understood that most countries had a low score to the extent in which Generosity and Trust affect their happiness throught the histogram's distribution. Out of 157 countries the majority had happiness score aroun 5 in a scale from 0-8. The lowest score was 2.90 and the highest 7.5.</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a:solidFill>
                  <a:schemeClr val="dk1"/>
                </a:solidFill>
                <a:highlight>
                  <a:srgbClr val="FFFFFF"/>
                </a:highlight>
              </a:rPr>
              <a:t>Moreover, suicide rates througout the world are higher for male and lower for female and they both increase as the age group increases. Age would be a layer to make more granular the explanation for the happiness score as we see there is a trend regarding age increase and suicide rates.</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b="1">
                <a:solidFill>
                  <a:schemeClr val="dk1"/>
                </a:solidFill>
                <a:highlight>
                  <a:srgbClr val="FFFFFF"/>
                </a:highlight>
              </a:rPr>
              <a:t>Question 1</a:t>
            </a:r>
            <a:r>
              <a:rPr lang="en-GB" sz="1050">
                <a:solidFill>
                  <a:schemeClr val="dk1"/>
                </a:solidFill>
                <a:highlight>
                  <a:srgbClr val="FFFFFF"/>
                </a:highlight>
              </a:rPr>
              <a:t>From our research questions we confirmed that the extent to which health, family and economy affect a countries happines has a positive relationship. Some of the less important factors include Government Trust and Generosity.</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b="1">
                <a:solidFill>
                  <a:schemeClr val="dk1"/>
                </a:solidFill>
                <a:highlight>
                  <a:srgbClr val="FFFFFF"/>
                </a:highlight>
              </a:rPr>
              <a:t>Question 2</a:t>
            </a:r>
            <a:endParaRPr sz="1050" b="1">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GB" sz="1050" b="1">
                <a:solidFill>
                  <a:schemeClr val="dk1"/>
                </a:solidFill>
                <a:highlight>
                  <a:srgbClr val="FFFFFF"/>
                </a:highlight>
              </a:rPr>
              <a:t>Question 3</a:t>
            </a:r>
            <a:r>
              <a:rPr lang="en-GB" sz="1050">
                <a:solidFill>
                  <a:schemeClr val="dk1"/>
                </a:solidFill>
                <a:highlight>
                  <a:srgbClr val="FFFFFF"/>
                </a:highlight>
              </a:rPr>
              <a:t> Although we saw that family has a high correlation to Happiness Score it did not have a positive coefficient with suicide rates. Further analysis would lead us to calculate the coefficient for Health or Economy which are also some of the more strongly connected attributes to Happiness Score, but family was not the best performer.</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panose="020B0604020202020204"/>
              <a:buNone/>
            </a:pPr>
            <a:r>
              <a:rPr lang="en-GB" sz="1050">
                <a:solidFill>
                  <a:schemeClr val="dk1"/>
                </a:solidFill>
                <a:highlight>
                  <a:srgbClr val="FFFFFF"/>
                </a:highlight>
              </a:rPr>
              <a:t>Through this project we understood the three most impactful factors to our happiness throughout the wolrd. They may not necessarily be the most impactful to decrease suicide rate's but we would need to further our research to see the impact.</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panose="020B0604020202020204"/>
              <a:buNone/>
            </a:pPr>
            <a:r>
              <a:rPr lang="en-GB" sz="1050">
                <a:solidFill>
                  <a:schemeClr val="dk1"/>
                </a:solidFill>
                <a:highlight>
                  <a:srgbClr val="FFFFFF"/>
                </a:highlight>
              </a:rPr>
              <a:t>From looking at the original study we were not able to gather information to see if health includes mental health but it would be interesting to look more into this.</a:t>
            </a:r>
            <a:endParaRPr sz="1050">
              <a:solidFill>
                <a:schemeClr val="dk1"/>
              </a:solidFill>
              <a:highlight>
                <a:srgbClr val="FFFFFF"/>
              </a:highlight>
            </a:endParaRPr>
          </a:p>
          <a:p>
            <a:pPr marL="0" lvl="0" indent="0" algn="l" rtl="0">
              <a:lnSpc>
                <a:spcPct val="115000"/>
              </a:lnSpc>
              <a:spcBef>
                <a:spcPts val="1100"/>
              </a:spcBef>
              <a:spcAft>
                <a:spcPts val="0"/>
              </a:spcAft>
              <a:buNone/>
            </a:pPr>
            <a:r>
              <a:rPr lang="en-GB" sz="1050">
                <a:solidFill>
                  <a:schemeClr val="dk1"/>
                </a:solidFill>
                <a:highlight>
                  <a:srgbClr val="FFFFFF"/>
                </a:highlight>
              </a:rPr>
              <a:t>Developing countries blah blah blah</a:t>
            </a:r>
            <a:endParaRPr sz="1050">
              <a:solidFill>
                <a:schemeClr val="dk1"/>
              </a:solidFill>
              <a:highlight>
                <a:srgbClr val="FFFFFF"/>
              </a:highlight>
            </a:endParaRPr>
          </a:p>
          <a:p>
            <a:pPr marL="0" lvl="0" indent="0" algn="l" rtl="0">
              <a:lnSpc>
                <a:spcPct val="115000"/>
              </a:lnSpc>
              <a:spcBef>
                <a:spcPts val="1100"/>
              </a:spcBef>
              <a:spcAft>
                <a:spcPts val="0"/>
              </a:spcAft>
              <a:buNone/>
            </a:pPr>
            <a:endParaRPr sz="1050">
              <a:solidFill>
                <a:schemeClr val="dk1"/>
              </a:solidFill>
              <a:highlight>
                <a:srgbClr val="FFFFFF"/>
              </a:highlight>
            </a:endParaRPr>
          </a:p>
          <a:p>
            <a:pPr marL="0" lvl="0" indent="0" algn="l" rtl="0">
              <a:lnSpc>
                <a:spcPct val="115000"/>
              </a:lnSpc>
              <a:spcBef>
                <a:spcPts val="1100"/>
              </a:spcBef>
              <a:spcAft>
                <a:spcPts val="0"/>
              </a:spcAft>
              <a:buNone/>
            </a:pPr>
            <a:endParaRPr sz="1050">
              <a:solidFill>
                <a:schemeClr val="dk1"/>
              </a:solidFill>
              <a:highlight>
                <a:srgbClr val="FFFFFF"/>
              </a:highlight>
            </a:endParaRPr>
          </a:p>
          <a:p>
            <a:pPr marL="0" lvl="0" indent="0" algn="l" rtl="0">
              <a:lnSpc>
                <a:spcPct val="115000"/>
              </a:lnSpc>
              <a:spcBef>
                <a:spcPts val="1100"/>
              </a:spcBef>
              <a:spcAft>
                <a:spcPts val="0"/>
              </a:spcAft>
              <a:buNone/>
            </a:pP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panose="020B0604020202020204"/>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a9487cd661_0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9487cd661_0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a9487cd661_0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9487cd661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b218c24ac9_2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218c24ac9_2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b218c24ac9_2_1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218c24ac9_2_1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b218c24ac9_0_5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218c24ac9_0_5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b218c24ac9_0_4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218c24ac9_0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b218c24ac9_0_5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218c24ac9_0_5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b218c24ac9_0_5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218c24ac9_0_5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b218c24ac9_0_4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18c24ac9_0_4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s://github.com/Kaggle/kaggle-api" TargetMode="External"/><Relationship Id="rId7" Type="http://schemas.openxmlformats.org/officeDocument/2006/relationships/hyperlink" Target="https://rapidapi.com/blog/how-to-use-an-api-with-python/" TargetMode="External"/><Relationship Id="rId6" Type="http://schemas.openxmlformats.org/officeDocument/2006/relationships/hyperlink" Target="https://www.nytimes.com/2020/03/20/world/europe/world-happiness-report.html" TargetMode="External"/><Relationship Id="rId5" Type="http://schemas.openxmlformats.org/officeDocument/2006/relationships/hyperlink" Target="https://plotly.com/python/maps/" TargetMode="External"/><Relationship Id="rId4" Type="http://schemas.openxmlformats.org/officeDocument/2006/relationships/hyperlink" Target="https://s3.amazonaws.com/happiness-report/2016/FAQ_2016.pdf" TargetMode="External"/><Relationship Id="rId3" Type="http://schemas.openxmlformats.org/officeDocument/2006/relationships/hyperlink" Target="https://www.who.int/teams/mental-health-and-substance-use/suicide-data" TargetMode="External"/><Relationship Id="rId2" Type="http://schemas.openxmlformats.org/officeDocument/2006/relationships/hyperlink" Target="https://www.who.int/bulletin/volumes/88/10/09-070821/en/" TargetMode="External"/><Relationship Id="rId10" Type="http://schemas.openxmlformats.org/officeDocument/2006/relationships/notesSlide" Target="../notesSlides/notesSlide24.xml"/><Relationship Id="rId1" Type="http://schemas.openxmlformats.org/officeDocument/2006/relationships/hyperlink" Target="https://worldhappiness.report/ed/2016/"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hyperlink" Target="https://rapidapi.com/ajayakv/api/rest-countries/endpoints" TargetMode="External"/><Relationship Id="rId3" Type="http://schemas.openxmlformats.org/officeDocument/2006/relationships/hyperlink" Target="https://www.kaggle.com/kumarajarshi/life-expectancy-who" TargetMode="External"/><Relationship Id="rId2" Type="http://schemas.openxmlformats.org/officeDocument/2006/relationships/hyperlink" Target="https://www.kaggle.com/twinkle0705/mental-health-and-suicide-rates?select=Crude+suicide+rates.csv" TargetMode="External"/><Relationship Id="rId1" Type="http://schemas.openxmlformats.org/officeDocument/2006/relationships/hyperlink" Target="https://www.kaggle.com/unsdsn/world-happiness?select=2016.csv" TargetMode="Externa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58700" y="1436848"/>
            <a:ext cx="5361300" cy="18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Happiness Score </a:t>
            </a:r>
            <a:endParaRPr b="1"/>
          </a:p>
          <a:p>
            <a:pPr marL="0" lvl="0" indent="0" algn="l" rtl="0">
              <a:spcBef>
                <a:spcPts val="0"/>
              </a:spcBef>
              <a:spcAft>
                <a:spcPts val="0"/>
              </a:spcAft>
              <a:buNone/>
            </a:pPr>
            <a:r>
              <a:rPr lang="en-GB"/>
              <a:t>             </a:t>
            </a:r>
            <a:r>
              <a:rPr lang="en-GB" b="1"/>
              <a:t>vs </a:t>
            </a:r>
            <a:endParaRPr b="1"/>
          </a:p>
          <a:p>
            <a:pPr marL="0" lvl="0" indent="0" algn="l" rtl="0">
              <a:spcBef>
                <a:spcPts val="0"/>
              </a:spcBef>
              <a:spcAft>
                <a:spcPts val="0"/>
              </a:spcAft>
              <a:buNone/>
            </a:pPr>
            <a:r>
              <a:rPr lang="en-GB" b="1"/>
              <a:t>Su</a:t>
            </a:r>
            <a:r>
              <a:rPr lang="en-GB"/>
              <a:t>ici</a:t>
            </a:r>
            <a:r>
              <a:rPr lang="en-GB" b="1"/>
              <a:t>de Rate</a:t>
            </a:r>
            <a:endParaRPr b="1"/>
          </a:p>
        </p:txBody>
      </p:sp>
      <p:sp>
        <p:nvSpPr>
          <p:cNvPr id="87" name="Google Shape;87;p13"/>
          <p:cNvSpPr txBox="1"/>
          <p:nvPr>
            <p:ph type="subTitle" idx="1"/>
          </p:nvPr>
        </p:nvSpPr>
        <p:spPr>
          <a:xfrm>
            <a:off x="1891350" y="3590141"/>
            <a:ext cx="5361300" cy="1100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rgbClr val="20124D"/>
                </a:solidFill>
                <a:latin typeface="Times New Roman" panose="02020603050405020304"/>
                <a:ea typeface="Times New Roman" panose="02020603050405020304"/>
                <a:cs typeface="Times New Roman" panose="02020603050405020304"/>
                <a:sym typeface="Times New Roman" panose="02020603050405020304"/>
              </a:rPr>
              <a:t>Alejandra Zapata, J</a:t>
            </a:r>
            <a:r>
              <a:rPr lang="en-GB" sz="1700">
                <a:solidFill>
                  <a:srgbClr val="20124D"/>
                </a:solidFill>
                <a:latin typeface="Times New Roman" panose="02020603050405020304"/>
                <a:ea typeface="Times New Roman" panose="02020603050405020304"/>
                <a:cs typeface="Times New Roman" panose="02020603050405020304"/>
                <a:sym typeface="Times New Roman" panose="02020603050405020304"/>
              </a:rPr>
              <a:t>inming Chen, Xiaolan Li</a:t>
            </a:r>
            <a:endParaRPr sz="1700">
              <a:solidFill>
                <a:srgbClr val="20124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700">
              <a:solidFill>
                <a:srgbClr val="20124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700">
                <a:solidFill>
                  <a:srgbClr val="20124D"/>
                </a:solidFill>
                <a:latin typeface="Times New Roman" panose="02020603050405020304"/>
                <a:ea typeface="Times New Roman" panose="02020603050405020304"/>
                <a:cs typeface="Times New Roman" panose="02020603050405020304"/>
                <a:sym typeface="Times New Roman" panose="02020603050405020304"/>
              </a:rPr>
              <a:t>Professor Topor</a:t>
            </a:r>
            <a:endParaRPr sz="1700">
              <a:solidFill>
                <a:srgbClr val="20124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2"/>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22"/>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22"/>
          <p:cNvSpPr txBox="1"/>
          <p:nvPr/>
        </p:nvSpPr>
        <p:spPr>
          <a:xfrm>
            <a:off x="2963325" y="632725"/>
            <a:ext cx="58347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2"/>
                </a:solidFill>
                <a:latin typeface="Raleway"/>
                <a:ea typeface="Raleway"/>
                <a:cs typeface="Raleway"/>
                <a:sym typeface="Raleway"/>
              </a:rPr>
              <a:t>Transformation- Wide to Long</a:t>
            </a:r>
            <a:endParaRPr sz="1800" b="1">
              <a:solidFill>
                <a:schemeClr val="dk2"/>
              </a:solidFill>
              <a:latin typeface="Raleway"/>
              <a:ea typeface="Raleway"/>
              <a:cs typeface="Raleway"/>
              <a:sym typeface="Raleway"/>
            </a:endParaRPr>
          </a:p>
        </p:txBody>
      </p:sp>
      <p:pic>
        <p:nvPicPr>
          <p:cNvPr id="169" name="Google Shape;169;p22"/>
          <p:cNvPicPr preferRelativeResize="0"/>
          <p:nvPr/>
        </p:nvPicPr>
        <p:blipFill>
          <a:blip r:embed="rId1"/>
          <a:stretch>
            <a:fillRect/>
          </a:stretch>
        </p:blipFill>
        <p:spPr>
          <a:xfrm>
            <a:off x="1370400" y="1210750"/>
            <a:ext cx="6495225" cy="3348875"/>
          </a:xfrm>
          <a:prstGeom prst="rect">
            <a:avLst/>
          </a:prstGeom>
          <a:noFill/>
          <a:ln>
            <a:noFill/>
          </a:ln>
        </p:spPr>
      </p:pic>
      <p:sp>
        <p:nvSpPr>
          <p:cNvPr id="170" name="Google Shape;170;p22"/>
          <p:cNvSpPr txBox="1"/>
          <p:nvPr/>
        </p:nvSpPr>
        <p:spPr>
          <a:xfrm>
            <a:off x="1370400" y="54700"/>
            <a:ext cx="6992100" cy="4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2"/>
                </a:solidFill>
                <a:latin typeface="Raleway"/>
                <a:ea typeface="Raleway"/>
                <a:cs typeface="Raleway"/>
                <a:sym typeface="Raleway"/>
              </a:rPr>
              <a:t>Suicide Dataset </a:t>
            </a:r>
            <a:r>
              <a:rPr lang="en-GB" sz="2200" b="1">
                <a:solidFill>
                  <a:schemeClr val="dk2"/>
                </a:solidFill>
                <a:latin typeface="Raleway"/>
                <a:ea typeface="Raleway"/>
                <a:cs typeface="Raleway"/>
                <a:sym typeface="Raleway"/>
              </a:rPr>
              <a:t>Exploratory Data Analysis</a:t>
            </a:r>
            <a:endParaRPr sz="2200" b="1">
              <a:solidFill>
                <a:schemeClr val="dk2"/>
              </a:solidFill>
              <a:latin typeface="Raleway"/>
              <a:ea typeface="Raleway"/>
              <a:cs typeface="Raleway"/>
              <a:sym typeface="Raleway"/>
            </a:endParaRPr>
          </a:p>
          <a:p>
            <a:pPr marL="0" lvl="0" indent="0" algn="l" rtl="0">
              <a:spcBef>
                <a:spcPts val="0"/>
              </a:spcBef>
              <a:spcAft>
                <a:spcPts val="0"/>
              </a:spcAft>
              <a:buNone/>
            </a:pPr>
            <a:endParaRPr sz="22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3"/>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p23"/>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23"/>
          <p:cNvSpPr txBox="1"/>
          <p:nvPr/>
        </p:nvSpPr>
        <p:spPr>
          <a:xfrm>
            <a:off x="3258175" y="64675"/>
            <a:ext cx="58347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2"/>
                </a:solidFill>
                <a:latin typeface="Raleway"/>
                <a:ea typeface="Raleway"/>
                <a:cs typeface="Raleway"/>
                <a:sym typeface="Raleway"/>
              </a:rPr>
              <a:t>Aggregation- Sum</a:t>
            </a:r>
            <a:endParaRPr sz="1800" b="1">
              <a:solidFill>
                <a:schemeClr val="dk2"/>
              </a:solidFill>
              <a:latin typeface="Raleway"/>
              <a:ea typeface="Raleway"/>
              <a:cs typeface="Raleway"/>
              <a:sym typeface="Raleway"/>
            </a:endParaRPr>
          </a:p>
        </p:txBody>
      </p:sp>
      <p:pic>
        <p:nvPicPr>
          <p:cNvPr id="178" name="Google Shape;178;p23"/>
          <p:cNvPicPr preferRelativeResize="0"/>
          <p:nvPr/>
        </p:nvPicPr>
        <p:blipFill>
          <a:blip r:embed="rId1"/>
          <a:stretch>
            <a:fillRect/>
          </a:stretch>
        </p:blipFill>
        <p:spPr>
          <a:xfrm>
            <a:off x="1729525" y="731300"/>
            <a:ext cx="5684950" cy="3857924"/>
          </a:xfrm>
          <a:prstGeom prst="rect">
            <a:avLst/>
          </a:prstGeom>
          <a:noFill/>
          <a:ln>
            <a:noFill/>
          </a:ln>
        </p:spPr>
      </p:pic>
      <p:sp>
        <p:nvSpPr>
          <p:cNvPr id="179" name="Google Shape;179;p23"/>
          <p:cNvSpPr txBox="1"/>
          <p:nvPr/>
        </p:nvSpPr>
        <p:spPr>
          <a:xfrm>
            <a:off x="1064275" y="317825"/>
            <a:ext cx="1347000" cy="4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4"/>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5" name="Google Shape;185;p24"/>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86" name="Google Shape;186;p24"/>
          <p:cNvPicPr preferRelativeResize="0"/>
          <p:nvPr/>
        </p:nvPicPr>
        <p:blipFill>
          <a:blip r:embed="rId1"/>
          <a:stretch>
            <a:fillRect/>
          </a:stretch>
        </p:blipFill>
        <p:spPr>
          <a:xfrm>
            <a:off x="1768485" y="652310"/>
            <a:ext cx="5306525" cy="4298775"/>
          </a:xfrm>
          <a:prstGeom prst="rect">
            <a:avLst/>
          </a:prstGeom>
          <a:noFill/>
          <a:ln>
            <a:noFill/>
          </a:ln>
        </p:spPr>
      </p:pic>
      <p:sp>
        <p:nvSpPr>
          <p:cNvPr id="187" name="Google Shape;187;p24"/>
          <p:cNvSpPr txBox="1"/>
          <p:nvPr>
            <p:ph type="ctrTitle"/>
          </p:nvPr>
        </p:nvSpPr>
        <p:spPr>
          <a:xfrm>
            <a:off x="1822745" y="65"/>
            <a:ext cx="60708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Sucide rate distribution per gender</a:t>
            </a:r>
            <a:endParaRPr sz="2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1"/>
          <a:stretch>
            <a:fillRect/>
          </a:stretch>
        </p:blipFill>
        <p:spPr>
          <a:xfrm>
            <a:off x="5871175" y="224575"/>
            <a:ext cx="3220750" cy="4918924"/>
          </a:xfrm>
          <a:prstGeom prst="rect">
            <a:avLst/>
          </a:prstGeom>
          <a:noFill/>
          <a:ln>
            <a:noFill/>
          </a:ln>
        </p:spPr>
      </p:pic>
      <p:pic>
        <p:nvPicPr>
          <p:cNvPr id="193" name="Google Shape;193;p25"/>
          <p:cNvPicPr preferRelativeResize="0"/>
          <p:nvPr/>
        </p:nvPicPr>
        <p:blipFill>
          <a:blip r:embed="rId2"/>
          <a:stretch>
            <a:fillRect/>
          </a:stretch>
        </p:blipFill>
        <p:spPr>
          <a:xfrm>
            <a:off x="362074" y="614325"/>
            <a:ext cx="1509450" cy="1811325"/>
          </a:xfrm>
          <a:prstGeom prst="rect">
            <a:avLst/>
          </a:prstGeom>
          <a:noFill/>
          <a:ln>
            <a:noFill/>
          </a:ln>
        </p:spPr>
      </p:pic>
      <p:pic>
        <p:nvPicPr>
          <p:cNvPr id="194" name="Google Shape;194;p25"/>
          <p:cNvPicPr preferRelativeResize="0"/>
          <p:nvPr/>
        </p:nvPicPr>
        <p:blipFill>
          <a:blip r:embed="rId3"/>
          <a:stretch>
            <a:fillRect/>
          </a:stretch>
        </p:blipFill>
        <p:spPr>
          <a:xfrm>
            <a:off x="916250" y="916225"/>
            <a:ext cx="4749100" cy="3887600"/>
          </a:xfrm>
          <a:prstGeom prst="rect">
            <a:avLst/>
          </a:prstGeom>
          <a:noFill/>
          <a:ln>
            <a:noFill/>
          </a:ln>
        </p:spPr>
      </p:pic>
      <p:sp>
        <p:nvSpPr>
          <p:cNvPr id="195" name="Google Shape;195;p25"/>
          <p:cNvSpPr txBox="1"/>
          <p:nvPr>
            <p:ph type="ctrTitle"/>
          </p:nvPr>
        </p:nvSpPr>
        <p:spPr>
          <a:xfrm>
            <a:off x="255400" y="0"/>
            <a:ext cx="60708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Total Number of suicides across the world</a:t>
            </a:r>
            <a:endParaRPr sz="21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6"/>
          <p:cNvSpPr txBox="1"/>
          <p:nvPr>
            <p:ph type="ctrTitle"/>
          </p:nvPr>
        </p:nvSpPr>
        <p:spPr>
          <a:xfrm>
            <a:off x="2304823" y="42875"/>
            <a:ext cx="42474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Challenge- plotly graph</a:t>
            </a:r>
            <a:endParaRPr sz="2200"/>
          </a:p>
        </p:txBody>
      </p:sp>
      <p:sp>
        <p:nvSpPr>
          <p:cNvPr id="201" name="Google Shape;201;p26"/>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202" name="Google Shape;202;p26"/>
          <p:cNvPicPr preferRelativeResize="0"/>
          <p:nvPr/>
        </p:nvPicPr>
        <p:blipFill rotWithShape="1">
          <a:blip r:embed="rId1"/>
          <a:srcRect t="28305"/>
          <a:stretch>
            <a:fillRect/>
          </a:stretch>
        </p:blipFill>
        <p:spPr>
          <a:xfrm>
            <a:off x="58175" y="802275"/>
            <a:ext cx="1260041" cy="1525996"/>
          </a:xfrm>
          <a:prstGeom prst="rect">
            <a:avLst/>
          </a:prstGeom>
          <a:noFill/>
          <a:ln>
            <a:noFill/>
          </a:ln>
        </p:spPr>
      </p:pic>
      <p:pic>
        <p:nvPicPr>
          <p:cNvPr id="203" name="Google Shape;203;p26"/>
          <p:cNvPicPr preferRelativeResize="0"/>
          <p:nvPr/>
        </p:nvPicPr>
        <p:blipFill>
          <a:blip r:embed="rId2"/>
          <a:stretch>
            <a:fillRect/>
          </a:stretch>
        </p:blipFill>
        <p:spPr>
          <a:xfrm>
            <a:off x="643525" y="1115563"/>
            <a:ext cx="3875250" cy="2912375"/>
          </a:xfrm>
          <a:prstGeom prst="rect">
            <a:avLst/>
          </a:prstGeom>
          <a:noFill/>
          <a:ln>
            <a:noFill/>
          </a:ln>
        </p:spPr>
      </p:pic>
      <p:pic>
        <p:nvPicPr>
          <p:cNvPr id="204" name="Google Shape;204;p26"/>
          <p:cNvPicPr preferRelativeResize="0"/>
          <p:nvPr/>
        </p:nvPicPr>
        <p:blipFill>
          <a:blip r:embed="rId3"/>
          <a:stretch>
            <a:fillRect/>
          </a:stretch>
        </p:blipFill>
        <p:spPr>
          <a:xfrm>
            <a:off x="4893725" y="853175"/>
            <a:ext cx="1208921" cy="1424189"/>
          </a:xfrm>
          <a:prstGeom prst="rect">
            <a:avLst/>
          </a:prstGeom>
          <a:noFill/>
          <a:ln>
            <a:noFill/>
          </a:ln>
        </p:spPr>
      </p:pic>
      <p:pic>
        <p:nvPicPr>
          <p:cNvPr id="205" name="Google Shape;205;p26"/>
          <p:cNvPicPr preferRelativeResize="0"/>
          <p:nvPr/>
        </p:nvPicPr>
        <p:blipFill>
          <a:blip r:embed="rId4"/>
          <a:stretch>
            <a:fillRect/>
          </a:stretch>
        </p:blipFill>
        <p:spPr>
          <a:xfrm>
            <a:off x="5362818" y="1115574"/>
            <a:ext cx="3623932" cy="291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7"/>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27"/>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2" name="Google Shape;212;p27"/>
          <p:cNvSpPr txBox="1"/>
          <p:nvPr/>
        </p:nvSpPr>
        <p:spPr>
          <a:xfrm>
            <a:off x="2375100" y="0"/>
            <a:ext cx="48372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a:solidFill>
                  <a:schemeClr val="dk2"/>
                </a:solidFill>
                <a:latin typeface="Calibri" panose="020F0502020204030204"/>
                <a:ea typeface="Calibri" panose="020F0502020204030204"/>
                <a:cs typeface="Calibri" panose="020F0502020204030204"/>
                <a:sym typeface="Calibri" panose="020F0502020204030204"/>
              </a:rPr>
              <a:t>Total suicides Number around the World</a:t>
            </a:r>
            <a:endParaRPr sz="2100" b="1">
              <a:solidFill>
                <a:schemeClr val="dk2"/>
              </a:solidFill>
              <a:latin typeface="Calibri" panose="020F0502020204030204"/>
              <a:ea typeface="Calibri" panose="020F0502020204030204"/>
              <a:cs typeface="Calibri" panose="020F0502020204030204"/>
              <a:sym typeface="Calibri" panose="020F0502020204030204"/>
            </a:endParaRPr>
          </a:p>
        </p:txBody>
      </p:sp>
      <p:pic>
        <p:nvPicPr>
          <p:cNvPr id="213" name="Google Shape;213;p27"/>
          <p:cNvPicPr preferRelativeResize="0"/>
          <p:nvPr/>
        </p:nvPicPr>
        <p:blipFill>
          <a:blip r:embed="rId1"/>
          <a:stretch>
            <a:fillRect/>
          </a:stretch>
        </p:blipFill>
        <p:spPr>
          <a:xfrm>
            <a:off x="0" y="972455"/>
            <a:ext cx="9144001" cy="35525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8"/>
          <p:cNvSpPr txBox="1"/>
          <p:nvPr>
            <p:ph type="ctrTitle"/>
          </p:nvPr>
        </p:nvSpPr>
        <p:spPr>
          <a:xfrm>
            <a:off x="1135850" y="0"/>
            <a:ext cx="67299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Country Status </a:t>
            </a:r>
            <a:r>
              <a:rPr lang="en-GB" sz="2100" b="1"/>
              <a:t>Dataset Exploratory Data Analysis</a:t>
            </a:r>
            <a:endParaRPr sz="2100" b="1"/>
          </a:p>
        </p:txBody>
      </p:sp>
      <p:pic>
        <p:nvPicPr>
          <p:cNvPr id="219" name="Google Shape;219;p28"/>
          <p:cNvPicPr preferRelativeResize="0"/>
          <p:nvPr/>
        </p:nvPicPr>
        <p:blipFill>
          <a:blip r:embed="rId1"/>
          <a:stretch>
            <a:fillRect/>
          </a:stretch>
        </p:blipFill>
        <p:spPr>
          <a:xfrm>
            <a:off x="2207425" y="738200"/>
            <a:ext cx="4650575" cy="418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29"/>
          <p:cNvSpPr txBox="1"/>
          <p:nvPr>
            <p:ph type="ctrTitle"/>
          </p:nvPr>
        </p:nvSpPr>
        <p:spPr>
          <a:xfrm>
            <a:off x="1288500" y="-64300"/>
            <a:ext cx="7855500" cy="651900"/>
          </a:xfrm>
          <a:prstGeom prst="rect">
            <a:avLst/>
          </a:prstGeom>
        </p:spPr>
        <p:txBody>
          <a:bodyPr spcFirstLastPara="1" wrap="square" lIns="91425" tIns="91425" rIns="91425" bIns="91425" anchor="t" anchorCtr="0">
            <a:noAutofit/>
          </a:bodyPr>
          <a:lstStyle/>
          <a:p>
            <a:pPr marL="0" lvl="0" algn="l" rtl="0">
              <a:spcBef>
                <a:spcPts val="0"/>
              </a:spcBef>
              <a:spcAft>
                <a:spcPts val="0"/>
              </a:spcAft>
              <a:buNone/>
            </a:pPr>
            <a:r>
              <a:rPr lang="en-GB" sz="2100"/>
              <a:t>Population</a:t>
            </a:r>
            <a:r>
              <a:rPr lang="en-GB" sz="2100" b="1"/>
              <a:t> Dataset Exploratory Data Analysis</a:t>
            </a:r>
            <a:endParaRPr lang="en-GB" sz="2100" b="1"/>
          </a:p>
        </p:txBody>
      </p:sp>
      <p:pic>
        <p:nvPicPr>
          <p:cNvPr id="225" name="Google Shape;225;p29"/>
          <p:cNvPicPr preferRelativeResize="0"/>
          <p:nvPr/>
        </p:nvPicPr>
        <p:blipFill>
          <a:blip r:embed="rId1"/>
          <a:stretch>
            <a:fillRect/>
          </a:stretch>
        </p:blipFill>
        <p:spPr>
          <a:xfrm>
            <a:off x="379725" y="1091450"/>
            <a:ext cx="8165625" cy="4052050"/>
          </a:xfrm>
          <a:prstGeom prst="rect">
            <a:avLst/>
          </a:prstGeom>
          <a:noFill/>
          <a:ln>
            <a:noFill/>
          </a:ln>
        </p:spPr>
      </p:pic>
      <p:pic>
        <p:nvPicPr>
          <p:cNvPr id="226" name="Google Shape;226;p29"/>
          <p:cNvPicPr preferRelativeResize="0"/>
          <p:nvPr/>
        </p:nvPicPr>
        <p:blipFill>
          <a:blip r:embed="rId2"/>
          <a:stretch>
            <a:fillRect/>
          </a:stretch>
        </p:blipFill>
        <p:spPr>
          <a:xfrm>
            <a:off x="304800" y="518050"/>
            <a:ext cx="8839198" cy="573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30"/>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232" name="Google Shape;232;p30"/>
          <p:cNvPicPr preferRelativeResize="0"/>
          <p:nvPr/>
        </p:nvPicPr>
        <p:blipFill>
          <a:blip r:embed="rId1"/>
          <a:stretch>
            <a:fillRect/>
          </a:stretch>
        </p:blipFill>
        <p:spPr>
          <a:xfrm>
            <a:off x="1675" y="523046"/>
            <a:ext cx="9144002" cy="2699608"/>
          </a:xfrm>
          <a:prstGeom prst="rect">
            <a:avLst/>
          </a:prstGeom>
          <a:noFill/>
          <a:ln>
            <a:noFill/>
          </a:ln>
        </p:spPr>
      </p:pic>
      <p:sp>
        <p:nvSpPr>
          <p:cNvPr id="233" name="Google Shape;233;p30"/>
          <p:cNvSpPr txBox="1"/>
          <p:nvPr/>
        </p:nvSpPr>
        <p:spPr>
          <a:xfrm>
            <a:off x="3250300" y="0"/>
            <a:ext cx="3980100" cy="7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500" b="1">
                <a:solidFill>
                  <a:schemeClr val="dk2"/>
                </a:solidFill>
                <a:latin typeface="Calibri" panose="020F0502020204030204"/>
                <a:ea typeface="Calibri" panose="020F0502020204030204"/>
                <a:cs typeface="Calibri" panose="020F0502020204030204"/>
                <a:sym typeface="Calibri" panose="020F0502020204030204"/>
              </a:rPr>
              <a:t>Data </a:t>
            </a:r>
            <a:r>
              <a:rPr lang="en-GB" sz="2500" b="1">
                <a:solidFill>
                  <a:schemeClr val="dk2"/>
                </a:solidFill>
                <a:latin typeface="Calibri" panose="020F0502020204030204"/>
                <a:ea typeface="Calibri" panose="020F0502020204030204"/>
                <a:cs typeface="Calibri" panose="020F0502020204030204"/>
                <a:sym typeface="Calibri" panose="020F0502020204030204"/>
              </a:rPr>
              <a:t>Preparation</a:t>
            </a:r>
            <a:r>
              <a:rPr lang="en-GB" sz="2500" b="1">
                <a:solidFill>
                  <a:schemeClr val="dk2"/>
                </a:solidFill>
                <a:latin typeface="Calibri" panose="020F0502020204030204"/>
                <a:ea typeface="Calibri" panose="020F0502020204030204"/>
                <a:cs typeface="Calibri" panose="020F0502020204030204"/>
                <a:sym typeface="Calibri" panose="020F0502020204030204"/>
              </a:rPr>
              <a:t> </a:t>
            </a:r>
            <a:endParaRPr sz="2500" b="1">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34" name="Google Shape;234;p30"/>
          <p:cNvSpPr txBox="1"/>
          <p:nvPr/>
        </p:nvSpPr>
        <p:spPr>
          <a:xfrm>
            <a:off x="2463875" y="947650"/>
            <a:ext cx="41289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35" name="Google Shape;235;p30"/>
          <p:cNvPicPr preferRelativeResize="0"/>
          <p:nvPr/>
        </p:nvPicPr>
        <p:blipFill rotWithShape="1">
          <a:blip r:embed="rId2"/>
          <a:srcRect l="7969" b="26394"/>
          <a:stretch>
            <a:fillRect/>
          </a:stretch>
        </p:blipFill>
        <p:spPr>
          <a:xfrm>
            <a:off x="0" y="3746525"/>
            <a:ext cx="7793075" cy="1225350"/>
          </a:xfrm>
          <a:prstGeom prst="rect">
            <a:avLst/>
          </a:prstGeom>
          <a:noFill/>
          <a:ln>
            <a:noFill/>
          </a:ln>
        </p:spPr>
      </p:pic>
      <p:pic>
        <p:nvPicPr>
          <p:cNvPr id="236" name="Google Shape;236;p30"/>
          <p:cNvPicPr preferRelativeResize="0"/>
          <p:nvPr/>
        </p:nvPicPr>
        <p:blipFill>
          <a:blip r:embed="rId3"/>
          <a:stretch>
            <a:fillRect/>
          </a:stretch>
        </p:blipFill>
        <p:spPr>
          <a:xfrm>
            <a:off x="1675" y="3375054"/>
            <a:ext cx="5905500" cy="37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31"/>
          <p:cNvSpPr txBox="1"/>
          <p:nvPr>
            <p:ph type="subTitle" idx="1"/>
          </p:nvPr>
        </p:nvSpPr>
        <p:spPr>
          <a:xfrm>
            <a:off x="1010325" y="1270250"/>
            <a:ext cx="22749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latin typeface="Arial" panose="020B0604020202020204"/>
                <a:ea typeface="Arial" panose="020B0604020202020204"/>
                <a:cs typeface="Arial" panose="020B0604020202020204"/>
                <a:sym typeface="Arial" panose="020B0604020202020204"/>
              </a:rPr>
              <a:t>'Health (Life Expectancy)', </a:t>
            </a:r>
            <a:endParaRPr sz="105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050">
                <a:latin typeface="Arial" panose="020B0604020202020204"/>
                <a:ea typeface="Arial" panose="020B0604020202020204"/>
                <a:cs typeface="Arial" panose="020B0604020202020204"/>
                <a:sym typeface="Arial" panose="020B0604020202020204"/>
              </a:rPr>
              <a:t>'Economy (GDP per Capita)',</a:t>
            </a:r>
            <a:endParaRPr sz="105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050">
                <a:latin typeface="Arial" panose="020B0604020202020204"/>
                <a:ea typeface="Arial" panose="020B0604020202020204"/>
                <a:cs typeface="Arial" panose="020B0604020202020204"/>
                <a:sym typeface="Arial" panose="020B0604020202020204"/>
              </a:rPr>
              <a:t>'Family' </a:t>
            </a:r>
            <a:endParaRPr lang="en-GB" sz="1050">
              <a:latin typeface="Arial" panose="020B0604020202020204"/>
              <a:ea typeface="Arial" panose="020B0604020202020204"/>
              <a:cs typeface="Arial" panose="020B0604020202020204"/>
              <a:sym typeface="Arial" panose="020B0604020202020204"/>
            </a:endParaRPr>
          </a:p>
        </p:txBody>
      </p:sp>
      <p:sp>
        <p:nvSpPr>
          <p:cNvPr id="242" name="Google Shape;242;p31"/>
          <p:cNvSpPr txBox="1"/>
          <p:nvPr/>
        </p:nvSpPr>
        <p:spPr>
          <a:xfrm>
            <a:off x="1674495" y="0"/>
            <a:ext cx="5658485" cy="676910"/>
          </a:xfrm>
          <a:prstGeom prst="rect">
            <a:avLst/>
          </a:prstGeom>
          <a:noFill/>
          <a:ln>
            <a:noFill/>
          </a:ln>
        </p:spPr>
        <p:txBody>
          <a:bodyPr spcFirstLastPara="1" wrap="square" lIns="91425" tIns="91425" rIns="91425" bIns="91425" anchor="t" anchorCtr="0">
            <a:noAutofit/>
          </a:bodyPr>
          <a:lstStyle/>
          <a:p>
            <a:pPr marL="0" lvl="0" indent="0" algn="l" rtl="0">
              <a:spcBef>
                <a:spcPts val="2200"/>
              </a:spcBef>
              <a:spcAft>
                <a:spcPts val="0"/>
              </a:spcAft>
              <a:buNone/>
            </a:pPr>
            <a:r>
              <a:rPr lang="en-GB" sz="2200" b="1">
                <a:solidFill>
                  <a:schemeClr val="dk2"/>
                </a:solidFill>
                <a:latin typeface="Raleway"/>
                <a:ea typeface="Raleway"/>
                <a:cs typeface="Raleway"/>
                <a:sym typeface="Raleway"/>
              </a:rPr>
              <a:t>1. What attributes could be the factors that influence the happiness score?</a:t>
            </a:r>
            <a:endParaRPr lang="en-GB" sz="2200" b="1">
              <a:solidFill>
                <a:schemeClr val="dk2"/>
              </a:solidFill>
              <a:latin typeface="Raleway"/>
              <a:ea typeface="Raleway"/>
              <a:cs typeface="Raleway"/>
              <a:sym typeface="Raleway"/>
            </a:endParaRPr>
          </a:p>
        </p:txBody>
      </p:sp>
      <p:pic>
        <p:nvPicPr>
          <p:cNvPr id="243" name="Google Shape;243;p31"/>
          <p:cNvPicPr preferRelativeResize="0"/>
          <p:nvPr/>
        </p:nvPicPr>
        <p:blipFill>
          <a:blip r:embed="rId1"/>
          <a:stretch>
            <a:fillRect/>
          </a:stretch>
        </p:blipFill>
        <p:spPr>
          <a:xfrm>
            <a:off x="3904475" y="937075"/>
            <a:ext cx="4489375" cy="3987774"/>
          </a:xfrm>
          <a:prstGeom prst="rect">
            <a:avLst/>
          </a:prstGeom>
          <a:noFill/>
          <a:ln>
            <a:noFill/>
          </a:ln>
        </p:spPr>
      </p:pic>
      <p:pic>
        <p:nvPicPr>
          <p:cNvPr id="244" name="Google Shape;244;p31"/>
          <p:cNvPicPr preferRelativeResize="0"/>
          <p:nvPr/>
        </p:nvPicPr>
        <p:blipFill>
          <a:blip r:embed="rId2"/>
          <a:stretch>
            <a:fillRect/>
          </a:stretch>
        </p:blipFill>
        <p:spPr>
          <a:xfrm>
            <a:off x="156850" y="1953775"/>
            <a:ext cx="3674750" cy="199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661378" y="8"/>
            <a:ext cx="53613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Introduction</a:t>
            </a:r>
            <a:endParaRPr sz="2200"/>
          </a:p>
        </p:txBody>
      </p:sp>
      <p:sp>
        <p:nvSpPr>
          <p:cNvPr id="93" name="Google Shape;93;p14"/>
          <p:cNvSpPr txBox="1"/>
          <p:nvPr>
            <p:ph type="subTitle" idx="1"/>
          </p:nvPr>
        </p:nvSpPr>
        <p:spPr>
          <a:xfrm>
            <a:off x="172600" y="1371900"/>
            <a:ext cx="4159800" cy="2943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333333"/>
              </a:buClr>
              <a:buSzPts val="2000"/>
              <a:buChar char="●"/>
            </a:pPr>
            <a:r>
              <a:rPr lang="en-GB" sz="2000">
                <a:solidFill>
                  <a:srgbClr val="333333"/>
                </a:solidFill>
              </a:rPr>
              <a:t> Why have these countries been considered to remain at the top of the list in the world happiness report ?</a:t>
            </a:r>
            <a:endParaRPr sz="2000">
              <a:solidFill>
                <a:srgbClr val="333333"/>
              </a:solidFill>
            </a:endParaRPr>
          </a:p>
          <a:p>
            <a:pPr marL="457200" lvl="0" indent="0" algn="l" rtl="0">
              <a:lnSpc>
                <a:spcPct val="115000"/>
              </a:lnSpc>
              <a:spcBef>
                <a:spcPts val="1100"/>
              </a:spcBef>
              <a:spcAft>
                <a:spcPts val="0"/>
              </a:spcAft>
              <a:buNone/>
            </a:pPr>
            <a:endParaRPr sz="100">
              <a:solidFill>
                <a:srgbClr val="333333"/>
              </a:solidFill>
            </a:endParaRPr>
          </a:p>
          <a:p>
            <a:pPr marL="457200" lvl="0" indent="-355600" algn="l" rtl="0">
              <a:lnSpc>
                <a:spcPct val="115000"/>
              </a:lnSpc>
              <a:spcBef>
                <a:spcPts val="1100"/>
              </a:spcBef>
              <a:spcAft>
                <a:spcPts val="0"/>
              </a:spcAft>
              <a:buClr>
                <a:srgbClr val="333333"/>
              </a:buClr>
              <a:buSzPts val="2000"/>
              <a:buChar char="●"/>
            </a:pPr>
            <a:r>
              <a:rPr lang="en-GB" sz="2000">
                <a:solidFill>
                  <a:srgbClr val="333333"/>
                </a:solidFill>
              </a:rPr>
              <a:t>How has the social environment of countries acted as a factor of happiness score?</a:t>
            </a:r>
            <a:endParaRPr sz="2000">
              <a:solidFill>
                <a:srgbClr val="333333"/>
              </a:solidFill>
            </a:endParaRPr>
          </a:p>
          <a:p>
            <a:pPr marL="0" lvl="0" indent="0" algn="l" rtl="0">
              <a:spcBef>
                <a:spcPts val="1100"/>
              </a:spcBef>
              <a:spcAft>
                <a:spcPts val="0"/>
              </a:spcAft>
              <a:buNone/>
            </a:pPr>
            <a:endParaRPr sz="2000">
              <a:solidFill>
                <a:srgbClr val="000000"/>
              </a:solidFill>
              <a:latin typeface="Arial" panose="020B0604020202020204"/>
              <a:ea typeface="Arial" panose="020B0604020202020204"/>
              <a:cs typeface="Arial" panose="020B0604020202020204"/>
              <a:sym typeface="Arial" panose="020B0604020202020204"/>
            </a:endParaRPr>
          </a:p>
        </p:txBody>
      </p:sp>
      <p:pic>
        <p:nvPicPr>
          <p:cNvPr id="94" name="Google Shape;94;p14"/>
          <p:cNvPicPr preferRelativeResize="0"/>
          <p:nvPr/>
        </p:nvPicPr>
        <p:blipFill>
          <a:blip r:embed="rId1"/>
          <a:stretch>
            <a:fillRect/>
          </a:stretch>
        </p:blipFill>
        <p:spPr>
          <a:xfrm>
            <a:off x="4698871" y="1448100"/>
            <a:ext cx="3802200" cy="26549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2"/>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0" name="Google Shape;250;p32"/>
          <p:cNvSpPr txBox="1"/>
          <p:nvPr/>
        </p:nvSpPr>
        <p:spPr>
          <a:xfrm>
            <a:off x="456565" y="0"/>
            <a:ext cx="8413115" cy="962025"/>
          </a:xfrm>
          <a:prstGeom prst="rect">
            <a:avLst/>
          </a:prstGeom>
          <a:noFill/>
          <a:ln>
            <a:noFill/>
          </a:ln>
        </p:spPr>
        <p:txBody>
          <a:bodyPr spcFirstLastPara="1" wrap="square" lIns="91425" tIns="91425" rIns="91425" bIns="91425" anchor="t" anchorCtr="0">
            <a:noAutofit/>
          </a:bodyPr>
          <a:lstStyle/>
          <a:p>
            <a:pPr marL="0" lvl="0" indent="0" algn="l" rtl="0">
              <a:spcBef>
                <a:spcPts val="2200"/>
              </a:spcBef>
              <a:spcAft>
                <a:spcPts val="0"/>
              </a:spcAft>
              <a:buNone/>
            </a:pPr>
            <a:r>
              <a:rPr lang="en-GB" sz="2000" b="1">
                <a:solidFill>
                  <a:schemeClr val="dk2"/>
                </a:solidFill>
                <a:latin typeface="Raleway"/>
                <a:ea typeface="Raleway"/>
                <a:cs typeface="Raleway"/>
                <a:sym typeface="Raleway"/>
              </a:rPr>
              <a:t>2. Based on GDP per capita, does a developing country have a higher suicide rate or a developed country has a higher suicide rate?</a:t>
            </a:r>
            <a:endParaRPr lang="en-GB" sz="2000" b="1">
              <a:solidFill>
                <a:schemeClr val="dk2"/>
              </a:solidFill>
              <a:latin typeface="Raleway"/>
              <a:ea typeface="Raleway"/>
              <a:cs typeface="Raleway"/>
              <a:sym typeface="Raleway"/>
            </a:endParaRPr>
          </a:p>
          <a:p>
            <a:pPr marL="0" lvl="0" indent="0" algn="l" rtl="0">
              <a:spcBef>
                <a:spcPts val="2200"/>
              </a:spcBef>
              <a:spcAft>
                <a:spcPts val="0"/>
              </a:spcAft>
              <a:buNone/>
            </a:pPr>
            <a:endParaRPr sz="1800">
              <a:solidFill>
                <a:schemeClr val="dk2"/>
              </a:solidFill>
            </a:endParaRPr>
          </a:p>
          <a:p>
            <a:pPr marL="0" lvl="0" indent="0" algn="l" rtl="0">
              <a:spcBef>
                <a:spcPts val="2200"/>
              </a:spcBef>
              <a:spcAft>
                <a:spcPts val="0"/>
              </a:spcAft>
              <a:buNone/>
            </a:pPr>
            <a:endParaRPr sz="1800">
              <a:solidFill>
                <a:schemeClr val="dk2"/>
              </a:solidFill>
            </a:endParaRPr>
          </a:p>
        </p:txBody>
      </p:sp>
      <p:sp>
        <p:nvSpPr>
          <p:cNvPr id="251" name="Google Shape;251;p32"/>
          <p:cNvSpPr txBox="1"/>
          <p:nvPr/>
        </p:nvSpPr>
        <p:spPr>
          <a:xfrm>
            <a:off x="6743700" y="4862525"/>
            <a:ext cx="2400300" cy="3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50">
                <a:highlight>
                  <a:srgbClr val="FFFFFF"/>
                </a:highlight>
              </a:rPr>
              <a:t>Suicide rates per 100, 000 population</a:t>
            </a:r>
            <a:endParaRPr>
              <a:latin typeface="Lato" panose="020F0502020204030203"/>
              <a:ea typeface="Lato" panose="020F0502020204030203"/>
              <a:cs typeface="Lato" panose="020F0502020204030203"/>
              <a:sym typeface="Lato" panose="020F0502020204030203"/>
            </a:endParaRPr>
          </a:p>
        </p:txBody>
      </p:sp>
      <p:pic>
        <p:nvPicPr>
          <p:cNvPr id="252" name="Google Shape;252;p32"/>
          <p:cNvPicPr preferRelativeResize="0"/>
          <p:nvPr/>
        </p:nvPicPr>
        <p:blipFill>
          <a:blip r:embed="rId1"/>
          <a:stretch>
            <a:fillRect/>
          </a:stretch>
        </p:blipFill>
        <p:spPr>
          <a:xfrm>
            <a:off x="1146440" y="725945"/>
            <a:ext cx="5698326" cy="4340001"/>
          </a:xfrm>
          <a:prstGeom prst="rect">
            <a:avLst/>
          </a:prstGeom>
          <a:noFill/>
          <a:ln>
            <a:noFill/>
          </a:ln>
        </p:spPr>
      </p:pic>
      <p:sp>
        <p:nvSpPr>
          <p:cNvPr id="253" name="Google Shape;253;p32"/>
          <p:cNvSpPr txBox="1"/>
          <p:nvPr/>
        </p:nvSpPr>
        <p:spPr>
          <a:xfrm>
            <a:off x="6787850" y="4455375"/>
            <a:ext cx="25380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rgbClr val="5F6368"/>
                </a:solidFill>
                <a:highlight>
                  <a:srgbClr val="FFFFFF"/>
                </a:highlight>
              </a:rPr>
              <a:t>Gross Domestic Product per capita</a:t>
            </a:r>
            <a:endParaRPr sz="1050">
              <a:solidFill>
                <a:srgbClr val="5F6368"/>
              </a:solidFill>
              <a:highlight>
                <a:srgbClr val="FFFFFF"/>
              </a:highlight>
            </a:endParaRPr>
          </a:p>
          <a:p>
            <a:pPr marL="0" lvl="0" indent="0" algn="l" rtl="0">
              <a:spcBef>
                <a:spcPts val="0"/>
              </a:spcBef>
              <a:spcAft>
                <a:spcPts val="0"/>
              </a:spcAft>
              <a:buNone/>
            </a:pPr>
            <a:r>
              <a:rPr lang="en-GB" sz="1050">
                <a:solidFill>
                  <a:srgbClr val="5F6368"/>
                </a:solidFill>
                <a:highlight>
                  <a:srgbClr val="FFFFFF"/>
                </a:highlight>
              </a:rPr>
              <a:t> (in USD)</a:t>
            </a:r>
            <a:endParaRPr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33"/>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9" name="Google Shape;259;p33"/>
          <p:cNvSpPr txBox="1"/>
          <p:nvPr/>
        </p:nvSpPr>
        <p:spPr>
          <a:xfrm>
            <a:off x="1074420" y="635"/>
            <a:ext cx="7948295" cy="455930"/>
          </a:xfrm>
          <a:prstGeom prst="rect">
            <a:avLst/>
          </a:prstGeom>
          <a:noFill/>
          <a:ln>
            <a:noFill/>
          </a:ln>
        </p:spPr>
        <p:txBody>
          <a:bodyPr spcFirstLastPara="1" wrap="square" lIns="91425" tIns="91425" rIns="91425" bIns="91425" anchor="t" anchorCtr="0">
            <a:noAutofit/>
          </a:bodyPr>
          <a:lstStyle/>
          <a:p>
            <a:pPr marL="0" lvl="0" indent="0" algn="l" rtl="0">
              <a:spcBef>
                <a:spcPts val="2200"/>
              </a:spcBef>
              <a:spcAft>
                <a:spcPts val="0"/>
              </a:spcAft>
              <a:buNone/>
            </a:pPr>
            <a:r>
              <a:rPr lang="en-GB" sz="2000" b="1">
                <a:solidFill>
                  <a:schemeClr val="dk2"/>
                </a:solidFill>
                <a:latin typeface="Raleway"/>
                <a:ea typeface="Raleway"/>
                <a:cs typeface="Raleway"/>
                <a:sym typeface="Raleway"/>
              </a:rPr>
              <a:t>3. Can family(social support) decreases the suicide rate?</a:t>
            </a:r>
            <a:endParaRPr lang="en-GB" sz="2000" b="1">
              <a:solidFill>
                <a:schemeClr val="dk2"/>
              </a:solidFill>
              <a:latin typeface="Raleway"/>
              <a:ea typeface="Raleway"/>
              <a:cs typeface="Raleway"/>
              <a:sym typeface="Raleway"/>
            </a:endParaRPr>
          </a:p>
        </p:txBody>
      </p:sp>
      <p:pic>
        <p:nvPicPr>
          <p:cNvPr id="260" name="Google Shape;260;p33"/>
          <p:cNvPicPr preferRelativeResize="0"/>
          <p:nvPr/>
        </p:nvPicPr>
        <p:blipFill>
          <a:blip r:embed="rId1"/>
          <a:stretch>
            <a:fillRect/>
          </a:stretch>
        </p:blipFill>
        <p:spPr>
          <a:xfrm>
            <a:off x="1335450" y="456725"/>
            <a:ext cx="6551824" cy="3981125"/>
          </a:xfrm>
          <a:prstGeom prst="rect">
            <a:avLst/>
          </a:prstGeom>
          <a:noFill/>
          <a:ln>
            <a:noFill/>
          </a:ln>
        </p:spPr>
      </p:pic>
      <p:pic>
        <p:nvPicPr>
          <p:cNvPr id="261" name="Google Shape;261;p33"/>
          <p:cNvPicPr preferRelativeResize="0"/>
          <p:nvPr/>
        </p:nvPicPr>
        <p:blipFill>
          <a:blip r:embed="rId2"/>
          <a:stretch>
            <a:fillRect/>
          </a:stretch>
        </p:blipFill>
        <p:spPr>
          <a:xfrm>
            <a:off x="2035249" y="4437850"/>
            <a:ext cx="5179325" cy="40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4"/>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34"/>
          <p:cNvSpPr txBox="1"/>
          <p:nvPr/>
        </p:nvSpPr>
        <p:spPr>
          <a:xfrm>
            <a:off x="1119505" y="0"/>
            <a:ext cx="7948295" cy="527050"/>
          </a:xfrm>
          <a:prstGeom prst="rect">
            <a:avLst/>
          </a:prstGeom>
          <a:noFill/>
          <a:ln>
            <a:noFill/>
          </a:ln>
        </p:spPr>
        <p:txBody>
          <a:bodyPr spcFirstLastPara="1" wrap="square" lIns="91425" tIns="91425" rIns="91425" bIns="91425" anchor="t" anchorCtr="0">
            <a:noAutofit/>
          </a:bodyPr>
          <a:lstStyle/>
          <a:p>
            <a:pPr marL="0" lvl="0" indent="0" algn="l" rtl="0">
              <a:spcBef>
                <a:spcPts val="2200"/>
              </a:spcBef>
              <a:spcAft>
                <a:spcPts val="0"/>
              </a:spcAft>
              <a:buNone/>
            </a:pPr>
            <a:r>
              <a:rPr lang="en-GB" sz="2000" b="1">
                <a:solidFill>
                  <a:schemeClr val="dk2"/>
                </a:solidFill>
                <a:latin typeface="Raleway"/>
                <a:ea typeface="Raleway"/>
                <a:cs typeface="Raleway"/>
                <a:sym typeface="Raleway"/>
              </a:rPr>
              <a:t>4. </a:t>
            </a:r>
            <a:r>
              <a:rPr lang="en-GB" sz="2000" b="1">
                <a:solidFill>
                  <a:schemeClr val="dk2"/>
                </a:solidFill>
                <a:latin typeface="Raleway"/>
                <a:ea typeface="Raleway"/>
                <a:cs typeface="Raleway"/>
              </a:rPr>
              <a:t>Can higher happiness score increase the population?</a:t>
            </a:r>
            <a:endParaRPr sz="1650" b="1">
              <a:highlight>
                <a:srgbClr val="FFFFFF"/>
              </a:highlight>
            </a:endParaRPr>
          </a:p>
          <a:p>
            <a:pPr marL="0" lvl="0" indent="0" algn="l" rtl="0">
              <a:spcBef>
                <a:spcPts val="2200"/>
              </a:spcBef>
              <a:spcAft>
                <a:spcPts val="0"/>
              </a:spcAft>
              <a:buNone/>
            </a:pPr>
            <a:endParaRPr sz="1800" b="1">
              <a:solidFill>
                <a:schemeClr val="dk2"/>
              </a:solidFill>
              <a:latin typeface="Raleway"/>
              <a:ea typeface="Raleway"/>
              <a:cs typeface="Raleway"/>
              <a:sym typeface="Raleway"/>
            </a:endParaRPr>
          </a:p>
        </p:txBody>
      </p:sp>
      <p:pic>
        <p:nvPicPr>
          <p:cNvPr id="268" name="Google Shape;268;p34"/>
          <p:cNvPicPr preferRelativeResize="0"/>
          <p:nvPr/>
        </p:nvPicPr>
        <p:blipFill>
          <a:blip r:embed="rId1"/>
          <a:stretch>
            <a:fillRect/>
          </a:stretch>
        </p:blipFill>
        <p:spPr>
          <a:xfrm>
            <a:off x="1585000" y="526725"/>
            <a:ext cx="5767775" cy="3497800"/>
          </a:xfrm>
          <a:prstGeom prst="rect">
            <a:avLst/>
          </a:prstGeom>
          <a:noFill/>
          <a:ln>
            <a:noFill/>
          </a:ln>
        </p:spPr>
      </p:pic>
      <p:pic>
        <p:nvPicPr>
          <p:cNvPr id="269" name="Google Shape;269;p34"/>
          <p:cNvPicPr preferRelativeResize="0"/>
          <p:nvPr/>
        </p:nvPicPr>
        <p:blipFill>
          <a:blip r:embed="rId2"/>
          <a:stretch>
            <a:fillRect/>
          </a:stretch>
        </p:blipFill>
        <p:spPr>
          <a:xfrm>
            <a:off x="1932313" y="4159650"/>
            <a:ext cx="4762500" cy="5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35"/>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p35"/>
          <p:cNvSpPr txBox="1"/>
          <p:nvPr/>
        </p:nvSpPr>
        <p:spPr>
          <a:xfrm>
            <a:off x="3619675" y="0"/>
            <a:ext cx="30000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dk2"/>
                </a:solidFill>
                <a:latin typeface="Calibri" panose="020F0502020204030204"/>
                <a:ea typeface="Calibri" panose="020F0502020204030204"/>
                <a:cs typeface="Calibri" panose="020F0502020204030204"/>
                <a:sym typeface="Calibri" panose="020F0502020204030204"/>
              </a:rPr>
              <a:t>Conclusion</a:t>
            </a:r>
            <a:endParaRPr sz="2200">
              <a:solidFill>
                <a:schemeClr val="dk2"/>
              </a:solidFill>
            </a:endParaRPr>
          </a:p>
        </p:txBody>
      </p:sp>
      <p:sp>
        <p:nvSpPr>
          <p:cNvPr id="276" name="Google Shape;276;p35"/>
          <p:cNvSpPr txBox="1"/>
          <p:nvPr/>
        </p:nvSpPr>
        <p:spPr>
          <a:xfrm>
            <a:off x="1035600" y="1213250"/>
            <a:ext cx="7382100" cy="34125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Lato" panose="020F0502020204030203"/>
              <a:buChar char="●"/>
            </a:pPr>
            <a:r>
              <a:rPr lang="en-GB" sz="3000">
                <a:latin typeface="Lato" panose="020F0502020204030203"/>
                <a:ea typeface="Lato" panose="020F0502020204030203"/>
                <a:cs typeface="Lato" panose="020F0502020204030203"/>
                <a:sym typeface="Lato" panose="020F0502020204030203"/>
              </a:rPr>
              <a:t>Factors that influence the suicide rates and happiness scores</a:t>
            </a:r>
            <a:endParaRPr sz="3000">
              <a:latin typeface="Lato" panose="020F0502020204030203"/>
              <a:ea typeface="Lato" panose="020F0502020204030203"/>
              <a:cs typeface="Lato" panose="020F0502020204030203"/>
              <a:sym typeface="Lato" panose="020F0502020204030203"/>
            </a:endParaRPr>
          </a:p>
          <a:p>
            <a:pPr marL="457200" lvl="0" indent="-419100" algn="l" rtl="0">
              <a:spcBef>
                <a:spcPts val="0"/>
              </a:spcBef>
              <a:spcAft>
                <a:spcPts val="0"/>
              </a:spcAft>
              <a:buSzPts val="3000"/>
              <a:buFont typeface="Lato" panose="020F0502020204030203"/>
              <a:buChar char="●"/>
            </a:pPr>
            <a:r>
              <a:rPr lang="en-GB" sz="3000">
                <a:latin typeface="Lato" panose="020F0502020204030203"/>
                <a:ea typeface="Lato" panose="020F0502020204030203"/>
                <a:cs typeface="Lato" panose="020F0502020204030203"/>
                <a:sym typeface="Lato" panose="020F0502020204030203"/>
              </a:rPr>
              <a:t>Difference  between age group and gender in </a:t>
            </a:r>
            <a:r>
              <a:rPr lang="en-GB" sz="3000">
                <a:latin typeface="Lato" panose="020F0502020204030203"/>
                <a:ea typeface="Lato" panose="020F0502020204030203"/>
                <a:cs typeface="Lato" panose="020F0502020204030203"/>
                <a:sym typeface="Lato" panose="020F0502020204030203"/>
              </a:rPr>
              <a:t>suicide rates</a:t>
            </a:r>
            <a:endParaRPr sz="3000">
              <a:latin typeface="Lato" panose="020F0502020204030203"/>
              <a:ea typeface="Lato" panose="020F0502020204030203"/>
              <a:cs typeface="Lato" panose="020F0502020204030203"/>
              <a:sym typeface="Lato" panose="020F0502020204030203"/>
            </a:endParaRPr>
          </a:p>
          <a:p>
            <a:pPr marL="457200" lvl="0" indent="-419100" algn="l" rtl="0">
              <a:spcBef>
                <a:spcPts val="0"/>
              </a:spcBef>
              <a:spcAft>
                <a:spcPts val="0"/>
              </a:spcAft>
              <a:buSzPts val="3000"/>
              <a:buFont typeface="Lato" panose="020F0502020204030203"/>
              <a:buChar char="●"/>
            </a:pPr>
            <a:r>
              <a:rPr lang="en-GB" sz="3000">
                <a:latin typeface="Lato" panose="020F0502020204030203"/>
                <a:ea typeface="Lato" panose="020F0502020204030203"/>
                <a:cs typeface="Lato" panose="020F0502020204030203"/>
                <a:sym typeface="Lato" panose="020F0502020204030203"/>
              </a:rPr>
              <a:t>Improve people’s happiness and decrease suicide rates </a:t>
            </a:r>
            <a:endParaRPr sz="30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36"/>
          <p:cNvSpPr txBox="1"/>
          <p:nvPr>
            <p:ph type="subTitle" idx="1"/>
          </p:nvPr>
        </p:nvSpPr>
        <p:spPr>
          <a:xfrm>
            <a:off x="418950" y="1619500"/>
            <a:ext cx="8262900" cy="30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1. </a:t>
            </a:r>
            <a:r>
              <a:rPr lang="en-GB" sz="1700" u="sng">
                <a:solidFill>
                  <a:schemeClr val="hlink"/>
                </a:solidFill>
                <a:hlinkClick r:id="rId1"/>
              </a:rPr>
              <a:t>https://worldhappiness.report/ed/2016/</a:t>
            </a:r>
            <a:endParaRPr sz="1700"/>
          </a:p>
          <a:p>
            <a:pPr marL="0" lvl="0" indent="0" algn="l" rtl="0">
              <a:spcBef>
                <a:spcPts val="0"/>
              </a:spcBef>
              <a:spcAft>
                <a:spcPts val="0"/>
              </a:spcAft>
              <a:buNone/>
            </a:pPr>
            <a:r>
              <a:rPr lang="en-GB" sz="1700"/>
              <a:t>2. </a:t>
            </a:r>
            <a:r>
              <a:rPr lang="en-GB" sz="1700" u="sng">
                <a:solidFill>
                  <a:schemeClr val="hlink"/>
                </a:solidFill>
                <a:hlinkClick r:id="rId2"/>
              </a:rPr>
              <a:t>https://www.who.int/bulletin/volumes/88/10/09-070821/en/</a:t>
            </a:r>
            <a:endParaRPr sz="1700"/>
          </a:p>
          <a:p>
            <a:pPr marL="0" lvl="0" indent="0" algn="l" rtl="0">
              <a:spcBef>
                <a:spcPts val="0"/>
              </a:spcBef>
              <a:spcAft>
                <a:spcPts val="0"/>
              </a:spcAft>
              <a:buNone/>
            </a:pPr>
            <a:r>
              <a:rPr lang="en-GB" sz="1700"/>
              <a:t>3. </a:t>
            </a:r>
            <a:r>
              <a:rPr lang="en-GB" sz="1700" u="sng">
                <a:solidFill>
                  <a:schemeClr val="hlink"/>
                </a:solidFill>
                <a:hlinkClick r:id="rId3"/>
              </a:rPr>
              <a:t>https://www.who.int/teams/mental-health-and-substance-use/suicide-data</a:t>
            </a:r>
            <a:endParaRPr sz="1700"/>
          </a:p>
          <a:p>
            <a:pPr marL="0" lvl="0" indent="0" algn="l" rtl="0">
              <a:spcBef>
                <a:spcPts val="0"/>
              </a:spcBef>
              <a:spcAft>
                <a:spcPts val="0"/>
              </a:spcAft>
              <a:buNone/>
            </a:pPr>
            <a:r>
              <a:rPr lang="en-GB" sz="1700"/>
              <a:t>4. </a:t>
            </a:r>
            <a:r>
              <a:rPr lang="en-GB" sz="1700" u="sng">
                <a:solidFill>
                  <a:schemeClr val="hlink"/>
                </a:solidFill>
                <a:hlinkClick r:id="rId4"/>
              </a:rPr>
              <a:t>https://s3.amazonaws.com/happiness-report/2016/FAQ_2016.pdf</a:t>
            </a:r>
            <a:endParaRPr sz="1700"/>
          </a:p>
          <a:p>
            <a:pPr marL="0" lvl="0" indent="0" algn="l" rtl="0">
              <a:spcBef>
                <a:spcPts val="0"/>
              </a:spcBef>
              <a:spcAft>
                <a:spcPts val="0"/>
              </a:spcAft>
              <a:buNone/>
            </a:pPr>
            <a:r>
              <a:rPr lang="en-GB" sz="1700"/>
              <a:t>5. </a:t>
            </a:r>
            <a:r>
              <a:rPr lang="en-GB" sz="1700" u="sng">
                <a:solidFill>
                  <a:schemeClr val="hlink"/>
                </a:solidFill>
                <a:hlinkClick r:id="rId5"/>
              </a:rPr>
              <a:t>https://plotly.com/python/maps/</a:t>
            </a:r>
            <a:endParaRPr sz="1700"/>
          </a:p>
          <a:p>
            <a:pPr marL="0" lvl="0" indent="0" algn="l" rtl="0">
              <a:spcBef>
                <a:spcPts val="0"/>
              </a:spcBef>
              <a:spcAft>
                <a:spcPts val="0"/>
              </a:spcAft>
              <a:buNone/>
            </a:pPr>
            <a:r>
              <a:rPr lang="en-GB" sz="1700"/>
              <a:t>6. </a:t>
            </a:r>
            <a:r>
              <a:rPr lang="en-GB" sz="1700" u="sng">
                <a:solidFill>
                  <a:schemeClr val="hlink"/>
                </a:solidFill>
                <a:hlinkClick r:id="rId6"/>
              </a:rPr>
              <a:t>https://www.nytimes.com/2020/03/20/world/europe/world-happiness-report.html</a:t>
            </a:r>
            <a:endParaRPr sz="1700"/>
          </a:p>
          <a:p>
            <a:pPr marL="0" lvl="0" indent="0" algn="l" rtl="0">
              <a:spcBef>
                <a:spcPts val="0"/>
              </a:spcBef>
              <a:spcAft>
                <a:spcPts val="0"/>
              </a:spcAft>
              <a:buNone/>
            </a:pPr>
            <a:r>
              <a:rPr lang="en-GB" sz="1700"/>
              <a:t>7. </a:t>
            </a:r>
            <a:r>
              <a:rPr lang="en-GB" sz="1700" u="sng">
                <a:solidFill>
                  <a:schemeClr val="hlink"/>
                </a:solidFill>
                <a:hlinkClick r:id="rId7"/>
              </a:rPr>
              <a:t>https://rapidapi.com/blog/how-to-use-an-api-with-python/</a:t>
            </a:r>
            <a:endParaRPr sz="1700"/>
          </a:p>
          <a:p>
            <a:pPr marL="0" lvl="0" indent="0" algn="l" rtl="0">
              <a:spcBef>
                <a:spcPts val="0"/>
              </a:spcBef>
              <a:spcAft>
                <a:spcPts val="0"/>
              </a:spcAft>
              <a:buNone/>
            </a:pPr>
            <a:r>
              <a:rPr lang="en-GB" sz="1700"/>
              <a:t>8. </a:t>
            </a:r>
            <a:r>
              <a:rPr lang="en-GB" sz="1700" u="sng">
                <a:solidFill>
                  <a:schemeClr val="hlink"/>
                </a:solidFill>
                <a:hlinkClick r:id="rId8"/>
              </a:rPr>
              <a:t>https://github.com/Kaggle/kaggle-api</a:t>
            </a:r>
            <a:endParaRPr sz="1700"/>
          </a:p>
          <a:p>
            <a:pPr marL="0" lvl="0" indent="0" algn="l" rtl="0">
              <a:spcBef>
                <a:spcPts val="0"/>
              </a:spcBef>
              <a:spcAft>
                <a:spcPts val="0"/>
              </a:spcAft>
              <a:buNone/>
            </a:pPr>
            <a:endParaRPr sz="1700"/>
          </a:p>
        </p:txBody>
      </p:sp>
      <p:sp>
        <p:nvSpPr>
          <p:cNvPr id="282" name="Google Shape;282;p36"/>
          <p:cNvSpPr txBox="1"/>
          <p:nvPr/>
        </p:nvSpPr>
        <p:spPr>
          <a:xfrm>
            <a:off x="3619675" y="0"/>
            <a:ext cx="30000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dk2"/>
                </a:solidFill>
                <a:latin typeface="Calibri" panose="020F0502020204030204"/>
                <a:ea typeface="Calibri" panose="020F0502020204030204"/>
                <a:cs typeface="Calibri" panose="020F0502020204030204"/>
                <a:sym typeface="Calibri" panose="020F0502020204030204"/>
              </a:rPr>
              <a:t>Reference</a:t>
            </a:r>
            <a:endParaRPr sz="22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37"/>
          <p:cNvSpPr txBox="1"/>
          <p:nvPr>
            <p:ph type="ctrTitle"/>
          </p:nvPr>
        </p:nvSpPr>
        <p:spPr>
          <a:xfrm>
            <a:off x="919300" y="173940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0"/>
              <a:t>Thank you!</a:t>
            </a:r>
            <a:endParaRPr sz="9000"/>
          </a:p>
        </p:txBody>
      </p:sp>
      <p:sp>
        <p:nvSpPr>
          <p:cNvPr id="288" name="Google Shape;288;p37"/>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3453125" y="88106"/>
            <a:ext cx="5361300"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Data Sources</a:t>
            </a:r>
            <a:endParaRPr sz="2200"/>
          </a:p>
        </p:txBody>
      </p:sp>
      <p:sp>
        <p:nvSpPr>
          <p:cNvPr id="100" name="Google Shape;100;p15"/>
          <p:cNvSpPr txBox="1"/>
          <p:nvPr>
            <p:ph type="subTitle" idx="1"/>
          </p:nvPr>
        </p:nvSpPr>
        <p:spPr>
          <a:xfrm>
            <a:off x="813700" y="801350"/>
            <a:ext cx="7705200" cy="40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lnSpc>
                <a:spcPct val="125000"/>
              </a:lnSpc>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World Happiness Report (Kaggle)</a:t>
            </a:r>
            <a:endParaRPr b="1">
              <a:latin typeface="Arial" panose="020B0604020202020204"/>
              <a:ea typeface="Arial" panose="020B0604020202020204"/>
              <a:cs typeface="Arial" panose="020B0604020202020204"/>
              <a:sym typeface="Arial" panose="020B0604020202020204"/>
            </a:endParaRPr>
          </a:p>
          <a:p>
            <a:pPr marL="0" lvl="0" indent="0" algn="l" rtl="0">
              <a:lnSpc>
                <a:spcPct val="125000"/>
              </a:lnSpc>
              <a:spcBef>
                <a:spcPts val="600"/>
              </a:spcBef>
              <a:spcAft>
                <a:spcPts val="0"/>
              </a:spcAft>
              <a:buNone/>
            </a:pPr>
            <a:r>
              <a:rPr lang="en-GB"/>
              <a:t>Link: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1"/>
              </a:rPr>
              <a:t>https://www.kaggle.com/unsdsn/world-happiness?select=2016.csv</a:t>
            </a:r>
            <a:endParaRPr sz="1200"/>
          </a:p>
          <a:p>
            <a:pPr marL="0" lvl="0" indent="0" algn="l" rtl="0">
              <a:lnSpc>
                <a:spcPct val="125000"/>
              </a:lnSpc>
              <a:spcBef>
                <a:spcPts val="600"/>
              </a:spcBef>
              <a:spcAft>
                <a:spcPts val="0"/>
              </a:spcAft>
              <a:buNone/>
            </a:pPr>
            <a:r>
              <a:rPr lang="en-GB" b="1"/>
              <a:t>Suicide Rate(Kaggle Web Api token download)</a:t>
            </a:r>
            <a:endParaRPr b="1"/>
          </a:p>
          <a:p>
            <a:pPr marL="0" lvl="0" indent="0" algn="l" rtl="0">
              <a:lnSpc>
                <a:spcPct val="125000"/>
              </a:lnSpc>
              <a:spcBef>
                <a:spcPts val="600"/>
              </a:spcBef>
              <a:spcAft>
                <a:spcPts val="0"/>
              </a:spcAft>
              <a:buNone/>
            </a:pPr>
            <a:r>
              <a:rPr lang="en-GB"/>
              <a:t>Link</a:t>
            </a:r>
            <a:r>
              <a:rPr lang="en-GB" sz="1200"/>
              <a:t>: </a:t>
            </a:r>
            <a:r>
              <a:rPr lang="en-GB" sz="1100" u="sng">
                <a:solidFill>
                  <a:schemeClr val="hlink"/>
                </a:solidFill>
                <a:latin typeface="Arial" panose="020B0604020202020204"/>
                <a:ea typeface="Arial" panose="020B0604020202020204"/>
                <a:cs typeface="Arial" panose="020B0604020202020204"/>
                <a:sym typeface="Arial" panose="020B0604020202020204"/>
                <a:hlinkClick r:id="rId2"/>
              </a:rPr>
              <a:t>https://www.kaggle.com/twinkle0705/mental-health-and-suicide-rates?select=Crude+suicide+rates.csv</a:t>
            </a:r>
            <a:r>
              <a:rPr lang="en-GB" sz="1000">
                <a:latin typeface="Arial" panose="020B0604020202020204"/>
                <a:ea typeface="Arial" panose="020B0604020202020204"/>
                <a:cs typeface="Arial" panose="020B0604020202020204"/>
                <a:sym typeface="Arial" panose="020B0604020202020204"/>
              </a:rPr>
              <a:t> </a:t>
            </a:r>
            <a:endParaRPr sz="1500"/>
          </a:p>
          <a:p>
            <a:pPr marL="0" lvl="0" indent="0" algn="l" rtl="0">
              <a:lnSpc>
                <a:spcPct val="125000"/>
              </a:lnSpc>
              <a:spcBef>
                <a:spcPts val="600"/>
              </a:spcBef>
              <a:spcAft>
                <a:spcPts val="0"/>
              </a:spcAft>
              <a:buNone/>
            </a:pPr>
            <a:r>
              <a:rPr lang="en-GB" b="1"/>
              <a:t>Country Status (Kaggle)</a:t>
            </a:r>
            <a:endParaRPr b="1"/>
          </a:p>
          <a:p>
            <a:pPr marL="0" lvl="0" indent="0" algn="l" rtl="0">
              <a:lnSpc>
                <a:spcPct val="125000"/>
              </a:lnSpc>
              <a:spcBef>
                <a:spcPts val="600"/>
              </a:spcBef>
              <a:spcAft>
                <a:spcPts val="0"/>
              </a:spcAft>
              <a:buNone/>
            </a:pPr>
            <a:r>
              <a:rPr lang="en-GB"/>
              <a:t>Link: </a:t>
            </a:r>
            <a:r>
              <a:rPr lang="en-GB" sz="1200" u="sng">
                <a:solidFill>
                  <a:schemeClr val="hlink"/>
                </a:solidFill>
                <a:hlinkClick r:id="rId3"/>
              </a:rPr>
              <a:t>https://www.kaggle.com/kumarajarshi/life-expectancy-who</a:t>
            </a:r>
            <a:r>
              <a:rPr lang="en-GB" sz="1200"/>
              <a:t> </a:t>
            </a:r>
            <a:endParaRPr sz="1200"/>
          </a:p>
          <a:p>
            <a:pPr marL="0" lvl="0" indent="0" algn="l" rtl="0">
              <a:lnSpc>
                <a:spcPct val="125000"/>
              </a:lnSpc>
              <a:spcBef>
                <a:spcPts val="600"/>
              </a:spcBef>
              <a:spcAft>
                <a:spcPts val="0"/>
              </a:spcAft>
              <a:buNone/>
            </a:pPr>
            <a:r>
              <a:rPr lang="en-GB" b="1"/>
              <a:t>Country Population (Rapid Web Api request json file)</a:t>
            </a:r>
            <a:endParaRPr b="1"/>
          </a:p>
          <a:p>
            <a:pPr marL="0" lvl="0" indent="0" algn="l" rtl="0">
              <a:lnSpc>
                <a:spcPct val="125000"/>
              </a:lnSpc>
              <a:spcBef>
                <a:spcPts val="600"/>
              </a:spcBef>
              <a:spcAft>
                <a:spcPts val="600"/>
              </a:spcAft>
              <a:buNone/>
            </a:pPr>
            <a:r>
              <a:rPr lang="en-GB"/>
              <a:t>Link: </a:t>
            </a:r>
            <a:r>
              <a:rPr lang="en-GB" sz="1200" u="sng">
                <a:solidFill>
                  <a:schemeClr val="hlink"/>
                </a:solidFill>
                <a:hlinkClick r:id="rId4"/>
              </a:rPr>
              <a:t>https://rapidapi.com/ajayakv/api/rest-countries/endpoints</a:t>
            </a:r>
            <a:endParaRPr sz="12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3213675" y="56855"/>
            <a:ext cx="5361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Research Question</a:t>
            </a:r>
            <a:endParaRPr sz="2200"/>
          </a:p>
        </p:txBody>
      </p:sp>
      <p:sp>
        <p:nvSpPr>
          <p:cNvPr id="106" name="Google Shape;106;p16"/>
          <p:cNvSpPr txBox="1"/>
          <p:nvPr>
            <p:ph type="subTitle" idx="1"/>
          </p:nvPr>
        </p:nvSpPr>
        <p:spPr>
          <a:xfrm>
            <a:off x="1215375" y="890900"/>
            <a:ext cx="4892400" cy="522600"/>
          </a:xfrm>
          <a:prstGeom prst="rect">
            <a:avLst/>
          </a:prstGeom>
        </p:spPr>
        <p:txBody>
          <a:bodyPr spcFirstLastPara="1" wrap="square" lIns="91425" tIns="91425" rIns="91425" bIns="91425" anchor="t" anchorCtr="0">
            <a:noAutofit/>
          </a:bodyPr>
          <a:lstStyle/>
          <a:p>
            <a:pPr marL="0" lvl="0" indent="0" algn="l" rtl="0">
              <a:spcBef>
                <a:spcPts val="2200"/>
              </a:spcBef>
              <a:spcAft>
                <a:spcPts val="0"/>
              </a:spcAft>
              <a:buNone/>
            </a:pPr>
            <a:r>
              <a:rPr lang="en-GB"/>
              <a:t>1. What attributes could be the factors that influence the happiness score?</a:t>
            </a:r>
            <a:endParaRPr lang="en-GB"/>
          </a:p>
          <a:p>
            <a:pPr marL="0" lvl="0" indent="0" algn="l" rtl="0">
              <a:spcBef>
                <a:spcPts val="2200"/>
              </a:spcBef>
              <a:spcAft>
                <a:spcPts val="0"/>
              </a:spcAft>
              <a:buNone/>
            </a:pPr>
            <a:r>
              <a:rPr lang="en-GB"/>
              <a:t>2. Based on GDP per capita, does a developing country have a higher suicide rate or a developed country has a higher suicide rate?</a:t>
            </a:r>
            <a:endParaRPr lang="en-GB"/>
          </a:p>
          <a:p>
            <a:pPr marL="0" lvl="0" indent="0" algn="l" rtl="0">
              <a:spcBef>
                <a:spcPts val="2200"/>
              </a:spcBef>
              <a:spcAft>
                <a:spcPts val="0"/>
              </a:spcAft>
              <a:buNone/>
            </a:pPr>
            <a:r>
              <a:rPr lang="en-GB"/>
              <a:t>3. Can family(social support) decreases the suicide rate?</a:t>
            </a:r>
            <a:endParaRPr lang="en-GB"/>
          </a:p>
          <a:p>
            <a:pPr marL="0" lvl="0" indent="0" algn="l" rtl="0">
              <a:spcBef>
                <a:spcPts val="2200"/>
              </a:spcBef>
              <a:spcAft>
                <a:spcPts val="0"/>
              </a:spcAft>
              <a:buNone/>
            </a:pPr>
            <a:r>
              <a:rPr lang="en-GB"/>
              <a:t>4. Can high happiness score increase the population?</a:t>
            </a:r>
            <a:endParaRPr lang="en-GB"/>
          </a:p>
          <a:p>
            <a:pPr marL="0" lvl="0" indent="0" algn="l" rtl="0">
              <a:spcBef>
                <a:spcPts val="1100"/>
              </a:spcBef>
              <a:spcAft>
                <a:spcPts val="0"/>
              </a:spcAft>
              <a:buNone/>
            </a:pPr>
            <a:endParaRPr sz="1650" b="1">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2200"/>
              </a:spcBef>
              <a:spcAft>
                <a:spcPts val="0"/>
              </a:spcAft>
              <a:buNone/>
            </a:pPr>
            <a:endParaRPr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p:txBody>
      </p:sp>
      <p:pic>
        <p:nvPicPr>
          <p:cNvPr id="107" name="Google Shape;107;p16"/>
          <p:cNvPicPr preferRelativeResize="0"/>
          <p:nvPr/>
        </p:nvPicPr>
        <p:blipFill>
          <a:blip r:embed="rId1"/>
          <a:stretch>
            <a:fillRect/>
          </a:stretch>
        </p:blipFill>
        <p:spPr>
          <a:xfrm>
            <a:off x="6632950" y="1030197"/>
            <a:ext cx="728500" cy="728500"/>
          </a:xfrm>
          <a:prstGeom prst="rect">
            <a:avLst/>
          </a:prstGeom>
          <a:noFill/>
          <a:ln>
            <a:noFill/>
          </a:ln>
        </p:spPr>
      </p:pic>
      <p:pic>
        <p:nvPicPr>
          <p:cNvPr id="108" name="Google Shape;108;p16"/>
          <p:cNvPicPr preferRelativeResize="0"/>
          <p:nvPr/>
        </p:nvPicPr>
        <p:blipFill>
          <a:blip r:embed="rId2"/>
          <a:stretch>
            <a:fillRect/>
          </a:stretch>
        </p:blipFill>
        <p:spPr>
          <a:xfrm>
            <a:off x="6750825" y="1961125"/>
            <a:ext cx="610625" cy="610625"/>
          </a:xfrm>
          <a:prstGeom prst="rect">
            <a:avLst/>
          </a:prstGeom>
          <a:noFill/>
          <a:ln>
            <a:noFill/>
          </a:ln>
        </p:spPr>
      </p:pic>
      <p:pic>
        <p:nvPicPr>
          <p:cNvPr id="109" name="Google Shape;109;p16"/>
          <p:cNvPicPr preferRelativeResize="0"/>
          <p:nvPr/>
        </p:nvPicPr>
        <p:blipFill>
          <a:blip r:embed="rId3"/>
          <a:stretch>
            <a:fillRect/>
          </a:stretch>
        </p:blipFill>
        <p:spPr>
          <a:xfrm>
            <a:off x="6750813" y="2774175"/>
            <a:ext cx="728500" cy="728500"/>
          </a:xfrm>
          <a:prstGeom prst="rect">
            <a:avLst/>
          </a:prstGeom>
          <a:noFill/>
          <a:ln>
            <a:noFill/>
          </a:ln>
        </p:spPr>
      </p:pic>
      <p:pic>
        <p:nvPicPr>
          <p:cNvPr id="110" name="Google Shape;110;p16"/>
          <p:cNvPicPr preferRelativeResize="0"/>
          <p:nvPr/>
        </p:nvPicPr>
        <p:blipFill>
          <a:blip r:embed="rId4"/>
          <a:stretch>
            <a:fillRect/>
          </a:stretch>
        </p:blipFill>
        <p:spPr>
          <a:xfrm>
            <a:off x="6597350" y="3705100"/>
            <a:ext cx="917581" cy="61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3326800" y="87579"/>
            <a:ext cx="5361300" cy="7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Data </a:t>
            </a:r>
            <a:r>
              <a:rPr lang="en-GB" sz="2200">
                <a:latin typeface="Calibri" panose="020F0502020204030204"/>
                <a:ea typeface="Calibri" panose="020F0502020204030204"/>
                <a:cs typeface="Calibri" panose="020F0502020204030204"/>
                <a:sym typeface="Calibri" panose="020F0502020204030204"/>
              </a:rPr>
              <a:t>Acquisition</a:t>
            </a:r>
            <a:endParaRPr sz="2200"/>
          </a:p>
        </p:txBody>
      </p:sp>
      <p:pic>
        <p:nvPicPr>
          <p:cNvPr id="116" name="Google Shape;116;p17"/>
          <p:cNvPicPr preferRelativeResize="0"/>
          <p:nvPr/>
        </p:nvPicPr>
        <p:blipFill>
          <a:blip r:embed="rId1"/>
          <a:stretch>
            <a:fillRect/>
          </a:stretch>
        </p:blipFill>
        <p:spPr>
          <a:xfrm>
            <a:off x="152400" y="1093486"/>
            <a:ext cx="8839201" cy="1034775"/>
          </a:xfrm>
          <a:prstGeom prst="rect">
            <a:avLst/>
          </a:prstGeom>
          <a:noFill/>
          <a:ln>
            <a:noFill/>
          </a:ln>
        </p:spPr>
      </p:pic>
      <p:pic>
        <p:nvPicPr>
          <p:cNvPr id="117" name="Google Shape;117;p17"/>
          <p:cNvPicPr preferRelativeResize="0"/>
          <p:nvPr/>
        </p:nvPicPr>
        <p:blipFill>
          <a:blip r:embed="rId2"/>
          <a:stretch>
            <a:fillRect/>
          </a:stretch>
        </p:blipFill>
        <p:spPr>
          <a:xfrm>
            <a:off x="152400" y="2571762"/>
            <a:ext cx="4233204" cy="1107225"/>
          </a:xfrm>
          <a:prstGeom prst="rect">
            <a:avLst/>
          </a:prstGeom>
          <a:noFill/>
          <a:ln>
            <a:noFill/>
          </a:ln>
        </p:spPr>
      </p:pic>
      <p:pic>
        <p:nvPicPr>
          <p:cNvPr id="118" name="Google Shape;118;p17"/>
          <p:cNvPicPr preferRelativeResize="0"/>
          <p:nvPr/>
        </p:nvPicPr>
        <p:blipFill>
          <a:blip r:embed="rId3"/>
          <a:stretch>
            <a:fillRect/>
          </a:stretch>
        </p:blipFill>
        <p:spPr>
          <a:xfrm>
            <a:off x="152400" y="4241725"/>
            <a:ext cx="8839198" cy="589622"/>
          </a:xfrm>
          <a:prstGeom prst="rect">
            <a:avLst/>
          </a:prstGeom>
          <a:noFill/>
          <a:ln>
            <a:noFill/>
          </a:ln>
        </p:spPr>
      </p:pic>
      <p:sp>
        <p:nvSpPr>
          <p:cNvPr id="119" name="Google Shape;119;p17"/>
          <p:cNvSpPr txBox="1"/>
          <p:nvPr/>
        </p:nvSpPr>
        <p:spPr>
          <a:xfrm>
            <a:off x="152400" y="731675"/>
            <a:ext cx="36066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DD7E6B"/>
                </a:solidFill>
                <a:latin typeface="Calibri" panose="020F0502020204030204"/>
                <a:ea typeface="Calibri" panose="020F0502020204030204"/>
                <a:cs typeface="Calibri" panose="020F0502020204030204"/>
                <a:sym typeface="Calibri" panose="020F0502020204030204"/>
              </a:rPr>
              <a:t>Happiness Score</a:t>
            </a:r>
            <a:endParaRPr b="1">
              <a:solidFill>
                <a:srgbClr val="DD7E6B"/>
              </a:solidFill>
              <a:latin typeface="Calibri" panose="020F0502020204030204"/>
              <a:ea typeface="Calibri" panose="020F0502020204030204"/>
              <a:cs typeface="Calibri" panose="020F0502020204030204"/>
              <a:sym typeface="Calibri" panose="020F0502020204030204"/>
            </a:endParaRPr>
          </a:p>
        </p:txBody>
      </p:sp>
      <p:sp>
        <p:nvSpPr>
          <p:cNvPr id="120" name="Google Shape;120;p17"/>
          <p:cNvSpPr txBox="1"/>
          <p:nvPr/>
        </p:nvSpPr>
        <p:spPr>
          <a:xfrm>
            <a:off x="152400" y="2277925"/>
            <a:ext cx="1918800" cy="2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DD7E6B"/>
                </a:solidFill>
                <a:latin typeface="Calibri" panose="020F0502020204030204"/>
                <a:ea typeface="Calibri" panose="020F0502020204030204"/>
                <a:cs typeface="Calibri" panose="020F0502020204030204"/>
                <a:sym typeface="Calibri" panose="020F0502020204030204"/>
              </a:rPr>
              <a:t>Suicide Rate</a:t>
            </a:r>
            <a:endParaRPr b="1">
              <a:solidFill>
                <a:srgbClr val="DD7E6B"/>
              </a:solidFill>
              <a:latin typeface="Calibri" panose="020F0502020204030204"/>
              <a:ea typeface="Calibri" panose="020F0502020204030204"/>
              <a:cs typeface="Calibri" panose="020F0502020204030204"/>
              <a:sym typeface="Calibri" panose="020F0502020204030204"/>
            </a:endParaRPr>
          </a:p>
        </p:txBody>
      </p:sp>
      <p:sp>
        <p:nvSpPr>
          <p:cNvPr id="121" name="Google Shape;121;p17"/>
          <p:cNvSpPr txBox="1"/>
          <p:nvPr/>
        </p:nvSpPr>
        <p:spPr>
          <a:xfrm>
            <a:off x="152400" y="3877300"/>
            <a:ext cx="1728000" cy="5895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600"/>
              </a:spcAft>
              <a:buNone/>
            </a:pPr>
            <a:r>
              <a:rPr lang="en-GB" b="1">
                <a:solidFill>
                  <a:srgbClr val="DD7E6B"/>
                </a:solidFill>
                <a:latin typeface="Calibri" panose="020F0502020204030204"/>
                <a:ea typeface="Calibri" panose="020F0502020204030204"/>
                <a:cs typeface="Calibri" panose="020F0502020204030204"/>
                <a:sym typeface="Calibri" panose="020F0502020204030204"/>
              </a:rPr>
              <a:t>Country Status</a:t>
            </a:r>
            <a:endParaRPr>
              <a:solidFill>
                <a:srgbClr val="DD7E6B"/>
              </a:solidFill>
              <a:latin typeface="Calibri" panose="020F0502020204030204"/>
              <a:ea typeface="Calibri" panose="020F0502020204030204"/>
              <a:cs typeface="Calibri" panose="020F0502020204030204"/>
              <a:sym typeface="Calibri" panose="020F0502020204030204"/>
            </a:endParaRPr>
          </a:p>
        </p:txBody>
      </p:sp>
      <p:sp>
        <p:nvSpPr>
          <p:cNvPr id="122" name="Google Shape;122;p17"/>
          <p:cNvSpPr/>
          <p:nvPr/>
        </p:nvSpPr>
        <p:spPr>
          <a:xfrm>
            <a:off x="261950" y="4250525"/>
            <a:ext cx="476400" cy="59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7"/>
          <p:cNvSpPr/>
          <p:nvPr/>
        </p:nvSpPr>
        <p:spPr>
          <a:xfrm>
            <a:off x="6059350" y="4250525"/>
            <a:ext cx="405600" cy="59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7"/>
          <p:cNvSpPr/>
          <p:nvPr/>
        </p:nvSpPr>
        <p:spPr>
          <a:xfrm>
            <a:off x="961100" y="4250525"/>
            <a:ext cx="405600" cy="59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7"/>
          <p:cNvSpPr/>
          <p:nvPr/>
        </p:nvSpPr>
        <p:spPr>
          <a:xfrm>
            <a:off x="4369200" y="2571750"/>
            <a:ext cx="583800" cy="1107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7"/>
          <p:cNvSpPr txBox="1"/>
          <p:nvPr/>
        </p:nvSpPr>
        <p:spPr>
          <a:xfrm>
            <a:off x="4369200" y="2229400"/>
            <a:ext cx="726300" cy="241200"/>
          </a:xfrm>
          <a:prstGeom prst="rect">
            <a:avLst/>
          </a:prstGeom>
          <a:noFill/>
          <a:ln>
            <a:noFill/>
          </a:ln>
        </p:spPr>
        <p:txBody>
          <a:bodyPr spcFirstLastPara="1" wrap="square" lIns="91425" tIns="91425" rIns="91425" bIns="91425" anchor="t" anchorCtr="0">
            <a:noAutofit/>
          </a:bodyPr>
          <a:lstStyle/>
          <a:p>
            <a:pPr marL="0" lvl="0" indent="0" algn="l" rtl="0">
              <a:spcBef>
                <a:spcPts val="2200"/>
              </a:spcBef>
              <a:spcAft>
                <a:spcPts val="0"/>
              </a:spcAft>
              <a:buNone/>
            </a:pPr>
            <a:r>
              <a:rPr lang="en-GB" sz="800">
                <a:solidFill>
                  <a:schemeClr val="accent1"/>
                </a:solidFill>
                <a:latin typeface="Lato" panose="020F0502020204030203"/>
                <a:ea typeface="Lato" panose="020F0502020204030203"/>
                <a:cs typeface="Lato" panose="020F0502020204030203"/>
                <a:sym typeface="Lato" panose="020F0502020204030203"/>
              </a:rPr>
              <a:t>Total Rate</a:t>
            </a:r>
            <a:endParaRPr sz="800"/>
          </a:p>
        </p:txBody>
      </p:sp>
      <p:sp>
        <p:nvSpPr>
          <p:cNvPr id="127" name="Google Shape;127;p17"/>
          <p:cNvSpPr/>
          <p:nvPr/>
        </p:nvSpPr>
        <p:spPr>
          <a:xfrm>
            <a:off x="426100" y="2571725"/>
            <a:ext cx="476400" cy="1107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958850" y="0"/>
            <a:ext cx="4065905" cy="6521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b="1"/>
              <a:t>Happiness Dataset Exploratory Data Analysis</a:t>
            </a:r>
            <a:endParaRPr sz="2100" b="1"/>
          </a:p>
        </p:txBody>
      </p:sp>
      <p:pic>
        <p:nvPicPr>
          <p:cNvPr id="133" name="Google Shape;133;p18"/>
          <p:cNvPicPr preferRelativeResize="0"/>
          <p:nvPr/>
        </p:nvPicPr>
        <p:blipFill>
          <a:blip r:embed="rId1"/>
          <a:stretch>
            <a:fillRect/>
          </a:stretch>
        </p:blipFill>
        <p:spPr>
          <a:xfrm>
            <a:off x="5716150" y="152400"/>
            <a:ext cx="3275451" cy="4751625"/>
          </a:xfrm>
          <a:prstGeom prst="rect">
            <a:avLst/>
          </a:prstGeom>
          <a:noFill/>
          <a:ln>
            <a:noFill/>
          </a:ln>
        </p:spPr>
      </p:pic>
      <p:pic>
        <p:nvPicPr>
          <p:cNvPr id="134" name="Google Shape;134;p18"/>
          <p:cNvPicPr preferRelativeResize="0"/>
          <p:nvPr/>
        </p:nvPicPr>
        <p:blipFill rotWithShape="1">
          <a:blip r:embed="rId2"/>
          <a:srcRect t="28305"/>
          <a:stretch>
            <a:fillRect/>
          </a:stretch>
        </p:blipFill>
        <p:spPr>
          <a:xfrm>
            <a:off x="120625" y="1336850"/>
            <a:ext cx="1469925" cy="1845100"/>
          </a:xfrm>
          <a:prstGeom prst="rect">
            <a:avLst/>
          </a:prstGeom>
          <a:noFill/>
          <a:ln>
            <a:noFill/>
          </a:ln>
        </p:spPr>
      </p:pic>
      <p:pic>
        <p:nvPicPr>
          <p:cNvPr id="135" name="Google Shape;135;p18"/>
          <p:cNvPicPr preferRelativeResize="0"/>
          <p:nvPr/>
        </p:nvPicPr>
        <p:blipFill>
          <a:blip r:embed="rId3"/>
          <a:stretch>
            <a:fillRect/>
          </a:stretch>
        </p:blipFill>
        <p:spPr>
          <a:xfrm>
            <a:off x="759625" y="1540975"/>
            <a:ext cx="4828800" cy="323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9"/>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19"/>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42" name="Google Shape;142;p19"/>
          <p:cNvPicPr preferRelativeResize="0"/>
          <p:nvPr/>
        </p:nvPicPr>
        <p:blipFill>
          <a:blip r:embed="rId1"/>
          <a:stretch>
            <a:fillRect/>
          </a:stretch>
        </p:blipFill>
        <p:spPr>
          <a:xfrm>
            <a:off x="729625" y="1039588"/>
            <a:ext cx="3938000" cy="3992975"/>
          </a:xfrm>
          <a:prstGeom prst="rect">
            <a:avLst/>
          </a:prstGeom>
          <a:noFill/>
          <a:ln>
            <a:noFill/>
          </a:ln>
        </p:spPr>
      </p:pic>
      <p:pic>
        <p:nvPicPr>
          <p:cNvPr id="143" name="Google Shape;143;p19"/>
          <p:cNvPicPr preferRelativeResize="0"/>
          <p:nvPr/>
        </p:nvPicPr>
        <p:blipFill>
          <a:blip r:embed="rId2"/>
          <a:stretch>
            <a:fillRect/>
          </a:stretch>
        </p:blipFill>
        <p:spPr>
          <a:xfrm>
            <a:off x="5052350" y="1322450"/>
            <a:ext cx="3862600" cy="2040750"/>
          </a:xfrm>
          <a:prstGeom prst="rect">
            <a:avLst/>
          </a:prstGeom>
          <a:noFill/>
          <a:ln>
            <a:noFill/>
          </a:ln>
        </p:spPr>
      </p:pic>
      <p:sp>
        <p:nvSpPr>
          <p:cNvPr id="144" name="Google Shape;144;p19"/>
          <p:cNvSpPr txBox="1"/>
          <p:nvPr>
            <p:ph type="ctrTitle"/>
          </p:nvPr>
        </p:nvSpPr>
        <p:spPr>
          <a:xfrm>
            <a:off x="2844150" y="0"/>
            <a:ext cx="60708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Countries per Region</a:t>
            </a:r>
            <a:endParaRPr sz="21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20"/>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51" name="Google Shape;151;p20"/>
          <p:cNvPicPr preferRelativeResize="0"/>
          <p:nvPr/>
        </p:nvPicPr>
        <p:blipFill>
          <a:blip r:embed="rId1"/>
          <a:stretch>
            <a:fillRect/>
          </a:stretch>
        </p:blipFill>
        <p:spPr>
          <a:xfrm>
            <a:off x="0" y="659590"/>
            <a:ext cx="6584150" cy="4143751"/>
          </a:xfrm>
          <a:prstGeom prst="rect">
            <a:avLst/>
          </a:prstGeom>
          <a:noFill/>
          <a:ln>
            <a:noFill/>
          </a:ln>
        </p:spPr>
      </p:pic>
      <p:pic>
        <p:nvPicPr>
          <p:cNvPr id="152" name="Google Shape;152;p20"/>
          <p:cNvPicPr preferRelativeResize="0"/>
          <p:nvPr/>
        </p:nvPicPr>
        <p:blipFill>
          <a:blip r:embed="rId2"/>
          <a:stretch>
            <a:fillRect/>
          </a:stretch>
        </p:blipFill>
        <p:spPr>
          <a:xfrm>
            <a:off x="4703000" y="4331175"/>
            <a:ext cx="4500401" cy="812325"/>
          </a:xfrm>
          <a:prstGeom prst="rect">
            <a:avLst/>
          </a:prstGeom>
          <a:noFill/>
          <a:ln>
            <a:noFill/>
          </a:ln>
        </p:spPr>
      </p:pic>
      <p:sp>
        <p:nvSpPr>
          <p:cNvPr id="153" name="Google Shape;153;p20"/>
          <p:cNvSpPr txBox="1"/>
          <p:nvPr>
            <p:ph type="ctrTitle"/>
          </p:nvPr>
        </p:nvSpPr>
        <p:spPr>
          <a:xfrm>
            <a:off x="1860845" y="14670"/>
            <a:ext cx="60708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Happiness Score</a:t>
            </a:r>
            <a:r>
              <a:rPr lang="en-GB" sz="2200"/>
              <a:t> per Region</a:t>
            </a: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1"/>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21"/>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60" name="Google Shape;160;p21"/>
          <p:cNvPicPr preferRelativeResize="0"/>
          <p:nvPr/>
        </p:nvPicPr>
        <p:blipFill>
          <a:blip r:embed="rId1"/>
          <a:stretch>
            <a:fillRect/>
          </a:stretch>
        </p:blipFill>
        <p:spPr>
          <a:xfrm>
            <a:off x="0" y="1043850"/>
            <a:ext cx="9144001" cy="3100100"/>
          </a:xfrm>
          <a:prstGeom prst="rect">
            <a:avLst/>
          </a:prstGeom>
          <a:noFill/>
          <a:ln>
            <a:noFill/>
          </a:ln>
        </p:spPr>
      </p:pic>
      <p:sp>
        <p:nvSpPr>
          <p:cNvPr id="161" name="Google Shape;161;p21"/>
          <p:cNvSpPr txBox="1"/>
          <p:nvPr>
            <p:ph type="ctrTitle"/>
          </p:nvPr>
        </p:nvSpPr>
        <p:spPr>
          <a:xfrm>
            <a:off x="2673350" y="0"/>
            <a:ext cx="4511040" cy="46355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200"/>
              </a:spcAft>
              <a:buNone/>
            </a:pPr>
            <a:r>
              <a:rPr lang="en-GB" sz="2100"/>
              <a:t>Relationship between Happiness Score and other Attributes</a:t>
            </a:r>
            <a:endParaRPr sz="21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WPS 演示</Application>
  <PresentationFormat/>
  <Paragraphs>117</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Arial</vt:lpstr>
      <vt:lpstr>Raleway</vt:lpstr>
      <vt:lpstr>Lato</vt:lpstr>
      <vt:lpstr>Times New Roman</vt:lpstr>
      <vt:lpstr>Calibri</vt:lpstr>
      <vt:lpstr>Microsoft YaHei</vt:lpstr>
      <vt:lpstr>Arial Unicode MS</vt:lpstr>
      <vt:lpstr>Streamline</vt:lpstr>
      <vt:lpstr>Suicide Rate</vt:lpstr>
      <vt:lpstr>Introduction</vt:lpstr>
      <vt:lpstr>Data Sources</vt:lpstr>
      <vt:lpstr>Research Question</vt:lpstr>
      <vt:lpstr>Data Acquisition</vt:lpstr>
      <vt:lpstr>Happiness Dataset Exploratory Data Analysis</vt:lpstr>
      <vt:lpstr>Countries per Region</vt:lpstr>
      <vt:lpstr>Happiness Score per Region</vt:lpstr>
      <vt:lpstr>Relationship between Happiness Score and other Attributes</vt:lpstr>
      <vt:lpstr>PowerPoint 演示文稿</vt:lpstr>
      <vt:lpstr>PowerPoint 演示文稿</vt:lpstr>
      <vt:lpstr>Sucide rate distribution per gender</vt:lpstr>
      <vt:lpstr>Total Number of suicides across the world</vt:lpstr>
      <vt:lpstr>Challenge- plotly graph</vt:lpstr>
      <vt:lpstr>PowerPoint 演示文稿</vt:lpstr>
      <vt:lpstr>Country Status Dataset Exploratory Data Analysis</vt:lpstr>
      <vt:lpstr>Population Dataset Exploratory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Score              vs Suicide Rate</dc:title>
  <dc:creator/>
  <cp:lastModifiedBy> 小样小样</cp:lastModifiedBy>
  <cp:revision>2</cp:revision>
  <dcterms:created xsi:type="dcterms:W3CDTF">2020-12-22T22:04:45Z</dcterms:created>
  <dcterms:modified xsi:type="dcterms:W3CDTF">2020-12-22T22:11:14Z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