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omfortaa" panose="020B0604020202020204" charset="0"/>
      <p:regular r:id="rId15"/>
      <p:bold r:id="rId16"/>
    </p:embeddedFont>
    <p:embeddedFont>
      <p:font typeface="Lobster" panose="020B0604020202020204" charset="0"/>
      <p:regular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ming Chen" userId="e5dfb40a53276bc9" providerId="LiveId" clId="{7C0A5CB8-C913-4309-BCC3-4417176997AB}"/>
    <pc:docChg chg="modSld">
      <pc:chgData name="jinming Chen" userId="e5dfb40a53276bc9" providerId="LiveId" clId="{7C0A5CB8-C913-4309-BCC3-4417176997AB}" dt="2020-12-21T21:57:48.661" v="1" actId="20577"/>
      <pc:docMkLst>
        <pc:docMk/>
      </pc:docMkLst>
      <pc:sldChg chg="modSp mod">
        <pc:chgData name="jinming Chen" userId="e5dfb40a53276bc9" providerId="LiveId" clId="{7C0A5CB8-C913-4309-BCC3-4417176997AB}" dt="2020-12-21T21:57:48.661" v="1" actId="20577"/>
        <pc:sldMkLst>
          <pc:docMk/>
          <pc:sldMk cId="0" sldId="264"/>
        </pc:sldMkLst>
        <pc:spChg chg="mod">
          <ac:chgData name="jinming Chen" userId="e5dfb40a53276bc9" providerId="LiveId" clId="{7C0A5CB8-C913-4309-BCC3-4417176997AB}" dt="2020-12-21T21:57:48.661" v="1" actId="20577"/>
          <ac:spMkLst>
            <pc:docMk/>
            <pc:sldMk cId="0" sldId="264"/>
            <ac:spMk id="18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25bf8d12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25bf8d12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25bf8d12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25bf8d12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25bf8d12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25bf8d12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1f73eed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1f73eed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1f73eedf5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1f73eedf5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1f73eed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1f73eed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1f73eedf5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1f73eedf5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1f73eedf5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1f73eedf5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25bf8d1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25bf8d1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25bf8d1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25bf8d1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25bf8d12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25bf8d12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800" y="3515500"/>
            <a:ext cx="9144000" cy="1639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283125"/>
            <a:ext cx="8520600" cy="87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Disease Dataset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5246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Jinming Chen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Alejandra Zapata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Structure Data Management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Prof. Samuel Strum 		Fall 2020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68348"/>
          <a:stretch/>
        </p:blipFill>
        <p:spPr>
          <a:xfrm>
            <a:off x="498863" y="3515500"/>
            <a:ext cx="3967150" cy="16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t="31475" b="38479"/>
          <a:stretch/>
        </p:blipFill>
        <p:spPr>
          <a:xfrm>
            <a:off x="4466013" y="3515500"/>
            <a:ext cx="4179121" cy="16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610425" y="380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obster"/>
                <a:ea typeface="Lobster"/>
                <a:cs typeface="Lobster"/>
                <a:sym typeface="Lobster"/>
              </a:rPr>
              <a:t>SQL vs. NOSQL</a:t>
            </a:r>
            <a:endParaRPr sz="4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889175" y="2253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AutoNum type="arabicPeriod"/>
            </a:pPr>
            <a:endParaRPr sz="2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2375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CCCCCC"/>
                </a:solidFill>
              </a:rPr>
              <a:t>05</a:t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0" y="735375"/>
            <a:ext cx="9144000" cy="4559100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2"/>
          <p:cNvCxnSpPr/>
          <p:nvPr/>
        </p:nvCxnSpPr>
        <p:spPr>
          <a:xfrm rot="10800000" flipH="1">
            <a:off x="-62400" y="657375"/>
            <a:ext cx="9268800" cy="941100"/>
          </a:xfrm>
          <a:prstGeom prst="straightConnector1">
            <a:avLst/>
          </a:pr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2"/>
          <p:cNvSpPr txBox="1"/>
          <p:nvPr/>
        </p:nvSpPr>
        <p:spPr>
          <a:xfrm>
            <a:off x="261150" y="1705500"/>
            <a:ext cx="8621700" cy="17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Comfortaa"/>
              <a:buChar char="●"/>
            </a:pPr>
            <a:r>
              <a:rPr lang="en" sz="2900">
                <a:solidFill>
                  <a:schemeClr val="dk1"/>
                </a:solidFill>
                <a:highlight>
                  <a:srgbClr val="EFEFEF"/>
                </a:highlight>
                <a:latin typeface="Comfortaa"/>
                <a:ea typeface="Comfortaa"/>
                <a:cs typeface="Comfortaa"/>
                <a:sym typeface="Comfortaa"/>
              </a:rPr>
              <a:t>Document based, graph databases, key-value pairs, or wide-column stores</a:t>
            </a:r>
            <a:endParaRPr sz="2900">
              <a:solidFill>
                <a:schemeClr val="dk1"/>
              </a:solidFill>
              <a:highlight>
                <a:srgbClr val="EFEFE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omfortaa"/>
              <a:buChar char="●"/>
            </a:pPr>
            <a:r>
              <a:rPr lang="en" sz="2900">
                <a:solidFill>
                  <a:schemeClr val="dk1"/>
                </a:solidFill>
                <a:highlight>
                  <a:srgbClr val="EFEFEF"/>
                </a:highlight>
                <a:latin typeface="Comfortaa"/>
                <a:ea typeface="Comfortaa"/>
                <a:cs typeface="Comfortaa"/>
                <a:sym typeface="Comfortaa"/>
              </a:rPr>
              <a:t>Relationships</a:t>
            </a:r>
            <a:endParaRPr sz="2900">
              <a:solidFill>
                <a:schemeClr val="dk1"/>
              </a:solidFill>
              <a:highlight>
                <a:srgbClr val="EFEFE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omfortaa"/>
              <a:buChar char="●"/>
            </a:pPr>
            <a:r>
              <a:rPr lang="en" sz="2900">
                <a:solidFill>
                  <a:schemeClr val="dk1"/>
                </a:solidFill>
                <a:highlight>
                  <a:srgbClr val="EFEFEF"/>
                </a:highlight>
                <a:latin typeface="Comfortaa"/>
                <a:ea typeface="Comfortaa"/>
                <a:cs typeface="Comfortaa"/>
                <a:sym typeface="Comfortaa"/>
              </a:rPr>
              <a:t>Neo4J </a:t>
            </a:r>
            <a:endParaRPr sz="2900">
              <a:solidFill>
                <a:schemeClr val="dk1"/>
              </a:solidFill>
              <a:highlight>
                <a:srgbClr val="EFEFE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omfortaa"/>
              <a:buChar char="●"/>
            </a:pPr>
            <a:r>
              <a:rPr lang="en" sz="2900">
                <a:solidFill>
                  <a:schemeClr val="dk1"/>
                </a:solidFill>
                <a:highlight>
                  <a:srgbClr val="EFEFEF"/>
                </a:highlight>
                <a:latin typeface="Comfortaa"/>
                <a:ea typeface="Comfortaa"/>
                <a:cs typeface="Comfortaa"/>
                <a:sym typeface="Comfortaa"/>
              </a:rPr>
              <a:t>Finding new relationship</a:t>
            </a:r>
            <a:endParaRPr sz="2900">
              <a:solidFill>
                <a:schemeClr val="dk1"/>
              </a:solidFill>
              <a:highlight>
                <a:srgbClr val="EFEFE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32375" y="712125"/>
            <a:ext cx="9144000" cy="4559100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" name="Google Shape;199;p23"/>
          <p:cNvCxnSpPr/>
          <p:nvPr/>
        </p:nvCxnSpPr>
        <p:spPr>
          <a:xfrm rot="10800000" flipH="1">
            <a:off x="-62400" y="657375"/>
            <a:ext cx="9268800" cy="941100"/>
          </a:xfrm>
          <a:prstGeom prst="straightConnector1">
            <a:avLst/>
          </a:pr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903225" y="271500"/>
            <a:ext cx="52026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Architecture and Process</a:t>
            </a:r>
            <a:endParaRPr sz="39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32375" y="184800"/>
            <a:ext cx="9282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CCCCCC"/>
                </a:solidFill>
              </a:rPr>
              <a:t>06</a:t>
            </a:r>
            <a:r>
              <a:rPr lang="en" sz="28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83775" y="1751325"/>
            <a:ext cx="7794000" cy="3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●"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Amazon Relational Database Service 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●"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Network address translation gateway 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●"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Amazon ElastiCache 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Char char="●"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Amazon’s Elastic Compute Cloud 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Amazon Elastic File System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1"/>
          </p:nvPr>
        </p:nvSpPr>
        <p:spPr>
          <a:xfrm>
            <a:off x="501050" y="1105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 b="1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Thanks for listening! </a:t>
            </a:r>
            <a:endParaRPr sz="6900" b="1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9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 sz="69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Questions? </a:t>
            </a:r>
            <a:endParaRPr sz="6900"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597300"/>
            <a:ext cx="9144000" cy="4559100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14"/>
          <p:cNvCxnSpPr/>
          <p:nvPr/>
        </p:nvCxnSpPr>
        <p:spPr>
          <a:xfrm rot="10800000" flipH="1">
            <a:off x="-62400" y="657375"/>
            <a:ext cx="9268800" cy="941100"/>
          </a:xfrm>
          <a:prstGeom prst="straightConnector1">
            <a:avLst/>
          </a:pr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903225" y="138375"/>
            <a:ext cx="3542700" cy="12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Introduction and </a:t>
            </a:r>
            <a:endParaRPr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 Business Value</a:t>
            </a:r>
            <a:endParaRPr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184775" y="1246975"/>
            <a:ext cx="2165676" cy="18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l="50000"/>
          <a:stretch/>
        </p:blipFill>
        <p:spPr>
          <a:xfrm>
            <a:off x="184775" y="3134725"/>
            <a:ext cx="2165676" cy="18877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7424075" y="3675900"/>
            <a:ext cx="16887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Fig 1. </a:t>
            </a:r>
            <a:r>
              <a:rPr lang="en" sz="1000" i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ERD Diagram</a:t>
            </a:r>
            <a:endParaRPr sz="10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093850" y="3927900"/>
            <a:ext cx="53178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EXPECTED OUTCOMES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Analyze common diseases amongst patients under 10 y/o. in american and chinese cities.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Measure effectiveness indicators and intensity of diseases.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Understand symptoms, and timelined per patient.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2375" y="184800"/>
            <a:ext cx="9282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CCCCCC"/>
                </a:solidFill>
              </a:rPr>
              <a:t>01</a:t>
            </a:r>
            <a:r>
              <a:rPr lang="en" sz="28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0450" y="419550"/>
            <a:ext cx="6767650" cy="3418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597300"/>
            <a:ext cx="9144000" cy="4559100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" name="Google Shape;77;p15"/>
          <p:cNvCxnSpPr/>
          <p:nvPr/>
        </p:nvCxnSpPr>
        <p:spPr>
          <a:xfrm rot="10800000" flipH="1">
            <a:off x="-62400" y="657375"/>
            <a:ext cx="9268800" cy="941100"/>
          </a:xfrm>
          <a:prstGeom prst="straightConnector1">
            <a:avLst/>
          </a:pr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03225" y="271500"/>
            <a:ext cx="3542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Dataset &amp; DDL</a:t>
            </a:r>
            <a:endParaRPr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46325" y="2078100"/>
            <a:ext cx="16887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Fig 1. </a:t>
            </a:r>
            <a:r>
              <a:rPr lang="en" sz="800" i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Disease Table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9308350" y="3438650"/>
            <a:ext cx="53178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EXPECTED OUTCOMES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Analyze common diseases amongst patients under 10 y/o.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Measure effectiveness indicators and intensity of diseases.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Understand symptoms, and timelined per patient.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2375" y="184800"/>
            <a:ext cx="9282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CCCCCC"/>
                </a:solidFill>
              </a:rPr>
              <a:t>02</a:t>
            </a:r>
            <a:r>
              <a:rPr lang="en" sz="28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t="49369" r="10650"/>
          <a:stretch/>
        </p:blipFill>
        <p:spPr>
          <a:xfrm>
            <a:off x="146318" y="1064274"/>
            <a:ext cx="3696631" cy="101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t="46276" r="45480"/>
          <a:stretch/>
        </p:blipFill>
        <p:spPr>
          <a:xfrm>
            <a:off x="146316" y="3675619"/>
            <a:ext cx="2150911" cy="95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5">
            <a:alphaModFix/>
          </a:blip>
          <a:srcRect t="27761" r="60046"/>
          <a:stretch/>
        </p:blipFill>
        <p:spPr>
          <a:xfrm>
            <a:off x="4148750" y="2997678"/>
            <a:ext cx="1438736" cy="172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6">
            <a:alphaModFix/>
          </a:blip>
          <a:srcRect t="29730"/>
          <a:stretch/>
        </p:blipFill>
        <p:spPr>
          <a:xfrm>
            <a:off x="4148750" y="1120725"/>
            <a:ext cx="3945323" cy="14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7">
            <a:alphaModFix/>
          </a:blip>
          <a:srcRect t="28693"/>
          <a:stretch/>
        </p:blipFill>
        <p:spPr>
          <a:xfrm>
            <a:off x="5785275" y="2997650"/>
            <a:ext cx="3035250" cy="152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8">
            <a:alphaModFix/>
          </a:blip>
          <a:srcRect t="39508" b="-4756"/>
          <a:stretch/>
        </p:blipFill>
        <p:spPr>
          <a:xfrm>
            <a:off x="146326" y="2399313"/>
            <a:ext cx="3696625" cy="95508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146325" y="3292250"/>
            <a:ext cx="16887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Fig 2. </a:t>
            </a:r>
            <a:r>
              <a:rPr lang="en" sz="800" i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Medicine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46325" y="4721725"/>
            <a:ext cx="16887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Fig 3. </a:t>
            </a:r>
            <a:r>
              <a:rPr lang="en" sz="800" i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Disease Type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148750" y="2636500"/>
            <a:ext cx="16887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Fig 4. </a:t>
            </a:r>
            <a:r>
              <a:rPr lang="en" sz="800" i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Person Table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148750" y="4782613"/>
            <a:ext cx="16887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Fig 5. </a:t>
            </a:r>
            <a:r>
              <a:rPr lang="en" sz="800" i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Symptom Table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785275" y="4782613"/>
            <a:ext cx="16887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Fig 6. </a:t>
            </a:r>
            <a:r>
              <a:rPr lang="en" sz="800" i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LocationTable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0" y="597300"/>
            <a:ext cx="9144000" cy="4559100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" name="Google Shape;98;p16"/>
          <p:cNvCxnSpPr/>
          <p:nvPr/>
        </p:nvCxnSpPr>
        <p:spPr>
          <a:xfrm rot="10800000" flipH="1">
            <a:off x="-62400" y="657375"/>
            <a:ext cx="9268800" cy="941100"/>
          </a:xfrm>
          <a:prstGeom prst="straightConnector1">
            <a:avLst/>
          </a:pr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03225" y="271500"/>
            <a:ext cx="48420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Dataset &amp; DDL: Bridge Tables</a:t>
            </a:r>
            <a:endParaRPr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2375" y="184800"/>
            <a:ext cx="9282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CCCCCC"/>
                </a:solidFill>
              </a:rPr>
              <a:t>02</a:t>
            </a:r>
            <a:r>
              <a:rPr lang="en" sz="28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t="27974" r="51021"/>
          <a:stretch/>
        </p:blipFill>
        <p:spPr>
          <a:xfrm>
            <a:off x="2794675" y="2635650"/>
            <a:ext cx="1826076" cy="15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4">
            <a:alphaModFix/>
          </a:blip>
          <a:srcRect t="22336"/>
          <a:stretch/>
        </p:blipFill>
        <p:spPr>
          <a:xfrm>
            <a:off x="4939450" y="2635650"/>
            <a:ext cx="4156801" cy="136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5">
            <a:alphaModFix/>
          </a:blip>
          <a:srcRect t="42689" r="45690" b="1057"/>
          <a:stretch/>
        </p:blipFill>
        <p:spPr>
          <a:xfrm>
            <a:off x="134450" y="3844600"/>
            <a:ext cx="2142374" cy="8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6">
            <a:alphaModFix/>
          </a:blip>
          <a:srcRect t="43680" r="45872" b="-5"/>
          <a:stretch/>
        </p:blipFill>
        <p:spPr>
          <a:xfrm>
            <a:off x="134450" y="2635655"/>
            <a:ext cx="2341543" cy="92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134450" y="3559150"/>
            <a:ext cx="2248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Fig 7. </a:t>
            </a:r>
            <a:r>
              <a:rPr lang="en" sz="800" i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Secondary Effects Table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34450" y="4655100"/>
            <a:ext cx="2248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Fig 8. </a:t>
            </a:r>
            <a:r>
              <a:rPr lang="en" sz="800" i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Indication Table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794675" y="4381050"/>
            <a:ext cx="2248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Fig 9. </a:t>
            </a:r>
            <a:r>
              <a:rPr lang="en" sz="800" i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Disease_Symptom Table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939450" y="4381050"/>
            <a:ext cx="2248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Fig 10. </a:t>
            </a:r>
            <a:r>
              <a:rPr lang="en" sz="800" i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Disease_Person Table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048813" y="1352450"/>
            <a:ext cx="53178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The bridges table below start to hint to the relationships between disease/ person, disease/symptom, disease/medicine amongst others, which solve our many to many relationships.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597300"/>
            <a:ext cx="9144000" cy="4559100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 rot="10800000" flipH="1">
            <a:off x="-62400" y="657375"/>
            <a:ext cx="9268800" cy="941100"/>
          </a:xfrm>
          <a:prstGeom prst="straightConnector1">
            <a:avLst/>
          </a:pr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903225" y="271500"/>
            <a:ext cx="48420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Dimensional Model &amp; ELT Process</a:t>
            </a:r>
            <a:endParaRPr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2375" y="184800"/>
            <a:ext cx="9282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CCCCCC"/>
                </a:solidFill>
              </a:rPr>
              <a:t>03</a:t>
            </a:r>
            <a:r>
              <a:rPr lang="en" sz="28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276000" y="4696800"/>
            <a:ext cx="2248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Sample Code to create fact table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152400" y="4072200"/>
            <a:ext cx="46374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The dimensional model gave us the opportunity to have a more condensed model.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We used the OLTP and server side code to load the data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Our dimension model is a </a:t>
            </a: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snowflake schema.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901" y="1108050"/>
            <a:ext cx="5004950" cy="311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188750" y="1688500"/>
            <a:ext cx="34212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CREATE TABLE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disease_dw.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cases_dis_fact</a:t>
            </a:r>
            <a:endParaRPr sz="1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(caseID </a:t>
            </a:r>
            <a:r>
              <a:rPr lang="en" sz="10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SERIAL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PRIMARY KEY,</a:t>
            </a:r>
            <a:endParaRPr sz="1000" b="1">
              <a:solidFill>
                <a:srgbClr val="741B4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start_date </a:t>
            </a:r>
            <a:r>
              <a:rPr lang="en" sz="10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date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 end_date </a:t>
            </a:r>
            <a:r>
              <a:rPr lang="en" sz="10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date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 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recovered_indicator </a:t>
            </a:r>
            <a:r>
              <a:rPr lang="en" sz="10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boolean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symptoms_intensity_value </a:t>
            </a:r>
            <a:r>
              <a:rPr lang="en" sz="10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int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indication_effectiveness </a:t>
            </a:r>
            <a:r>
              <a:rPr lang="en" sz="10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int,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severity </a:t>
            </a:r>
            <a:r>
              <a:rPr lang="en" sz="10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int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diseaseID </a:t>
            </a:r>
            <a:r>
              <a:rPr lang="en" sz="10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int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references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disease_dw.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disease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(diseaseID),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disease_type_code  </a:t>
            </a:r>
            <a:r>
              <a:rPr lang="en" sz="10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int </a:t>
            </a: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references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disease_dw.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disease_type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(disease_type_code ),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medicineID </a:t>
            </a:r>
            <a:r>
              <a:rPr lang="en" sz="10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int </a:t>
            </a: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references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disease_dw.</a:t>
            </a:r>
            <a:r>
              <a:rPr lang="en" sz="10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medicine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(medicineID),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symptomID </a:t>
            </a:r>
            <a:r>
              <a:rPr lang="en" sz="10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int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references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disease_dw.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symptoms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(symptomID),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personID </a:t>
            </a:r>
            <a:r>
              <a:rPr lang="en" sz="10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int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r</a:t>
            </a: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eferences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disease_dw.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person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(personID),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locationID </a:t>
            </a:r>
            <a:r>
              <a:rPr lang="en" sz="10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int </a:t>
            </a: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references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disease_dw.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locations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(locationID)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ON delete CASCADE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);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234650" y="3874500"/>
            <a:ext cx="2248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Fig 11. </a:t>
            </a:r>
            <a:r>
              <a:rPr lang="en" sz="800" i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Snowflake schema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199975" y="1860375"/>
            <a:ext cx="2248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Assign PK to fact table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031125" y="2803175"/>
            <a:ext cx="2248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Assign references to all the dimensions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714375" y="4472125"/>
            <a:ext cx="2248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Referential integrity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0" y="597300"/>
            <a:ext cx="9144000" cy="4559100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76000" y="1740488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CREATE OR REPLACE VIEW</a:t>
            </a:r>
            <a:r>
              <a:rPr lang="en" sz="100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cases_info4 </a:t>
            </a: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AS</a:t>
            </a:r>
            <a:endParaRPr sz="1000" b="1">
              <a:solidFill>
                <a:srgbClr val="741B4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SELECT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x.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effectiveness_percent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 n.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intensity_value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 n.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start_date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,n.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end_date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 n.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recoveres_indicator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,n.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severity_value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 n.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personID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 n.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diseaseID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 n.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symptomID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 n.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medicineID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 n.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primary_locationID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 n.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disease_type_code</a:t>
            </a:r>
            <a:endParaRPr sz="1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 FROM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public.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indication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x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LEFT JOIN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cases_info3 n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 ON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x.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medicineID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=n.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medicineID</a:t>
            </a:r>
            <a:endParaRPr sz="1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 and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x.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diseaseID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=n.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diseaseID</a:t>
            </a:r>
            <a:endParaRPr sz="1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INSERT INTO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disease_dw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.disease </a:t>
            </a:r>
            <a:endParaRPr sz="1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SELECT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* </a:t>
            </a: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FROM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 public.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disease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);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 rot="10800000" flipH="1">
            <a:off x="-62400" y="657375"/>
            <a:ext cx="9268800" cy="941100"/>
          </a:xfrm>
          <a:prstGeom prst="straightConnector1">
            <a:avLst/>
          </a:pr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903225" y="271500"/>
            <a:ext cx="48420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Server Side Code to transfer data </a:t>
            </a:r>
            <a:endParaRPr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2375" y="184800"/>
            <a:ext cx="9282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CCCCCC"/>
                </a:solidFill>
              </a:rPr>
              <a:t>03</a:t>
            </a:r>
            <a:r>
              <a:rPr lang="en" sz="28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382175" y="3525850"/>
            <a:ext cx="2248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Type 1. Sample Code to insert data from OLTP 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444975" y="3743250"/>
            <a:ext cx="46374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Using the ‘VIEW’ server side code to transfer relevant data from bridges table to fact table in our dimension model.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-3722225" y="1674150"/>
            <a:ext cx="3421200" cy="16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INSERT INTO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disease_dw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.cases_dis_fact </a:t>
            </a:r>
            <a:r>
              <a:rPr lang="en" sz="1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start_date,end_date, recovered_indicator, symptoms_intensity_value,indication_effectiveness, severity, diseaseID , disease_type_code, medicineID,symptomID, personID, locationID</a:t>
            </a:r>
            <a:r>
              <a:rPr lang="en" sz="1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sz="1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SELECT DISTINCT 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.start_date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,f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.end_date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.recoveres_indicator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,f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.intensity_value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,f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.effectiveness_percent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 f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.severity_value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.diseaseID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.disease_type_code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,c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.medicineID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 b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.symptomID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  e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.personID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, e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.primary_locationID </a:t>
            </a:r>
            <a:endParaRPr sz="1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FROM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disease_dw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.disease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a, disease_dw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.symptoms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b,  disease_dw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.person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e, disease_dw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.medicine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c,disease_dw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.disease_type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d,public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.cases_info4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WHERE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a.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diseaseID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=f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.diseaseID  </a:t>
            </a:r>
            <a:endParaRPr sz="1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.symptomID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=f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.symptomID </a:t>
            </a:r>
            <a:endParaRPr sz="1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lang="en" sz="100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.medicineID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=f</a:t>
            </a:r>
            <a:r>
              <a:rPr lang="en" sz="100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.medicineID</a:t>
            </a:r>
            <a:endParaRPr sz="1000">
              <a:solidFill>
                <a:srgbClr val="741B4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.disease_type_code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=f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.disease_type_code</a:t>
            </a:r>
            <a:endParaRPr sz="1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e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.personID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=f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.personID</a:t>
            </a:r>
            <a:endParaRPr sz="1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e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.primary_locationID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=f</a:t>
            </a:r>
            <a:r>
              <a:rPr lang="en" sz="1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.primary_locationID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);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876800" y="3316938"/>
            <a:ext cx="115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Fig 12. </a:t>
            </a:r>
            <a:r>
              <a:rPr lang="en" sz="800" i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View Result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932" y="1837213"/>
            <a:ext cx="5407768" cy="13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387600" y="4173725"/>
            <a:ext cx="25734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Type 2.Sample Code to insert data from OLTP </a:t>
            </a:r>
            <a:endParaRPr sz="800"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1673525" y="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Business Analytics </a:t>
            </a:r>
            <a:endParaRPr sz="40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889175" y="2253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AutoNum type="arabicPeriod"/>
            </a:pPr>
            <a:endParaRPr sz="2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2375" y="0"/>
            <a:ext cx="30000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CCCCCC"/>
                </a:solidFill>
              </a:rPr>
              <a:t>04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0" y="445025"/>
            <a:ext cx="9144000" cy="4559100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19"/>
          <p:cNvCxnSpPr/>
          <p:nvPr/>
        </p:nvCxnSpPr>
        <p:spPr>
          <a:xfrm rot="10800000" flipH="1">
            <a:off x="-62400" y="657375"/>
            <a:ext cx="9268800" cy="941100"/>
          </a:xfrm>
          <a:prstGeom prst="straightConnector1">
            <a:avLst/>
          </a:pr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9"/>
          <p:cNvSpPr txBox="1"/>
          <p:nvPr/>
        </p:nvSpPr>
        <p:spPr>
          <a:xfrm>
            <a:off x="261150" y="1705500"/>
            <a:ext cx="8621700" cy="17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411475" y="743300"/>
            <a:ext cx="779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lang="en" sz="1600" b="1">
                <a:latin typeface="Comfortaa"/>
                <a:ea typeface="Comfortaa"/>
                <a:cs typeface="Comfortaa"/>
                <a:sym typeface="Comfortaa"/>
              </a:rPr>
              <a:t>.	</a:t>
            </a:r>
            <a:r>
              <a:rPr lang="en" sz="1900" b="1">
                <a:latin typeface="Comfortaa"/>
                <a:ea typeface="Comfortaa"/>
                <a:cs typeface="Comfortaa"/>
                <a:sym typeface="Comfortaa"/>
              </a:rPr>
              <a:t>Effectiveness_percent vs. disease vs. intensity_value</a:t>
            </a:r>
            <a:r>
              <a:rPr lang="en" sz="1900" b="1"/>
              <a:t> </a:t>
            </a:r>
            <a:endParaRPr sz="1900" b="1"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400" y="1152475"/>
            <a:ext cx="5474124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725" y="3232475"/>
            <a:ext cx="37322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1725" y="1152475"/>
            <a:ext cx="37322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1673525" y="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Business Analytics </a:t>
            </a:r>
            <a:endParaRPr sz="40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1"/>
          </p:nvPr>
        </p:nvSpPr>
        <p:spPr>
          <a:xfrm>
            <a:off x="889175" y="2253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AutoNum type="arabicPeriod"/>
            </a:pPr>
            <a:endParaRPr sz="2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32375" y="0"/>
            <a:ext cx="300000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CCCCCC"/>
                </a:solidFill>
              </a:rPr>
              <a:t>04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0" y="445025"/>
            <a:ext cx="9144000" cy="4559100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" name="Google Shape;164;p20"/>
          <p:cNvCxnSpPr/>
          <p:nvPr/>
        </p:nvCxnSpPr>
        <p:spPr>
          <a:xfrm rot="10800000" flipH="1">
            <a:off x="-62400" y="657375"/>
            <a:ext cx="9268800" cy="941100"/>
          </a:xfrm>
          <a:prstGeom prst="straightConnector1">
            <a:avLst/>
          </a:pr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0"/>
          <p:cNvSpPr txBox="1"/>
          <p:nvPr/>
        </p:nvSpPr>
        <p:spPr>
          <a:xfrm>
            <a:off x="261150" y="1705500"/>
            <a:ext cx="8621700" cy="17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411475" y="806400"/>
            <a:ext cx="706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2. 	</a:t>
            </a:r>
            <a:r>
              <a:rPr lang="en" sz="1700" b="1">
                <a:latin typeface="Comfortaa"/>
                <a:ea typeface="Comfortaa"/>
                <a:cs typeface="Comfortaa"/>
                <a:sym typeface="Comfortaa"/>
              </a:rPr>
              <a:t>Medicine vs. Effev. Percent vs. Day of diseased</a:t>
            </a:r>
            <a:endParaRPr sz="1700"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950" y="1528125"/>
            <a:ext cx="291465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88" y="1480500"/>
            <a:ext cx="43910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1673525" y="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Business Analytics </a:t>
            </a:r>
            <a:endParaRPr sz="40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889175" y="2253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AutoNum type="arabicPeriod"/>
            </a:pPr>
            <a:endParaRPr sz="2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32375" y="0"/>
            <a:ext cx="300000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CCCCCC"/>
                </a:solidFill>
              </a:rPr>
              <a:t>04</a:t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0" y="445025"/>
            <a:ext cx="9144000" cy="4559100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179;p21"/>
          <p:cNvCxnSpPr/>
          <p:nvPr/>
        </p:nvCxnSpPr>
        <p:spPr>
          <a:xfrm rot="10800000" flipH="1">
            <a:off x="-62400" y="657375"/>
            <a:ext cx="9268800" cy="941100"/>
          </a:xfrm>
          <a:prstGeom prst="straightConnector1">
            <a:avLst/>
          </a:pr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1"/>
          <p:cNvSpPr txBox="1"/>
          <p:nvPr/>
        </p:nvSpPr>
        <p:spPr>
          <a:xfrm>
            <a:off x="695475" y="1705500"/>
            <a:ext cx="8621700" cy="17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highlight>
                <a:srgbClr val="EFEFE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600825" y="743275"/>
            <a:ext cx="706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mfortaa"/>
                <a:ea typeface="Comfortaa"/>
                <a:cs typeface="Comfortaa"/>
                <a:sym typeface="Comfortaa"/>
              </a:rPr>
              <a:t>3. 	</a:t>
            </a:r>
            <a:r>
              <a:rPr lang="en" sz="1700" b="1" dirty="0">
                <a:latin typeface="Comfortaa"/>
                <a:ea typeface="Comfortaa"/>
                <a:cs typeface="Comfortaa"/>
                <a:sym typeface="Comfortaa"/>
              </a:rPr>
              <a:t>Avg. Severity value vs. Disease</a:t>
            </a:r>
            <a:endParaRPr sz="17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325" y="1152475"/>
            <a:ext cx="6689700" cy="39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Office PowerPoint</Application>
  <PresentationFormat>On-screen Show (16:9)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Lobster</vt:lpstr>
      <vt:lpstr>Times New Roman</vt:lpstr>
      <vt:lpstr>Comfortaa</vt:lpstr>
      <vt:lpstr>Arial</vt:lpstr>
      <vt:lpstr>Oswald</vt:lpstr>
      <vt:lpstr>Simple Light</vt:lpstr>
      <vt:lpstr>Disease Dataset</vt:lpstr>
      <vt:lpstr>Introduction and   Business Value</vt:lpstr>
      <vt:lpstr>Dataset &amp; DDL</vt:lpstr>
      <vt:lpstr>Dataset &amp; DDL: Bridge Tables</vt:lpstr>
      <vt:lpstr>Dimensional Model &amp; ELT Process</vt:lpstr>
      <vt:lpstr>Server Side Code to transfer data </vt:lpstr>
      <vt:lpstr>Business Analytics </vt:lpstr>
      <vt:lpstr>Business Analytics </vt:lpstr>
      <vt:lpstr>PowerPoint Presentation</vt:lpstr>
      <vt:lpstr>SQL vs. NOSQL</vt:lpstr>
      <vt:lpstr>Architecture and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Dataset</dc:title>
  <cp:lastModifiedBy>jinming Chen</cp:lastModifiedBy>
  <cp:revision>1</cp:revision>
  <dcterms:modified xsi:type="dcterms:W3CDTF">2020-12-21T21:58:21Z</dcterms:modified>
</cp:coreProperties>
</file>