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7" r:id="rId4"/>
    <p:sldId id="268" r:id="rId5"/>
    <p:sldId id="259" r:id="rId6"/>
    <p:sldId id="275" r:id="rId7"/>
    <p:sldId id="269" r:id="rId8"/>
    <p:sldId id="270" r:id="rId9"/>
    <p:sldId id="271" r:id="rId10"/>
    <p:sldId id="272" r:id="rId11"/>
    <p:sldId id="273" r:id="rId12"/>
    <p:sldId id="274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89911" autoAdjust="0"/>
  </p:normalViewPr>
  <p:slideViewPr>
    <p:cSldViewPr snapToGrid="0">
      <p:cViewPr varScale="1">
        <p:scale>
          <a:sx n="86" d="100"/>
          <a:sy n="86" d="100"/>
        </p:scale>
        <p:origin x="540" y="-77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2022년 11월 22일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2022년 11월 22일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smtClean="0"/>
              <a:t>JPA intellij Web Board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21408" y="5310097"/>
            <a:ext cx="2287836" cy="771214"/>
          </a:xfrm>
        </p:spPr>
        <p:txBody>
          <a:bodyPr rtlCol="0"/>
          <a:lstStyle/>
          <a:p>
            <a:pPr rtl="0"/>
            <a:r>
              <a:rPr lang="ko-KR" altLang="en-US" smtClean="0"/>
              <a:t>진명국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6" y="947452"/>
            <a:ext cx="6093500" cy="295252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6" y="3899972"/>
            <a:ext cx="5058481" cy="7906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8446" y="4690657"/>
            <a:ext cx="87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정상적으로 </a:t>
            </a:r>
            <a:r>
              <a:rPr lang="en-US" altLang="ko-KR" smtClean="0"/>
              <a:t>DB</a:t>
            </a:r>
            <a:r>
              <a:rPr lang="ko-KR" altLang="en-US" smtClean="0"/>
              <a:t>에 적재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4461831" cy="499833"/>
          </a:xfrm>
        </p:spPr>
        <p:txBody>
          <a:bodyPr>
            <a:normAutofit/>
          </a:bodyPr>
          <a:lstStyle/>
          <a:p>
            <a:r>
              <a:rPr lang="en-US" altLang="ko-KR" smtClean="0"/>
              <a:t>Mustache </a:t>
            </a:r>
            <a:r>
              <a:rPr lang="ko-KR" altLang="en-US" smtClean="0"/>
              <a:t>전체글 조회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7767" y="1341528"/>
            <a:ext cx="87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mustache </a:t>
            </a:r>
            <a:r>
              <a:rPr lang="ko-KR" altLang="en-US" smtClean="0"/>
              <a:t>문법</a:t>
            </a:r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01" y="1902874"/>
            <a:ext cx="4820323" cy="1686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24" y="1882334"/>
            <a:ext cx="5353797" cy="15146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2301" y="3964187"/>
            <a:ext cx="8714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JpaRepository</a:t>
            </a:r>
            <a:r>
              <a:rPr lang="ko-KR" altLang="en-US" smtClean="0"/>
              <a:t>의 </a:t>
            </a:r>
            <a:r>
              <a:rPr lang="en-US" altLang="ko-KR" smtClean="0"/>
              <a:t>&lt;</a:t>
            </a:r>
            <a:r>
              <a:rPr lang="ko-KR" altLang="en-US" smtClean="0"/>
              <a:t>제너릭</a:t>
            </a:r>
            <a:r>
              <a:rPr lang="en-US" altLang="ko-KR" smtClean="0"/>
              <a:t>&gt; posts</a:t>
            </a:r>
            <a:r>
              <a:rPr lang="ko-KR" altLang="en-US" smtClean="0"/>
              <a:t>로 저장된 </a:t>
            </a:r>
            <a:r>
              <a:rPr lang="ko-KR" altLang="en-US" smtClean="0"/>
              <a:t>정보를 </a:t>
            </a:r>
            <a:r>
              <a:rPr lang="en-US" altLang="ko-KR" smtClean="0"/>
              <a:t>{{#posts}}   {{/posts}}</a:t>
            </a:r>
            <a:r>
              <a:rPr lang="ko-KR" altLang="en-US" smtClean="0"/>
              <a:t>로 순회하여 저장된 값을 </a:t>
            </a:r>
            <a:r>
              <a:rPr lang="en-US" altLang="ko-KR" smtClean="0"/>
              <a:t>{{</a:t>
            </a:r>
            <a:r>
              <a:rPr lang="ko-KR" altLang="en-US" smtClean="0"/>
              <a:t>변수명</a:t>
            </a:r>
            <a:r>
              <a:rPr lang="en-US" altLang="ko-KR" smtClean="0"/>
              <a:t>}}</a:t>
            </a:r>
            <a:r>
              <a:rPr lang="ko-KR" altLang="en-US" smtClean="0"/>
              <a:t>을 </a:t>
            </a:r>
            <a:r>
              <a:rPr lang="en-US" altLang="ko-KR" smtClean="0"/>
              <a:t>List</a:t>
            </a:r>
            <a:r>
              <a:rPr lang="ko-KR" altLang="en-US" smtClean="0"/>
              <a:t>에서 뽑아낸 객체의 필드를 사용</a:t>
            </a:r>
            <a:endParaRPr lang="en-US" altLang="ko-KR" smtClean="0"/>
          </a:p>
          <a:p>
            <a:r>
              <a:rPr lang="en-US" altLang="ko-KR" smtClean="0"/>
              <a:t>PostsRepository</a:t>
            </a:r>
            <a:r>
              <a:rPr lang="ko-KR" altLang="en-US" smtClean="0"/>
              <a:t>는 </a:t>
            </a:r>
            <a:r>
              <a:rPr lang="en-US" altLang="ko-KR" smtClean="0"/>
              <a:t>SpringDataJpa</a:t>
            </a:r>
            <a:r>
              <a:rPr lang="ko-KR" altLang="en-US" smtClean="0"/>
              <a:t>에서 제공하는 기본적인 메서드만으로 해결할 수 있지만 </a:t>
            </a:r>
            <a:r>
              <a:rPr lang="en-US" altLang="ko-KR" smtClean="0"/>
              <a:t>@Query</a:t>
            </a:r>
            <a:r>
              <a:rPr lang="ko-KR" altLang="en-US" smtClean="0"/>
              <a:t>의 기능은 가독성이 좋기 때문에 </a:t>
            </a:r>
            <a:r>
              <a:rPr lang="en-US" altLang="ko-KR" smtClean="0"/>
              <a:t>findAllDesc()</a:t>
            </a:r>
            <a:r>
              <a:rPr lang="ko-KR" altLang="en-US" smtClean="0"/>
              <a:t>메서드를 선언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6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4461831" cy="499833"/>
          </a:xfrm>
        </p:spPr>
        <p:txBody>
          <a:bodyPr>
            <a:normAutofit/>
          </a:bodyPr>
          <a:lstStyle/>
          <a:p>
            <a:r>
              <a:rPr lang="en-US" altLang="ko-KR" smtClean="0"/>
              <a:t>Mustache </a:t>
            </a:r>
            <a:r>
              <a:rPr lang="ko-KR" altLang="en-US" smtClean="0"/>
              <a:t>전체글 조회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7767" y="1341528"/>
            <a:ext cx="87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mustache </a:t>
            </a:r>
            <a:r>
              <a:rPr lang="ko-KR" altLang="en-US" smtClean="0"/>
              <a:t>문법</a:t>
            </a:r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01" y="1902874"/>
            <a:ext cx="4820323" cy="1686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24" y="1882334"/>
            <a:ext cx="5353797" cy="15146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2301" y="3964187"/>
            <a:ext cx="8714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JpaRepository</a:t>
            </a:r>
            <a:r>
              <a:rPr lang="ko-KR" altLang="en-US" smtClean="0"/>
              <a:t>의 </a:t>
            </a:r>
            <a:r>
              <a:rPr lang="en-US" altLang="ko-KR" smtClean="0"/>
              <a:t>&lt;</a:t>
            </a:r>
            <a:r>
              <a:rPr lang="ko-KR" altLang="en-US" smtClean="0"/>
              <a:t>제너릭</a:t>
            </a:r>
            <a:r>
              <a:rPr lang="en-US" altLang="ko-KR" smtClean="0"/>
              <a:t>&gt; posts</a:t>
            </a:r>
            <a:r>
              <a:rPr lang="ko-KR" altLang="en-US" smtClean="0"/>
              <a:t>로 저장된 </a:t>
            </a:r>
            <a:r>
              <a:rPr lang="ko-KR" altLang="en-US" smtClean="0"/>
              <a:t>정보를 </a:t>
            </a:r>
            <a:r>
              <a:rPr lang="en-US" altLang="ko-KR" smtClean="0"/>
              <a:t>{{#posts}}   {{/posts}}</a:t>
            </a:r>
            <a:r>
              <a:rPr lang="ko-KR" altLang="en-US" smtClean="0"/>
              <a:t>로 순회하여 저장된 값을 </a:t>
            </a:r>
            <a:r>
              <a:rPr lang="en-US" altLang="ko-KR" smtClean="0"/>
              <a:t>{{</a:t>
            </a:r>
            <a:r>
              <a:rPr lang="ko-KR" altLang="en-US" smtClean="0"/>
              <a:t>변수명</a:t>
            </a:r>
            <a:r>
              <a:rPr lang="en-US" altLang="ko-KR" smtClean="0"/>
              <a:t>}}</a:t>
            </a:r>
            <a:r>
              <a:rPr lang="ko-KR" altLang="en-US" smtClean="0"/>
              <a:t>을 </a:t>
            </a:r>
            <a:r>
              <a:rPr lang="en-US" altLang="ko-KR" smtClean="0"/>
              <a:t>List</a:t>
            </a:r>
            <a:r>
              <a:rPr lang="ko-KR" altLang="en-US" smtClean="0"/>
              <a:t>에서 뽑아낸 객체의 필드를 사용</a:t>
            </a:r>
            <a:endParaRPr lang="en-US" altLang="ko-KR" smtClean="0"/>
          </a:p>
          <a:p>
            <a:r>
              <a:rPr lang="en-US" altLang="ko-KR" smtClean="0"/>
              <a:t>PostsRepository</a:t>
            </a:r>
            <a:r>
              <a:rPr lang="ko-KR" altLang="en-US" smtClean="0"/>
              <a:t>는 </a:t>
            </a:r>
            <a:r>
              <a:rPr lang="en-US" altLang="ko-KR" smtClean="0"/>
              <a:t>SpringDataJpa</a:t>
            </a:r>
            <a:r>
              <a:rPr lang="ko-KR" altLang="en-US" smtClean="0"/>
              <a:t>에서 제공하는 기본적인 메서드만으로 해결할 수 있지만 </a:t>
            </a:r>
            <a:r>
              <a:rPr lang="en-US" altLang="ko-KR" smtClean="0"/>
              <a:t>@Query</a:t>
            </a:r>
            <a:r>
              <a:rPr lang="ko-KR" altLang="en-US" smtClean="0"/>
              <a:t>의 기능은 가독성이 좋기 때문에 </a:t>
            </a:r>
            <a:r>
              <a:rPr lang="en-US" altLang="ko-KR" smtClean="0"/>
              <a:t>findAllDesc()</a:t>
            </a:r>
            <a:r>
              <a:rPr lang="ko-KR" altLang="en-US" smtClean="0"/>
              <a:t>메서드를 선언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947451"/>
            <a:ext cx="197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@Entity : Entity</a:t>
            </a:r>
            <a:r>
              <a:rPr lang="ko-KR" altLang="en-US" smtClean="0"/>
              <a:t>가 설정된 클래스를 엔티티 클래스라고 하며</a:t>
            </a:r>
            <a:r>
              <a:rPr lang="en-US" altLang="ko-KR" smtClean="0"/>
              <a:t>, @Entity</a:t>
            </a:r>
            <a:r>
              <a:rPr lang="ko-KR" altLang="en-US" smtClean="0"/>
              <a:t>가 붙은 클래스는 테이블과 </a:t>
            </a:r>
            <a:r>
              <a:rPr lang="ko-KR" altLang="en-US" smtClean="0"/>
              <a:t>매핑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37981" y="947451"/>
            <a:ext cx="1972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@Table : Entity</a:t>
            </a:r>
            <a:r>
              <a:rPr lang="ko-KR" altLang="en-US" smtClean="0"/>
              <a:t>와 관련된 </a:t>
            </a:r>
            <a:r>
              <a:rPr lang="en-US" altLang="ko-KR" smtClean="0"/>
              <a:t>Table</a:t>
            </a:r>
            <a:r>
              <a:rPr lang="ko-KR" altLang="en-US" smtClean="0"/>
              <a:t>을 </a:t>
            </a:r>
            <a:r>
              <a:rPr lang="ko-KR" altLang="en-US" smtClean="0"/>
              <a:t>매핑</a:t>
            </a:r>
            <a:r>
              <a:rPr lang="en-US" altLang="ko-KR" smtClean="0"/>
              <a:t>. </a:t>
            </a:r>
            <a:r>
              <a:rPr lang="en-US" altLang="ko-KR" smtClean="0"/>
              <a:t>name </a:t>
            </a:r>
            <a:r>
              <a:rPr lang="ko-KR" altLang="en-US" smtClean="0"/>
              <a:t>속성을 </a:t>
            </a:r>
            <a:r>
              <a:rPr lang="ko-KR" altLang="en-US" smtClean="0"/>
              <a:t>사용 </a:t>
            </a:r>
            <a:r>
              <a:rPr lang="en-US" altLang="ko-KR" smtClean="0"/>
              <a:t>BOARD </a:t>
            </a:r>
            <a:r>
              <a:rPr lang="ko-KR" altLang="en-US" smtClean="0"/>
              <a:t>테이블과 매핑했는데 생략하면 클래스 이름이 테이블 이름과 </a:t>
            </a:r>
            <a:r>
              <a:rPr lang="ko-KR" altLang="en-US" smtClean="0"/>
              <a:t>매핑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75962" y="947450"/>
            <a:ext cx="1972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@Id : Entity </a:t>
            </a:r>
            <a:r>
              <a:rPr lang="ko-KR" altLang="en-US" smtClean="0"/>
              <a:t>클래스의 필수 어노테이션으로서</a:t>
            </a:r>
            <a:r>
              <a:rPr lang="en-US" altLang="ko-KR" smtClean="0"/>
              <a:t>, </a:t>
            </a:r>
            <a:r>
              <a:rPr lang="ko-KR" altLang="en-US" smtClean="0"/>
              <a:t>특정 변수를 테이블의 기본 키와 </a:t>
            </a:r>
            <a:r>
              <a:rPr lang="ko-KR" altLang="en-US" smtClean="0"/>
              <a:t>매핑</a:t>
            </a:r>
            <a:r>
              <a:rPr lang="en-US" altLang="ko-KR" smtClean="0"/>
              <a:t>. seq </a:t>
            </a:r>
            <a:r>
              <a:rPr lang="ko-KR" altLang="en-US" smtClean="0"/>
              <a:t>변수를 테이블을 </a:t>
            </a:r>
            <a:r>
              <a:rPr lang="en-US" altLang="ko-KR" smtClean="0"/>
              <a:t>SEQ </a:t>
            </a:r>
            <a:r>
              <a:rPr lang="ko-KR" altLang="en-US" smtClean="0"/>
              <a:t>칼럼과 </a:t>
            </a:r>
            <a:r>
              <a:rPr lang="ko-KR" altLang="en-US" smtClean="0"/>
              <a:t>매핑</a:t>
            </a:r>
            <a:r>
              <a:rPr lang="en-US" altLang="ko-KR" smtClean="0"/>
              <a:t>. </a:t>
            </a:r>
            <a:r>
              <a:rPr lang="en-US" altLang="ko-KR" smtClean="0"/>
              <a:t>@Id</a:t>
            </a:r>
            <a:r>
              <a:rPr lang="ko-KR" altLang="en-US" smtClean="0"/>
              <a:t>가 없는 엔티티 클래스는 </a:t>
            </a:r>
            <a:r>
              <a:rPr lang="en-US" altLang="ko-KR" smtClean="0"/>
              <a:t>JPA</a:t>
            </a:r>
            <a:r>
              <a:rPr lang="ko-KR" altLang="en-US" smtClean="0"/>
              <a:t>가 처리하지 </a:t>
            </a:r>
            <a:r>
              <a:rPr lang="ko-KR" altLang="en-US" smtClean="0"/>
              <a:t>못함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79905" y="947449"/>
            <a:ext cx="1972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@GeneratedValue : @Id</a:t>
            </a:r>
            <a:r>
              <a:rPr lang="ko-KR" altLang="en-US" smtClean="0"/>
              <a:t>가 선언된 필드에 기본키를 자동으로 생성하여 할당할 떄 </a:t>
            </a:r>
            <a:r>
              <a:rPr lang="ko-KR" altLang="en-US" smtClean="0"/>
              <a:t>사용</a:t>
            </a:r>
            <a:r>
              <a:rPr lang="en-US" altLang="ko-KR" smtClean="0"/>
              <a:t>. </a:t>
            </a:r>
            <a:r>
              <a:rPr lang="ko-KR" altLang="en-US" smtClean="0"/>
              <a:t>다양한 옵션이 있지만</a:t>
            </a:r>
            <a:r>
              <a:rPr lang="en-US" altLang="ko-KR"/>
              <a:t> </a:t>
            </a:r>
            <a:r>
              <a:rPr lang="en-US" altLang="ko-KR" smtClean="0"/>
              <a:t>@GeneratedValue</a:t>
            </a:r>
            <a:r>
              <a:rPr lang="ko-KR" altLang="en-US" smtClean="0"/>
              <a:t>만 사용하면 데이터베이스에 따라서 자동으로 </a:t>
            </a:r>
            <a:r>
              <a:rPr lang="ko-KR" altLang="en-US" smtClean="0"/>
              <a:t>결정</a:t>
            </a:r>
            <a:r>
              <a:rPr lang="en-US" altLang="ko-KR" smtClean="0"/>
              <a:t>. </a:t>
            </a:r>
            <a:r>
              <a:rPr lang="en-US" altLang="ko-KR" smtClean="0"/>
              <a:t>H2</a:t>
            </a:r>
            <a:r>
              <a:rPr lang="ko-KR" altLang="en-US" smtClean="0"/>
              <a:t>는 시퀀스를 이용하여 </a:t>
            </a:r>
            <a:r>
              <a:rPr lang="ko-KR" altLang="en-US" smtClean="0"/>
              <a:t>처리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17886" y="947450"/>
            <a:ext cx="1972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@Temporal : </a:t>
            </a:r>
            <a:r>
              <a:rPr lang="ko-KR" altLang="en-US" smtClean="0"/>
              <a:t>날짜 타입의 변수에 선언하여 날짜타입을 매핑할 때 </a:t>
            </a:r>
            <a:r>
              <a:rPr lang="ko-KR" altLang="en-US" smtClean="0"/>
              <a:t>사용</a:t>
            </a:r>
            <a:r>
              <a:rPr lang="en-US" altLang="ko-KR" smtClean="0"/>
              <a:t>. </a:t>
            </a:r>
            <a:r>
              <a:rPr lang="en-US" altLang="ko-KR" smtClean="0"/>
              <a:t>TemporalType</a:t>
            </a:r>
            <a:r>
              <a:rPr lang="ko-KR" altLang="en-US" smtClean="0"/>
              <a:t>의 </a:t>
            </a:r>
            <a:r>
              <a:rPr lang="en-US" altLang="ko-KR" smtClean="0"/>
              <a:t>DATE, TIME, TIMESTMP </a:t>
            </a:r>
            <a:r>
              <a:rPr lang="ko-KR" altLang="en-US" smtClean="0"/>
              <a:t>중 하나를 </a:t>
            </a:r>
            <a:r>
              <a:rPr lang="ko-KR" altLang="en-US" smtClean="0"/>
              <a:t>선택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55867" y="947449"/>
            <a:ext cx="1972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매핑 정보가 없는 나머지 필드들은 자동으로 </a:t>
            </a:r>
            <a:r>
              <a:rPr lang="en-US" altLang="ko-KR" smtClean="0"/>
              <a:t>BOARD </a:t>
            </a:r>
            <a:r>
              <a:rPr lang="ko-KR" altLang="en-US" smtClean="0"/>
              <a:t>테이블의 동일한 칼럼과 </a:t>
            </a:r>
            <a:r>
              <a:rPr lang="ko-KR" altLang="en-US" smtClean="0"/>
              <a:t>매핑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9233" y="1189822"/>
            <a:ext cx="1972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클라이언트 프로그램의 구조를 먼저 보면 영속성 유닛을 이용하여 </a:t>
            </a:r>
            <a:r>
              <a:rPr lang="en-US" altLang="ko-KR" smtClean="0"/>
              <a:t>EntityManagerFactory </a:t>
            </a:r>
            <a:r>
              <a:rPr lang="ko-KR" altLang="en-US" smtClean="0"/>
              <a:t>객체를 </a:t>
            </a:r>
            <a:r>
              <a:rPr lang="ko-KR" altLang="en-US" smtClean="0"/>
              <a:t>생성</a:t>
            </a:r>
            <a:r>
              <a:rPr lang="en-US" altLang="ko-KR" smtClean="0"/>
              <a:t>. </a:t>
            </a:r>
            <a:r>
              <a:rPr lang="en-US" altLang="ko-KR" smtClean="0"/>
              <a:t>JPA</a:t>
            </a:r>
            <a:r>
              <a:rPr lang="ko-KR" altLang="en-US" smtClean="0"/>
              <a:t>를 이용하여 </a:t>
            </a:r>
            <a:r>
              <a:rPr lang="en-US" altLang="ko-KR" smtClean="0"/>
              <a:t>CRUD</a:t>
            </a:r>
            <a:r>
              <a:rPr lang="ko-KR" altLang="en-US" smtClean="0"/>
              <a:t>기능을 구현하려면 </a:t>
            </a:r>
            <a:r>
              <a:rPr lang="en-US" altLang="ko-KR" smtClean="0"/>
              <a:t>EntityManager </a:t>
            </a:r>
            <a:r>
              <a:rPr lang="ko-KR" altLang="en-US" smtClean="0"/>
              <a:t>객체를 </a:t>
            </a:r>
            <a:r>
              <a:rPr lang="ko-KR" altLang="en-US" smtClean="0"/>
              <a:t>사용</a:t>
            </a:r>
            <a:r>
              <a:rPr lang="en-US" altLang="ko-KR" smtClean="0"/>
              <a:t>. </a:t>
            </a:r>
            <a:r>
              <a:rPr lang="en-US" altLang="ko-KR" smtClean="0"/>
              <a:t>EM</a:t>
            </a:r>
            <a:r>
              <a:rPr lang="ko-KR" altLang="en-US" smtClean="0"/>
              <a:t>객체는 </a:t>
            </a:r>
            <a:r>
              <a:rPr lang="en-US" altLang="ko-KR" smtClean="0"/>
              <a:t>EMF</a:t>
            </a:r>
            <a:r>
              <a:rPr lang="ko-KR" altLang="en-US" smtClean="0"/>
              <a:t>객체로부터 얻어낼 수 </a:t>
            </a:r>
            <a:r>
              <a:rPr lang="ko-KR" altLang="en-US" smtClean="0"/>
              <a:t>있음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51252" y="1189822"/>
            <a:ext cx="1972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영속성 유닛 설정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영속성 유닛은 연동할 데이터 베이스당 하나씩 등록하며</a:t>
            </a:r>
            <a:r>
              <a:rPr lang="en-US" altLang="ko-KR" smtClean="0"/>
              <a:t>, </a:t>
            </a:r>
            <a:r>
              <a:rPr lang="ko-KR" altLang="en-US" smtClean="0"/>
              <a:t>영속성 유닛에 설정된 이름은 나중에 </a:t>
            </a:r>
            <a:r>
              <a:rPr lang="en-US" altLang="ko-KR" smtClean="0"/>
              <a:t>DAO</a:t>
            </a:r>
            <a:r>
              <a:rPr lang="ko-KR" altLang="en-US" smtClean="0"/>
              <a:t>클래스를 구현할 때 </a:t>
            </a:r>
            <a:r>
              <a:rPr lang="en-US" altLang="ko-KR" smtClean="0"/>
              <a:t>entityManagerFactory </a:t>
            </a:r>
            <a:r>
              <a:rPr lang="ko-KR" altLang="en-US" smtClean="0"/>
              <a:t>객체 생성에 </a:t>
            </a:r>
            <a:r>
              <a:rPr lang="ko-KR" altLang="en-US" smtClean="0"/>
              <a:t>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53638" y="1189822"/>
            <a:ext cx="19720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엔티티 클래스 등록</a:t>
            </a:r>
            <a:r>
              <a:rPr lang="en-US" altLang="ko-KR" smtClean="0"/>
              <a:t>, </a:t>
            </a:r>
            <a:r>
              <a:rPr lang="ko-KR" altLang="en-US" smtClean="0"/>
              <a:t>영속성 유닛 설정에서 가장 먼저 엔티티 클래스를 등록하는데</a:t>
            </a:r>
            <a:r>
              <a:rPr lang="en-US" altLang="ko-KR" smtClean="0"/>
              <a:t>, </a:t>
            </a:r>
            <a:r>
              <a:rPr lang="ko-KR" altLang="en-US" smtClean="0"/>
              <a:t>이 엔티티 클래스는 </a:t>
            </a:r>
            <a:r>
              <a:rPr lang="en-US" altLang="ko-KR" smtClean="0"/>
              <a:t>JPA</a:t>
            </a:r>
            <a:r>
              <a:rPr lang="ko-KR" altLang="en-US" smtClean="0"/>
              <a:t>프로젝트에서 </a:t>
            </a:r>
            <a:r>
              <a:rPr lang="en-US" altLang="ko-KR" smtClean="0"/>
              <a:t>JPA </a:t>
            </a:r>
            <a:r>
              <a:rPr lang="ko-KR" altLang="en-US" smtClean="0"/>
              <a:t>클래스를 작성하는 순간 자동으로 </a:t>
            </a:r>
            <a:r>
              <a:rPr lang="en-US" altLang="ko-KR" smtClean="0"/>
              <a:t>persistence.xml</a:t>
            </a:r>
            <a:r>
              <a:rPr lang="ko-KR" altLang="en-US" smtClean="0"/>
              <a:t>에 </a:t>
            </a:r>
            <a:r>
              <a:rPr lang="ko-KR" altLang="en-US" smtClean="0"/>
              <a:t>등록</a:t>
            </a:r>
            <a:r>
              <a:rPr lang="en-US" altLang="ko-KR" smtClean="0"/>
              <a:t>.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&lt;persistence-nuit name =“JPAPoject”&gt;</a:t>
            </a:r>
          </a:p>
          <a:p>
            <a:r>
              <a:rPr lang="en-US" altLang="ko-KR" smtClean="0"/>
              <a:t>&lt;class&gt;com.springbook.biz.board.Board&lt;.&gt;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56024" y="1189821"/>
            <a:ext cx="19720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영속성 유닛 프로퍼티 설정</a:t>
            </a:r>
            <a:endParaRPr lang="en-US" altLang="ko-KR" smtClean="0"/>
          </a:p>
          <a:p>
            <a:r>
              <a:rPr lang="ko-KR" altLang="en-US" smtClean="0"/>
              <a:t>엔티티 클래스를 등록했으면 이제 엔티티 클래스의 영속성 관리에 필요한 프로퍼티들을 설정해야 하는데</a:t>
            </a:r>
            <a:r>
              <a:rPr lang="en-US" altLang="ko-KR" smtClean="0"/>
              <a:t>, </a:t>
            </a:r>
            <a:r>
              <a:rPr lang="ko-KR" altLang="en-US" smtClean="0"/>
              <a:t>이 중에서 가장 기본적이면서 중요한 것이 </a:t>
            </a:r>
            <a:r>
              <a:rPr lang="en-US" altLang="ko-KR" smtClean="0"/>
              <a:t>DB</a:t>
            </a:r>
            <a:r>
              <a:rPr lang="ko-KR" altLang="en-US" smtClean="0"/>
              <a:t>컨넥션관련 </a:t>
            </a:r>
            <a:r>
              <a:rPr lang="ko-KR" altLang="en-US" smtClean="0"/>
              <a:t>설정</a:t>
            </a:r>
            <a:r>
              <a:rPr lang="en-US" altLang="ko-KR" smtClean="0"/>
              <a:t>. </a:t>
            </a:r>
            <a:r>
              <a:rPr lang="ko-KR" altLang="en-US" smtClean="0"/>
              <a:t>이 </a:t>
            </a:r>
            <a:r>
              <a:rPr lang="en-US" altLang="ko-KR" smtClean="0"/>
              <a:t>DB</a:t>
            </a:r>
            <a:r>
              <a:rPr lang="ko-KR" altLang="en-US" smtClean="0"/>
              <a:t>컨넥션 정보를 바탕으로 하이버네이트 같은 </a:t>
            </a:r>
            <a:r>
              <a:rPr lang="en-US" altLang="ko-KR" smtClean="0"/>
              <a:t>JPA </a:t>
            </a:r>
            <a:r>
              <a:rPr lang="ko-KR" altLang="en-US" smtClean="0"/>
              <a:t>구현체가 특정 데이터베이스와 커넥션을 맺을 수 </a:t>
            </a:r>
            <a:r>
              <a:rPr lang="ko-KR" altLang="en-US" smtClean="0"/>
              <a:t>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58410" y="1189820"/>
            <a:ext cx="197201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Dialect </a:t>
            </a:r>
            <a:r>
              <a:rPr lang="ko-KR" altLang="en-US" smtClean="0"/>
              <a:t>클래스 설정</a:t>
            </a:r>
            <a:endParaRPr lang="en-US" altLang="ko-KR" smtClean="0"/>
          </a:p>
          <a:p>
            <a:r>
              <a:rPr lang="en-US" altLang="ko-KR" smtClean="0"/>
              <a:t>ORM </a:t>
            </a:r>
            <a:r>
              <a:rPr lang="ko-KR" altLang="en-US" smtClean="0"/>
              <a:t>프레임워크의 가장 중요한 특징이자 장점은 애플리 케이션 수행에 필요한 </a:t>
            </a:r>
            <a:r>
              <a:rPr lang="en-US" altLang="ko-KR" smtClean="0"/>
              <a:t>SQL </a:t>
            </a:r>
            <a:r>
              <a:rPr lang="ko-KR" altLang="en-US" smtClean="0"/>
              <a:t>구문을 자동으로 생성한다는 </a:t>
            </a:r>
            <a:r>
              <a:rPr lang="ko-KR" altLang="en-US" smtClean="0"/>
              <a:t>것</a:t>
            </a:r>
            <a:r>
              <a:rPr lang="en-US" altLang="ko-KR" smtClean="0"/>
              <a:t>. </a:t>
            </a:r>
            <a:r>
              <a:rPr lang="ko-KR" altLang="en-US" smtClean="0"/>
              <a:t>그런데 문제는 이 </a:t>
            </a:r>
            <a:r>
              <a:rPr lang="en-US" altLang="ko-KR" smtClean="0"/>
              <a:t>AQL</a:t>
            </a:r>
            <a:r>
              <a:rPr lang="ko-KR" altLang="en-US" smtClean="0"/>
              <a:t>을 아무리 표준에 따라서 잘 작성한다고 해도 </a:t>
            </a:r>
            <a:r>
              <a:rPr lang="en-US" altLang="ko-KR" smtClean="0"/>
              <a:t>DBMS</a:t>
            </a:r>
            <a:r>
              <a:rPr lang="ko-KR" altLang="en-US" smtClean="0"/>
              <a:t>에 최적화된 </a:t>
            </a:r>
            <a:r>
              <a:rPr lang="en-US" altLang="ko-KR" smtClean="0"/>
              <a:t>SQL</a:t>
            </a:r>
            <a:r>
              <a:rPr lang="ko-KR" altLang="en-US" smtClean="0"/>
              <a:t>을 제공하기위해 </a:t>
            </a:r>
            <a:r>
              <a:rPr lang="en-US" altLang="ko-KR" smtClean="0"/>
              <a:t>DBMS</a:t>
            </a:r>
            <a:r>
              <a:rPr lang="ko-KR" altLang="en-US" smtClean="0"/>
              <a:t>마다 다른 </a:t>
            </a:r>
            <a:r>
              <a:rPr lang="en-US" altLang="ko-KR" smtClean="0"/>
              <a:t>Dialect </a:t>
            </a:r>
            <a:r>
              <a:rPr lang="ko-KR" altLang="en-US" smtClean="0"/>
              <a:t>클레스를 </a:t>
            </a:r>
            <a:r>
              <a:rPr lang="ko-KR" altLang="en-US" smtClean="0"/>
              <a:t>제공</a:t>
            </a:r>
            <a:r>
              <a:rPr lang="en-US" altLang="ko-KR" smtClean="0"/>
              <a:t>. </a:t>
            </a:r>
            <a:r>
              <a:rPr lang="ko-KR" altLang="en-US" smtClean="0"/>
              <a:t>사투리 방언 이라는 의미로 이 </a:t>
            </a:r>
            <a:r>
              <a:rPr lang="en-US" altLang="ko-KR" smtClean="0"/>
              <a:t>Dialect </a:t>
            </a:r>
            <a:r>
              <a:rPr lang="ko-KR" altLang="en-US" smtClean="0"/>
              <a:t>클래스가 해당 </a:t>
            </a:r>
            <a:r>
              <a:rPr lang="en-US" altLang="ko-KR" smtClean="0"/>
              <a:t>DBMS</a:t>
            </a:r>
            <a:r>
              <a:rPr lang="ko-KR" altLang="en-US" smtClean="0"/>
              <a:t>에 최적화된 </a:t>
            </a:r>
            <a:r>
              <a:rPr lang="en-US" altLang="ko-KR" smtClean="0"/>
              <a:t>SQL </a:t>
            </a:r>
            <a:r>
              <a:rPr lang="ko-KR" altLang="en-US" smtClean="0"/>
              <a:t>구문을 </a:t>
            </a:r>
            <a:r>
              <a:rPr lang="ko-KR" altLang="en-US" smtClean="0"/>
              <a:t>생성</a:t>
            </a:r>
            <a:r>
              <a:rPr lang="en-US" altLang="ko-KR" smtClean="0"/>
              <a:t>. </a:t>
            </a:r>
            <a:r>
              <a:rPr lang="ko-KR" altLang="en-US" smtClean="0"/>
              <a:t>우리는 </a:t>
            </a:r>
            <a:r>
              <a:rPr lang="en-US" altLang="ko-KR" smtClean="0"/>
              <a:t>H2</a:t>
            </a:r>
            <a:r>
              <a:rPr lang="ko-KR" altLang="en-US" smtClean="0"/>
              <a:t>를 쓰므로 </a:t>
            </a:r>
            <a:r>
              <a:rPr lang="en-US" altLang="ko-KR" smtClean="0"/>
              <a:t>H2Dialect </a:t>
            </a:r>
            <a:r>
              <a:rPr lang="ko-KR" altLang="en-US" smtClean="0"/>
              <a:t>클래스를 </a:t>
            </a:r>
            <a:r>
              <a:rPr lang="ko-KR" altLang="en-US" smtClean="0"/>
              <a:t>등록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507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9233" y="1189822"/>
            <a:ext cx="1972019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DDL </a:t>
            </a:r>
            <a:r>
              <a:rPr lang="ko-KR" altLang="en-US" smtClean="0"/>
              <a:t>명령어와 관련된 </a:t>
            </a:r>
            <a:r>
              <a:rPr lang="en-US" altLang="ko-KR" smtClean="0"/>
              <a:t>hibernate.hbm2ddl.auto </a:t>
            </a:r>
            <a:r>
              <a:rPr lang="ko-KR" altLang="en-US" smtClean="0"/>
              <a:t>설정중에 </a:t>
            </a:r>
            <a:r>
              <a:rPr lang="en-US" altLang="ko-KR" smtClean="0"/>
              <a:t>create : </a:t>
            </a:r>
            <a:r>
              <a:rPr lang="ko-KR" altLang="en-US" smtClean="0"/>
              <a:t>애플리케이션을 실행할 때</a:t>
            </a:r>
            <a:r>
              <a:rPr lang="en-US" altLang="ko-KR" smtClean="0"/>
              <a:t>, </a:t>
            </a:r>
            <a:r>
              <a:rPr lang="ko-KR" altLang="en-US" smtClean="0"/>
              <a:t>기존 테이블을 삭제하고 엔티티 클래스에 설정된 매핑 설정을 참조하여 새로운 테이블을 </a:t>
            </a:r>
            <a:r>
              <a:rPr lang="ko-KR" altLang="en-US" smtClean="0"/>
              <a:t>생성</a:t>
            </a:r>
            <a:r>
              <a:rPr lang="en-US" altLang="ko-KR" smtClean="0"/>
              <a:t>. </a:t>
            </a:r>
            <a:r>
              <a:rPr lang="en-US" altLang="ko-KR" smtClean="0"/>
              <a:t>(drop </a:t>
            </a:r>
            <a:r>
              <a:rPr lang="en-US" altLang="ko-KR" smtClean="0"/>
              <a:t>-&gt; </a:t>
            </a:r>
            <a:r>
              <a:rPr lang="en-US" altLang="ko-KR" smtClean="0"/>
              <a:t>create) create-drop : create</a:t>
            </a:r>
            <a:r>
              <a:rPr lang="ko-KR" altLang="en-US" smtClean="0"/>
              <a:t>와 비슷하지만 애플리케이션이 종료되면 같이 삭제 </a:t>
            </a:r>
            <a:r>
              <a:rPr lang="en-US" altLang="ko-KR" smtClean="0"/>
              <a:t>(D – C - D)</a:t>
            </a:r>
          </a:p>
          <a:p>
            <a:r>
              <a:rPr lang="en-US" altLang="ko-KR" smtClean="0"/>
              <a:t>update:  </a:t>
            </a:r>
            <a:r>
              <a:rPr lang="ko-KR" altLang="en-US" smtClean="0"/>
              <a:t>기존에 사용중인 테이블이 있으면 새 테이블을 생성하지 않고 </a:t>
            </a:r>
            <a:r>
              <a:rPr lang="ko-KR" altLang="en-US" smtClean="0"/>
              <a:t>재사용</a:t>
            </a:r>
            <a:r>
              <a:rPr lang="en-US" altLang="ko-KR" smtClean="0"/>
              <a:t>. </a:t>
            </a:r>
            <a:r>
              <a:rPr lang="ko-KR" altLang="en-US" smtClean="0"/>
              <a:t>엔티티 클래스의 매핑 설정이 변경되면 변경된 내용만 </a:t>
            </a:r>
            <a:r>
              <a:rPr lang="ko-KR" altLang="en-US" smtClean="0"/>
              <a:t>반영 </a:t>
            </a:r>
            <a:r>
              <a:rPr lang="en-US" altLang="ko-KR" smtClean="0"/>
              <a:t>(Alter)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2635" y="1189821"/>
            <a:ext cx="1972019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엔티티 클래스 기본 매핑</a:t>
            </a:r>
            <a:endParaRPr lang="en-US" altLang="ko-KR" smtClean="0"/>
          </a:p>
          <a:p>
            <a:r>
              <a:rPr lang="en-US" altLang="ko-KR" smtClean="0"/>
              <a:t>@Entity : </a:t>
            </a:r>
            <a:r>
              <a:rPr lang="ko-KR" altLang="en-US" smtClean="0"/>
              <a:t>특정 클래스를 </a:t>
            </a:r>
            <a:r>
              <a:rPr lang="en-US" altLang="ko-KR" smtClean="0"/>
              <a:t>JPA</a:t>
            </a:r>
            <a:r>
              <a:rPr lang="ko-KR" altLang="en-US" smtClean="0"/>
              <a:t>가 관리하는 엔티티 클래스로 인식하는 가장 중요한 </a:t>
            </a:r>
            <a:r>
              <a:rPr lang="ko-KR" altLang="en-US" smtClean="0"/>
              <a:t>어노테이션</a:t>
            </a:r>
            <a:r>
              <a:rPr lang="en-US" altLang="ko-KR" smtClean="0"/>
              <a:t>. </a:t>
            </a:r>
            <a:r>
              <a:rPr lang="ko-KR" altLang="en-US" smtClean="0"/>
              <a:t>엔티티 클래스 선언부 위에 </a:t>
            </a:r>
            <a:r>
              <a:rPr lang="en-US" altLang="ko-KR" smtClean="0"/>
              <a:t>@Entity</a:t>
            </a:r>
            <a:r>
              <a:rPr lang="ko-KR" altLang="en-US" smtClean="0"/>
              <a:t>를 붙이면 </a:t>
            </a:r>
            <a:r>
              <a:rPr lang="en-US" altLang="ko-KR" smtClean="0"/>
              <a:t>JPA</a:t>
            </a:r>
            <a:r>
              <a:rPr lang="ko-KR" altLang="en-US" smtClean="0"/>
              <a:t>가 이 클래스를 엔티티 클래스로 인식하여 관련된 테이블과 자동으로 </a:t>
            </a:r>
            <a:r>
              <a:rPr lang="ko-KR" altLang="en-US" smtClean="0"/>
              <a:t>매핑처리</a:t>
            </a:r>
            <a:r>
              <a:rPr lang="en-US" altLang="ko-KR" smtClean="0"/>
              <a:t>. </a:t>
            </a:r>
            <a:r>
              <a:rPr lang="ko-KR" altLang="en-US" smtClean="0"/>
              <a:t>엔티티 클래스의 매핑되는 각테이블은 각 </a:t>
            </a:r>
            <a:r>
              <a:rPr lang="en-US" altLang="ko-KR" smtClean="0"/>
              <a:t>Row</a:t>
            </a:r>
            <a:r>
              <a:rPr lang="ko-KR" altLang="en-US" smtClean="0"/>
              <a:t>를 식별하기 위한 </a:t>
            </a:r>
            <a:r>
              <a:rPr lang="en-US" altLang="ko-KR" smtClean="0"/>
              <a:t>PK</a:t>
            </a:r>
            <a:r>
              <a:rPr lang="ko-KR" altLang="en-US" smtClean="0"/>
              <a:t>칼럼은 가지고 </a:t>
            </a:r>
            <a:r>
              <a:rPr lang="ko-KR" altLang="en-US" smtClean="0"/>
              <a:t>있음</a:t>
            </a:r>
            <a:r>
              <a:rPr lang="en-US" altLang="ko-KR" smtClean="0"/>
              <a:t>. </a:t>
            </a:r>
            <a:r>
              <a:rPr lang="ko-KR" altLang="en-US" smtClean="0"/>
              <a:t>이런 테이블과 매핑되는 엔티티 클래스 역시 </a:t>
            </a:r>
            <a:r>
              <a:rPr lang="en-US" altLang="ko-KR" smtClean="0"/>
              <a:t>PK</a:t>
            </a:r>
            <a:r>
              <a:rPr lang="ko-KR" altLang="en-US" smtClean="0"/>
              <a:t>칼럼과 매필될 변수를 가지고 있어야하며</a:t>
            </a:r>
            <a:r>
              <a:rPr lang="en-US" altLang="ko-KR" smtClean="0"/>
              <a:t>, </a:t>
            </a:r>
            <a:r>
              <a:rPr lang="ko-KR" altLang="en-US" smtClean="0"/>
              <a:t>이런 변수를 식별자 필드라고 </a:t>
            </a:r>
            <a:r>
              <a:rPr lang="ko-KR" altLang="en-US"/>
              <a:t>함</a:t>
            </a:r>
            <a:r>
              <a:rPr lang="en-US" altLang="ko-KR" smtClean="0"/>
              <a:t>. </a:t>
            </a:r>
            <a:r>
              <a:rPr lang="ko-KR" altLang="en-US" smtClean="0"/>
              <a:t>이 식별자 필드는 엔티티 클래스라면 무조건 가지고 있어야 하며 </a:t>
            </a:r>
            <a:r>
              <a:rPr lang="en-US" altLang="ko-KR" smtClean="0"/>
              <a:t>@Id</a:t>
            </a:r>
            <a:r>
              <a:rPr lang="ko-KR" altLang="en-US" smtClean="0"/>
              <a:t>를 이용하여 </a:t>
            </a:r>
            <a:r>
              <a:rPr lang="ko-KR" altLang="en-US" smtClean="0"/>
              <a:t>선언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64654" y="1189821"/>
            <a:ext cx="19720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@Table</a:t>
            </a:r>
            <a:r>
              <a:rPr lang="ko-KR" altLang="en-US" smtClean="0"/>
              <a:t>은 엔티티 클래스를 정의할 때 엔티티 클래스와 매핑되는 테이블 이름을 별도로 지정하지 않으면 엔티티 클래스 이름과 같은 이름의 테이블이 자동으로 </a:t>
            </a:r>
            <a:r>
              <a:rPr lang="ko-KR" altLang="en-US" smtClean="0"/>
              <a:t>매핑</a:t>
            </a:r>
            <a:r>
              <a:rPr lang="en-US" altLang="ko-KR" smtClean="0"/>
              <a:t>. </a:t>
            </a:r>
            <a:r>
              <a:rPr lang="ko-KR" altLang="en-US" smtClean="0"/>
              <a:t>그러나 실제로는 엔티티 클래스 이름과 테이블 이름이 다른 경우가 발생하는데</a:t>
            </a:r>
            <a:r>
              <a:rPr lang="en-US" altLang="ko-KR" smtClean="0"/>
              <a:t>, </a:t>
            </a:r>
            <a:r>
              <a:rPr lang="ko-KR" altLang="en-US" smtClean="0"/>
              <a:t>이때 </a:t>
            </a:r>
            <a:r>
              <a:rPr lang="en-US" altLang="ko-KR" smtClean="0"/>
              <a:t>@Table</a:t>
            </a:r>
            <a:r>
              <a:rPr lang="ko-KR" altLang="en-US" smtClean="0"/>
              <a:t>을 이용하여 매핑되는 테이블 이름을 </a:t>
            </a:r>
            <a:r>
              <a:rPr lang="ko-KR" altLang="en-US" smtClean="0"/>
              <a:t>지정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33989" y="1189821"/>
            <a:ext cx="1972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@Table</a:t>
            </a:r>
            <a:r>
              <a:rPr lang="ko-KR" altLang="en-US" smtClean="0"/>
              <a:t>은 다양한 속정을 가질 수 있으며</a:t>
            </a:r>
            <a:r>
              <a:rPr lang="en-US" altLang="ko-KR" smtClean="0"/>
              <a:t>, </a:t>
            </a:r>
            <a:r>
              <a:rPr lang="ko-KR" altLang="en-US" smtClean="0"/>
              <a:t>중요한 몇 가지 속성을 정리하면 </a:t>
            </a:r>
            <a:r>
              <a:rPr lang="en-US" altLang="ko-KR" smtClean="0"/>
              <a:t>name : </a:t>
            </a:r>
            <a:r>
              <a:rPr lang="ko-KR" altLang="en-US" smtClean="0"/>
              <a:t>테이블 이름을 지정 </a:t>
            </a:r>
            <a:r>
              <a:rPr lang="en-US" altLang="ko-KR" smtClean="0"/>
              <a:t>, catalog : </a:t>
            </a:r>
            <a:r>
              <a:rPr lang="ko-KR" altLang="en-US" smtClean="0"/>
              <a:t>카타로그 지정</a:t>
            </a:r>
            <a:r>
              <a:rPr lang="en-US" altLang="ko-KR" smtClean="0"/>
              <a:t>, schema </a:t>
            </a:r>
            <a:r>
              <a:rPr lang="ko-KR" altLang="en-US" smtClean="0"/>
              <a:t>스키마를 지정 </a:t>
            </a:r>
            <a:r>
              <a:rPr lang="en-US" altLang="ko-KR" smtClean="0"/>
              <a:t>: uniqueConstraints : </a:t>
            </a:r>
            <a:r>
              <a:rPr lang="ko-KR" altLang="en-US" smtClean="0"/>
              <a:t>결합 </a:t>
            </a:r>
            <a:r>
              <a:rPr lang="en-US" altLang="ko-KR" smtClean="0"/>
              <a:t>unique </a:t>
            </a:r>
            <a:r>
              <a:rPr lang="ko-KR" altLang="en-US" smtClean="0"/>
              <a:t>제약 조건을 지정하며</a:t>
            </a:r>
            <a:r>
              <a:rPr lang="en-US" altLang="ko-KR" smtClean="0"/>
              <a:t>, </a:t>
            </a:r>
            <a:r>
              <a:rPr lang="ko-KR" altLang="en-US" smtClean="0"/>
              <a:t>여러 개의 칼럼이 결합되어 유일성을 보장해야 하는 경우 </a:t>
            </a:r>
            <a:r>
              <a:rPr lang="ko-KR" altLang="en-US" smtClean="0"/>
              <a:t>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46543" y="1189820"/>
            <a:ext cx="1972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@Column</a:t>
            </a:r>
            <a:r>
              <a:rPr lang="ko-KR" altLang="en-US" smtClean="0"/>
              <a:t>은 엔티티 클래스의 변수와 테이블의 칼럼을 매핑할 때 </a:t>
            </a:r>
            <a:r>
              <a:rPr lang="ko-KR" altLang="en-US" smtClean="0"/>
              <a:t>사용</a:t>
            </a:r>
            <a:r>
              <a:rPr lang="en-US" altLang="ko-KR" smtClean="0"/>
              <a:t>. </a:t>
            </a:r>
            <a:r>
              <a:rPr lang="ko-KR" altLang="en-US" smtClean="0"/>
              <a:t>일반적으로 엔티티 클래스의 변수 이름과 칼럼 이름이 다를 때 사용하며</a:t>
            </a:r>
            <a:r>
              <a:rPr lang="en-US" altLang="ko-KR" smtClean="0"/>
              <a:t>, </a:t>
            </a:r>
            <a:r>
              <a:rPr lang="ko-KR" altLang="en-US" smtClean="0"/>
              <a:t>생략하면 기본적으로 변수 이름과 칼럼이름을 동일하게 </a:t>
            </a:r>
            <a:r>
              <a:rPr lang="ko-KR" altLang="en-US" smtClean="0"/>
              <a:t>매핑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0505" y="947451"/>
            <a:ext cx="1972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@Column</a:t>
            </a:r>
            <a:r>
              <a:rPr lang="ko-KR" altLang="en-US" smtClean="0"/>
              <a:t>이 지원하는 속성은 다양하지만 일반적으로 칼럼 이름 지정에 사용하는 </a:t>
            </a:r>
            <a:r>
              <a:rPr lang="en-US" altLang="ko-KR" smtClean="0"/>
              <a:t>name</a:t>
            </a:r>
            <a:r>
              <a:rPr lang="ko-KR" altLang="en-US" smtClean="0"/>
              <a:t>과 </a:t>
            </a:r>
            <a:r>
              <a:rPr lang="en-US" altLang="ko-KR" smtClean="0"/>
              <a:t>Null</a:t>
            </a:r>
            <a:r>
              <a:rPr lang="ko-KR" altLang="en-US" smtClean="0"/>
              <a:t>데이터 입력을 방지하는 </a:t>
            </a:r>
            <a:r>
              <a:rPr lang="en-US" altLang="ko-KR" smtClean="0"/>
              <a:t>nullable</a:t>
            </a:r>
            <a:r>
              <a:rPr lang="ko-KR" altLang="en-US" smtClean="0"/>
              <a:t>만 </a:t>
            </a:r>
            <a:r>
              <a:rPr lang="ko-KR" altLang="en-US" smtClean="0"/>
              <a:t>사용</a:t>
            </a:r>
            <a:r>
              <a:rPr lang="en-US" altLang="ko-KR" smtClean="0"/>
              <a:t>. </a:t>
            </a:r>
            <a:endParaRPr lang="en-US" altLang="ko-KR" smtClean="0"/>
          </a:p>
          <a:p>
            <a:r>
              <a:rPr lang="ko-KR" altLang="en-US" smtClean="0"/>
              <a:t>외에도 </a:t>
            </a:r>
            <a:r>
              <a:rPr lang="en-US" altLang="ko-KR" smtClean="0"/>
              <a:t>unique, updateable, length</a:t>
            </a:r>
            <a:r>
              <a:rPr lang="ko-KR" altLang="en-US" smtClean="0"/>
              <a:t>등 제약</a:t>
            </a:r>
            <a:r>
              <a:rPr lang="en-US" altLang="ko-KR" smtClean="0"/>
              <a:t>, </a:t>
            </a:r>
            <a:r>
              <a:rPr lang="ko-KR" altLang="en-US" smtClean="0"/>
              <a:t>수정 </a:t>
            </a:r>
            <a:r>
              <a:rPr lang="en-US" altLang="ko-KR" smtClean="0"/>
              <a:t>sql</a:t>
            </a:r>
            <a:r>
              <a:rPr lang="ko-KR" altLang="en-US"/>
              <a:t> </a:t>
            </a:r>
            <a:r>
              <a:rPr lang="ko-KR" altLang="en-US" smtClean="0"/>
              <a:t>명령어를 자동으로 생성할 때 이 칼럼을 포함할 것인지</a:t>
            </a:r>
            <a:r>
              <a:rPr lang="en-US" altLang="ko-KR" smtClean="0"/>
              <a:t>, </a:t>
            </a:r>
            <a:r>
              <a:rPr lang="ko-KR" altLang="en-US" smtClean="0"/>
              <a:t>문자열 타입의 칼럼 길이 설정 등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02524" y="947451"/>
            <a:ext cx="1972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@GeneratedValue</a:t>
            </a:r>
          </a:p>
          <a:p>
            <a:r>
              <a:rPr lang="ko-KR" altLang="en-US" smtClean="0"/>
              <a:t>는 </a:t>
            </a:r>
            <a:r>
              <a:rPr lang="en-US" altLang="ko-KR" smtClean="0"/>
              <a:t>@Id</a:t>
            </a:r>
            <a:r>
              <a:rPr lang="ko-KR" altLang="en-US" smtClean="0"/>
              <a:t>로 지정된 실별자 필드에 </a:t>
            </a:r>
            <a:r>
              <a:rPr lang="en-US" altLang="ko-KR" smtClean="0"/>
              <a:t>Primarykey</a:t>
            </a:r>
            <a:r>
              <a:rPr lang="ko-KR" altLang="en-US" smtClean="0"/>
              <a:t>값을 생성하여 저장할 때 </a:t>
            </a:r>
            <a:r>
              <a:rPr lang="ko-KR" altLang="en-US" smtClean="0"/>
              <a:t>사용</a:t>
            </a:r>
            <a:r>
              <a:rPr lang="en-US" altLang="ko-KR" smtClean="0"/>
              <a:t>. </a:t>
            </a:r>
            <a:r>
              <a:rPr lang="ko-KR" altLang="en-US" smtClean="0"/>
              <a:t>이중에서 </a:t>
            </a:r>
            <a:r>
              <a:rPr lang="en-US" altLang="ko-KR" smtClean="0"/>
              <a:t>strategy</a:t>
            </a:r>
            <a:r>
              <a:rPr lang="ko-KR" altLang="en-US" smtClean="0"/>
              <a:t>는 </a:t>
            </a:r>
            <a:r>
              <a:rPr lang="en-US" altLang="ko-KR" smtClean="0"/>
              <a:t>PK</a:t>
            </a:r>
            <a:r>
              <a:rPr lang="ko-KR" altLang="en-US" smtClean="0"/>
              <a:t>값 생성 전략을 지정하는 속성으로 매우 </a:t>
            </a:r>
            <a:r>
              <a:rPr lang="ko-KR" altLang="en-US" smtClean="0"/>
              <a:t>중요</a:t>
            </a:r>
            <a:r>
              <a:rPr lang="en-US" altLang="ko-KR" smtClean="0"/>
              <a:t>. </a:t>
            </a:r>
            <a:r>
              <a:rPr lang="en-US" altLang="ko-KR" smtClean="0"/>
              <a:t>PK</a:t>
            </a:r>
            <a:r>
              <a:rPr lang="ko-KR" altLang="en-US" smtClean="0"/>
              <a:t>값 생성 전략은 </a:t>
            </a:r>
            <a:r>
              <a:rPr lang="en-US" altLang="ko-KR" smtClean="0"/>
              <a:t>TABLE, SEQUENCE, IDENTITY, AUTo </a:t>
            </a:r>
            <a:r>
              <a:rPr lang="ko-KR" altLang="en-US" smtClean="0"/>
              <a:t>네가지가 있는데 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74543" y="947451"/>
            <a:ext cx="197201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@TABLE hibernate</a:t>
            </a:r>
            <a:r>
              <a:rPr lang="ko-KR" altLang="en-US" smtClean="0"/>
              <a:t>가 데이터베이스 테이블을 사용하여 </a:t>
            </a:r>
            <a:r>
              <a:rPr lang="en-US" altLang="ko-KR" smtClean="0"/>
              <a:t>PK</a:t>
            </a:r>
            <a:r>
              <a:rPr lang="ko-KR" altLang="en-US" smtClean="0"/>
              <a:t>값을 </a:t>
            </a:r>
            <a:r>
              <a:rPr lang="ko-KR" altLang="en-US" smtClean="0"/>
              <a:t>생성 </a:t>
            </a:r>
            <a:r>
              <a:rPr lang="ko-KR" altLang="en-US" smtClean="0"/>
              <a:t>따라서 </a:t>
            </a:r>
            <a:r>
              <a:rPr lang="en-US" altLang="ko-KR" smtClean="0"/>
              <a:t>PK</a:t>
            </a:r>
            <a:r>
              <a:rPr lang="ko-KR" altLang="en-US" smtClean="0"/>
              <a:t>값 생성을 위한 별도의테이블 설정이 </a:t>
            </a:r>
            <a:r>
              <a:rPr lang="ko-KR" altLang="en-US" smtClean="0"/>
              <a:t>필요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en-US" altLang="ko-KR" smtClean="0"/>
              <a:t>@SEQUENCE : </a:t>
            </a:r>
            <a:r>
              <a:rPr lang="ko-KR" altLang="en-US" smtClean="0"/>
              <a:t>시퀀스</a:t>
            </a:r>
            <a:r>
              <a:rPr lang="en-US" altLang="ko-KR" smtClean="0"/>
              <a:t>_</a:t>
            </a:r>
            <a:r>
              <a:rPr lang="ko-KR" altLang="en-US" smtClean="0"/>
              <a:t>오브젝트를 이용하뎌 </a:t>
            </a:r>
            <a:r>
              <a:rPr lang="en-US" altLang="ko-KR" smtClean="0"/>
              <a:t>PK</a:t>
            </a:r>
            <a:r>
              <a:rPr lang="ko-KR" altLang="en-US" smtClean="0"/>
              <a:t>값을 </a:t>
            </a:r>
            <a:r>
              <a:rPr lang="ko-KR" altLang="en-US" smtClean="0"/>
              <a:t>생성</a:t>
            </a:r>
            <a:r>
              <a:rPr lang="en-US" altLang="ko-KR" smtClean="0"/>
              <a:t>. </a:t>
            </a:r>
            <a:r>
              <a:rPr lang="ko-KR" altLang="en-US" smtClean="0"/>
              <a:t>이전략은 오라클과 같은 </a:t>
            </a:r>
            <a:r>
              <a:rPr lang="en-US" altLang="ko-KR" smtClean="0"/>
              <a:t>Sequence</a:t>
            </a:r>
            <a:r>
              <a:rPr lang="ko-KR" altLang="en-US" smtClean="0"/>
              <a:t>를 지원하는 데이터베이스에만 사용할 수 </a:t>
            </a:r>
            <a:r>
              <a:rPr lang="ko-KR" altLang="en-US" smtClean="0"/>
              <a:t>있</a:t>
            </a:r>
            <a:r>
              <a:rPr lang="ko-KR" altLang="en-US" smtClean="0"/>
              <a:t>음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en-US" altLang="ko-KR" smtClean="0"/>
              <a:t>IDENTUTY : auto_increment</a:t>
            </a:r>
            <a:r>
              <a:rPr lang="ko-KR" altLang="en-US" smtClean="0"/>
              <a:t>나 </a:t>
            </a:r>
            <a:r>
              <a:rPr lang="en-US" altLang="ko-KR" smtClean="0"/>
              <a:t>IDENTITY</a:t>
            </a:r>
            <a:r>
              <a:rPr lang="ko-KR" altLang="en-US" smtClean="0"/>
              <a:t>를 이용하여 </a:t>
            </a:r>
            <a:r>
              <a:rPr lang="en-US" altLang="ko-KR" smtClean="0"/>
              <a:t>PK</a:t>
            </a:r>
            <a:r>
              <a:rPr lang="ko-KR" altLang="en-US" smtClean="0"/>
              <a:t>값을 생성한다</a:t>
            </a:r>
            <a:r>
              <a:rPr lang="en-US" altLang="ko-KR" smtClean="0"/>
              <a:t>. </a:t>
            </a:r>
            <a:r>
              <a:rPr lang="ko-KR" altLang="en-US" smtClean="0"/>
              <a:t>일반적으로 </a:t>
            </a:r>
            <a:r>
              <a:rPr lang="en-US" altLang="ko-KR" smtClean="0"/>
              <a:t>MySQL </a:t>
            </a:r>
            <a:r>
              <a:rPr lang="ko-KR" altLang="en-US" smtClean="0"/>
              <a:t>같은 데이터 베이스를 이용할 떄 사용한다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68456" y="947450"/>
            <a:ext cx="1972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@AUTO</a:t>
            </a:r>
          </a:p>
          <a:p>
            <a:r>
              <a:rPr lang="en-US" altLang="ko-KR" smtClean="0"/>
              <a:t>Hibernate</a:t>
            </a:r>
            <a:r>
              <a:rPr lang="ko-KR" altLang="en-US" smtClean="0"/>
              <a:t>가 사용중인 데이터베이스에 맞게 </a:t>
            </a:r>
            <a:r>
              <a:rPr lang="en-US" altLang="ko-KR" smtClean="0"/>
              <a:t>PK</a:t>
            </a:r>
            <a:r>
              <a:rPr lang="ko-KR" altLang="en-US" smtClean="0"/>
              <a:t>값을 생성한다</a:t>
            </a:r>
            <a:r>
              <a:rPr lang="en-US" altLang="ko-KR" smtClean="0"/>
              <a:t>. </a:t>
            </a:r>
            <a:r>
              <a:rPr lang="ko-KR" altLang="en-US" smtClean="0"/>
              <a:t>아무런 설명을 하지 않으면 기본값으로 사용한다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5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9233" y="947451"/>
            <a:ext cx="19720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@Transient </a:t>
            </a:r>
            <a:r>
              <a:rPr lang="ko-KR" altLang="en-US" smtClean="0"/>
              <a:t>엔티티 클래스의 변수들은 대부분 테이블의 칼럼과 매핑된다</a:t>
            </a:r>
            <a:r>
              <a:rPr lang="en-US" altLang="ko-KR" smtClean="0"/>
              <a:t>. </a:t>
            </a:r>
            <a:r>
              <a:rPr lang="ko-KR" altLang="en-US" smtClean="0"/>
              <a:t>그러나 몇몇 변수는 매핑되는 칼럼이 없거나 아예 매핑에서 제외해야만 하는 경우도 있다 </a:t>
            </a:r>
            <a:r>
              <a:rPr lang="en-US" altLang="ko-KR" smtClean="0"/>
              <a:t>@Transient</a:t>
            </a:r>
            <a:r>
              <a:rPr lang="ko-KR" altLang="en-US" smtClean="0"/>
              <a:t>는 엔티티 클래스 내의 특정 변수를 영속 필드에서 제외할 떄 사용한다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@Transient</a:t>
            </a:r>
          </a:p>
          <a:p>
            <a:r>
              <a:rPr lang="en-US" altLang="ko-KR" smtClean="0"/>
              <a:t>private String searchKeyword;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34726" y="947451"/>
            <a:ext cx="1972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@Temporal</a:t>
            </a:r>
          </a:p>
          <a:p>
            <a:r>
              <a:rPr lang="ko-KR" altLang="en-US" smtClean="0"/>
              <a:t>자바 </a:t>
            </a:r>
            <a:r>
              <a:rPr lang="en-US" altLang="ko-KR" smtClean="0"/>
              <a:t>util Date </a:t>
            </a:r>
            <a:r>
              <a:rPr lang="ko-KR" altLang="en-US" smtClean="0"/>
              <a:t>타입의 날짜 데이터를 매핑할 때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여기서 </a:t>
            </a:r>
            <a:r>
              <a:rPr lang="en-US" altLang="ko-KR" smtClean="0"/>
              <a:t>TemporalType.DATE, TIME, TIMESTAMP</a:t>
            </a:r>
            <a:r>
              <a:rPr lang="ko-KR" altLang="en-US" smtClean="0"/>
              <a:t>가 있는데 날짜만 출력하거나</a:t>
            </a:r>
            <a:r>
              <a:rPr lang="en-US" altLang="ko-KR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시간만 출력하거나 둘다 모두 출력하는 기능이 있다</a:t>
            </a:r>
            <a:r>
              <a:rPr lang="en-US" altLang="ko-KR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0219" y="936435"/>
            <a:ext cx="1972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JPA API </a:t>
            </a:r>
            <a:r>
              <a:rPr lang="ko-KR" altLang="en-US" smtClean="0"/>
              <a:t>구조</a:t>
            </a:r>
            <a:endParaRPr lang="en-US" altLang="ko-KR" smtClean="0"/>
          </a:p>
          <a:p>
            <a:r>
              <a:rPr lang="en-US" altLang="ko-KR" smtClean="0"/>
              <a:t>JPA</a:t>
            </a:r>
            <a:r>
              <a:rPr lang="ko-KR" altLang="en-US" smtClean="0"/>
              <a:t>를 이용하여 </a:t>
            </a:r>
            <a:r>
              <a:rPr lang="en-US" altLang="ko-KR" smtClean="0"/>
              <a:t>CRUD </a:t>
            </a:r>
            <a:r>
              <a:rPr lang="ko-KR" altLang="en-US" smtClean="0"/>
              <a:t>기능을 처리하려면 엔티티 관계자</a:t>
            </a:r>
            <a:r>
              <a:rPr lang="en-US" altLang="ko-KR" smtClean="0"/>
              <a:t>(EntityManager) </a:t>
            </a:r>
            <a:r>
              <a:rPr lang="ko-KR" altLang="en-US" smtClean="0"/>
              <a:t>객체를 </a:t>
            </a:r>
            <a:r>
              <a:rPr lang="ko-KR" altLang="en-US" smtClean="0"/>
              <a:t>사용</a:t>
            </a:r>
            <a:r>
              <a:rPr lang="en-US" altLang="ko-KR" smtClean="0"/>
              <a:t>. </a:t>
            </a:r>
            <a:r>
              <a:rPr lang="en-US" altLang="ko-KR" smtClean="0"/>
              <a:t>EM</a:t>
            </a:r>
            <a:r>
              <a:rPr lang="ko-KR" altLang="en-US" smtClean="0"/>
              <a:t>은 </a:t>
            </a:r>
            <a:r>
              <a:rPr lang="en-US" altLang="ko-KR" smtClean="0"/>
              <a:t>EMF</a:t>
            </a:r>
            <a:r>
              <a:rPr lang="ko-KR" altLang="en-US" smtClean="0"/>
              <a:t>에서 얻어 </a:t>
            </a:r>
            <a:r>
              <a:rPr lang="ko-KR" altLang="en-US"/>
              <a:t>냄</a:t>
            </a:r>
            <a:r>
              <a:rPr lang="en-US" altLang="ko-KR" smtClean="0"/>
              <a:t>. </a:t>
            </a:r>
            <a:r>
              <a:rPr lang="ko-KR" altLang="en-US" smtClean="0"/>
              <a:t>따라서 </a:t>
            </a:r>
            <a:r>
              <a:rPr lang="en-US" altLang="ko-KR" smtClean="0"/>
              <a:t>JPA</a:t>
            </a:r>
            <a:r>
              <a:rPr lang="ko-KR" altLang="en-US" smtClean="0"/>
              <a:t>를 이용한 앱의 시작은 </a:t>
            </a:r>
            <a:r>
              <a:rPr lang="en-US" altLang="ko-KR" smtClean="0"/>
              <a:t>EM </a:t>
            </a:r>
            <a:r>
              <a:rPr lang="ko-KR" altLang="en-US" smtClean="0"/>
              <a:t>객체 </a:t>
            </a:r>
            <a:r>
              <a:rPr lang="ko-KR" altLang="en-US" smtClean="0"/>
              <a:t>생성</a:t>
            </a:r>
            <a:endParaRPr lang="en-US" altLang="ko-KR" smtClean="0"/>
          </a:p>
        </p:txBody>
      </p:sp>
      <p:sp>
        <p:nvSpPr>
          <p:cNvPr id="6" name="TextBox 5"/>
          <p:cNvSpPr txBox="1"/>
          <p:nvPr/>
        </p:nvSpPr>
        <p:spPr>
          <a:xfrm>
            <a:off x="6329186" y="936435"/>
            <a:ext cx="19720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1.Persistence </a:t>
            </a:r>
            <a:r>
              <a:rPr lang="ko-KR" altLang="en-US" smtClean="0"/>
              <a:t>클래스를 이용하여 영속성 유닛 </a:t>
            </a:r>
            <a:r>
              <a:rPr lang="en-US" altLang="ko-KR" smtClean="0"/>
              <a:t>persistence-unit</a:t>
            </a:r>
            <a:r>
              <a:rPr lang="ko-KR" altLang="en-US"/>
              <a:t> </a:t>
            </a:r>
            <a:r>
              <a:rPr lang="ko-KR" altLang="en-US" smtClean="0"/>
              <a:t>정보가 저장된 </a:t>
            </a:r>
            <a:r>
              <a:rPr lang="en-US" altLang="ko-KR" smtClean="0"/>
              <a:t>JPA </a:t>
            </a:r>
            <a:r>
              <a:rPr lang="ko-KR" altLang="en-US" smtClean="0"/>
              <a:t>환경 설정 파일을 </a:t>
            </a:r>
            <a:r>
              <a:rPr lang="ko-KR" altLang="en-US" smtClean="0"/>
              <a:t>로딩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en-US" altLang="ko-KR" smtClean="0"/>
              <a:t>2.</a:t>
            </a:r>
            <a:r>
              <a:rPr lang="ko-KR" altLang="en-US" smtClean="0"/>
              <a:t>이 설정 정보를 바탕으로 </a:t>
            </a:r>
            <a:r>
              <a:rPr lang="en-US" altLang="ko-KR" smtClean="0"/>
              <a:t>EntityManager</a:t>
            </a:r>
            <a:r>
              <a:rPr lang="ko-KR" altLang="en-US" smtClean="0"/>
              <a:t>를 생성하는 공장 기능의 </a:t>
            </a:r>
            <a:r>
              <a:rPr lang="en-US" altLang="ko-KR" smtClean="0"/>
              <a:t>EMF</a:t>
            </a:r>
            <a:r>
              <a:rPr lang="ko-KR" altLang="en-US" smtClean="0"/>
              <a:t>객체를 </a:t>
            </a:r>
            <a:r>
              <a:rPr lang="ko-KR" altLang="en-US" smtClean="0"/>
              <a:t>생성</a:t>
            </a:r>
            <a:endParaRPr lang="en-US" altLang="ko-KR"/>
          </a:p>
          <a:p>
            <a:r>
              <a:rPr lang="en-US" altLang="ko-KR" smtClean="0"/>
              <a:t>3.</a:t>
            </a:r>
            <a:r>
              <a:rPr lang="ko-KR" altLang="en-US" smtClean="0"/>
              <a:t>이제 </a:t>
            </a:r>
            <a:r>
              <a:rPr lang="en-US" altLang="ko-KR" smtClean="0"/>
              <a:t>EMF</a:t>
            </a:r>
            <a:r>
              <a:rPr lang="ko-KR" altLang="en-US" smtClean="0"/>
              <a:t>로부터 필요한 </a:t>
            </a:r>
            <a:r>
              <a:rPr lang="en-US" altLang="ko-KR" smtClean="0"/>
              <a:t>EM</a:t>
            </a:r>
            <a:r>
              <a:rPr lang="ko-KR" altLang="en-US" smtClean="0"/>
              <a:t>을 얻어서 사용하면 </a:t>
            </a:r>
            <a:r>
              <a:rPr lang="ko-KR" altLang="en-US"/>
              <a:t>됨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  <p:sp>
        <p:nvSpPr>
          <p:cNvPr id="7" name="TextBox 6"/>
          <p:cNvSpPr txBox="1"/>
          <p:nvPr/>
        </p:nvSpPr>
        <p:spPr>
          <a:xfrm>
            <a:off x="8251627" y="936435"/>
            <a:ext cx="19720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//EM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EntityManagerFactory emf = Persistence.createEntityManagerFactorry(“JPAProject”);</a:t>
            </a:r>
          </a:p>
          <a:p>
            <a:endParaRPr lang="en-US" altLang="ko-KR"/>
          </a:p>
          <a:p>
            <a:r>
              <a:rPr lang="en-US" altLang="ko-KR" smtClean="0"/>
              <a:t>EntityManager em = emf.createEntityManager();</a:t>
            </a:r>
          </a:p>
          <a:p>
            <a:endParaRPr lang="en-US" altLang="ko-KR"/>
          </a:p>
          <a:p>
            <a:r>
              <a:rPr lang="en-US" altLang="ko-KR" smtClean="0"/>
              <a:t>EMF</a:t>
            </a:r>
            <a:r>
              <a:rPr lang="ko-KR" altLang="en-US" smtClean="0"/>
              <a:t>객체로부터 </a:t>
            </a:r>
            <a:r>
              <a:rPr lang="en-US" altLang="ko-KR" smtClean="0"/>
              <a:t>EM</a:t>
            </a:r>
            <a:r>
              <a:rPr lang="ko-KR" altLang="en-US" smtClean="0"/>
              <a:t>객체를 얻었으면</a:t>
            </a:r>
            <a:r>
              <a:rPr lang="en-US" altLang="ko-KR" smtClean="0"/>
              <a:t>, EM </a:t>
            </a:r>
            <a:r>
              <a:rPr lang="ko-KR" altLang="en-US" smtClean="0"/>
              <a:t>을 통해 </a:t>
            </a:r>
            <a:r>
              <a:rPr lang="en-US" altLang="ko-KR" smtClean="0"/>
              <a:t>EntityTransaction </a:t>
            </a:r>
            <a:r>
              <a:rPr lang="ko-KR" altLang="en-US" smtClean="0"/>
              <a:t>객체를 얻을 수 있다 이 </a:t>
            </a:r>
            <a:r>
              <a:rPr lang="en-US" altLang="ko-KR" smtClean="0"/>
              <a:t>ET</a:t>
            </a:r>
            <a:r>
              <a:rPr lang="ko-KR" altLang="en-US" smtClean="0"/>
              <a:t>를 통해 트랜젝션을 </a:t>
            </a:r>
            <a:r>
              <a:rPr lang="ko-KR" altLang="en-US" smtClean="0"/>
              <a:t>제어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10141016" y="948690"/>
            <a:ext cx="197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//Transaction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EntityTransaction tx = em.getTransaction();</a:t>
            </a:r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064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5590" y="947451"/>
            <a:ext cx="1972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EntityManager </a:t>
            </a:r>
            <a:r>
              <a:rPr lang="ko-KR" altLang="en-US" smtClean="0"/>
              <a:t>객체가 제공하는 </a:t>
            </a:r>
            <a:r>
              <a:rPr lang="en-US" altLang="ko-KR" smtClean="0"/>
              <a:t>CRUD </a:t>
            </a:r>
            <a:r>
              <a:rPr lang="ko-KR" altLang="en-US" smtClean="0"/>
              <a:t>기능의 메서드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72279"/>
              </p:ext>
            </p:extLst>
          </p:nvPr>
        </p:nvGraphicFramePr>
        <p:xfrm>
          <a:off x="1371599" y="2394230"/>
          <a:ext cx="8128000" cy="3032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메서드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설명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persist(Object entity)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엔티티를 </a:t>
                      </a:r>
                      <a:r>
                        <a:rPr lang="ko-KR" altLang="en-US" smtClean="0"/>
                        <a:t>영속화 </a:t>
                      </a:r>
                      <a:r>
                        <a:rPr lang="en-US" altLang="ko-KR" smtClean="0"/>
                        <a:t>(INSERT)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merge(Object</a:t>
                      </a:r>
                      <a:r>
                        <a:rPr lang="en-US" altLang="ko-KR" baseline="0" smtClean="0"/>
                        <a:t> entity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준영속 상태의 엔티티를 </a:t>
                      </a:r>
                      <a:r>
                        <a:rPr lang="ko-KR" altLang="en-US" smtClean="0"/>
                        <a:t>영속화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smtClean="0"/>
                        <a:t>UPDATE)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remove(Object entity)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영속 상태의 엔티티를 </a:t>
                      </a:r>
                      <a:r>
                        <a:rPr lang="ko-KR" altLang="en-US" smtClean="0"/>
                        <a:t>제거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smtClean="0"/>
                        <a:t>DELETE)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find(Class&lt;T&gt; entityClass, Object primaryKey)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하나의 엔티티를 </a:t>
                      </a:r>
                      <a:r>
                        <a:rPr lang="ko-KR" altLang="en-US" smtClean="0"/>
                        <a:t>검색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smtClean="0"/>
                        <a:t>SELECT</a:t>
                      </a:r>
                      <a:r>
                        <a:rPr lang="en-US" altLang="ko-KR" baseline="0" smtClean="0"/>
                        <a:t> ONE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createQuery(Striong qlString, Class&lt;T&gt; result</a:t>
                      </a:r>
                      <a:r>
                        <a:rPr lang="en-US" altLang="ko-KR" baseline="0" smtClean="0"/>
                        <a:t>Class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JPQL</a:t>
                      </a:r>
                      <a:r>
                        <a:rPr lang="ko-KR" altLang="en-US" smtClean="0"/>
                        <a:t>에 해당하는 엔티티 </a:t>
                      </a:r>
                      <a:r>
                        <a:rPr lang="ko-KR" altLang="en-US" smtClean="0"/>
                        <a:t>목록을 검색 </a:t>
                      </a:r>
                      <a:r>
                        <a:rPr lang="en-US" altLang="ko-KR" smtClean="0"/>
                        <a:t>(SELECT LIST)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01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9233" y="1101687"/>
            <a:ext cx="197201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JPA API </a:t>
            </a:r>
            <a:r>
              <a:rPr lang="ko-KR" altLang="en-US" smtClean="0"/>
              <a:t>사용</a:t>
            </a:r>
            <a:endParaRPr lang="en-US" altLang="ko-KR" smtClean="0"/>
          </a:p>
          <a:p>
            <a:r>
              <a:rPr lang="en-US" altLang="ko-KR"/>
              <a:t> EM</a:t>
            </a:r>
            <a:r>
              <a:rPr lang="ko-KR" altLang="en-US"/>
              <a:t>의 </a:t>
            </a:r>
            <a:r>
              <a:rPr lang="en-US" altLang="ko-KR"/>
              <a:t>persist()</a:t>
            </a:r>
            <a:r>
              <a:rPr lang="ko-KR" altLang="en-US"/>
              <a:t>메서드로 엔티티 객체를 영속화 해야 </a:t>
            </a:r>
            <a:r>
              <a:rPr lang="en-US" altLang="ko-KR"/>
              <a:t>INSERT </a:t>
            </a:r>
            <a:r>
              <a:rPr lang="ko-KR" altLang="en-US"/>
              <a:t>작업이 </a:t>
            </a:r>
            <a:r>
              <a:rPr lang="ko-KR" altLang="en-US" smtClean="0"/>
              <a:t>처리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en-US" altLang="ko-KR" smtClean="0"/>
              <a:t>jpql (Java Persistence Query Language) </a:t>
            </a:r>
          </a:p>
          <a:p>
            <a:r>
              <a:rPr lang="ko-KR" altLang="en-US" smtClean="0"/>
              <a:t>글 목록 조회 </a:t>
            </a:r>
            <a:endParaRPr lang="en-US" altLang="ko-KR" smtClean="0"/>
          </a:p>
          <a:p>
            <a:r>
              <a:rPr lang="en-US" altLang="ko-KR" smtClean="0"/>
              <a:t>String jpql = “select b from board b order by b.seq desc”;</a:t>
            </a:r>
          </a:p>
          <a:p>
            <a:r>
              <a:rPr lang="en-US" altLang="ko-KR" smtClean="0"/>
              <a:t>List&lt;Board&gt; boardList = em.createQuery(jpql, Board.class).getResultList();</a:t>
            </a:r>
          </a:p>
          <a:p>
            <a:r>
              <a:rPr lang="en-US" altLang="ko-KR" smtClean="0"/>
              <a:t>for(Board brd : boardList){</a:t>
            </a:r>
          </a:p>
          <a:p>
            <a:r>
              <a:rPr lang="en-US" altLang="ko-KR" smtClean="0"/>
              <a:t>syso(brd.toString())}</a:t>
            </a:r>
          </a:p>
          <a:p>
            <a:r>
              <a:rPr lang="en-US" altLang="ko-KR" smtClean="0"/>
              <a:t>tx.commit();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51252" y="1101687"/>
            <a:ext cx="1972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JPQL</a:t>
            </a:r>
            <a:r>
              <a:rPr lang="ko-KR" altLang="en-US" smtClean="0"/>
              <a:t>은 기존에 사용하던 </a:t>
            </a:r>
            <a:r>
              <a:rPr lang="en-US" altLang="ko-KR" smtClean="0"/>
              <a:t>SQL</a:t>
            </a:r>
            <a:r>
              <a:rPr lang="ko-KR" altLang="en-US" smtClean="0"/>
              <a:t>과 거의 유사한 문법이다</a:t>
            </a:r>
            <a:r>
              <a:rPr lang="en-US" altLang="ko-KR" smtClean="0"/>
              <a:t>. </a:t>
            </a:r>
            <a:r>
              <a:rPr lang="ko-KR" altLang="en-US" smtClean="0"/>
              <a:t>하지만 검색 대상이 테이블이 아닌 엔티티 객체라서 작성하는데 주의가 </a:t>
            </a:r>
            <a:r>
              <a:rPr lang="ko-KR" altLang="en-US" smtClean="0"/>
              <a:t>필요</a:t>
            </a:r>
            <a:r>
              <a:rPr lang="en-US" altLang="ko-KR" smtClean="0"/>
              <a:t>. </a:t>
            </a:r>
            <a:r>
              <a:rPr lang="ko-KR" altLang="en-US" smtClean="0"/>
              <a:t>어쩃든 </a:t>
            </a:r>
            <a:r>
              <a:rPr lang="en-US" altLang="ko-KR" smtClean="0"/>
              <a:t>JPQL</a:t>
            </a:r>
            <a:r>
              <a:rPr lang="ko-KR" altLang="en-US" smtClean="0"/>
              <a:t>을 작성하고 실행하면 하이버네스트 같은 </a:t>
            </a:r>
            <a:r>
              <a:rPr lang="en-US" altLang="ko-KR" smtClean="0"/>
              <a:t>JPA</a:t>
            </a:r>
            <a:r>
              <a:rPr lang="ko-KR" altLang="en-US" smtClean="0"/>
              <a:t>구현체가 </a:t>
            </a:r>
            <a:r>
              <a:rPr lang="en-US" altLang="ko-KR" smtClean="0"/>
              <a:t>JPQL</a:t>
            </a:r>
            <a:r>
              <a:rPr lang="ko-KR" altLang="en-US" smtClean="0"/>
              <a:t>을 연동되는 </a:t>
            </a:r>
            <a:r>
              <a:rPr lang="en-US" altLang="ko-KR" smtClean="0"/>
              <a:t>DBMS</a:t>
            </a:r>
            <a:r>
              <a:rPr lang="ko-KR" altLang="en-US" smtClean="0"/>
              <a:t>에 맞게 적절한 </a:t>
            </a:r>
            <a:r>
              <a:rPr lang="en-US" altLang="ko-KR" smtClean="0"/>
              <a:t>SELECT </a:t>
            </a:r>
            <a:r>
              <a:rPr lang="ko-KR" altLang="en-US" smtClean="0"/>
              <a:t>명령어로 </a:t>
            </a:r>
            <a:r>
              <a:rPr lang="ko-KR" altLang="en-US" smtClean="0"/>
              <a:t>변환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30756" y="1101687"/>
            <a:ext cx="19720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스프링과 </a:t>
            </a:r>
            <a:r>
              <a:rPr lang="en-US" altLang="ko-KR" smtClean="0"/>
              <a:t>JPA</a:t>
            </a:r>
            <a:r>
              <a:rPr lang="ko-KR" altLang="en-US" smtClean="0"/>
              <a:t>를 연동하기 위해 가장 먼저 등록할 클래스는 </a:t>
            </a:r>
            <a:r>
              <a:rPr lang="en-US" altLang="ko-KR" smtClean="0"/>
              <a:t>JpaVendorAdapter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이 클래스는 실제로 </a:t>
            </a:r>
            <a:r>
              <a:rPr lang="en-US" altLang="ko-KR" smtClean="0"/>
              <a:t>DB</a:t>
            </a:r>
            <a:r>
              <a:rPr lang="ko-KR" altLang="en-US" smtClean="0"/>
              <a:t>연동에 사용할 </a:t>
            </a:r>
            <a:r>
              <a:rPr lang="en-US" altLang="ko-KR" smtClean="0"/>
              <a:t>JPA </a:t>
            </a:r>
            <a:r>
              <a:rPr lang="ko-KR" altLang="en-US" smtClean="0"/>
              <a:t>벤더를 지정할 때 사용하는데 </a:t>
            </a:r>
            <a:r>
              <a:rPr lang="en-US" altLang="ko-KR" smtClean="0"/>
              <a:t>, </a:t>
            </a:r>
            <a:r>
              <a:rPr lang="ko-KR" altLang="en-US" smtClean="0"/>
              <a:t>우리는 하이버네스트를 </a:t>
            </a:r>
            <a:r>
              <a:rPr lang="en-US" altLang="ko-KR" smtClean="0"/>
              <a:t>JPA </a:t>
            </a:r>
            <a:r>
              <a:rPr lang="ko-KR" altLang="en-US" smtClean="0"/>
              <a:t>구현체로 사용하고 있으므로 </a:t>
            </a:r>
            <a:r>
              <a:rPr lang="en-US" altLang="ko-KR" smtClean="0"/>
              <a:t>JpaVendorAdapter </a:t>
            </a:r>
            <a:r>
              <a:rPr lang="ko-KR" altLang="en-US" smtClean="0"/>
              <a:t>클래스로 </a:t>
            </a:r>
            <a:r>
              <a:rPr lang="en-US" altLang="ko-KR" smtClean="0"/>
              <a:t>HibernateJpaVendorAdapter</a:t>
            </a:r>
            <a:r>
              <a:rPr lang="ko-KR" altLang="en-US" smtClean="0"/>
              <a:t>를 </a:t>
            </a:r>
            <a:r>
              <a:rPr lang="en-US" altLang="ko-KR" smtClean="0"/>
              <a:t>&lt;Bean&gt; </a:t>
            </a:r>
            <a:r>
              <a:rPr lang="ko-KR" altLang="en-US" smtClean="0"/>
              <a:t>등록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02775" y="1101687"/>
            <a:ext cx="197201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두번째 등록할 클래스는 </a:t>
            </a:r>
            <a:r>
              <a:rPr lang="en-US" altLang="ko-KR" smtClean="0"/>
              <a:t>EntityManagerFactorybean. JPA</a:t>
            </a:r>
            <a:r>
              <a:rPr lang="ko-KR" altLang="en-US" smtClean="0"/>
              <a:t>를 이용하여 </a:t>
            </a:r>
            <a:r>
              <a:rPr lang="en-US" altLang="ko-KR" smtClean="0"/>
              <a:t>DAO</a:t>
            </a:r>
            <a:r>
              <a:rPr lang="ko-KR" altLang="en-US" smtClean="0"/>
              <a:t>클래스를 구현하려면 최종적으로 </a:t>
            </a:r>
            <a:r>
              <a:rPr lang="en-US" altLang="ko-KR" smtClean="0"/>
              <a:t>EntityManager </a:t>
            </a:r>
            <a:r>
              <a:rPr lang="ko-KR" altLang="en-US" smtClean="0"/>
              <a:t>객체가 필요하다 이 </a:t>
            </a:r>
            <a:r>
              <a:rPr lang="en-US" altLang="ko-KR" smtClean="0"/>
              <a:t>EM </a:t>
            </a:r>
            <a:r>
              <a:rPr lang="ko-KR" altLang="en-US" smtClean="0"/>
              <a:t>객체를 생성하려면 공장 기능의 클레스인 </a:t>
            </a:r>
            <a:r>
              <a:rPr lang="en-US" altLang="ko-KR" smtClean="0"/>
              <a:t>LocalContainerEntityManagerFactoryBean</a:t>
            </a:r>
            <a:r>
              <a:rPr lang="ko-KR" altLang="en-US" smtClean="0"/>
              <a:t>클래스를 </a:t>
            </a:r>
            <a:r>
              <a:rPr lang="en-US" altLang="ko-KR" smtClean="0"/>
              <a:t>&lt;bean&gt;</a:t>
            </a:r>
            <a:r>
              <a:rPr lang="ko-KR" altLang="en-US" smtClean="0"/>
              <a:t>등록할 때 다음과 같이 영속성 유닛 관련된 설정을 같이 </a:t>
            </a:r>
            <a:r>
              <a:rPr lang="ko-KR" altLang="en-US" smtClean="0"/>
              <a:t>처리 가능</a:t>
            </a:r>
            <a:r>
              <a:rPr lang="en-US" altLang="ko-KR" smtClean="0"/>
              <a:t>. </a:t>
            </a:r>
            <a:r>
              <a:rPr lang="ko-KR" altLang="en-US" smtClean="0"/>
              <a:t>만약 이렇게 설정한다면 앞에서 추가한 </a:t>
            </a:r>
            <a:r>
              <a:rPr lang="en-US" altLang="ko-KR" smtClean="0"/>
              <a:t>persistence.xml </a:t>
            </a:r>
            <a:r>
              <a:rPr lang="ko-KR" altLang="en-US" smtClean="0"/>
              <a:t>파일은 </a:t>
            </a:r>
            <a:r>
              <a:rPr lang="ko-KR" altLang="en-US" smtClean="0"/>
              <a:t>제거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85664" y="1052494"/>
            <a:ext cx="20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FrameWork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57" y="1460273"/>
            <a:ext cx="1047484" cy="10804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03057" y="1052494"/>
            <a:ext cx="138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Environment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14" y="1520860"/>
            <a:ext cx="2165026" cy="1048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4909" y="1052494"/>
            <a:ext cx="15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BuildTool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946" y="1460273"/>
            <a:ext cx="2219337" cy="7507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622" y="2831515"/>
            <a:ext cx="1038919" cy="389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050" y="5092748"/>
            <a:ext cx="1498271" cy="13652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46073" y="4552399"/>
            <a:ext cx="15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Database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909" y="2965517"/>
            <a:ext cx="1413776" cy="14665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8593" y="2872572"/>
            <a:ext cx="1682268" cy="15594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3057" y="3511605"/>
            <a:ext cx="1047484" cy="106020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622" y="4677768"/>
            <a:ext cx="1038919" cy="6194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34909" y="2646849"/>
            <a:ext cx="15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OpenSystem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3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435" y="1399144"/>
            <a:ext cx="20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FrameWork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5" y="1868667"/>
            <a:ext cx="2533312" cy="12270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91498" y="2218577"/>
            <a:ext cx="7832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</a:t>
            </a:r>
            <a:r>
              <a:rPr lang="en-US" altLang="ko-KR" smtClean="0"/>
              <a:t>SpringBootApplication</a:t>
            </a:r>
          </a:p>
          <a:p>
            <a:endParaRPr lang="en-US" altLang="ko-KR" smtClean="0"/>
          </a:p>
          <a:p>
            <a:r>
              <a:rPr lang="en-US" altLang="ko-KR" smtClean="0"/>
              <a:t>-Application </a:t>
            </a:r>
            <a:r>
              <a:rPr lang="ko-KR" altLang="en-US" smtClean="0"/>
              <a:t>클래스는 프로젝트의 메인 클래스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부트의 자동설정</a:t>
            </a:r>
            <a:r>
              <a:rPr lang="en-US" altLang="ko-KR" smtClean="0"/>
              <a:t>, Bean </a:t>
            </a:r>
            <a:r>
              <a:rPr lang="ko-KR" altLang="en-US" smtClean="0"/>
              <a:t>읽기와 생성 모두 자동으로 설정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프로젝트의 최상단에 위치</a:t>
            </a:r>
            <a:endParaRPr lang="en-US" altLang="ko-KR" smtClean="0"/>
          </a:p>
          <a:p>
            <a:r>
              <a:rPr lang="en-US" altLang="ko-KR" smtClean="0"/>
              <a:t>-SpringApplication.run</a:t>
            </a:r>
            <a:r>
              <a:rPr lang="ko-KR" altLang="en-US" smtClean="0"/>
              <a:t>으로 </a:t>
            </a:r>
            <a:r>
              <a:rPr lang="ko-KR" altLang="en-US" smtClean="0"/>
              <a:t>인</a:t>
            </a:r>
            <a:r>
              <a:rPr lang="ko-KR" altLang="en-US"/>
              <a:t>한</a:t>
            </a:r>
            <a:r>
              <a:rPr lang="ko-KR" altLang="en-US" smtClean="0"/>
              <a:t> </a:t>
            </a:r>
            <a:r>
              <a:rPr lang="ko-KR" altLang="en-US" smtClean="0"/>
              <a:t>내장 </a:t>
            </a:r>
            <a:r>
              <a:rPr lang="en-US" altLang="ko-KR" smtClean="0"/>
              <a:t>WAS</a:t>
            </a:r>
          </a:p>
          <a:p>
            <a:r>
              <a:rPr lang="en-US" altLang="ko-KR" smtClean="0"/>
              <a:t>-getMapping = requestMapping(method.....)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8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435" y="1399144"/>
            <a:ext cx="20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FrameWork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5" y="1868667"/>
            <a:ext cx="2533312" cy="122707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61553" y="25994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/>
          </a:p>
          <a:p>
            <a:r>
              <a:rPr lang="en-US" altLang="ko-KR"/>
              <a:t>Lombok</a:t>
            </a:r>
          </a:p>
          <a:p>
            <a:r>
              <a:rPr lang="ko-KR" altLang="en-US"/>
              <a:t>자주 사용하는 코드 </a:t>
            </a:r>
            <a:r>
              <a:rPr lang="en-US" altLang="ko-KR"/>
              <a:t>Getter, Setter, </a:t>
            </a:r>
            <a:r>
              <a:rPr lang="ko-KR" altLang="en-US"/>
              <a:t>기본생성자</a:t>
            </a:r>
            <a:r>
              <a:rPr lang="en-US" altLang="ko-KR"/>
              <a:t>, toString </a:t>
            </a:r>
            <a:r>
              <a:rPr lang="ko-KR" altLang="en-US"/>
              <a:t>등을 어노테이션으로 자동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-@Getter : </a:t>
            </a:r>
            <a:r>
              <a:rPr lang="ko-KR" altLang="en-US" smtClean="0"/>
              <a:t>선언된 모든 필드의 </a:t>
            </a:r>
            <a:r>
              <a:rPr lang="en-US" altLang="ko-KR" smtClean="0"/>
              <a:t>get </a:t>
            </a:r>
            <a:r>
              <a:rPr lang="ko-KR" altLang="en-US" smtClean="0"/>
              <a:t>메서드를 생성</a:t>
            </a:r>
            <a:endParaRPr lang="en-US" altLang="ko-KR" smtClean="0"/>
          </a:p>
          <a:p>
            <a:r>
              <a:rPr lang="en-US" altLang="ko-KR" smtClean="0"/>
              <a:t>-@RequiredArgsConstructor : </a:t>
            </a:r>
            <a:r>
              <a:rPr lang="ko-KR" altLang="en-US" smtClean="0"/>
              <a:t>선언된 모든 </a:t>
            </a:r>
            <a:r>
              <a:rPr lang="en-US" altLang="ko-KR" smtClean="0"/>
              <a:t>final </a:t>
            </a:r>
            <a:r>
              <a:rPr lang="ko-KR" altLang="en-US" smtClean="0"/>
              <a:t>필드가 포함된 생성자를 생성</a:t>
            </a:r>
            <a:r>
              <a:rPr lang="en-US" altLang="ko-KR" smtClean="0"/>
              <a:t>, </a:t>
            </a:r>
            <a:r>
              <a:rPr lang="ko-KR" altLang="en-US" smtClean="0"/>
              <a:t>없으면 생성 안함</a:t>
            </a:r>
            <a:endParaRPr lang="en-US" altLang="ko-KR" smtClean="0"/>
          </a:p>
          <a:p>
            <a:r>
              <a:rPr lang="en-US" altLang="ko-KR" smtClean="0"/>
              <a:t>-@NoArgsConstructor : </a:t>
            </a:r>
            <a:r>
              <a:rPr lang="ko-KR" altLang="en-US" smtClean="0"/>
              <a:t>기본 생성자 자동 추가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61553" y="13991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/>
          </a:p>
          <a:p>
            <a:r>
              <a:rPr lang="en-US" altLang="ko-KR"/>
              <a:t>Lombok</a:t>
            </a:r>
          </a:p>
          <a:p>
            <a:r>
              <a:rPr lang="ko-KR" altLang="en-US"/>
              <a:t>자주 사용하는 코드 </a:t>
            </a:r>
            <a:r>
              <a:rPr lang="en-US" altLang="ko-KR"/>
              <a:t>Getter, Setter, </a:t>
            </a:r>
            <a:r>
              <a:rPr lang="ko-KR" altLang="en-US"/>
              <a:t>기본생성자</a:t>
            </a:r>
            <a:r>
              <a:rPr lang="en-US" altLang="ko-KR"/>
              <a:t>, toString </a:t>
            </a:r>
            <a:r>
              <a:rPr lang="ko-KR" altLang="en-US"/>
              <a:t>등을 어노테이션으로 자동 생성</a:t>
            </a:r>
          </a:p>
        </p:txBody>
      </p:sp>
    </p:spTree>
    <p:extLst>
      <p:ext uri="{BB962C8B-B14F-4D97-AF65-F5344CB8AC3E}">
        <p14:creationId xmlns:p14="http://schemas.microsoft.com/office/powerpoint/2010/main" val="18836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9925" y="2715062"/>
            <a:ext cx="1972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JPA</a:t>
            </a:r>
          </a:p>
          <a:p>
            <a:r>
              <a:rPr lang="en-US" altLang="ko-KR"/>
              <a:t>@</a:t>
            </a:r>
            <a:r>
              <a:rPr lang="en-US" altLang="ko-KR" smtClean="0"/>
              <a:t>Builder </a:t>
            </a:r>
            <a:r>
              <a:rPr lang="ko-KR" altLang="en-US" smtClean="0"/>
              <a:t>해당 클래스의 빌더 패턴 클래스를 생성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생성자 상단에 선언 시 생성자에 포함된 필드만 빌더에 포함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1252" y="947451"/>
            <a:ext cx="19720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@Entity </a:t>
            </a:r>
            <a:r>
              <a:rPr lang="ko-KR" altLang="en-US" smtClean="0"/>
              <a:t>클래스를 </a:t>
            </a:r>
            <a:r>
              <a:rPr lang="en-US" altLang="ko-KR" smtClean="0"/>
              <a:t>Request/Response</a:t>
            </a:r>
            <a:r>
              <a:rPr lang="ko-KR" altLang="en-US" smtClean="0"/>
              <a:t>클래스로 사용하지 </a:t>
            </a:r>
            <a:r>
              <a:rPr lang="ko-KR" altLang="en-US" smtClean="0"/>
              <a:t>않음</a:t>
            </a:r>
            <a:r>
              <a:rPr lang="en-US" altLang="ko-KR" smtClean="0"/>
              <a:t> </a:t>
            </a:r>
            <a:r>
              <a:rPr lang="en-US" altLang="ko-KR" smtClean="0"/>
              <a:t>Entity</a:t>
            </a:r>
            <a:r>
              <a:rPr lang="ko-KR" altLang="en-US" smtClean="0"/>
              <a:t>클래스는 데이터베이스와 맞닿은 핵심 </a:t>
            </a:r>
            <a:r>
              <a:rPr lang="ko-KR" altLang="en-US" smtClean="0"/>
              <a:t>클래스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en-US" altLang="ko-KR" smtClean="0"/>
              <a:t>Entity </a:t>
            </a:r>
            <a:r>
              <a:rPr lang="ko-KR" altLang="en-US" smtClean="0"/>
              <a:t>클래스를 기준으로 테이블이 생성되고</a:t>
            </a:r>
            <a:r>
              <a:rPr lang="en-US" altLang="ko-KR" smtClean="0"/>
              <a:t>, </a:t>
            </a:r>
            <a:r>
              <a:rPr lang="ko-KR" altLang="en-US" smtClean="0"/>
              <a:t>스키마가 변경 </a:t>
            </a:r>
            <a:r>
              <a:rPr lang="en-US" altLang="ko-KR" smtClean="0"/>
              <a:t> </a:t>
            </a:r>
            <a:r>
              <a:rPr lang="ko-KR" altLang="en-US" smtClean="0"/>
              <a:t>화면 변경은 아주 사소한 기능 변경인데</a:t>
            </a:r>
            <a:r>
              <a:rPr lang="en-US" altLang="ko-KR" smtClean="0"/>
              <a:t>, </a:t>
            </a:r>
            <a:r>
              <a:rPr lang="ko-KR" altLang="en-US" smtClean="0"/>
              <a:t>이를 위해 테이블과 연결된 </a:t>
            </a:r>
            <a:r>
              <a:rPr lang="en-US" altLang="ko-KR" smtClean="0"/>
              <a:t>Entity</a:t>
            </a:r>
            <a:r>
              <a:rPr lang="ko-KR" altLang="en-US" smtClean="0"/>
              <a:t>클래스를 변경하는 것은 큰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64654" y="947450"/>
            <a:ext cx="1972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수많은 서비스 클래스나 비지니스 로직들이 </a:t>
            </a:r>
            <a:r>
              <a:rPr lang="en-US" altLang="ko-KR" smtClean="0"/>
              <a:t>Entity</a:t>
            </a:r>
            <a:r>
              <a:rPr lang="ko-KR" altLang="en-US" smtClean="0"/>
              <a:t>를 기준으로 </a:t>
            </a:r>
            <a:r>
              <a:rPr lang="ko-KR" altLang="en-US" smtClean="0"/>
              <a:t>동작</a:t>
            </a:r>
            <a:r>
              <a:rPr lang="en-US" altLang="ko-KR" smtClean="0"/>
              <a:t>. </a:t>
            </a:r>
            <a:r>
              <a:rPr lang="en-US" altLang="ko-KR" smtClean="0"/>
              <a:t>Entity </a:t>
            </a:r>
            <a:r>
              <a:rPr lang="ko-KR" altLang="en-US" smtClean="0"/>
              <a:t>클래스가 변경되면 여러 클래스에 영향을 기치지만</a:t>
            </a:r>
            <a:r>
              <a:rPr lang="en-US" altLang="ko-KR" smtClean="0"/>
              <a:t>, Request</a:t>
            </a:r>
            <a:r>
              <a:rPr lang="ko-KR" altLang="en-US" smtClean="0"/>
              <a:t>와 </a:t>
            </a:r>
            <a:r>
              <a:rPr lang="en-US" altLang="ko-KR" smtClean="0"/>
              <a:t>Response</a:t>
            </a:r>
            <a:r>
              <a:rPr lang="ko-KR" altLang="en-US" smtClean="0"/>
              <a:t>용 </a:t>
            </a:r>
            <a:r>
              <a:rPr lang="en-US" altLang="ko-KR" smtClean="0"/>
              <a:t>Dto</a:t>
            </a:r>
            <a:r>
              <a:rPr lang="ko-KR" altLang="en-US" smtClean="0"/>
              <a:t>는 </a:t>
            </a:r>
            <a:r>
              <a:rPr lang="en-US" altLang="ko-KR" smtClean="0"/>
              <a:t>View</a:t>
            </a:r>
            <a:r>
              <a:rPr lang="ko-KR" altLang="en-US" smtClean="0"/>
              <a:t>를 위한 클래스라 </a:t>
            </a:r>
            <a:r>
              <a:rPr lang="ko-KR" altLang="en-US" smtClean="0"/>
              <a:t>자주 </a:t>
            </a:r>
            <a:r>
              <a:rPr lang="ko-KR" altLang="en-US" smtClean="0"/>
              <a:t>변경이 </a:t>
            </a:r>
            <a:r>
              <a:rPr lang="ko-KR" altLang="en-US" smtClean="0"/>
              <a:t>필요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36672" y="947449"/>
            <a:ext cx="1972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Entity</a:t>
            </a:r>
            <a:r>
              <a:rPr lang="ko-KR" altLang="en-US" smtClean="0"/>
              <a:t>클래스와 </a:t>
            </a:r>
            <a:r>
              <a:rPr lang="en-US" altLang="ko-KR" smtClean="0"/>
              <a:t>Controller</a:t>
            </a:r>
            <a:r>
              <a:rPr lang="ko-KR" altLang="en-US" smtClean="0"/>
              <a:t>에서 쓸 </a:t>
            </a:r>
            <a:r>
              <a:rPr lang="en-US" altLang="ko-KR" smtClean="0"/>
              <a:t>Dto</a:t>
            </a:r>
            <a:r>
              <a:rPr lang="ko-KR" altLang="en-US" smtClean="0"/>
              <a:t>는 분리해서 </a:t>
            </a:r>
            <a:r>
              <a:rPr lang="ko-KR" altLang="en-US" smtClean="0"/>
              <a:t>사용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50074" y="947448"/>
            <a:ext cx="1972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BaseTimeEntity</a:t>
            </a:r>
          </a:p>
          <a:p>
            <a:r>
              <a:rPr lang="ko-KR" altLang="en-US" smtClean="0"/>
              <a:t>모든 </a:t>
            </a:r>
            <a:r>
              <a:rPr lang="en-US" altLang="ko-KR" smtClean="0"/>
              <a:t>Entity </a:t>
            </a:r>
            <a:r>
              <a:rPr lang="ko-KR" altLang="en-US" smtClean="0"/>
              <a:t>상위 클래스가 되어 </a:t>
            </a:r>
            <a:r>
              <a:rPr lang="en-US" altLang="ko-KR" smtClean="0"/>
              <a:t>Entity</a:t>
            </a:r>
            <a:r>
              <a:rPr lang="ko-KR" altLang="en-US" smtClean="0"/>
              <a:t>들의 </a:t>
            </a:r>
            <a:r>
              <a:rPr lang="en-US" altLang="ko-KR" smtClean="0"/>
              <a:t>createdDate, modifiedDate</a:t>
            </a:r>
            <a:r>
              <a:rPr lang="ko-KR" altLang="en-US" smtClean="0"/>
              <a:t>를 </a:t>
            </a:r>
            <a:r>
              <a:rPr lang="ko-KR" altLang="en-US" smtClean="0"/>
              <a:t>자동으로 </a:t>
            </a:r>
            <a:r>
              <a:rPr lang="ko-KR" altLang="en-US" smtClean="0"/>
              <a:t>관리하는 역할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7448"/>
            <a:ext cx="1682268" cy="15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2621" y="3618753"/>
            <a:ext cx="665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EntityManager </a:t>
            </a:r>
            <a:r>
              <a:rPr lang="ko-KR" altLang="en-US" smtClean="0"/>
              <a:t>객체가 제공하는 </a:t>
            </a:r>
            <a:r>
              <a:rPr lang="en-US" altLang="ko-KR" smtClean="0"/>
              <a:t>CRUD </a:t>
            </a:r>
            <a:r>
              <a:rPr lang="ko-KR" altLang="en-US" smtClean="0"/>
              <a:t>기능의 메서드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82795"/>
              </p:ext>
            </p:extLst>
          </p:nvPr>
        </p:nvGraphicFramePr>
        <p:xfrm>
          <a:off x="705079" y="4036356"/>
          <a:ext cx="10708398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54199"/>
                <a:gridCol w="535419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메서드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설명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persist(Object entity)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엔티티를 </a:t>
                      </a:r>
                      <a:r>
                        <a:rPr lang="ko-KR" altLang="en-US" smtClean="0"/>
                        <a:t>영속화 </a:t>
                      </a:r>
                      <a:r>
                        <a:rPr lang="en-US" altLang="ko-KR" smtClean="0"/>
                        <a:t>(INSERT)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merge(Object</a:t>
                      </a:r>
                      <a:r>
                        <a:rPr lang="en-US" altLang="ko-KR" baseline="0" smtClean="0"/>
                        <a:t> entity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준영속 상태의 엔티티를 </a:t>
                      </a:r>
                      <a:r>
                        <a:rPr lang="ko-KR" altLang="en-US" smtClean="0"/>
                        <a:t>영속화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smtClean="0"/>
                        <a:t>UPDATE)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remove(Object entity)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영속 상태의 엔티티를 </a:t>
                      </a:r>
                      <a:r>
                        <a:rPr lang="ko-KR" altLang="en-US" smtClean="0"/>
                        <a:t>제거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smtClean="0"/>
                        <a:t>DELETE)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find(Class&lt;T&gt; entityClass, Object primaryKey)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하나의 엔티티를 </a:t>
                      </a:r>
                      <a:r>
                        <a:rPr lang="ko-KR" altLang="en-US" smtClean="0"/>
                        <a:t>검색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smtClean="0"/>
                        <a:t>SELECT</a:t>
                      </a:r>
                      <a:r>
                        <a:rPr lang="en-US" altLang="ko-KR" baseline="0" smtClean="0"/>
                        <a:t> ONE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createQuery(Striong qlString, Class&lt;T&gt; result</a:t>
                      </a:r>
                      <a:r>
                        <a:rPr lang="en-US" altLang="ko-KR" baseline="0" smtClean="0"/>
                        <a:t>Class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JPQL</a:t>
                      </a:r>
                      <a:r>
                        <a:rPr lang="ko-KR" altLang="en-US" smtClean="0"/>
                        <a:t>에 해당하는 엔티티 </a:t>
                      </a:r>
                      <a:r>
                        <a:rPr lang="ko-KR" altLang="en-US" smtClean="0"/>
                        <a:t>목록을 검색 </a:t>
                      </a:r>
                      <a:r>
                        <a:rPr lang="en-US" altLang="ko-KR" smtClean="0"/>
                        <a:t>(SELECT LIST)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68" y="637527"/>
            <a:ext cx="4474888" cy="2981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48"/>
            <a:ext cx="1682268" cy="15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4058" y="5210979"/>
            <a:ext cx="762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mustache : </a:t>
            </a:r>
            <a:r>
              <a:rPr lang="ko-KR" altLang="en-US" smtClean="0"/>
              <a:t>다른 템플릿 엔진보다 심플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로직 코드를 사용할 수 없어 </a:t>
            </a:r>
            <a:r>
              <a:rPr lang="en-US" altLang="ko-KR" smtClean="0"/>
              <a:t>View</a:t>
            </a:r>
            <a:r>
              <a:rPr lang="ko-KR" altLang="en-US" smtClean="0"/>
              <a:t>의역할과 서버의 역할이 명확하게 분리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4058" y="1036629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templateEngine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58" y="2536490"/>
            <a:ext cx="5953956" cy="23911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58" y="1517173"/>
            <a:ext cx="197195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4058" y="1036629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templateEngine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49975" y="1397096"/>
            <a:ext cx="284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mustache : </a:t>
            </a:r>
            <a:r>
              <a:rPr lang="ko-KR" altLang="en-US" smtClean="0"/>
              <a:t>스타터 덕분에 컨트롤러에서 문자열을 반환할 때 앞 경로와 뒤의 파일 확장자는 자동으로 지정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84" y="1513415"/>
            <a:ext cx="1971950" cy="101931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0" y="4246385"/>
            <a:ext cx="7440063" cy="4667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18" y="2956851"/>
            <a:ext cx="8021169" cy="905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284" y="2562224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header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5300" y="3916639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03" y="5140379"/>
            <a:ext cx="5303945" cy="13484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075" y="4713175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77229" y="5140379"/>
            <a:ext cx="399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{{&gt;</a:t>
            </a:r>
            <a:r>
              <a:rPr lang="ko-KR" altLang="en-US" smtClean="0"/>
              <a:t>현재 머스테치 파일을 기준으로 다른 파일을 가져옴</a:t>
            </a:r>
            <a:r>
              <a:rPr lang="en-US" altLang="ko-KR" smtClean="0"/>
              <a:t>}}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4560" y="1275367"/>
            <a:ext cx="190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posts-save, update</a:t>
            </a:r>
            <a:r>
              <a:rPr lang="ko-KR" altLang="en-US" smtClean="0"/>
              <a:t>를 추가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5" y="1178575"/>
            <a:ext cx="2038635" cy="13717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5" y="2550366"/>
            <a:ext cx="1400370" cy="6096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46295" y="2670542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index.js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490" y="1175300"/>
            <a:ext cx="4972744" cy="29341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48068" y="1193214"/>
            <a:ext cx="259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save, update, delete</a:t>
            </a:r>
            <a:r>
              <a:rPr lang="ko-KR" altLang="en-US" smtClean="0"/>
              <a:t>를 </a:t>
            </a:r>
            <a:r>
              <a:rPr lang="en-US" altLang="ko-KR" smtClean="0"/>
              <a:t>ajax</a:t>
            </a:r>
            <a:r>
              <a:rPr lang="ko-KR" altLang="en-US" smtClean="0"/>
              <a:t>형식으로 </a:t>
            </a:r>
            <a:r>
              <a:rPr lang="en-US" altLang="ko-KR" smtClean="0"/>
              <a:t>API</a:t>
            </a:r>
            <a:r>
              <a:rPr lang="ko-KR" altLang="en-US" smtClean="0"/>
              <a:t>를 호출하는 </a:t>
            </a:r>
            <a:r>
              <a:rPr lang="en-US" altLang="ko-KR" smtClean="0"/>
              <a:t>js</a:t>
            </a:r>
            <a:r>
              <a:rPr lang="ko-KR" altLang="en-US" smtClean="0"/>
              <a:t>를 만듦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490" y="4109409"/>
            <a:ext cx="3229426" cy="419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2621" y="4627420"/>
            <a:ext cx="8714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 smtClean="0"/>
              <a:t>브라우저 스코프는 공용 공간으로 쓰이기 때문에</a:t>
            </a:r>
            <a:r>
              <a:rPr lang="en-US" altLang="ko-KR" smtClean="0"/>
              <a:t>, </a:t>
            </a:r>
            <a:r>
              <a:rPr lang="ko-KR" altLang="en-US" smtClean="0"/>
              <a:t>여러 사람이 참여하는 프로젝트에서 중복된 함수 이름은 자주 발생</a:t>
            </a:r>
            <a:r>
              <a:rPr lang="en-US" altLang="ko-KR" smtClean="0"/>
              <a:t>. </a:t>
            </a:r>
          </a:p>
          <a:p>
            <a:r>
              <a:rPr lang="en-US" altLang="ko-KR"/>
              <a:t>-</a:t>
            </a:r>
            <a:r>
              <a:rPr lang="en-US" altLang="ko-KR" smtClean="0"/>
              <a:t>var main</a:t>
            </a:r>
            <a:r>
              <a:rPr lang="ko-KR" altLang="en-US" smtClean="0"/>
              <a:t>객체를 만들어 필요한 모든 </a:t>
            </a:r>
            <a:r>
              <a:rPr lang="en-US" altLang="ko-KR" smtClean="0"/>
              <a:t>function</a:t>
            </a:r>
            <a:r>
              <a:rPr lang="ko-KR" altLang="en-US" smtClean="0"/>
              <a:t>을 선언하는 하여 </a:t>
            </a:r>
            <a:r>
              <a:rPr lang="en-US" altLang="ko-KR" smtClean="0"/>
              <a:t>footer.mustache</a:t>
            </a:r>
            <a:r>
              <a:rPr lang="ko-KR" altLang="en-US" smtClean="0"/>
              <a:t>에 </a:t>
            </a:r>
            <a:r>
              <a:rPr lang="en-US" altLang="ko-KR" smtClean="0"/>
              <a:t>index.js</a:t>
            </a:r>
            <a:r>
              <a:rPr lang="ko-KR" altLang="en-US"/>
              <a:t>를</a:t>
            </a:r>
            <a:r>
              <a:rPr lang="ko-KR" altLang="en-US" smtClean="0"/>
              <a:t> 추가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829</TotalTime>
  <Words>1749</Words>
  <Application>Microsoft Office PowerPoint</Application>
  <PresentationFormat>와이드스크린</PresentationFormat>
  <Paragraphs>163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Calibri</vt:lpstr>
      <vt:lpstr>Georgia</vt:lpstr>
      <vt:lpstr>Wingdings 2</vt:lpstr>
      <vt:lpstr>교육 프레젠테이션</vt:lpstr>
      <vt:lpstr>JPA intellij Web Board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intellij Web Board Project</dc:title>
  <dc:creator>MG J</dc:creator>
  <cp:lastModifiedBy>MG J</cp:lastModifiedBy>
  <cp:revision>31</cp:revision>
  <dcterms:created xsi:type="dcterms:W3CDTF">2022-11-21T01:58:14Z</dcterms:created>
  <dcterms:modified xsi:type="dcterms:W3CDTF">2022-11-22T07:33:30Z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