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89911" autoAdjust="0"/>
  </p:normalViewPr>
  <p:slideViewPr>
    <p:cSldViewPr snapToGrid="0">
      <p:cViewPr varScale="1">
        <p:scale>
          <a:sx n="86" d="100"/>
          <a:sy n="86" d="100"/>
        </p:scale>
        <p:origin x="540" y="7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458154-F06F-4B92-9EA5-47B6187D652C}" type="datetime4">
              <a:rPr lang="ko-KR" altLang="en-US" smtClean="0">
                <a:latin typeface="맑은 고딕" panose="020B0503020000020004" pitchFamily="50" charset="-127"/>
              </a:rPr>
              <a:t>2022년 11월 29일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altLang="ko-KR" smtClean="0">
                <a:latin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258C430E-8468-4F52-A66F-3CC625A80D37}" type="datetime4">
              <a:rPr lang="ko-KR" altLang="en-US" smtClean="0"/>
              <a:pPr/>
              <a:t>2022년 11월 29일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32674CE4-FBD8-4481-AEFB-CA53E599A74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7340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3320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94694F25-D644-42F1-B3CC-9F453010BC16}" type="datetime4">
              <a:rPr lang="ko-KR" altLang="en-US" smtClean="0"/>
              <a:pPr/>
              <a:t>2022년 11월 29일</a:t>
            </a:fld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B6B5C9-4B18-4F34-8E3E-FAD2AE1D9784}" type="datetime4">
              <a:rPr lang="ko-KR" altLang="en-US" smtClean="0"/>
              <a:pPr/>
              <a:t>2022년 11월 29일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ko-KR" altLang="en-US" dirty="0"/>
              <a:t>마스터 텍스트 스타일을 편집하려면 클릭하세요</a:t>
            </a:r>
            <a:r>
              <a:rPr lang="en-US" altLang="ko-KR" dirty="0"/>
              <a:t>.</a:t>
            </a:r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33A0385-CE73-423F-9B05-AF254D6215F2}" type="datetime4">
              <a:rPr lang="ko-KR" altLang="en-US" smtClean="0"/>
              <a:pPr/>
              <a:t>2022년 11월 29일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F488AF3-E4C2-46C4-883C-60860EA77C5C}" type="datetime4">
              <a:rPr lang="ko-KR" altLang="en-US" smtClean="0"/>
              <a:pPr/>
              <a:t>2022년 11월 29일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B6626D-13F9-4303-ACEA-CC76B0514040}" type="datetime4">
              <a:rPr lang="ko-KR" altLang="en-US" smtClean="0"/>
              <a:pPr/>
              <a:t>2022년 11월 29일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0EDF400-A36F-4704-AF2F-BBAC0CF33C56}" type="datetime4">
              <a:rPr lang="ko-KR" altLang="en-US" smtClean="0"/>
              <a:pPr/>
              <a:t>2022년 11월 29일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1F0414-1742-40E5-BCBF-A637EDE2C2BF}" type="datetime4">
              <a:rPr lang="ko-KR" altLang="en-US" smtClean="0"/>
              <a:pPr/>
              <a:t>2022년 11월 29일</a:t>
            </a:fld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332000" cy="457200"/>
          </a:xfrm>
        </p:spPr>
        <p:txBody>
          <a:bodyPr rtlCol="0"/>
          <a:lstStyle>
            <a:lvl1pPr>
              <a:defRPr/>
            </a:lvl1pPr>
          </a:lstStyle>
          <a:p>
            <a:fld id="{12D8F88E-7F41-4146-ADAC-5DDED3CCCDF5}" type="datetime4">
              <a:rPr lang="ko-KR" altLang="en-US" smtClean="0"/>
              <a:pPr/>
              <a:t>2022년 11월 29일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544992A-6B43-4D9C-91BA-45B4770FA9EC}" type="datetime4">
              <a:rPr lang="ko-KR" altLang="en-US" smtClean="0"/>
              <a:pPr/>
              <a:t>2022년 11월 29일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EB5C94-FDA9-4D16-B72E-6A88FE13E8C6}" type="datetime4">
              <a:rPr lang="ko-KR" altLang="en-US" smtClean="0"/>
              <a:pPr/>
              <a:t>2022년 11월 29일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ko-KR" altLang="en-US" smtClean="0"/>
              <a:t>그림을 추가하려면 아이콘을 클릭하십시오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26E5215-DDDB-4AE1-BB3B-7D32E26C92B4}" type="datetime4">
              <a:rPr lang="ko-KR" altLang="en-US" smtClean="0"/>
              <a:pPr/>
              <a:t>2022년 11월 29일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332000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65FF3804-A92E-4DFF-A0B3-62A49209ED6C}" type="datetime4">
              <a:rPr lang="ko-KR" altLang="en-US" smtClean="0"/>
              <a:pPr/>
              <a:t>2022년 11월 29일</a:t>
            </a:fld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7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altLang="ko-KR" smtClean="0"/>
              <a:t>JPA intellij Web Board 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21408" y="5310097"/>
            <a:ext cx="2287836" cy="771214"/>
          </a:xfrm>
        </p:spPr>
        <p:txBody>
          <a:bodyPr rtlCol="0"/>
          <a:lstStyle/>
          <a:p>
            <a:pPr rtl="0"/>
            <a:r>
              <a:rPr lang="ko-KR" altLang="en-US" smtClean="0"/>
              <a:t>진명국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407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447618"/>
            <a:ext cx="1465243" cy="499833"/>
          </a:xfrm>
        </p:spPr>
        <p:txBody>
          <a:bodyPr/>
          <a:lstStyle/>
          <a:p>
            <a:r>
              <a:rPr lang="ko-KR" altLang="en-US" smtClean="0"/>
              <a:t>개발 환경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32621" y="3618753"/>
            <a:ext cx="665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EntityManager </a:t>
            </a:r>
            <a:r>
              <a:rPr lang="ko-KR" altLang="en-US" smtClean="0"/>
              <a:t>객체가 제공하는 </a:t>
            </a:r>
            <a:r>
              <a:rPr lang="en-US" altLang="ko-KR" smtClean="0"/>
              <a:t>CRUD </a:t>
            </a:r>
            <a:r>
              <a:rPr lang="ko-KR" altLang="en-US" smtClean="0"/>
              <a:t>기능의 메서드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705079" y="4036356"/>
          <a:ext cx="10708398" cy="2219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354199"/>
                <a:gridCol w="5354199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메서드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기능 설명</a:t>
                      </a:r>
                      <a:endParaRPr lang="en-US" altLang="ko-KR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persist(Object entity)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▪ </a:t>
                      </a:r>
                      <a:r>
                        <a:rPr lang="ko-KR" altLang="en-US" smtClean="0"/>
                        <a:t>엔티티를 영속화 </a:t>
                      </a:r>
                      <a:r>
                        <a:rPr lang="en-US" altLang="ko-KR" smtClean="0"/>
                        <a:t>(</a:t>
                      </a:r>
                      <a:r>
                        <a:rPr lang="en-US" altLang="ko-KR" b="1" smtClean="0"/>
                        <a:t>INSERT</a:t>
                      </a:r>
                      <a:r>
                        <a:rPr lang="en-US" altLang="ko-KR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merge(Object</a:t>
                      </a:r>
                      <a:r>
                        <a:rPr lang="en-US" altLang="ko-KR" baseline="0" smtClean="0"/>
                        <a:t> entity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▪ </a:t>
                      </a:r>
                      <a:r>
                        <a:rPr lang="ko-KR" altLang="en-US" smtClean="0"/>
                        <a:t>준영속 상태의 엔티티를 영속화</a:t>
                      </a:r>
                      <a:r>
                        <a:rPr lang="en-US" altLang="ko-KR" smtClean="0"/>
                        <a:t>(</a:t>
                      </a:r>
                      <a:r>
                        <a:rPr lang="en-US" altLang="ko-KR" b="1" smtClean="0"/>
                        <a:t>UPDATE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remove(Object entity)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▪ </a:t>
                      </a:r>
                      <a:r>
                        <a:rPr lang="ko-KR" altLang="en-US" smtClean="0"/>
                        <a:t>영속 상태의 엔티티를 제거</a:t>
                      </a:r>
                      <a:r>
                        <a:rPr lang="en-US" altLang="ko-KR" smtClean="0"/>
                        <a:t>(</a:t>
                      </a:r>
                      <a:r>
                        <a:rPr lang="en-US" altLang="ko-KR" b="1" smtClean="0"/>
                        <a:t>DELETE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find(Class&lt;T&gt; entityClass, Object primaryKey)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▪ </a:t>
                      </a:r>
                      <a:r>
                        <a:rPr lang="ko-KR" altLang="en-US" smtClean="0"/>
                        <a:t>하나의 엔티티를 검색</a:t>
                      </a:r>
                      <a:r>
                        <a:rPr lang="en-US" altLang="ko-KR" smtClean="0"/>
                        <a:t>(</a:t>
                      </a:r>
                      <a:r>
                        <a:rPr lang="en-US" altLang="ko-KR" b="1" smtClean="0"/>
                        <a:t>SELECT</a:t>
                      </a:r>
                      <a:r>
                        <a:rPr lang="en-US" altLang="ko-KR" b="1" baseline="0" smtClean="0"/>
                        <a:t> ONE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createQuery(Striong qlString, Class&lt;T&gt; result</a:t>
                      </a:r>
                      <a:r>
                        <a:rPr lang="en-US" altLang="ko-KR" baseline="0" smtClean="0"/>
                        <a:t>Class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/>
                        <a:t>▪ </a:t>
                      </a:r>
                      <a:r>
                        <a:rPr lang="en-US" altLang="ko-KR" smtClean="0"/>
                        <a:t>JPQL</a:t>
                      </a:r>
                      <a:r>
                        <a:rPr lang="ko-KR" altLang="en-US" smtClean="0"/>
                        <a:t>에 해당하는 엔티티 목록을 검색 </a:t>
                      </a:r>
                      <a:r>
                        <a:rPr lang="en-US" altLang="ko-KR" smtClean="0"/>
                        <a:t>(</a:t>
                      </a:r>
                      <a:r>
                        <a:rPr lang="en-US" altLang="ko-KR" b="1" smtClean="0"/>
                        <a:t>SELECT LIST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942" y="697534"/>
            <a:ext cx="4844358" cy="32273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47448"/>
            <a:ext cx="1682268" cy="1559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685" y="1054247"/>
            <a:ext cx="3096057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8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447618"/>
            <a:ext cx="2412694" cy="499833"/>
          </a:xfrm>
        </p:spPr>
        <p:txBody>
          <a:bodyPr>
            <a:normAutofit/>
          </a:bodyPr>
          <a:lstStyle/>
          <a:p>
            <a:r>
              <a:rPr lang="ko-KR" altLang="en-US" smtClean="0"/>
              <a:t>비지니스 로직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93" y="1402520"/>
            <a:ext cx="1609950" cy="8002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34368"/>
          <a:stretch/>
        </p:blipFill>
        <p:spPr>
          <a:xfrm>
            <a:off x="1934130" y="4103349"/>
            <a:ext cx="3976497" cy="11336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r="45283"/>
          <a:stretch/>
        </p:blipFill>
        <p:spPr>
          <a:xfrm>
            <a:off x="1934131" y="5236982"/>
            <a:ext cx="3987514" cy="15527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391" y="4103349"/>
            <a:ext cx="1352739" cy="3905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4243" y="1402520"/>
            <a:ext cx="4315427" cy="17718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7"/>
          <a:srcRect r="21812" b="82198"/>
          <a:stretch/>
        </p:blipFill>
        <p:spPr>
          <a:xfrm>
            <a:off x="1907119" y="3429753"/>
            <a:ext cx="4186009" cy="2170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73026" y="1048136"/>
            <a:ext cx="665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Posts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73026" y="3766385"/>
            <a:ext cx="665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PostsServiece</a:t>
            </a: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0033" y="1306509"/>
            <a:ext cx="2915057" cy="72400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9"/>
          <a:srcRect r="40034"/>
          <a:stretch/>
        </p:blipFill>
        <p:spPr>
          <a:xfrm>
            <a:off x="7937828" y="2030510"/>
            <a:ext cx="2924803" cy="11336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894575" y="923394"/>
            <a:ext cx="180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UpdateDto</a:t>
            </a: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10"/>
          <a:srcRect r="41523"/>
          <a:stretch/>
        </p:blipFill>
        <p:spPr>
          <a:xfrm>
            <a:off x="7960033" y="3649773"/>
            <a:ext cx="2924632" cy="148610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960033" y="3280441"/>
            <a:ext cx="275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IndexController</a:t>
            </a:r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11"/>
          <a:srcRect r="42558"/>
          <a:stretch/>
        </p:blipFill>
        <p:spPr>
          <a:xfrm>
            <a:off x="6794474" y="1308491"/>
            <a:ext cx="1165559" cy="97168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873026" y="3117419"/>
            <a:ext cx="1679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PostsRepository</a:t>
            </a:r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12"/>
          <a:srcRect r="20150"/>
          <a:stretch/>
        </p:blipFill>
        <p:spPr>
          <a:xfrm>
            <a:off x="6801358" y="3655469"/>
            <a:ext cx="1163837" cy="590632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6801358" y="5324213"/>
            <a:ext cx="473389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/>
              <a:t>applicatinContext.xml</a:t>
            </a:r>
          </a:p>
          <a:p>
            <a:r>
              <a:rPr lang="ko-KR" altLang="en-US" sz="1600" smtClean="0"/>
              <a:t>▪ </a:t>
            </a:r>
            <a:r>
              <a:rPr lang="en-US" altLang="ko-KR" sz="1600" smtClean="0"/>
              <a:t>Posts</a:t>
            </a:r>
            <a:r>
              <a:rPr lang="ko-KR" altLang="en-US" sz="1600" smtClean="0"/>
              <a:t>의 </a:t>
            </a:r>
            <a:r>
              <a:rPr lang="en-US" altLang="ko-KR" sz="1600" smtClean="0"/>
              <a:t>@Entity</a:t>
            </a:r>
            <a:r>
              <a:rPr lang="ko-KR" altLang="en-US" sz="1600" smtClean="0"/>
              <a:t>로 테이블을 생성</a:t>
            </a:r>
            <a:endParaRPr lang="en-US" altLang="ko-KR" sz="1600" smtClean="0"/>
          </a:p>
          <a:p>
            <a:r>
              <a:rPr lang="ko-KR" altLang="en-US" sz="1600" smtClean="0"/>
              <a:t>▪ </a:t>
            </a:r>
            <a:r>
              <a:rPr lang="en-US" altLang="ko-KR" sz="1600" smtClean="0"/>
              <a:t>Dto</a:t>
            </a:r>
            <a:r>
              <a:rPr lang="ko-KR" altLang="en-US" sz="1600" smtClean="0"/>
              <a:t>에서 </a:t>
            </a:r>
            <a:r>
              <a:rPr lang="en-US" altLang="ko-KR" sz="1600" smtClean="0"/>
              <a:t>@Builder</a:t>
            </a:r>
            <a:r>
              <a:rPr lang="ko-KR" altLang="en-US" sz="1600" smtClean="0"/>
              <a:t>로 생성자 추가</a:t>
            </a:r>
            <a:endParaRPr lang="en-US" altLang="ko-KR" sz="1600" smtClean="0"/>
          </a:p>
          <a:p>
            <a:r>
              <a:rPr lang="ko-KR" altLang="en-US" sz="1600" smtClean="0"/>
              <a:t>▪ </a:t>
            </a:r>
            <a:r>
              <a:rPr lang="en-US" altLang="ko-KR" sz="1600" smtClean="0"/>
              <a:t>DB</a:t>
            </a:r>
            <a:r>
              <a:rPr lang="ko-KR" altLang="en-US" sz="1600" smtClean="0"/>
              <a:t>와 연동하는 </a:t>
            </a:r>
            <a:r>
              <a:rPr lang="en-US" altLang="ko-KR" sz="1600" smtClean="0"/>
              <a:t>JpaRepository</a:t>
            </a:r>
            <a:r>
              <a:rPr lang="ko-KR" altLang="en-US" sz="1600" smtClean="0"/>
              <a:t>를 추가</a:t>
            </a:r>
            <a:endParaRPr lang="en-US" altLang="ko-KR" sz="1600" smtClean="0"/>
          </a:p>
          <a:p>
            <a:r>
              <a:rPr lang="ko-KR" altLang="en-US" sz="1600" smtClean="0"/>
              <a:t>▪ </a:t>
            </a:r>
            <a:r>
              <a:rPr lang="en-US" altLang="ko-KR" sz="1600" smtClean="0"/>
              <a:t>Service</a:t>
            </a:r>
            <a:r>
              <a:rPr lang="ko-KR" altLang="en-US" sz="1600" smtClean="0"/>
              <a:t>에서 </a:t>
            </a:r>
            <a:r>
              <a:rPr lang="en-US" altLang="ko-KR" sz="1600" smtClean="0"/>
              <a:t>@Transactional </a:t>
            </a:r>
            <a:r>
              <a:rPr lang="ko-KR" altLang="en-US" sz="1600" smtClean="0"/>
              <a:t>처리한 결과를</a:t>
            </a:r>
            <a:endParaRPr lang="en-US" altLang="ko-KR" sz="1600" smtClean="0"/>
          </a:p>
          <a:p>
            <a:r>
              <a:rPr lang="ko-KR" altLang="en-US" sz="1600" smtClean="0"/>
              <a:t>▪ </a:t>
            </a:r>
            <a:r>
              <a:rPr lang="en-US" altLang="ko-KR" sz="1600" smtClean="0"/>
              <a:t>Controller</a:t>
            </a:r>
            <a:r>
              <a:rPr lang="ko-KR" altLang="en-US" sz="1600" smtClean="0"/>
              <a:t>에서 </a:t>
            </a:r>
            <a:r>
              <a:rPr lang="en-US" altLang="ko-KR" sz="1600" smtClean="0"/>
              <a:t>Mustache View</a:t>
            </a:r>
            <a:r>
              <a:rPr lang="ko-KR" altLang="en-US" sz="1600" smtClean="0"/>
              <a:t>로 전달</a:t>
            </a:r>
            <a:endParaRPr lang="en-US" altLang="ko-KR" sz="16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65574" y="1032639"/>
            <a:ext cx="6206651" cy="27337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646225" y="947452"/>
            <a:ext cx="4507550" cy="23272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45424" y="3842799"/>
            <a:ext cx="6034245" cy="29802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661150" y="3331726"/>
            <a:ext cx="4492625" cy="19924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6372225" y="2092049"/>
            <a:ext cx="255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6093128" y="3117419"/>
            <a:ext cx="641555" cy="83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6278904" y="4509437"/>
            <a:ext cx="367321" cy="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53955" y="1741767"/>
            <a:ext cx="44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348335" y="3059921"/>
            <a:ext cx="44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340261" y="4163541"/>
            <a:ext cx="44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92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447618"/>
            <a:ext cx="1465243" cy="499833"/>
          </a:xfrm>
        </p:spPr>
        <p:txBody>
          <a:bodyPr/>
          <a:lstStyle/>
          <a:p>
            <a:r>
              <a:rPr lang="ko-KR" altLang="en-US" smtClean="0"/>
              <a:t>개발 환경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44058" y="5210979"/>
            <a:ext cx="7623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▪ </a:t>
            </a:r>
            <a:r>
              <a:rPr lang="en-US" altLang="ko-KR" smtClean="0"/>
              <a:t>mustache : </a:t>
            </a:r>
            <a:r>
              <a:rPr lang="ko-KR" altLang="en-US" smtClean="0"/>
              <a:t>다른 템플릿 엔진보다 심플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로직 코드를 사용할 수 없어 </a:t>
            </a:r>
            <a:r>
              <a:rPr lang="en-US" altLang="ko-KR" smtClean="0"/>
              <a:t>View</a:t>
            </a:r>
            <a:r>
              <a:rPr lang="ko-KR" altLang="en-US" smtClean="0"/>
              <a:t>의역할과 서버의 역할이 명확하게 분리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44058" y="1036629"/>
            <a:ext cx="190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templateEngine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058" y="2536490"/>
            <a:ext cx="5953956" cy="239110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058" y="1517173"/>
            <a:ext cx="1971950" cy="10193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9976" y="1036629"/>
            <a:ext cx="1038919" cy="38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5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447618"/>
            <a:ext cx="1465243" cy="499833"/>
          </a:xfrm>
        </p:spPr>
        <p:txBody>
          <a:bodyPr/>
          <a:lstStyle/>
          <a:p>
            <a:r>
              <a:rPr lang="ko-KR" altLang="en-US" smtClean="0"/>
              <a:t>개발 환경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44058" y="1036629"/>
            <a:ext cx="190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templateEngine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49975" y="1397096"/>
            <a:ext cx="284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▪ </a:t>
            </a:r>
            <a:r>
              <a:rPr lang="en-US" altLang="ko-KR" smtClean="0"/>
              <a:t>mustache : </a:t>
            </a:r>
            <a:r>
              <a:rPr lang="ko-KR" altLang="en-US" smtClean="0"/>
              <a:t>스타터 덕분에 컨트롤러에서 문자열을 반환할 때 앞 경로와 뒤의 파일 확장자는 자동으로 지정</a:t>
            </a:r>
            <a:endParaRPr lang="en-US" altLang="ko-KR" smtClean="0"/>
          </a:p>
          <a:p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84" y="1513415"/>
            <a:ext cx="1971950" cy="101931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00" y="4246385"/>
            <a:ext cx="7440063" cy="4667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18" y="2956851"/>
            <a:ext cx="8021169" cy="9050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2284" y="2562224"/>
            <a:ext cx="190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header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45300" y="3916639"/>
            <a:ext cx="190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footer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003" y="5140379"/>
            <a:ext cx="5303945" cy="134846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3075" y="4713175"/>
            <a:ext cx="190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index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977229" y="5140379"/>
            <a:ext cx="3993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▪</a:t>
            </a:r>
            <a:r>
              <a:rPr lang="en-US" altLang="ko-KR" smtClean="0"/>
              <a:t>{{&gt;</a:t>
            </a:r>
            <a:r>
              <a:rPr lang="ko-KR" altLang="en-US" smtClean="0"/>
              <a:t>현재 머스테치 파일을 기준으로 다른 파일을 가져옴</a:t>
            </a:r>
            <a:r>
              <a:rPr lang="en-US" altLang="ko-KR" smtClean="0"/>
              <a:t>}}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569287" y="2956851"/>
            <a:ext cx="28441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▪ 화면 </a:t>
            </a:r>
            <a:r>
              <a:rPr lang="ko-KR" altLang="en-US" smtClean="0"/>
              <a:t>깨짐을 방지하기 위해 </a:t>
            </a:r>
            <a:r>
              <a:rPr lang="en-US" altLang="ko-KR" smtClean="0"/>
              <a:t>css</a:t>
            </a:r>
            <a:r>
              <a:rPr lang="ko-KR" altLang="en-US" smtClean="0"/>
              <a:t>의 위치를 </a:t>
            </a:r>
            <a:r>
              <a:rPr lang="en-US" altLang="ko-KR" smtClean="0"/>
              <a:t>header</a:t>
            </a:r>
          </a:p>
          <a:p>
            <a:r>
              <a:rPr lang="ko-KR" altLang="en-US"/>
              <a:t>▪ </a:t>
            </a:r>
            <a:r>
              <a:rPr lang="en-US" altLang="ko-KR" smtClean="0"/>
              <a:t>header</a:t>
            </a:r>
            <a:r>
              <a:rPr lang="ko-KR" altLang="en-US" smtClean="0"/>
              <a:t>가 무거우면 </a:t>
            </a:r>
            <a:r>
              <a:rPr lang="en-US" altLang="ko-KR" smtClean="0"/>
              <a:t>body</a:t>
            </a:r>
            <a:r>
              <a:rPr lang="ko-KR" altLang="en-US" smtClean="0"/>
              <a:t>의 실행이 늦어지기 때문에 </a:t>
            </a:r>
            <a:r>
              <a:rPr lang="en-US" altLang="ko-KR" smtClean="0"/>
              <a:t>js</a:t>
            </a:r>
            <a:r>
              <a:rPr lang="ko-KR" altLang="en-US" smtClean="0"/>
              <a:t>의 위치를 </a:t>
            </a:r>
            <a:r>
              <a:rPr lang="en-US" altLang="ko-KR" smtClean="0"/>
              <a:t>footer</a:t>
            </a:r>
          </a:p>
          <a:p>
            <a:endParaRPr lang="en-US" altLang="ko-KR" smtClean="0"/>
          </a:p>
          <a:p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3620" y="785295"/>
            <a:ext cx="1038919" cy="3892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6290" y="1230997"/>
            <a:ext cx="5515745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9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447618"/>
            <a:ext cx="1465243" cy="499833"/>
          </a:xfrm>
        </p:spPr>
        <p:txBody>
          <a:bodyPr/>
          <a:lstStyle/>
          <a:p>
            <a:r>
              <a:rPr lang="ko-KR" altLang="en-US" smtClean="0"/>
              <a:t>개발 환경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484560" y="1275367"/>
            <a:ext cx="1905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posts-save, update</a:t>
            </a:r>
            <a:r>
              <a:rPr lang="ko-KR" altLang="en-US" smtClean="0"/>
              <a:t>를 추가 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25" y="1178575"/>
            <a:ext cx="2038635" cy="13717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25" y="2550366"/>
            <a:ext cx="1400370" cy="60968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846295" y="2670542"/>
            <a:ext cx="190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index.js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490" y="1175300"/>
            <a:ext cx="4972744" cy="293410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348068" y="1193214"/>
            <a:ext cx="2594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▪ </a:t>
            </a:r>
            <a:r>
              <a:rPr lang="ko-KR" altLang="en-US" smtClean="0"/>
              <a:t> </a:t>
            </a:r>
            <a:r>
              <a:rPr lang="en-US" altLang="ko-KR" smtClean="0"/>
              <a:t>save, update, delete</a:t>
            </a:r>
            <a:r>
              <a:rPr lang="ko-KR" altLang="en-US" smtClean="0"/>
              <a:t>를  </a:t>
            </a:r>
            <a:r>
              <a:rPr lang="en-US" altLang="ko-KR" smtClean="0"/>
              <a:t>ajax</a:t>
            </a:r>
            <a:r>
              <a:rPr lang="ko-KR" altLang="en-US" smtClean="0"/>
              <a:t>형식으로 </a:t>
            </a:r>
            <a:r>
              <a:rPr lang="en-US" altLang="ko-KR" smtClean="0"/>
              <a:t>API</a:t>
            </a:r>
            <a:r>
              <a:rPr lang="ko-KR" altLang="en-US" smtClean="0"/>
              <a:t>를 호출하는 </a:t>
            </a:r>
            <a:r>
              <a:rPr lang="en-US" altLang="ko-KR" smtClean="0"/>
              <a:t>js</a:t>
            </a:r>
            <a:r>
              <a:rPr lang="ko-KR" altLang="en-US" smtClean="0"/>
              <a:t>를 만듦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490" y="4109409"/>
            <a:ext cx="3229426" cy="4191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32621" y="4627420"/>
            <a:ext cx="8714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▪ </a:t>
            </a:r>
            <a:r>
              <a:rPr lang="ko-KR" altLang="en-US" smtClean="0"/>
              <a:t> 브라우저 스코프는 공용 공간으로 쓰이기 때문에</a:t>
            </a:r>
            <a:r>
              <a:rPr lang="en-US" altLang="ko-KR" smtClean="0"/>
              <a:t>,</a:t>
            </a:r>
          </a:p>
          <a:p>
            <a:r>
              <a:rPr lang="en-US" altLang="ko-KR"/>
              <a:t> </a:t>
            </a:r>
            <a:r>
              <a:rPr lang="ko-KR" altLang="en-US" smtClean="0"/>
              <a:t>여러 사람이 참여하는 프로젝트에서 중복된 함수 이름은 자주 발생</a:t>
            </a:r>
            <a:r>
              <a:rPr lang="en-US" altLang="ko-KR" smtClean="0"/>
              <a:t>. </a:t>
            </a:r>
          </a:p>
          <a:p>
            <a:r>
              <a:rPr lang="ko-KR" altLang="en-US"/>
              <a:t>▪ </a:t>
            </a:r>
            <a:r>
              <a:rPr lang="ko-KR" altLang="en-US" smtClean="0"/>
              <a:t> </a:t>
            </a:r>
            <a:r>
              <a:rPr lang="en-US" altLang="ko-KR" smtClean="0"/>
              <a:t>var main</a:t>
            </a:r>
            <a:r>
              <a:rPr lang="ko-KR" altLang="en-US" smtClean="0"/>
              <a:t>객체를 만들어 필요한 모든 </a:t>
            </a:r>
            <a:r>
              <a:rPr lang="en-US" altLang="ko-KR" smtClean="0"/>
              <a:t>function</a:t>
            </a:r>
            <a:r>
              <a:rPr lang="ko-KR" altLang="en-US" smtClean="0"/>
              <a:t>을 선언하는 하여 </a:t>
            </a:r>
            <a:r>
              <a:rPr lang="en-US" altLang="ko-KR" smtClean="0"/>
              <a:t>footer.mustache</a:t>
            </a:r>
            <a:r>
              <a:rPr lang="ko-KR" altLang="en-US" smtClean="0"/>
              <a:t>에 </a:t>
            </a:r>
            <a:r>
              <a:rPr lang="en-US" altLang="ko-KR" smtClean="0"/>
              <a:t>index.js</a:t>
            </a:r>
            <a:r>
              <a:rPr lang="ko-KR" altLang="en-US"/>
              <a:t>를</a:t>
            </a:r>
            <a:r>
              <a:rPr lang="ko-KR" altLang="en-US" smtClean="0"/>
              <a:t> 추가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0394" y="928409"/>
            <a:ext cx="1038919" cy="38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9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447618"/>
            <a:ext cx="4461831" cy="499833"/>
          </a:xfrm>
        </p:spPr>
        <p:txBody>
          <a:bodyPr>
            <a:normAutofit/>
          </a:bodyPr>
          <a:lstStyle/>
          <a:p>
            <a:r>
              <a:rPr lang="en-US" altLang="ko-KR" smtClean="0"/>
              <a:t>Mustache </a:t>
            </a:r>
            <a:r>
              <a:rPr lang="ko-KR" altLang="en-US" smtClean="0"/>
              <a:t>전체글 조회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49633" y="947451"/>
            <a:ext cx="184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mustache </a:t>
            </a:r>
            <a:r>
              <a:rPr lang="ko-KR" altLang="en-US" smtClean="0"/>
              <a:t>문법</a:t>
            </a:r>
            <a:endParaRPr lang="en-US" altLang="ko-KR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67" y="1428073"/>
            <a:ext cx="4820323" cy="16861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090" y="1428073"/>
            <a:ext cx="5353797" cy="15146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7767" y="3358259"/>
            <a:ext cx="9458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▪ </a:t>
            </a:r>
            <a:r>
              <a:rPr lang="en-US" altLang="ko-KR" smtClean="0"/>
              <a:t>JpaRepository</a:t>
            </a:r>
            <a:r>
              <a:rPr lang="ko-KR" altLang="en-US" smtClean="0"/>
              <a:t>의 </a:t>
            </a:r>
            <a:r>
              <a:rPr lang="en-US" altLang="ko-KR" smtClean="0"/>
              <a:t>&lt;</a:t>
            </a:r>
            <a:r>
              <a:rPr lang="ko-KR" altLang="en-US" smtClean="0"/>
              <a:t>제너릭</a:t>
            </a:r>
            <a:r>
              <a:rPr lang="en-US" altLang="ko-KR" smtClean="0"/>
              <a:t>&gt; posts</a:t>
            </a:r>
            <a:r>
              <a:rPr lang="ko-KR" altLang="en-US" smtClean="0"/>
              <a:t>로 저장된 정보를 </a:t>
            </a:r>
            <a:r>
              <a:rPr lang="en-US" altLang="ko-KR" smtClean="0"/>
              <a:t>{{#posts}}   {{/posts}}</a:t>
            </a:r>
            <a:r>
              <a:rPr lang="ko-KR" altLang="en-US" smtClean="0"/>
              <a:t>로 순회하여 저장된 값을 </a:t>
            </a:r>
            <a:r>
              <a:rPr lang="en-US" altLang="ko-KR" smtClean="0"/>
              <a:t>{{</a:t>
            </a:r>
            <a:r>
              <a:rPr lang="ko-KR" altLang="en-US" smtClean="0"/>
              <a:t>변수명</a:t>
            </a:r>
            <a:r>
              <a:rPr lang="en-US" altLang="ko-KR" smtClean="0"/>
              <a:t>}}</a:t>
            </a:r>
            <a:r>
              <a:rPr lang="ko-KR" altLang="en-US" smtClean="0"/>
              <a:t>을 </a:t>
            </a:r>
            <a:r>
              <a:rPr lang="en-US" altLang="ko-KR" smtClean="0"/>
              <a:t>List</a:t>
            </a:r>
            <a:r>
              <a:rPr lang="ko-KR" altLang="en-US" smtClean="0"/>
              <a:t>에서 뽑아낸 객체의 필드를 사용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/>
              <a:t>▪ </a:t>
            </a:r>
            <a:r>
              <a:rPr lang="en-US" altLang="ko-KR" smtClean="0"/>
              <a:t>PostsRepository</a:t>
            </a:r>
            <a:r>
              <a:rPr lang="ko-KR" altLang="en-US" smtClean="0"/>
              <a:t>는 </a:t>
            </a:r>
            <a:r>
              <a:rPr lang="en-US" altLang="ko-KR" smtClean="0"/>
              <a:t>SpringDataJpa</a:t>
            </a:r>
            <a:r>
              <a:rPr lang="ko-KR" altLang="en-US" smtClean="0"/>
              <a:t>에서 제공하는 기본적인 메서드만으로 해결할 수 있지만 </a:t>
            </a:r>
            <a:r>
              <a:rPr lang="en-US" altLang="ko-KR" smtClean="0"/>
              <a:t>@Query</a:t>
            </a:r>
            <a:r>
              <a:rPr lang="ko-KR" altLang="en-US" smtClean="0"/>
              <a:t>의 기능은 가독성이 좋기 때문에 </a:t>
            </a:r>
            <a:r>
              <a:rPr lang="en-US" altLang="ko-KR" smtClean="0"/>
              <a:t>findAllDesc()</a:t>
            </a:r>
            <a:r>
              <a:rPr lang="ko-KR" altLang="en-US" smtClean="0"/>
              <a:t>메서드를 선언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/>
              <a:t>▪ 복잡한 </a:t>
            </a:r>
            <a:r>
              <a:rPr lang="ko-KR" altLang="en-US" smtClean="0"/>
              <a:t>조건의 </a:t>
            </a:r>
            <a:r>
              <a:rPr lang="en-US" altLang="ko-KR" smtClean="0"/>
              <a:t>Query</a:t>
            </a:r>
            <a:r>
              <a:rPr lang="ko-KR" altLang="en-US" smtClean="0"/>
              <a:t>문은 </a:t>
            </a:r>
            <a:r>
              <a:rPr lang="en-US" altLang="ko-KR" smtClean="0"/>
              <a:t>JPA</a:t>
            </a:r>
            <a:r>
              <a:rPr lang="ko-KR" altLang="en-US" smtClean="0"/>
              <a:t>의 경우 </a:t>
            </a:r>
            <a:r>
              <a:rPr lang="en-US" altLang="ko-KR" smtClean="0"/>
              <a:t>Entity </a:t>
            </a:r>
            <a:r>
              <a:rPr lang="ko-KR" altLang="en-US" smtClean="0"/>
              <a:t>클래스만 가지고 처리하기 난해하기 때문에 </a:t>
            </a:r>
            <a:r>
              <a:rPr lang="en-US" altLang="ko-KR" smtClean="0"/>
              <a:t>JPA</a:t>
            </a:r>
            <a:r>
              <a:rPr lang="ko-KR" altLang="en-US" smtClean="0"/>
              <a:t>의 경우 등록</a:t>
            </a:r>
            <a:r>
              <a:rPr lang="en-US" altLang="ko-KR" smtClean="0"/>
              <a:t>, </a:t>
            </a:r>
            <a:r>
              <a:rPr lang="ko-KR" altLang="en-US" smtClean="0"/>
              <a:t>수정</a:t>
            </a:r>
            <a:r>
              <a:rPr lang="en-US" altLang="ko-KR" smtClean="0"/>
              <a:t>, </a:t>
            </a:r>
            <a:r>
              <a:rPr lang="ko-KR" altLang="en-US" smtClean="0"/>
              <a:t>삭제의 역할을 담당하고 </a:t>
            </a:r>
            <a:r>
              <a:rPr lang="en-US" altLang="ko-KR" smtClean="0"/>
              <a:t>mybatis</a:t>
            </a:r>
            <a:r>
              <a:rPr lang="ko-KR" altLang="en-US" smtClean="0"/>
              <a:t>를 사용하여 조회 기능을 사용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915" y="926673"/>
            <a:ext cx="1038919" cy="38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9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447618"/>
            <a:ext cx="1465243" cy="499833"/>
          </a:xfrm>
        </p:spPr>
        <p:txBody>
          <a:bodyPr/>
          <a:lstStyle/>
          <a:p>
            <a:r>
              <a:rPr lang="ko-KR" altLang="en-US" smtClean="0"/>
              <a:t>개발 환경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46" y="947452"/>
            <a:ext cx="6093500" cy="295252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46" y="3899972"/>
            <a:ext cx="5058481" cy="79068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28446" y="4690657"/>
            <a:ext cx="8714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정상적으로 </a:t>
            </a:r>
            <a:r>
              <a:rPr lang="en-US" altLang="ko-KR" smtClean="0"/>
              <a:t>DB</a:t>
            </a:r>
            <a:r>
              <a:rPr lang="ko-KR" altLang="en-US" smtClean="0"/>
              <a:t>에 적재 등</a:t>
            </a:r>
            <a:endParaRPr lang="en-US" altLang="ko-KR"/>
          </a:p>
          <a:p>
            <a:r>
              <a:rPr lang="en-US" altLang="ko-KR" smtClean="0"/>
              <a:t>mustache</a:t>
            </a:r>
            <a:r>
              <a:rPr lang="ko-KR" altLang="en-US"/>
              <a:t>로</a:t>
            </a:r>
            <a:r>
              <a:rPr lang="ko-KR" altLang="en-US" smtClean="0"/>
              <a:t> </a:t>
            </a:r>
            <a:r>
              <a:rPr lang="en-US" altLang="ko-KR" smtClean="0"/>
              <a:t>View</a:t>
            </a:r>
            <a:r>
              <a:rPr lang="ko-KR" altLang="en-US" smtClean="0"/>
              <a:t>단에 </a:t>
            </a:r>
            <a:r>
              <a:rPr lang="en-US" altLang="ko-KR" smtClean="0"/>
              <a:t>findAlldesc()</a:t>
            </a:r>
            <a:r>
              <a:rPr lang="ko-KR" altLang="en-US" smtClean="0"/>
              <a:t>함수로 전달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5196" y="1983036"/>
            <a:ext cx="4667603" cy="170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8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447618"/>
            <a:ext cx="1465243" cy="499833"/>
          </a:xfrm>
        </p:spPr>
        <p:txBody>
          <a:bodyPr/>
          <a:lstStyle/>
          <a:p>
            <a:r>
              <a:rPr lang="ko-KR" altLang="en-US" smtClean="0"/>
              <a:t>개발 환경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26" y="1059599"/>
            <a:ext cx="1413776" cy="14665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25314" y="1316127"/>
            <a:ext cx="8714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스프링 시큐리티와 </a:t>
            </a:r>
            <a:r>
              <a:rPr lang="en-US" altLang="ko-KR" smtClean="0"/>
              <a:t>Oauth2 </a:t>
            </a:r>
            <a:r>
              <a:rPr lang="ko-KR" altLang="en-US" smtClean="0"/>
              <a:t>클라이언트</a:t>
            </a:r>
            <a:endParaRPr lang="en-US" altLang="ko-KR" smtClean="0"/>
          </a:p>
          <a:p>
            <a:r>
              <a:rPr lang="en-US" altLang="ko-KR" smtClean="0"/>
              <a:t>OAuth</a:t>
            </a:r>
            <a:r>
              <a:rPr lang="ko-KR" altLang="en-US" smtClean="0"/>
              <a:t>로그인 구현 시 구글</a:t>
            </a:r>
            <a:r>
              <a:rPr lang="en-US" altLang="ko-KR" smtClean="0"/>
              <a:t>, </a:t>
            </a:r>
            <a:r>
              <a:rPr lang="ko-KR" altLang="en-US" smtClean="0"/>
              <a:t>페이스북</a:t>
            </a:r>
            <a:r>
              <a:rPr lang="en-US" altLang="ko-KR" smtClean="0"/>
              <a:t>, </a:t>
            </a:r>
            <a:r>
              <a:rPr lang="ko-KR" altLang="en-US" smtClean="0"/>
              <a:t>네이버 등에 맡기면 되니 서비스 개발에만 집중 가능</a:t>
            </a:r>
            <a:endParaRPr lang="en-US" altLang="ko-KR" smtClean="0"/>
          </a:p>
          <a:p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753" y="2300222"/>
            <a:ext cx="6227544" cy="455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2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447618"/>
            <a:ext cx="1465243" cy="499833"/>
          </a:xfrm>
        </p:spPr>
        <p:txBody>
          <a:bodyPr/>
          <a:lstStyle/>
          <a:p>
            <a:r>
              <a:rPr lang="ko-KR" altLang="en-US" smtClean="0"/>
              <a:t>개발 환경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26" y="1059599"/>
            <a:ext cx="1413776" cy="14665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65243" y="5134858"/>
            <a:ext cx="8714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▪ 구글에서 </a:t>
            </a:r>
            <a:r>
              <a:rPr lang="ko-KR" altLang="en-US" smtClean="0"/>
              <a:t>제공하는 클라이언트 </a:t>
            </a:r>
            <a:r>
              <a:rPr lang="en-US" altLang="ko-KR" smtClean="0"/>
              <a:t>ID</a:t>
            </a:r>
            <a:r>
              <a:rPr lang="ko-KR" altLang="en-US" smtClean="0"/>
              <a:t>를 발급받고</a:t>
            </a:r>
            <a:r>
              <a:rPr lang="en-US" altLang="ko-KR" smtClean="0"/>
              <a:t>, </a:t>
            </a:r>
            <a:r>
              <a:rPr lang="ko-KR" altLang="en-US" smtClean="0"/>
              <a:t>사용자를 등록하여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  application-oauth.properties</a:t>
            </a:r>
            <a:r>
              <a:rPr lang="ko-KR" altLang="en-US" smtClean="0"/>
              <a:t>에 등록</a:t>
            </a:r>
            <a:endParaRPr lang="en-US" altLang="ko-KR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869" y="3697085"/>
            <a:ext cx="5439534" cy="7240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869" y="3166252"/>
            <a:ext cx="3930257" cy="518715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2044502" y="1168889"/>
            <a:ext cx="6751155" cy="1997363"/>
            <a:chOff x="2044502" y="1168889"/>
            <a:chExt cx="3977129" cy="124794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44502" y="1168889"/>
              <a:ext cx="3181794" cy="1247949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54418" y="1569011"/>
              <a:ext cx="2067213" cy="7335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199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447618"/>
            <a:ext cx="1465243" cy="499833"/>
          </a:xfrm>
        </p:spPr>
        <p:txBody>
          <a:bodyPr/>
          <a:lstStyle/>
          <a:p>
            <a:r>
              <a:rPr lang="ko-KR" altLang="en-US" smtClean="0"/>
              <a:t>개발 환경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17630" y="4495468"/>
            <a:ext cx="7727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▪ </a:t>
            </a:r>
            <a:r>
              <a:rPr lang="en-US" altLang="ko-KR" smtClean="0"/>
              <a:t>application.properties</a:t>
            </a:r>
            <a:r>
              <a:rPr lang="ko-KR" altLang="en-US" smtClean="0"/>
              <a:t>에 </a:t>
            </a:r>
            <a:r>
              <a:rPr lang="en-US" altLang="ko-KR" smtClean="0"/>
              <a:t>oauth</a:t>
            </a:r>
            <a:r>
              <a:rPr lang="ko-KR" altLang="en-US" smtClean="0"/>
              <a:t>를 지정</a:t>
            </a:r>
            <a:r>
              <a:rPr lang="en-US" altLang="ko-KR" smtClean="0"/>
              <a:t>,</a:t>
            </a:r>
            <a:r>
              <a:rPr lang="ko-KR" altLang="en-US" smtClean="0"/>
              <a:t> </a:t>
            </a:r>
            <a:r>
              <a:rPr lang="en-US" altLang="ko-KR" smtClean="0"/>
              <a:t>springBoot</a:t>
            </a:r>
            <a:r>
              <a:rPr lang="ko-KR" altLang="en-US" smtClean="0"/>
              <a:t>에서 </a:t>
            </a:r>
            <a:r>
              <a:rPr lang="en-US" altLang="ko-KR" smtClean="0"/>
              <a:t>proerties</a:t>
            </a:r>
            <a:r>
              <a:rPr lang="ko-KR" altLang="en-US" smtClean="0"/>
              <a:t>의 이름을 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 application-abcd.properties</a:t>
            </a:r>
            <a:r>
              <a:rPr lang="ko-KR" altLang="en-US" smtClean="0"/>
              <a:t>로 만들면 </a:t>
            </a:r>
            <a:r>
              <a:rPr lang="en-US" altLang="ko-KR" smtClean="0"/>
              <a:t>abcd</a:t>
            </a:r>
            <a:r>
              <a:rPr lang="ko-KR" altLang="en-US" smtClean="0"/>
              <a:t>라는 이름의 </a:t>
            </a:r>
            <a:r>
              <a:rPr lang="en-US" altLang="ko-KR" smtClean="0"/>
              <a:t>profile</a:t>
            </a:r>
            <a:r>
              <a:rPr lang="ko-KR" altLang="en-US" smtClean="0"/>
              <a:t>이 생성</a:t>
            </a:r>
            <a:r>
              <a:rPr lang="en-US" altLang="ko-KR" smtClean="0"/>
              <a:t>.</a:t>
            </a:r>
          </a:p>
          <a:p>
            <a:r>
              <a:rPr lang="ko-KR" altLang="en-US"/>
              <a:t>▪ </a:t>
            </a:r>
            <a:r>
              <a:rPr lang="en-US" altLang="ko-KR" smtClean="0"/>
              <a:t>application.properties</a:t>
            </a:r>
            <a:r>
              <a:rPr lang="ko-KR" altLang="en-US" smtClean="0"/>
              <a:t>에서 </a:t>
            </a:r>
            <a:r>
              <a:rPr lang="en-US" altLang="ko-KR" smtClean="0"/>
              <a:t>application-aouth.properties</a:t>
            </a:r>
            <a:r>
              <a:rPr lang="ko-KR" altLang="en-US" smtClean="0"/>
              <a:t>를 구성하도록    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 spring.profiles.include=oauth</a:t>
            </a:r>
            <a:r>
              <a:rPr lang="ko-KR" altLang="en-US" smtClean="0"/>
              <a:t>를 구성</a:t>
            </a:r>
            <a:endParaRPr lang="en-US" altLang="ko-KR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041" y="2890762"/>
            <a:ext cx="7068536" cy="13813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041" y="1147387"/>
            <a:ext cx="3279961" cy="56163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041" y="1706393"/>
            <a:ext cx="5074777" cy="4631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726" y="1059599"/>
            <a:ext cx="1413776" cy="14665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1041" y="2430218"/>
            <a:ext cx="5641655" cy="46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5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447618"/>
            <a:ext cx="1465243" cy="499833"/>
          </a:xfrm>
        </p:spPr>
        <p:txBody>
          <a:bodyPr/>
          <a:lstStyle/>
          <a:p>
            <a:r>
              <a:rPr lang="ko-KR" altLang="en-US" smtClean="0"/>
              <a:t>개발 환경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585664" y="1052494"/>
            <a:ext cx="208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FrameWork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057" y="1460273"/>
            <a:ext cx="1047484" cy="108042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03057" y="1052494"/>
            <a:ext cx="1388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Environment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214" y="1520860"/>
            <a:ext cx="2165026" cy="10486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34909" y="1052494"/>
            <a:ext cx="15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BuildTool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9946" y="1460273"/>
            <a:ext cx="2219337" cy="75075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622" y="2831515"/>
            <a:ext cx="1038919" cy="3892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3050" y="5092748"/>
            <a:ext cx="1498271" cy="13652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146073" y="4552399"/>
            <a:ext cx="15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Database</a:t>
            </a: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4909" y="2965517"/>
            <a:ext cx="1413776" cy="146653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8593" y="2872572"/>
            <a:ext cx="1682268" cy="15594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3057" y="3511605"/>
            <a:ext cx="1047484" cy="106020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1622" y="4677768"/>
            <a:ext cx="1038919" cy="61946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934909" y="2646849"/>
            <a:ext cx="15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OpenSystem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62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447618"/>
            <a:ext cx="1465243" cy="499833"/>
          </a:xfrm>
        </p:spPr>
        <p:txBody>
          <a:bodyPr/>
          <a:lstStyle/>
          <a:p>
            <a:r>
              <a:rPr lang="ko-KR" altLang="en-US" smtClean="0"/>
              <a:t>개발 환경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65242" y="4733183"/>
            <a:ext cx="7488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▪ </a:t>
            </a:r>
            <a:r>
              <a:rPr lang="en-US" altLang="ko-KR" smtClean="0"/>
              <a:t>domain</a:t>
            </a:r>
            <a:r>
              <a:rPr lang="ko-KR" altLang="en-US" smtClean="0"/>
              <a:t>안에 </a:t>
            </a:r>
            <a:r>
              <a:rPr lang="en-US" altLang="ko-KR" smtClean="0"/>
              <a:t>user </a:t>
            </a:r>
            <a:r>
              <a:rPr lang="ko-KR" altLang="en-US" smtClean="0"/>
              <a:t>패키지를 만들고 </a:t>
            </a:r>
            <a:r>
              <a:rPr lang="en-US" altLang="ko-KR" smtClean="0"/>
              <a:t>DB</a:t>
            </a:r>
            <a:r>
              <a:rPr lang="ko-KR" altLang="en-US" smtClean="0"/>
              <a:t>와 연동하여 테이블을 생성하는 </a:t>
            </a:r>
            <a:r>
              <a:rPr lang="en-US" altLang="ko-KR" smtClean="0"/>
              <a:t>User.java</a:t>
            </a:r>
            <a:r>
              <a:rPr lang="ko-KR" altLang="en-US" smtClean="0"/>
              <a:t>와</a:t>
            </a:r>
            <a:r>
              <a:rPr lang="en-US" altLang="ko-KR" smtClean="0"/>
              <a:t>,</a:t>
            </a:r>
            <a:r>
              <a:rPr lang="ko-KR" altLang="en-US"/>
              <a:t> </a:t>
            </a:r>
            <a:r>
              <a:rPr lang="ko-KR" altLang="en-US" smtClean="0"/>
              <a:t>스프링 시큐리티 에서 권한 코드를 담당할</a:t>
            </a:r>
            <a:r>
              <a:rPr lang="en-US" altLang="ko-KR" smtClean="0"/>
              <a:t> Role.java, User</a:t>
            </a:r>
            <a:r>
              <a:rPr lang="ko-KR" altLang="en-US" smtClean="0"/>
              <a:t>의 </a:t>
            </a:r>
            <a:r>
              <a:rPr lang="en-US" altLang="ko-KR" smtClean="0"/>
              <a:t>CRUD</a:t>
            </a:r>
            <a:r>
              <a:rPr lang="ko-KR" altLang="en-US" smtClean="0"/>
              <a:t>를 담당하는 </a:t>
            </a:r>
            <a:r>
              <a:rPr lang="en-US" altLang="ko-KR" smtClean="0"/>
              <a:t>UserRepository</a:t>
            </a:r>
            <a:r>
              <a:rPr lang="ko-KR" altLang="en-US" smtClean="0"/>
              <a:t>를 생성  </a:t>
            </a:r>
            <a:endParaRPr lang="en-US" altLang="ko-KR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21" y="1934899"/>
            <a:ext cx="2443892" cy="181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4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447618"/>
            <a:ext cx="1465243" cy="499833"/>
          </a:xfrm>
        </p:spPr>
        <p:txBody>
          <a:bodyPr/>
          <a:lstStyle/>
          <a:p>
            <a:r>
              <a:rPr lang="ko-KR" altLang="en-US" smtClean="0"/>
              <a:t>개발 환경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947451"/>
            <a:ext cx="19720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@Entity : Entity</a:t>
            </a:r>
            <a:r>
              <a:rPr lang="ko-KR" altLang="en-US" smtClean="0"/>
              <a:t>가 설정된 클래스를 엔티티 클래스라고 하며</a:t>
            </a:r>
            <a:r>
              <a:rPr lang="en-US" altLang="ko-KR" smtClean="0"/>
              <a:t>, @Entity</a:t>
            </a:r>
            <a:r>
              <a:rPr lang="ko-KR" altLang="en-US" smtClean="0"/>
              <a:t>가 붙은 클래스는 테이블과 매핑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37981" y="947451"/>
            <a:ext cx="19720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@Table : Entity</a:t>
            </a:r>
            <a:r>
              <a:rPr lang="ko-KR" altLang="en-US" smtClean="0"/>
              <a:t>와 관련된 </a:t>
            </a:r>
            <a:r>
              <a:rPr lang="en-US" altLang="ko-KR" smtClean="0"/>
              <a:t>Table</a:t>
            </a:r>
            <a:r>
              <a:rPr lang="ko-KR" altLang="en-US" smtClean="0"/>
              <a:t>을 매핑</a:t>
            </a:r>
            <a:r>
              <a:rPr lang="en-US" altLang="ko-KR" smtClean="0"/>
              <a:t>. name </a:t>
            </a:r>
            <a:r>
              <a:rPr lang="ko-KR" altLang="en-US" smtClean="0"/>
              <a:t>속성을 사용 </a:t>
            </a:r>
            <a:r>
              <a:rPr lang="en-US" altLang="ko-KR" smtClean="0"/>
              <a:t>BOARD </a:t>
            </a:r>
            <a:r>
              <a:rPr lang="ko-KR" altLang="en-US" smtClean="0"/>
              <a:t>테이블과 매핑했는데 생략하면 클래스 이름이 테이블 이름과 매핑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75962" y="947450"/>
            <a:ext cx="19720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@Id : Entity </a:t>
            </a:r>
            <a:r>
              <a:rPr lang="ko-KR" altLang="en-US" smtClean="0"/>
              <a:t>클래스의 필수 어노테이션으로서</a:t>
            </a:r>
            <a:r>
              <a:rPr lang="en-US" altLang="ko-KR" smtClean="0"/>
              <a:t>, </a:t>
            </a:r>
            <a:r>
              <a:rPr lang="ko-KR" altLang="en-US" smtClean="0"/>
              <a:t>특정 변수를 테이블의 기본 키와 매핑</a:t>
            </a:r>
            <a:r>
              <a:rPr lang="en-US" altLang="ko-KR" smtClean="0"/>
              <a:t>. seq </a:t>
            </a:r>
            <a:r>
              <a:rPr lang="ko-KR" altLang="en-US" smtClean="0"/>
              <a:t>변수를 테이블을 </a:t>
            </a:r>
            <a:r>
              <a:rPr lang="en-US" altLang="ko-KR" smtClean="0"/>
              <a:t>SEQ </a:t>
            </a:r>
            <a:r>
              <a:rPr lang="ko-KR" altLang="en-US" smtClean="0"/>
              <a:t>칼럼과 매핑</a:t>
            </a:r>
            <a:r>
              <a:rPr lang="en-US" altLang="ko-KR" smtClean="0"/>
              <a:t>. @Id</a:t>
            </a:r>
            <a:r>
              <a:rPr lang="ko-KR" altLang="en-US" smtClean="0"/>
              <a:t>가 없는 엔티티 클래스는 </a:t>
            </a:r>
            <a:r>
              <a:rPr lang="en-US" altLang="ko-KR" smtClean="0"/>
              <a:t>JPA</a:t>
            </a:r>
            <a:r>
              <a:rPr lang="ko-KR" altLang="en-US" smtClean="0"/>
              <a:t>가 처리하지 못함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79905" y="947449"/>
            <a:ext cx="19720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@GeneratedValue : @Id</a:t>
            </a:r>
            <a:r>
              <a:rPr lang="ko-KR" altLang="en-US" smtClean="0"/>
              <a:t>가 선언된 필드에 기본키를 자동으로 생성하여 할당할 떄 사용</a:t>
            </a:r>
            <a:r>
              <a:rPr lang="en-US" altLang="ko-KR" smtClean="0"/>
              <a:t>. </a:t>
            </a:r>
            <a:r>
              <a:rPr lang="ko-KR" altLang="en-US" smtClean="0"/>
              <a:t>다양한 옵션이 있지만</a:t>
            </a:r>
            <a:r>
              <a:rPr lang="en-US" altLang="ko-KR"/>
              <a:t> </a:t>
            </a:r>
            <a:r>
              <a:rPr lang="en-US" altLang="ko-KR" smtClean="0"/>
              <a:t>@GeneratedValue</a:t>
            </a:r>
            <a:r>
              <a:rPr lang="ko-KR" altLang="en-US" smtClean="0"/>
              <a:t>만 사용하면 데이터베이스에 따라서 자동으로 결정</a:t>
            </a:r>
            <a:r>
              <a:rPr lang="en-US" altLang="ko-KR" smtClean="0"/>
              <a:t>. H2</a:t>
            </a:r>
            <a:r>
              <a:rPr lang="ko-KR" altLang="en-US" smtClean="0"/>
              <a:t>는 시퀀스를 이용하여 처리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217886" y="947450"/>
            <a:ext cx="19720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@Temporal : </a:t>
            </a:r>
            <a:r>
              <a:rPr lang="ko-KR" altLang="en-US" smtClean="0"/>
              <a:t>날짜 타입의 변수에 선언하여 날짜타입을 매핑할 때 사용</a:t>
            </a:r>
            <a:r>
              <a:rPr lang="en-US" altLang="ko-KR" smtClean="0"/>
              <a:t>. TemporalType</a:t>
            </a:r>
            <a:r>
              <a:rPr lang="ko-KR" altLang="en-US" smtClean="0"/>
              <a:t>의 </a:t>
            </a:r>
            <a:r>
              <a:rPr lang="en-US" altLang="ko-KR" smtClean="0"/>
              <a:t>DATE, TIME, TIMESTMP </a:t>
            </a:r>
            <a:r>
              <a:rPr lang="ko-KR" altLang="en-US" smtClean="0"/>
              <a:t>중 하나를 선택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55867" y="947449"/>
            <a:ext cx="19720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매핑 정보가 없는 나머지 필드들은 자동으로 </a:t>
            </a:r>
            <a:r>
              <a:rPr lang="en-US" altLang="ko-KR" smtClean="0"/>
              <a:t>BOARD </a:t>
            </a:r>
            <a:r>
              <a:rPr lang="ko-KR" altLang="en-US" smtClean="0"/>
              <a:t>테이블의 동일한 칼럼과 매핑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0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447618"/>
            <a:ext cx="1465243" cy="499833"/>
          </a:xfrm>
        </p:spPr>
        <p:txBody>
          <a:bodyPr/>
          <a:lstStyle/>
          <a:p>
            <a:r>
              <a:rPr lang="ko-KR" altLang="en-US" smtClean="0"/>
              <a:t>개발 환경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79233" y="1189822"/>
            <a:ext cx="19720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클라이언트 프로그램의 구조를 먼저 보면 영속성 유닛을 이용하여 </a:t>
            </a:r>
            <a:r>
              <a:rPr lang="en-US" altLang="ko-KR" smtClean="0"/>
              <a:t>EntityManagerFactory </a:t>
            </a:r>
            <a:r>
              <a:rPr lang="ko-KR" altLang="en-US" smtClean="0"/>
              <a:t>객체를 생성</a:t>
            </a:r>
            <a:r>
              <a:rPr lang="en-US" altLang="ko-KR" smtClean="0"/>
              <a:t>. JPA</a:t>
            </a:r>
            <a:r>
              <a:rPr lang="ko-KR" altLang="en-US" smtClean="0"/>
              <a:t>를 이용하여 </a:t>
            </a:r>
            <a:r>
              <a:rPr lang="en-US" altLang="ko-KR" smtClean="0"/>
              <a:t>CRUD</a:t>
            </a:r>
            <a:r>
              <a:rPr lang="ko-KR" altLang="en-US" smtClean="0"/>
              <a:t>기능을 구현하려면 </a:t>
            </a:r>
            <a:r>
              <a:rPr lang="en-US" altLang="ko-KR" smtClean="0"/>
              <a:t>EntityManager </a:t>
            </a:r>
            <a:r>
              <a:rPr lang="ko-KR" altLang="en-US" smtClean="0"/>
              <a:t>객체를 사용</a:t>
            </a:r>
            <a:r>
              <a:rPr lang="en-US" altLang="ko-KR" smtClean="0"/>
              <a:t>. EM</a:t>
            </a:r>
            <a:r>
              <a:rPr lang="ko-KR" altLang="en-US" smtClean="0"/>
              <a:t>객체는 </a:t>
            </a:r>
            <a:r>
              <a:rPr lang="en-US" altLang="ko-KR" smtClean="0"/>
              <a:t>EMF</a:t>
            </a:r>
            <a:r>
              <a:rPr lang="ko-KR" altLang="en-US" smtClean="0"/>
              <a:t>객체로부터 얻어낼 수 있음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51252" y="1189822"/>
            <a:ext cx="19720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영속성 유닛 설정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영속성 유닛은 연동할 데이터 베이스당 하나씩 등록하며</a:t>
            </a:r>
            <a:r>
              <a:rPr lang="en-US" altLang="ko-KR" smtClean="0"/>
              <a:t>, </a:t>
            </a:r>
            <a:r>
              <a:rPr lang="ko-KR" altLang="en-US" smtClean="0"/>
              <a:t>영속성 유닛에 설정된 이름은 나중에 </a:t>
            </a:r>
            <a:r>
              <a:rPr lang="en-US" altLang="ko-KR" smtClean="0"/>
              <a:t>DAO</a:t>
            </a:r>
            <a:r>
              <a:rPr lang="ko-KR" altLang="en-US" smtClean="0"/>
              <a:t>클래스를 구현할 때 </a:t>
            </a:r>
            <a:r>
              <a:rPr lang="en-US" altLang="ko-KR" smtClean="0"/>
              <a:t>entityManagerFactory </a:t>
            </a:r>
            <a:r>
              <a:rPr lang="ko-KR" altLang="en-US" smtClean="0"/>
              <a:t>객체 생성에 사용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53638" y="1189822"/>
            <a:ext cx="19720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엔티티 클래스 등록</a:t>
            </a:r>
            <a:r>
              <a:rPr lang="en-US" altLang="ko-KR" smtClean="0"/>
              <a:t>, </a:t>
            </a:r>
            <a:r>
              <a:rPr lang="ko-KR" altLang="en-US" smtClean="0"/>
              <a:t>영속성 유닛 설정에서 가장 먼저 엔티티 클래스를 등록하는데</a:t>
            </a:r>
            <a:r>
              <a:rPr lang="en-US" altLang="ko-KR" smtClean="0"/>
              <a:t>, </a:t>
            </a:r>
            <a:r>
              <a:rPr lang="ko-KR" altLang="en-US" smtClean="0"/>
              <a:t>이 엔티티 클래스는 </a:t>
            </a:r>
            <a:r>
              <a:rPr lang="en-US" altLang="ko-KR" smtClean="0"/>
              <a:t>JPA</a:t>
            </a:r>
            <a:r>
              <a:rPr lang="ko-KR" altLang="en-US" smtClean="0"/>
              <a:t>프로젝트에서 </a:t>
            </a:r>
            <a:r>
              <a:rPr lang="en-US" altLang="ko-KR" smtClean="0"/>
              <a:t>JPA </a:t>
            </a:r>
            <a:r>
              <a:rPr lang="ko-KR" altLang="en-US" smtClean="0"/>
              <a:t>클래스를 작성하는 순간 자동으로 </a:t>
            </a:r>
            <a:r>
              <a:rPr lang="en-US" altLang="ko-KR" smtClean="0"/>
              <a:t>persistence.xml</a:t>
            </a:r>
            <a:r>
              <a:rPr lang="ko-KR" altLang="en-US" smtClean="0"/>
              <a:t>에 등록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 smtClean="0"/>
              <a:t>&lt;persistence-nuit name =“JPAPoject”&gt;</a:t>
            </a:r>
          </a:p>
          <a:p>
            <a:r>
              <a:rPr lang="en-US" altLang="ko-KR" smtClean="0"/>
              <a:t>&lt;class&gt;com.springbook.biz.board.Board&lt;.&gt;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56024" y="1189821"/>
            <a:ext cx="197201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영속성 유닛 프로퍼티 설정</a:t>
            </a:r>
            <a:endParaRPr lang="en-US" altLang="ko-KR" smtClean="0"/>
          </a:p>
          <a:p>
            <a:r>
              <a:rPr lang="ko-KR" altLang="en-US" smtClean="0"/>
              <a:t>엔티티 클래스를 등록했으면 이제 엔티티 클래스의 영속성 관리에 필요한 프로퍼티들을 설정해야 하는데</a:t>
            </a:r>
            <a:r>
              <a:rPr lang="en-US" altLang="ko-KR" smtClean="0"/>
              <a:t>, </a:t>
            </a:r>
            <a:r>
              <a:rPr lang="ko-KR" altLang="en-US" smtClean="0"/>
              <a:t>이 중에서 가장 기본적이면서 중요한 것이 </a:t>
            </a:r>
            <a:r>
              <a:rPr lang="en-US" altLang="ko-KR" smtClean="0"/>
              <a:t>DB</a:t>
            </a:r>
            <a:r>
              <a:rPr lang="ko-KR" altLang="en-US" smtClean="0"/>
              <a:t>컨넥션관련 설정</a:t>
            </a:r>
            <a:r>
              <a:rPr lang="en-US" altLang="ko-KR" smtClean="0"/>
              <a:t>. </a:t>
            </a:r>
            <a:r>
              <a:rPr lang="ko-KR" altLang="en-US" smtClean="0"/>
              <a:t>이 </a:t>
            </a:r>
            <a:r>
              <a:rPr lang="en-US" altLang="ko-KR" smtClean="0"/>
              <a:t>DB</a:t>
            </a:r>
            <a:r>
              <a:rPr lang="ko-KR" altLang="en-US" smtClean="0"/>
              <a:t>컨넥션 정보를 바탕으로 하이버네이트 같은 </a:t>
            </a:r>
            <a:r>
              <a:rPr lang="en-US" altLang="ko-KR" smtClean="0"/>
              <a:t>JPA </a:t>
            </a:r>
            <a:r>
              <a:rPr lang="ko-KR" altLang="en-US" smtClean="0"/>
              <a:t>구현체가 특정 데이터베이스와 커넥션을 맺을 수 있음</a:t>
            </a:r>
            <a:r>
              <a:rPr lang="en-US" altLang="ko-KR" smtClean="0"/>
              <a:t>. 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758410" y="1189820"/>
            <a:ext cx="1972019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Dialect </a:t>
            </a:r>
            <a:r>
              <a:rPr lang="ko-KR" altLang="en-US" smtClean="0"/>
              <a:t>클래스 설정</a:t>
            </a:r>
            <a:endParaRPr lang="en-US" altLang="ko-KR" smtClean="0"/>
          </a:p>
          <a:p>
            <a:r>
              <a:rPr lang="en-US" altLang="ko-KR" smtClean="0"/>
              <a:t>ORM </a:t>
            </a:r>
            <a:r>
              <a:rPr lang="ko-KR" altLang="en-US" smtClean="0"/>
              <a:t>프레임워크의 가장 중요한 특징이자 장점은 애플리 케이션 수행에 필요한 </a:t>
            </a:r>
            <a:r>
              <a:rPr lang="en-US" altLang="ko-KR" smtClean="0"/>
              <a:t>SQL </a:t>
            </a:r>
            <a:r>
              <a:rPr lang="ko-KR" altLang="en-US" smtClean="0"/>
              <a:t>구문을 자동으로 생성한다는 것</a:t>
            </a:r>
            <a:r>
              <a:rPr lang="en-US" altLang="ko-KR" smtClean="0"/>
              <a:t>. </a:t>
            </a:r>
            <a:r>
              <a:rPr lang="ko-KR" altLang="en-US" smtClean="0"/>
              <a:t>그런데 문제는 이 </a:t>
            </a:r>
            <a:r>
              <a:rPr lang="en-US" altLang="ko-KR" smtClean="0"/>
              <a:t>AQL</a:t>
            </a:r>
            <a:r>
              <a:rPr lang="ko-KR" altLang="en-US" smtClean="0"/>
              <a:t>을 아무리 표준에 따라서 잘 작성한다고 해도 </a:t>
            </a:r>
            <a:r>
              <a:rPr lang="en-US" altLang="ko-KR" smtClean="0"/>
              <a:t>DBMS</a:t>
            </a:r>
            <a:r>
              <a:rPr lang="ko-KR" altLang="en-US" smtClean="0"/>
              <a:t>에 최적화된 </a:t>
            </a:r>
            <a:r>
              <a:rPr lang="en-US" altLang="ko-KR" smtClean="0"/>
              <a:t>SQL</a:t>
            </a:r>
            <a:r>
              <a:rPr lang="ko-KR" altLang="en-US" smtClean="0"/>
              <a:t>을 제공하기위해 </a:t>
            </a:r>
            <a:r>
              <a:rPr lang="en-US" altLang="ko-KR" smtClean="0"/>
              <a:t>DBMS</a:t>
            </a:r>
            <a:r>
              <a:rPr lang="ko-KR" altLang="en-US" smtClean="0"/>
              <a:t>마다 다른 </a:t>
            </a:r>
            <a:r>
              <a:rPr lang="en-US" altLang="ko-KR" smtClean="0"/>
              <a:t>Dialect </a:t>
            </a:r>
            <a:r>
              <a:rPr lang="ko-KR" altLang="en-US" smtClean="0"/>
              <a:t>클레스를 제공</a:t>
            </a:r>
            <a:r>
              <a:rPr lang="en-US" altLang="ko-KR" smtClean="0"/>
              <a:t>. </a:t>
            </a:r>
            <a:r>
              <a:rPr lang="ko-KR" altLang="en-US" smtClean="0"/>
              <a:t>사투리 방언 이라는 의미로 이 </a:t>
            </a:r>
            <a:r>
              <a:rPr lang="en-US" altLang="ko-KR" smtClean="0"/>
              <a:t>Dialect </a:t>
            </a:r>
            <a:r>
              <a:rPr lang="ko-KR" altLang="en-US" smtClean="0"/>
              <a:t>클래스가 해당 </a:t>
            </a:r>
            <a:r>
              <a:rPr lang="en-US" altLang="ko-KR" smtClean="0"/>
              <a:t>DBMS</a:t>
            </a:r>
            <a:r>
              <a:rPr lang="ko-KR" altLang="en-US" smtClean="0"/>
              <a:t>에 최적화된 </a:t>
            </a:r>
            <a:r>
              <a:rPr lang="en-US" altLang="ko-KR" smtClean="0"/>
              <a:t>SQL </a:t>
            </a:r>
            <a:r>
              <a:rPr lang="ko-KR" altLang="en-US" smtClean="0"/>
              <a:t>구문을 생성</a:t>
            </a:r>
            <a:r>
              <a:rPr lang="en-US" altLang="ko-KR" smtClean="0"/>
              <a:t>. </a:t>
            </a:r>
            <a:r>
              <a:rPr lang="ko-KR" altLang="en-US" smtClean="0"/>
              <a:t>우리는 </a:t>
            </a:r>
            <a:r>
              <a:rPr lang="en-US" altLang="ko-KR" smtClean="0"/>
              <a:t>H2</a:t>
            </a:r>
            <a:r>
              <a:rPr lang="ko-KR" altLang="en-US" smtClean="0"/>
              <a:t>를 쓰므로 </a:t>
            </a:r>
            <a:r>
              <a:rPr lang="en-US" altLang="ko-KR" smtClean="0"/>
              <a:t>H2Dialect </a:t>
            </a:r>
            <a:r>
              <a:rPr lang="ko-KR" altLang="en-US" smtClean="0"/>
              <a:t>클래스를 등록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521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447618"/>
            <a:ext cx="1465243" cy="499833"/>
          </a:xfrm>
        </p:spPr>
        <p:txBody>
          <a:bodyPr/>
          <a:lstStyle/>
          <a:p>
            <a:r>
              <a:rPr lang="ko-KR" altLang="en-US" smtClean="0"/>
              <a:t>개발 환경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9233" y="1189822"/>
            <a:ext cx="1972019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DDL </a:t>
            </a:r>
            <a:r>
              <a:rPr lang="ko-KR" altLang="en-US" smtClean="0"/>
              <a:t>명령어와 관련된 </a:t>
            </a:r>
            <a:r>
              <a:rPr lang="en-US" altLang="ko-KR" smtClean="0"/>
              <a:t>hibernate.hbm2ddl.auto </a:t>
            </a:r>
            <a:r>
              <a:rPr lang="ko-KR" altLang="en-US" smtClean="0"/>
              <a:t>설정중에 </a:t>
            </a:r>
            <a:r>
              <a:rPr lang="en-US" altLang="ko-KR" smtClean="0"/>
              <a:t>create : </a:t>
            </a:r>
            <a:r>
              <a:rPr lang="ko-KR" altLang="en-US" smtClean="0"/>
              <a:t>애플리케이션을 실행할 때</a:t>
            </a:r>
            <a:r>
              <a:rPr lang="en-US" altLang="ko-KR" smtClean="0"/>
              <a:t>, </a:t>
            </a:r>
            <a:r>
              <a:rPr lang="ko-KR" altLang="en-US" smtClean="0"/>
              <a:t>기존 테이블을 삭제하고 엔티티 클래스에 설정된 매핑 설정을 참조하여 새로운 테이블을 생성</a:t>
            </a:r>
            <a:r>
              <a:rPr lang="en-US" altLang="ko-KR" smtClean="0"/>
              <a:t>. (drop -&gt; create) create-drop : create</a:t>
            </a:r>
            <a:r>
              <a:rPr lang="ko-KR" altLang="en-US" smtClean="0"/>
              <a:t>와 비슷하지만 애플리케이션이 종료되면 같이 삭제 </a:t>
            </a:r>
            <a:r>
              <a:rPr lang="en-US" altLang="ko-KR" smtClean="0"/>
              <a:t>(D – C - D)</a:t>
            </a:r>
          </a:p>
          <a:p>
            <a:r>
              <a:rPr lang="en-US" altLang="ko-KR" smtClean="0"/>
              <a:t>update:  </a:t>
            </a:r>
            <a:r>
              <a:rPr lang="ko-KR" altLang="en-US" smtClean="0"/>
              <a:t>기존에 사용중인 테이블이 있으면 새 테이블을 생성하지 않고 재사용</a:t>
            </a:r>
            <a:r>
              <a:rPr lang="en-US" altLang="ko-KR" smtClean="0"/>
              <a:t>. </a:t>
            </a:r>
            <a:r>
              <a:rPr lang="ko-KR" altLang="en-US" smtClean="0"/>
              <a:t>엔티티 클래스의 매핑 설정이 변경되면 변경된 내용만 반영 </a:t>
            </a:r>
            <a:r>
              <a:rPr lang="en-US" altLang="ko-KR" smtClean="0"/>
              <a:t>(Alter)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92635" y="1189821"/>
            <a:ext cx="1972019" cy="1089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엔티티 클래스 기본 매핑</a:t>
            </a:r>
            <a:endParaRPr lang="en-US" altLang="ko-KR" smtClean="0"/>
          </a:p>
          <a:p>
            <a:r>
              <a:rPr lang="en-US" altLang="ko-KR" smtClean="0"/>
              <a:t>@Entity : </a:t>
            </a:r>
            <a:r>
              <a:rPr lang="ko-KR" altLang="en-US" smtClean="0"/>
              <a:t>특정 클래스를 </a:t>
            </a:r>
            <a:r>
              <a:rPr lang="en-US" altLang="ko-KR" smtClean="0"/>
              <a:t>JPA</a:t>
            </a:r>
            <a:r>
              <a:rPr lang="ko-KR" altLang="en-US" smtClean="0"/>
              <a:t>가 관리하는 엔티티 클래스로 인식하는 가장 중요한 어노테이션</a:t>
            </a:r>
            <a:r>
              <a:rPr lang="en-US" altLang="ko-KR" smtClean="0"/>
              <a:t>. </a:t>
            </a:r>
            <a:r>
              <a:rPr lang="ko-KR" altLang="en-US" smtClean="0"/>
              <a:t>엔티티 클래스 선언부 위에 </a:t>
            </a:r>
            <a:r>
              <a:rPr lang="en-US" altLang="ko-KR" smtClean="0"/>
              <a:t>@Entity</a:t>
            </a:r>
            <a:r>
              <a:rPr lang="ko-KR" altLang="en-US" smtClean="0"/>
              <a:t>를 붙이면 </a:t>
            </a:r>
            <a:r>
              <a:rPr lang="en-US" altLang="ko-KR" smtClean="0"/>
              <a:t>JPA</a:t>
            </a:r>
            <a:r>
              <a:rPr lang="ko-KR" altLang="en-US" smtClean="0"/>
              <a:t>가 이 클래스를 엔티티 클래스로 인식하여 관련된 테이블과 자동으로 매핑처리</a:t>
            </a:r>
            <a:r>
              <a:rPr lang="en-US" altLang="ko-KR" smtClean="0"/>
              <a:t>. </a:t>
            </a:r>
            <a:r>
              <a:rPr lang="ko-KR" altLang="en-US" smtClean="0"/>
              <a:t>엔티티 클래스의 매핑되는 각테이블은 각 </a:t>
            </a:r>
            <a:r>
              <a:rPr lang="en-US" altLang="ko-KR" smtClean="0"/>
              <a:t>Row</a:t>
            </a:r>
            <a:r>
              <a:rPr lang="ko-KR" altLang="en-US" smtClean="0"/>
              <a:t>를 식별하기 위한 </a:t>
            </a:r>
            <a:r>
              <a:rPr lang="en-US" altLang="ko-KR" smtClean="0"/>
              <a:t>PK</a:t>
            </a:r>
            <a:r>
              <a:rPr lang="ko-KR" altLang="en-US" smtClean="0"/>
              <a:t>칼럼은 가지고 있음</a:t>
            </a:r>
            <a:r>
              <a:rPr lang="en-US" altLang="ko-KR" smtClean="0"/>
              <a:t>. </a:t>
            </a:r>
            <a:r>
              <a:rPr lang="ko-KR" altLang="en-US" smtClean="0"/>
              <a:t>이런 테이블과 매핑되는 엔티티 클래스 역시 </a:t>
            </a:r>
            <a:r>
              <a:rPr lang="en-US" altLang="ko-KR" smtClean="0"/>
              <a:t>PK</a:t>
            </a:r>
            <a:r>
              <a:rPr lang="ko-KR" altLang="en-US" smtClean="0"/>
              <a:t>칼럼과 매필될 변수를 가지고 있어야하며</a:t>
            </a:r>
            <a:r>
              <a:rPr lang="en-US" altLang="ko-KR" smtClean="0"/>
              <a:t>, </a:t>
            </a:r>
            <a:r>
              <a:rPr lang="ko-KR" altLang="en-US" smtClean="0"/>
              <a:t>이런 변수를 식별자 필드라고 </a:t>
            </a:r>
            <a:r>
              <a:rPr lang="ko-KR" altLang="en-US"/>
              <a:t>함</a:t>
            </a:r>
            <a:r>
              <a:rPr lang="en-US" altLang="ko-KR" smtClean="0"/>
              <a:t>. </a:t>
            </a:r>
            <a:r>
              <a:rPr lang="ko-KR" altLang="en-US" smtClean="0"/>
              <a:t>이 식별자 필드는 엔티티 클래스라면 무조건 가지고 있어야 하며 </a:t>
            </a:r>
            <a:r>
              <a:rPr lang="en-US" altLang="ko-KR" smtClean="0"/>
              <a:t>@Id</a:t>
            </a:r>
            <a:r>
              <a:rPr lang="ko-KR" altLang="en-US" smtClean="0"/>
              <a:t>를 이용하여 선언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64654" y="1189821"/>
            <a:ext cx="197201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@Table</a:t>
            </a:r>
            <a:r>
              <a:rPr lang="ko-KR" altLang="en-US" smtClean="0"/>
              <a:t>은 엔티티 클래스를 정의할 때 엔티티 클래스와 매핑되는 테이블 이름을 별도로 지정하지 않으면 엔티티 클래스 이름과 같은 이름의 테이블이 자동으로 매핑</a:t>
            </a:r>
            <a:r>
              <a:rPr lang="en-US" altLang="ko-KR" smtClean="0"/>
              <a:t>. </a:t>
            </a:r>
            <a:r>
              <a:rPr lang="ko-KR" altLang="en-US" smtClean="0"/>
              <a:t>그러나 실제로는 엔티티 클래스 이름과 테이블 이름이 다른 경우가 발생하는데</a:t>
            </a:r>
            <a:r>
              <a:rPr lang="en-US" altLang="ko-KR" smtClean="0"/>
              <a:t>, </a:t>
            </a:r>
            <a:r>
              <a:rPr lang="ko-KR" altLang="en-US" smtClean="0"/>
              <a:t>이때 </a:t>
            </a:r>
            <a:r>
              <a:rPr lang="en-US" altLang="ko-KR" smtClean="0"/>
              <a:t>@Table</a:t>
            </a:r>
            <a:r>
              <a:rPr lang="ko-KR" altLang="en-US" smtClean="0"/>
              <a:t>을 이용하여 매핑되는 테이블 이름을 지정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633989" y="1189821"/>
            <a:ext cx="19720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@Table</a:t>
            </a:r>
            <a:r>
              <a:rPr lang="ko-KR" altLang="en-US" smtClean="0"/>
              <a:t>은 다양한 속정을 가질 수 있으며</a:t>
            </a:r>
            <a:r>
              <a:rPr lang="en-US" altLang="ko-KR" smtClean="0"/>
              <a:t>, </a:t>
            </a:r>
            <a:r>
              <a:rPr lang="ko-KR" altLang="en-US" smtClean="0"/>
              <a:t>중요한 몇 가지 속성을 정리하면 </a:t>
            </a:r>
            <a:r>
              <a:rPr lang="en-US" altLang="ko-KR" smtClean="0"/>
              <a:t>name : </a:t>
            </a:r>
            <a:r>
              <a:rPr lang="ko-KR" altLang="en-US" smtClean="0"/>
              <a:t>테이블 이름을 지정 </a:t>
            </a:r>
            <a:r>
              <a:rPr lang="en-US" altLang="ko-KR" smtClean="0"/>
              <a:t>, catalog : </a:t>
            </a:r>
            <a:r>
              <a:rPr lang="ko-KR" altLang="en-US" smtClean="0"/>
              <a:t>카타로그 지정</a:t>
            </a:r>
            <a:r>
              <a:rPr lang="en-US" altLang="ko-KR" smtClean="0"/>
              <a:t>, schema </a:t>
            </a:r>
            <a:r>
              <a:rPr lang="ko-KR" altLang="en-US" smtClean="0"/>
              <a:t>스키마를 지정 </a:t>
            </a:r>
            <a:r>
              <a:rPr lang="en-US" altLang="ko-KR" smtClean="0"/>
              <a:t>: uniqueConstraints : </a:t>
            </a:r>
            <a:r>
              <a:rPr lang="ko-KR" altLang="en-US" smtClean="0"/>
              <a:t>결합 </a:t>
            </a:r>
            <a:r>
              <a:rPr lang="en-US" altLang="ko-KR" smtClean="0"/>
              <a:t>unique </a:t>
            </a:r>
            <a:r>
              <a:rPr lang="ko-KR" altLang="en-US" smtClean="0"/>
              <a:t>제약 조건을 지정하며</a:t>
            </a:r>
            <a:r>
              <a:rPr lang="en-US" altLang="ko-KR" smtClean="0"/>
              <a:t>, </a:t>
            </a:r>
            <a:r>
              <a:rPr lang="ko-KR" altLang="en-US" smtClean="0"/>
              <a:t>여러 개의 칼럼이 결합되어 유일성을 보장해야 하는 경우 사용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846543" y="1189820"/>
            <a:ext cx="19720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@Column</a:t>
            </a:r>
            <a:r>
              <a:rPr lang="ko-KR" altLang="en-US" smtClean="0"/>
              <a:t>은 엔티티 클래스의 변수와 테이블의 칼럼을 매핑할 때 사용</a:t>
            </a:r>
            <a:r>
              <a:rPr lang="en-US" altLang="ko-KR" smtClean="0"/>
              <a:t>. </a:t>
            </a:r>
            <a:r>
              <a:rPr lang="ko-KR" altLang="en-US" smtClean="0"/>
              <a:t>일반적으로 엔티티 클래스의 변수 이름과 칼럼 이름이 다를 때 사용하며</a:t>
            </a:r>
            <a:r>
              <a:rPr lang="en-US" altLang="ko-KR" smtClean="0"/>
              <a:t>, </a:t>
            </a:r>
            <a:r>
              <a:rPr lang="ko-KR" altLang="en-US" smtClean="0"/>
              <a:t>생략하면 기본적으로 변수 이름과 칼럼이름을 동일하게 매핑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11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447618"/>
            <a:ext cx="1465243" cy="499833"/>
          </a:xfrm>
        </p:spPr>
        <p:txBody>
          <a:bodyPr/>
          <a:lstStyle/>
          <a:p>
            <a:r>
              <a:rPr lang="ko-KR" altLang="en-US" smtClean="0"/>
              <a:t>개발 환경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30505" y="947451"/>
            <a:ext cx="19720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@Column</a:t>
            </a:r>
            <a:r>
              <a:rPr lang="ko-KR" altLang="en-US" smtClean="0"/>
              <a:t>이 지원하는 속성은 다양하지만 일반적으로 칼럼 이름 지정에 사용하는 </a:t>
            </a:r>
            <a:r>
              <a:rPr lang="en-US" altLang="ko-KR" smtClean="0"/>
              <a:t>name</a:t>
            </a:r>
            <a:r>
              <a:rPr lang="ko-KR" altLang="en-US" smtClean="0"/>
              <a:t>과 </a:t>
            </a:r>
            <a:r>
              <a:rPr lang="en-US" altLang="ko-KR" smtClean="0"/>
              <a:t>Null</a:t>
            </a:r>
            <a:r>
              <a:rPr lang="ko-KR" altLang="en-US" smtClean="0"/>
              <a:t>데이터 입력을 방지하는 </a:t>
            </a:r>
            <a:r>
              <a:rPr lang="en-US" altLang="ko-KR" smtClean="0"/>
              <a:t>nullable</a:t>
            </a:r>
            <a:r>
              <a:rPr lang="ko-KR" altLang="en-US" smtClean="0"/>
              <a:t>만 사용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외에도 </a:t>
            </a:r>
            <a:r>
              <a:rPr lang="en-US" altLang="ko-KR" smtClean="0"/>
              <a:t>unique, updateable, length</a:t>
            </a:r>
            <a:r>
              <a:rPr lang="ko-KR" altLang="en-US" smtClean="0"/>
              <a:t>등 제약</a:t>
            </a:r>
            <a:r>
              <a:rPr lang="en-US" altLang="ko-KR" smtClean="0"/>
              <a:t>, </a:t>
            </a:r>
            <a:r>
              <a:rPr lang="ko-KR" altLang="en-US" smtClean="0"/>
              <a:t>수정 </a:t>
            </a:r>
            <a:r>
              <a:rPr lang="en-US" altLang="ko-KR" smtClean="0"/>
              <a:t>sql</a:t>
            </a:r>
            <a:r>
              <a:rPr lang="ko-KR" altLang="en-US"/>
              <a:t> </a:t>
            </a:r>
            <a:r>
              <a:rPr lang="ko-KR" altLang="en-US" smtClean="0"/>
              <a:t>명령어를 자동으로 생성할 때 이 칼럼을 포함할 것인지</a:t>
            </a:r>
            <a:r>
              <a:rPr lang="en-US" altLang="ko-KR" smtClean="0"/>
              <a:t>, </a:t>
            </a:r>
            <a:r>
              <a:rPr lang="ko-KR" altLang="en-US" smtClean="0"/>
              <a:t>문자열 타입의 칼럼 길이 설정 등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02524" y="947451"/>
            <a:ext cx="19720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@GeneratedValue</a:t>
            </a:r>
          </a:p>
          <a:p>
            <a:r>
              <a:rPr lang="ko-KR" altLang="en-US" smtClean="0"/>
              <a:t>는 </a:t>
            </a:r>
            <a:r>
              <a:rPr lang="en-US" altLang="ko-KR" smtClean="0"/>
              <a:t>@Id</a:t>
            </a:r>
            <a:r>
              <a:rPr lang="ko-KR" altLang="en-US" smtClean="0"/>
              <a:t>로 지정된 실별자 필드에 </a:t>
            </a:r>
            <a:r>
              <a:rPr lang="en-US" altLang="ko-KR" smtClean="0"/>
              <a:t>Primarykey</a:t>
            </a:r>
            <a:r>
              <a:rPr lang="ko-KR" altLang="en-US" smtClean="0"/>
              <a:t>값을 생성하여 저장할 때 사용</a:t>
            </a:r>
            <a:r>
              <a:rPr lang="en-US" altLang="ko-KR" smtClean="0"/>
              <a:t>. </a:t>
            </a:r>
            <a:r>
              <a:rPr lang="ko-KR" altLang="en-US" smtClean="0"/>
              <a:t>이중에서 </a:t>
            </a:r>
            <a:r>
              <a:rPr lang="en-US" altLang="ko-KR" smtClean="0"/>
              <a:t>strategy</a:t>
            </a:r>
            <a:r>
              <a:rPr lang="ko-KR" altLang="en-US" smtClean="0"/>
              <a:t>는 </a:t>
            </a:r>
            <a:r>
              <a:rPr lang="en-US" altLang="ko-KR" smtClean="0"/>
              <a:t>PK</a:t>
            </a:r>
            <a:r>
              <a:rPr lang="ko-KR" altLang="en-US" smtClean="0"/>
              <a:t>값 생성 전략을 지정하는 속성으로 매우 중요</a:t>
            </a:r>
            <a:r>
              <a:rPr lang="en-US" altLang="ko-KR" smtClean="0"/>
              <a:t>. PK</a:t>
            </a:r>
            <a:r>
              <a:rPr lang="ko-KR" altLang="en-US" smtClean="0"/>
              <a:t>값 생성 전략은 </a:t>
            </a:r>
            <a:r>
              <a:rPr lang="en-US" altLang="ko-KR" smtClean="0"/>
              <a:t>TABLE, SEQUENCE, IDENTITY, AUTo </a:t>
            </a:r>
            <a:r>
              <a:rPr lang="ko-KR" altLang="en-US" smtClean="0"/>
              <a:t>네가지가 있는데 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274543" y="947451"/>
            <a:ext cx="1972019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@TABLE hibernate</a:t>
            </a:r>
            <a:r>
              <a:rPr lang="ko-KR" altLang="en-US" smtClean="0"/>
              <a:t>가 데이터베이스 테이블을 사용하여 </a:t>
            </a:r>
            <a:r>
              <a:rPr lang="en-US" altLang="ko-KR" smtClean="0"/>
              <a:t>PK</a:t>
            </a:r>
            <a:r>
              <a:rPr lang="ko-KR" altLang="en-US" smtClean="0"/>
              <a:t>값을 생성 따라서 </a:t>
            </a:r>
            <a:r>
              <a:rPr lang="en-US" altLang="ko-KR" smtClean="0"/>
              <a:t>PK</a:t>
            </a:r>
            <a:r>
              <a:rPr lang="ko-KR" altLang="en-US" smtClean="0"/>
              <a:t>값 생성을 위한 별도의테이블 설정이 필요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@SEQUENCE : </a:t>
            </a:r>
            <a:r>
              <a:rPr lang="ko-KR" altLang="en-US" smtClean="0"/>
              <a:t>시퀀스</a:t>
            </a:r>
            <a:r>
              <a:rPr lang="en-US" altLang="ko-KR" smtClean="0"/>
              <a:t>_</a:t>
            </a:r>
            <a:r>
              <a:rPr lang="ko-KR" altLang="en-US" smtClean="0"/>
              <a:t>오브젝트를 이용하뎌 </a:t>
            </a:r>
            <a:r>
              <a:rPr lang="en-US" altLang="ko-KR" smtClean="0"/>
              <a:t>PK</a:t>
            </a:r>
            <a:r>
              <a:rPr lang="ko-KR" altLang="en-US" smtClean="0"/>
              <a:t>값을 생성</a:t>
            </a:r>
            <a:r>
              <a:rPr lang="en-US" altLang="ko-KR" smtClean="0"/>
              <a:t>. </a:t>
            </a:r>
            <a:r>
              <a:rPr lang="ko-KR" altLang="en-US" smtClean="0"/>
              <a:t>이전략은 오라클과 같은 </a:t>
            </a:r>
            <a:r>
              <a:rPr lang="en-US" altLang="ko-KR" smtClean="0"/>
              <a:t>Sequence</a:t>
            </a:r>
            <a:r>
              <a:rPr lang="ko-KR" altLang="en-US" smtClean="0"/>
              <a:t>를 지원하는 데이터베이스에만 사용할 수 있음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IDENTUTY : auto_increment</a:t>
            </a:r>
            <a:r>
              <a:rPr lang="ko-KR" altLang="en-US" smtClean="0"/>
              <a:t>나 </a:t>
            </a:r>
            <a:r>
              <a:rPr lang="en-US" altLang="ko-KR" smtClean="0"/>
              <a:t>IDENTITY</a:t>
            </a:r>
            <a:r>
              <a:rPr lang="ko-KR" altLang="en-US" smtClean="0"/>
              <a:t>를 이용하여 </a:t>
            </a:r>
            <a:r>
              <a:rPr lang="en-US" altLang="ko-KR" smtClean="0"/>
              <a:t>PK</a:t>
            </a:r>
            <a:r>
              <a:rPr lang="ko-KR" altLang="en-US" smtClean="0"/>
              <a:t>값을 생성한다</a:t>
            </a:r>
            <a:r>
              <a:rPr lang="en-US" altLang="ko-KR" smtClean="0"/>
              <a:t>. </a:t>
            </a:r>
            <a:r>
              <a:rPr lang="ko-KR" altLang="en-US" smtClean="0"/>
              <a:t>일반적으로 </a:t>
            </a:r>
            <a:r>
              <a:rPr lang="en-US" altLang="ko-KR" smtClean="0"/>
              <a:t>MySQL </a:t>
            </a:r>
            <a:r>
              <a:rPr lang="ko-KR" altLang="en-US" smtClean="0"/>
              <a:t>같은 데이터 베이스를 이용할 떄 사용한다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068456" y="947450"/>
            <a:ext cx="19720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@AUTO</a:t>
            </a:r>
          </a:p>
          <a:p>
            <a:r>
              <a:rPr lang="en-US" altLang="ko-KR" smtClean="0"/>
              <a:t>Hibernate</a:t>
            </a:r>
            <a:r>
              <a:rPr lang="ko-KR" altLang="en-US" smtClean="0"/>
              <a:t>가 사용중인 데이터베이스에 맞게 </a:t>
            </a:r>
            <a:r>
              <a:rPr lang="en-US" altLang="ko-KR" smtClean="0"/>
              <a:t>PK</a:t>
            </a:r>
            <a:r>
              <a:rPr lang="ko-KR" altLang="en-US" smtClean="0"/>
              <a:t>값을 생성한다</a:t>
            </a:r>
            <a:r>
              <a:rPr lang="en-US" altLang="ko-KR" smtClean="0"/>
              <a:t>. </a:t>
            </a:r>
            <a:r>
              <a:rPr lang="ko-KR" altLang="en-US" smtClean="0"/>
              <a:t>아무런 설명을 하지 않으면 기본값으로 사용한다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405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447618"/>
            <a:ext cx="1465243" cy="499833"/>
          </a:xfrm>
        </p:spPr>
        <p:txBody>
          <a:bodyPr/>
          <a:lstStyle/>
          <a:p>
            <a:r>
              <a:rPr lang="ko-KR" altLang="en-US" smtClean="0"/>
              <a:t>개발 환경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79233" y="947451"/>
            <a:ext cx="19720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@Transient </a:t>
            </a:r>
            <a:r>
              <a:rPr lang="ko-KR" altLang="en-US" smtClean="0"/>
              <a:t>엔티티 클래스의 변수들은 대부분 테이블의 칼럼과 매핑된다</a:t>
            </a:r>
            <a:r>
              <a:rPr lang="en-US" altLang="ko-KR" smtClean="0"/>
              <a:t>. </a:t>
            </a:r>
            <a:r>
              <a:rPr lang="ko-KR" altLang="en-US" smtClean="0"/>
              <a:t>그러나 몇몇 변수는 매핑되는 칼럼이 없거나 아예 매핑에서 제외해야만 하는 경우도 있다 </a:t>
            </a:r>
            <a:r>
              <a:rPr lang="en-US" altLang="ko-KR" smtClean="0"/>
              <a:t>@Transient</a:t>
            </a:r>
            <a:r>
              <a:rPr lang="ko-KR" altLang="en-US" smtClean="0"/>
              <a:t>는 엔티티 클래스 내의 특정 변수를 영속 필드에서 제외할 떄 사용한다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@Transient</a:t>
            </a:r>
          </a:p>
          <a:p>
            <a:r>
              <a:rPr lang="en-US" altLang="ko-KR" smtClean="0"/>
              <a:t>private String searchKeyword;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34726" y="947451"/>
            <a:ext cx="19720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@Temporal</a:t>
            </a:r>
          </a:p>
          <a:p>
            <a:r>
              <a:rPr lang="ko-KR" altLang="en-US" smtClean="0"/>
              <a:t>자바 </a:t>
            </a:r>
            <a:r>
              <a:rPr lang="en-US" altLang="ko-KR" smtClean="0"/>
              <a:t>util Date </a:t>
            </a:r>
            <a:r>
              <a:rPr lang="ko-KR" altLang="en-US" smtClean="0"/>
              <a:t>타입의 날짜 데이터를 매핑할 때 사용한다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여기서 </a:t>
            </a:r>
            <a:r>
              <a:rPr lang="en-US" altLang="ko-KR" smtClean="0"/>
              <a:t>TemporalType.DATE, TIME, TIMESTAMP</a:t>
            </a:r>
            <a:r>
              <a:rPr lang="ko-KR" altLang="en-US" smtClean="0"/>
              <a:t>가 있는데 날짜만 출력하거나</a:t>
            </a:r>
            <a:r>
              <a:rPr lang="en-US" altLang="ko-KR" smtClean="0"/>
              <a:t>,</a:t>
            </a:r>
            <a:r>
              <a:rPr lang="ko-KR" altLang="en-US"/>
              <a:t> </a:t>
            </a:r>
            <a:r>
              <a:rPr lang="ko-KR" altLang="en-US" smtClean="0"/>
              <a:t>시간만 출력하거나 둘다 모두 출력하는 기능이 있다</a:t>
            </a:r>
            <a:r>
              <a:rPr lang="en-US" altLang="ko-KR" smtClean="0"/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90219" y="936435"/>
            <a:ext cx="19720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JPA API </a:t>
            </a:r>
            <a:r>
              <a:rPr lang="ko-KR" altLang="en-US" smtClean="0"/>
              <a:t>구조</a:t>
            </a:r>
            <a:endParaRPr lang="en-US" altLang="ko-KR" smtClean="0"/>
          </a:p>
          <a:p>
            <a:r>
              <a:rPr lang="en-US" altLang="ko-KR" smtClean="0"/>
              <a:t>JPA</a:t>
            </a:r>
            <a:r>
              <a:rPr lang="ko-KR" altLang="en-US" smtClean="0"/>
              <a:t>를 이용하여 </a:t>
            </a:r>
            <a:r>
              <a:rPr lang="en-US" altLang="ko-KR" smtClean="0"/>
              <a:t>CRUD </a:t>
            </a:r>
            <a:r>
              <a:rPr lang="ko-KR" altLang="en-US" smtClean="0"/>
              <a:t>기능을 처리하려면 엔티티 관계자</a:t>
            </a:r>
            <a:r>
              <a:rPr lang="en-US" altLang="ko-KR" smtClean="0"/>
              <a:t>(EntityManager) </a:t>
            </a:r>
            <a:r>
              <a:rPr lang="ko-KR" altLang="en-US" smtClean="0"/>
              <a:t>객체를 사용</a:t>
            </a:r>
            <a:r>
              <a:rPr lang="en-US" altLang="ko-KR" smtClean="0"/>
              <a:t>. EM</a:t>
            </a:r>
            <a:r>
              <a:rPr lang="ko-KR" altLang="en-US" smtClean="0"/>
              <a:t>은 </a:t>
            </a:r>
            <a:r>
              <a:rPr lang="en-US" altLang="ko-KR" smtClean="0"/>
              <a:t>EMF</a:t>
            </a:r>
            <a:r>
              <a:rPr lang="ko-KR" altLang="en-US" smtClean="0"/>
              <a:t>에서 얻어 </a:t>
            </a:r>
            <a:r>
              <a:rPr lang="ko-KR" altLang="en-US"/>
              <a:t>냄</a:t>
            </a:r>
            <a:r>
              <a:rPr lang="en-US" altLang="ko-KR" smtClean="0"/>
              <a:t>. </a:t>
            </a:r>
            <a:r>
              <a:rPr lang="ko-KR" altLang="en-US" smtClean="0"/>
              <a:t>따라서 </a:t>
            </a:r>
            <a:r>
              <a:rPr lang="en-US" altLang="ko-KR" smtClean="0"/>
              <a:t>JPA</a:t>
            </a:r>
            <a:r>
              <a:rPr lang="ko-KR" altLang="en-US" smtClean="0"/>
              <a:t>를 이용한 앱의 시작은 </a:t>
            </a:r>
            <a:r>
              <a:rPr lang="en-US" altLang="ko-KR" smtClean="0"/>
              <a:t>EM </a:t>
            </a:r>
            <a:r>
              <a:rPr lang="ko-KR" altLang="en-US" smtClean="0"/>
              <a:t>객체 생성</a:t>
            </a:r>
            <a:endParaRPr lang="en-US" altLang="ko-KR" smtClean="0"/>
          </a:p>
        </p:txBody>
      </p:sp>
      <p:sp>
        <p:nvSpPr>
          <p:cNvPr id="6" name="TextBox 5"/>
          <p:cNvSpPr txBox="1"/>
          <p:nvPr/>
        </p:nvSpPr>
        <p:spPr>
          <a:xfrm>
            <a:off x="6329186" y="936435"/>
            <a:ext cx="19720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1.Persistence </a:t>
            </a:r>
            <a:r>
              <a:rPr lang="ko-KR" altLang="en-US" smtClean="0"/>
              <a:t>클래스를 이용하여 영속성 유닛 </a:t>
            </a:r>
            <a:r>
              <a:rPr lang="en-US" altLang="ko-KR" smtClean="0"/>
              <a:t>persistence-unit</a:t>
            </a:r>
            <a:r>
              <a:rPr lang="ko-KR" altLang="en-US"/>
              <a:t> </a:t>
            </a:r>
            <a:r>
              <a:rPr lang="ko-KR" altLang="en-US" smtClean="0"/>
              <a:t>정보가 저장된 </a:t>
            </a:r>
            <a:r>
              <a:rPr lang="en-US" altLang="ko-KR" smtClean="0"/>
              <a:t>JPA </a:t>
            </a:r>
            <a:r>
              <a:rPr lang="ko-KR" altLang="en-US" smtClean="0"/>
              <a:t>환경 설정 파일을 로딩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2.</a:t>
            </a:r>
            <a:r>
              <a:rPr lang="ko-KR" altLang="en-US" smtClean="0"/>
              <a:t>이 설정 정보를 바탕으로 </a:t>
            </a:r>
            <a:r>
              <a:rPr lang="en-US" altLang="ko-KR" smtClean="0"/>
              <a:t>EntityManager</a:t>
            </a:r>
            <a:r>
              <a:rPr lang="ko-KR" altLang="en-US" smtClean="0"/>
              <a:t>를 생성하는 공장 기능의 </a:t>
            </a:r>
            <a:r>
              <a:rPr lang="en-US" altLang="ko-KR" smtClean="0"/>
              <a:t>EMF</a:t>
            </a:r>
            <a:r>
              <a:rPr lang="ko-KR" altLang="en-US" smtClean="0"/>
              <a:t>객체를 생성</a:t>
            </a:r>
            <a:endParaRPr lang="en-US" altLang="ko-KR"/>
          </a:p>
          <a:p>
            <a:r>
              <a:rPr lang="en-US" altLang="ko-KR" smtClean="0"/>
              <a:t>3.</a:t>
            </a:r>
            <a:r>
              <a:rPr lang="ko-KR" altLang="en-US" smtClean="0"/>
              <a:t>이제 </a:t>
            </a:r>
            <a:r>
              <a:rPr lang="en-US" altLang="ko-KR" smtClean="0"/>
              <a:t>EMF</a:t>
            </a:r>
            <a:r>
              <a:rPr lang="ko-KR" altLang="en-US" smtClean="0"/>
              <a:t>로부터 필요한 </a:t>
            </a:r>
            <a:r>
              <a:rPr lang="en-US" altLang="ko-KR" smtClean="0"/>
              <a:t>EM</a:t>
            </a:r>
            <a:r>
              <a:rPr lang="ko-KR" altLang="en-US" smtClean="0"/>
              <a:t>을 얻어서 사용하면 </a:t>
            </a:r>
            <a:r>
              <a:rPr lang="ko-KR" altLang="en-US"/>
              <a:t>됨</a:t>
            </a:r>
            <a:r>
              <a:rPr lang="en-US" altLang="ko-KR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51627" y="936435"/>
            <a:ext cx="19720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//EM </a:t>
            </a:r>
            <a:r>
              <a:rPr lang="ko-KR" altLang="en-US" smtClean="0"/>
              <a:t>생성</a:t>
            </a:r>
            <a:endParaRPr lang="en-US" altLang="ko-KR" smtClean="0"/>
          </a:p>
          <a:p>
            <a:r>
              <a:rPr lang="en-US" altLang="ko-KR" smtClean="0"/>
              <a:t>EntityManagerFactory emf = Persistence.createEntityManagerFactorry(“JPAProject”);</a:t>
            </a:r>
          </a:p>
          <a:p>
            <a:endParaRPr lang="en-US" altLang="ko-KR"/>
          </a:p>
          <a:p>
            <a:r>
              <a:rPr lang="en-US" altLang="ko-KR" smtClean="0"/>
              <a:t>EntityManager em = emf.createEntityManager();</a:t>
            </a:r>
          </a:p>
          <a:p>
            <a:endParaRPr lang="en-US" altLang="ko-KR"/>
          </a:p>
          <a:p>
            <a:r>
              <a:rPr lang="en-US" altLang="ko-KR" smtClean="0"/>
              <a:t>EMF</a:t>
            </a:r>
            <a:r>
              <a:rPr lang="ko-KR" altLang="en-US" smtClean="0"/>
              <a:t>객체로부터 </a:t>
            </a:r>
            <a:r>
              <a:rPr lang="en-US" altLang="ko-KR" smtClean="0"/>
              <a:t>EM</a:t>
            </a:r>
            <a:r>
              <a:rPr lang="ko-KR" altLang="en-US" smtClean="0"/>
              <a:t>객체를 얻었으면</a:t>
            </a:r>
            <a:r>
              <a:rPr lang="en-US" altLang="ko-KR" smtClean="0"/>
              <a:t>, EM </a:t>
            </a:r>
            <a:r>
              <a:rPr lang="ko-KR" altLang="en-US" smtClean="0"/>
              <a:t>을 통해 </a:t>
            </a:r>
            <a:r>
              <a:rPr lang="en-US" altLang="ko-KR" smtClean="0"/>
              <a:t>EntityTransaction </a:t>
            </a:r>
            <a:r>
              <a:rPr lang="ko-KR" altLang="en-US" smtClean="0"/>
              <a:t>객체를 얻을 수 있다 이 </a:t>
            </a:r>
            <a:r>
              <a:rPr lang="en-US" altLang="ko-KR" smtClean="0"/>
              <a:t>ET</a:t>
            </a:r>
            <a:r>
              <a:rPr lang="ko-KR" altLang="en-US" smtClean="0"/>
              <a:t>를 통해 트랜젝션을 제어</a:t>
            </a:r>
            <a:r>
              <a:rPr lang="en-US" altLang="ko-KR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41016" y="948690"/>
            <a:ext cx="19720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//Transaction </a:t>
            </a:r>
            <a:r>
              <a:rPr lang="ko-KR" altLang="en-US" smtClean="0"/>
              <a:t>생성</a:t>
            </a:r>
            <a:endParaRPr lang="en-US" altLang="ko-KR" smtClean="0"/>
          </a:p>
          <a:p>
            <a:r>
              <a:rPr lang="en-US" altLang="ko-KR" smtClean="0"/>
              <a:t>EntityTransaction tx = em.getTransaction();</a:t>
            </a:r>
          </a:p>
          <a:p>
            <a:endParaRPr lang="en-US" altLang="ko-KR"/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4954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447618"/>
            <a:ext cx="1465243" cy="499833"/>
          </a:xfrm>
        </p:spPr>
        <p:txBody>
          <a:bodyPr/>
          <a:lstStyle/>
          <a:p>
            <a:r>
              <a:rPr lang="ko-KR" altLang="en-US" smtClean="0"/>
              <a:t>개발 환경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5590" y="947451"/>
            <a:ext cx="1972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EntityManager </a:t>
            </a:r>
            <a:r>
              <a:rPr lang="ko-KR" altLang="en-US" smtClean="0"/>
              <a:t>객체가 제공하는 </a:t>
            </a:r>
            <a:r>
              <a:rPr lang="en-US" altLang="ko-KR" smtClean="0"/>
              <a:t>CRUD </a:t>
            </a:r>
            <a:r>
              <a:rPr lang="ko-KR" altLang="en-US" smtClean="0"/>
              <a:t>기능의 메서드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371599" y="2394230"/>
          <a:ext cx="8128000" cy="3032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메서드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기능 설명</a:t>
                      </a:r>
                      <a:endParaRPr lang="en-US" altLang="ko-KR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persist(Object entity)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엔티티를 영속화 </a:t>
                      </a:r>
                      <a:r>
                        <a:rPr lang="en-US" altLang="ko-KR" smtClean="0"/>
                        <a:t>(INSERT)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merge(Object</a:t>
                      </a:r>
                      <a:r>
                        <a:rPr lang="en-US" altLang="ko-KR" baseline="0" smtClean="0"/>
                        <a:t> entity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준영속 상태의 엔티티를 영속화</a:t>
                      </a:r>
                      <a:r>
                        <a:rPr lang="en-US" altLang="ko-KR" smtClean="0"/>
                        <a:t>(UPDATE)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remove(Object entity)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영속 상태의 엔티티를 제거</a:t>
                      </a:r>
                      <a:r>
                        <a:rPr lang="en-US" altLang="ko-KR" smtClean="0"/>
                        <a:t>(DELETE)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find(Class&lt;T&gt; entityClass, Object primaryKey)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하나의 엔티티를 검색</a:t>
                      </a:r>
                      <a:r>
                        <a:rPr lang="en-US" altLang="ko-KR" smtClean="0"/>
                        <a:t>(SELECT</a:t>
                      </a:r>
                      <a:r>
                        <a:rPr lang="en-US" altLang="ko-KR" baseline="0" smtClean="0"/>
                        <a:t> ONE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createQuery(Striong qlString, Class&lt;T&gt; result</a:t>
                      </a:r>
                      <a:r>
                        <a:rPr lang="en-US" altLang="ko-KR" baseline="0" smtClean="0"/>
                        <a:t>Class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JPQL</a:t>
                      </a:r>
                      <a:r>
                        <a:rPr lang="ko-KR" altLang="en-US" smtClean="0"/>
                        <a:t>에 해당하는 엔티티 목록을 검색 </a:t>
                      </a:r>
                      <a:r>
                        <a:rPr lang="en-US" altLang="ko-KR" smtClean="0"/>
                        <a:t>(SELECT LIST)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25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447618"/>
            <a:ext cx="1465243" cy="499833"/>
          </a:xfrm>
        </p:spPr>
        <p:txBody>
          <a:bodyPr/>
          <a:lstStyle/>
          <a:p>
            <a:r>
              <a:rPr lang="ko-KR" altLang="en-US" smtClean="0"/>
              <a:t>개발 환경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79233" y="1101687"/>
            <a:ext cx="1972019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JPA API </a:t>
            </a:r>
            <a:r>
              <a:rPr lang="ko-KR" altLang="en-US" smtClean="0"/>
              <a:t>사용</a:t>
            </a:r>
            <a:endParaRPr lang="en-US" altLang="ko-KR" smtClean="0"/>
          </a:p>
          <a:p>
            <a:r>
              <a:rPr lang="en-US" altLang="ko-KR"/>
              <a:t> EM</a:t>
            </a:r>
            <a:r>
              <a:rPr lang="ko-KR" altLang="en-US"/>
              <a:t>의 </a:t>
            </a:r>
            <a:r>
              <a:rPr lang="en-US" altLang="ko-KR"/>
              <a:t>persist()</a:t>
            </a:r>
            <a:r>
              <a:rPr lang="ko-KR" altLang="en-US"/>
              <a:t>메서드로 엔티티 객체를 영속화 해야 </a:t>
            </a:r>
            <a:r>
              <a:rPr lang="en-US" altLang="ko-KR"/>
              <a:t>INSERT </a:t>
            </a:r>
            <a:r>
              <a:rPr lang="ko-KR" altLang="en-US"/>
              <a:t>작업이 </a:t>
            </a:r>
            <a:r>
              <a:rPr lang="ko-KR" altLang="en-US" smtClean="0"/>
              <a:t>처리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jpql (Java Persistence Query Language) </a:t>
            </a:r>
          </a:p>
          <a:p>
            <a:r>
              <a:rPr lang="ko-KR" altLang="en-US" smtClean="0"/>
              <a:t>글 목록 조회 </a:t>
            </a:r>
            <a:endParaRPr lang="en-US" altLang="ko-KR" smtClean="0"/>
          </a:p>
          <a:p>
            <a:r>
              <a:rPr lang="en-US" altLang="ko-KR" smtClean="0"/>
              <a:t>String jpql = “select b from board b order by b.seq desc”;</a:t>
            </a:r>
          </a:p>
          <a:p>
            <a:r>
              <a:rPr lang="en-US" altLang="ko-KR" smtClean="0"/>
              <a:t>List&lt;Board&gt; boardList = em.createQuery(jpql, Board.class).getResultList();</a:t>
            </a:r>
          </a:p>
          <a:p>
            <a:r>
              <a:rPr lang="en-US" altLang="ko-KR" smtClean="0"/>
              <a:t>for(Board brd : boardList){</a:t>
            </a:r>
          </a:p>
          <a:p>
            <a:r>
              <a:rPr lang="en-US" altLang="ko-KR" smtClean="0"/>
              <a:t>syso(brd.toString())}</a:t>
            </a:r>
          </a:p>
          <a:p>
            <a:r>
              <a:rPr lang="en-US" altLang="ko-KR" smtClean="0"/>
              <a:t>tx.commit();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51252" y="1101687"/>
            <a:ext cx="19720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JPQL</a:t>
            </a:r>
            <a:r>
              <a:rPr lang="ko-KR" altLang="en-US" smtClean="0"/>
              <a:t>은 기존에 사용하던 </a:t>
            </a:r>
            <a:r>
              <a:rPr lang="en-US" altLang="ko-KR" smtClean="0"/>
              <a:t>SQL</a:t>
            </a:r>
            <a:r>
              <a:rPr lang="ko-KR" altLang="en-US" smtClean="0"/>
              <a:t>과 거의 유사한 문법이다</a:t>
            </a:r>
            <a:r>
              <a:rPr lang="en-US" altLang="ko-KR" smtClean="0"/>
              <a:t>. </a:t>
            </a:r>
            <a:r>
              <a:rPr lang="ko-KR" altLang="en-US" smtClean="0"/>
              <a:t>하지만 검색 대상이 테이블이 아닌 엔티티 객체라서 작성하는데 주의가 필요</a:t>
            </a:r>
            <a:r>
              <a:rPr lang="en-US" altLang="ko-KR" smtClean="0"/>
              <a:t>. </a:t>
            </a:r>
            <a:r>
              <a:rPr lang="ko-KR" altLang="en-US" smtClean="0"/>
              <a:t>어쩃든 </a:t>
            </a:r>
            <a:r>
              <a:rPr lang="en-US" altLang="ko-KR" smtClean="0"/>
              <a:t>JPQL</a:t>
            </a:r>
            <a:r>
              <a:rPr lang="ko-KR" altLang="en-US" smtClean="0"/>
              <a:t>을 작성하고 실행하면 하이버네스트 같은 </a:t>
            </a:r>
            <a:r>
              <a:rPr lang="en-US" altLang="ko-KR" smtClean="0"/>
              <a:t>JPA</a:t>
            </a:r>
            <a:r>
              <a:rPr lang="ko-KR" altLang="en-US" smtClean="0"/>
              <a:t>구현체가 </a:t>
            </a:r>
            <a:r>
              <a:rPr lang="en-US" altLang="ko-KR" smtClean="0"/>
              <a:t>JPQL</a:t>
            </a:r>
            <a:r>
              <a:rPr lang="ko-KR" altLang="en-US" smtClean="0"/>
              <a:t>을 연동되는 </a:t>
            </a:r>
            <a:r>
              <a:rPr lang="en-US" altLang="ko-KR" smtClean="0"/>
              <a:t>DBMS</a:t>
            </a:r>
            <a:r>
              <a:rPr lang="ko-KR" altLang="en-US" smtClean="0"/>
              <a:t>에 맞게 적절한 </a:t>
            </a:r>
            <a:r>
              <a:rPr lang="en-US" altLang="ko-KR" smtClean="0"/>
              <a:t>SELECT </a:t>
            </a:r>
            <a:r>
              <a:rPr lang="ko-KR" altLang="en-US" smtClean="0"/>
              <a:t>명령어로 변환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30756" y="1101687"/>
            <a:ext cx="19720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스프링과 </a:t>
            </a:r>
            <a:r>
              <a:rPr lang="en-US" altLang="ko-KR" smtClean="0"/>
              <a:t>JPA</a:t>
            </a:r>
            <a:r>
              <a:rPr lang="ko-KR" altLang="en-US" smtClean="0"/>
              <a:t>를 연동하기 위해 가장 먼저 등록할 클래스는 </a:t>
            </a:r>
            <a:r>
              <a:rPr lang="en-US" altLang="ko-KR" smtClean="0"/>
              <a:t>JpaVendorAdapter</a:t>
            </a:r>
            <a:r>
              <a:rPr lang="ko-KR" altLang="en-US" smtClean="0"/>
              <a:t>이다</a:t>
            </a:r>
            <a:r>
              <a:rPr lang="en-US" altLang="ko-KR" smtClean="0"/>
              <a:t>. </a:t>
            </a:r>
            <a:r>
              <a:rPr lang="ko-KR" altLang="en-US" smtClean="0"/>
              <a:t>이 클래스는 실제로 </a:t>
            </a:r>
            <a:r>
              <a:rPr lang="en-US" altLang="ko-KR" smtClean="0"/>
              <a:t>DB</a:t>
            </a:r>
            <a:r>
              <a:rPr lang="ko-KR" altLang="en-US" smtClean="0"/>
              <a:t>연동에 사용할 </a:t>
            </a:r>
            <a:r>
              <a:rPr lang="en-US" altLang="ko-KR" smtClean="0"/>
              <a:t>JPA </a:t>
            </a:r>
            <a:r>
              <a:rPr lang="ko-KR" altLang="en-US" smtClean="0"/>
              <a:t>벤더를 지정할 때 사용하는데 </a:t>
            </a:r>
            <a:r>
              <a:rPr lang="en-US" altLang="ko-KR" smtClean="0"/>
              <a:t>, </a:t>
            </a:r>
            <a:r>
              <a:rPr lang="ko-KR" altLang="en-US" smtClean="0"/>
              <a:t>우리는 하이버네스트를 </a:t>
            </a:r>
            <a:r>
              <a:rPr lang="en-US" altLang="ko-KR" smtClean="0"/>
              <a:t>JPA </a:t>
            </a:r>
            <a:r>
              <a:rPr lang="ko-KR" altLang="en-US" smtClean="0"/>
              <a:t>구현체로 사용하고 있으므로 </a:t>
            </a:r>
            <a:r>
              <a:rPr lang="en-US" altLang="ko-KR" smtClean="0"/>
              <a:t>JpaVendorAdapter </a:t>
            </a:r>
            <a:r>
              <a:rPr lang="ko-KR" altLang="en-US" smtClean="0"/>
              <a:t>클래스로 </a:t>
            </a:r>
            <a:r>
              <a:rPr lang="en-US" altLang="ko-KR" smtClean="0"/>
              <a:t>HibernateJpaVendorAdapter</a:t>
            </a:r>
            <a:r>
              <a:rPr lang="ko-KR" altLang="en-US" smtClean="0"/>
              <a:t>를 </a:t>
            </a:r>
            <a:r>
              <a:rPr lang="en-US" altLang="ko-KR" smtClean="0"/>
              <a:t>&lt;Bean&gt; </a:t>
            </a:r>
            <a:r>
              <a:rPr lang="ko-KR" altLang="en-US" smtClean="0"/>
              <a:t>등록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02775" y="1101687"/>
            <a:ext cx="1972019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두번째 등록할 클래스는 </a:t>
            </a:r>
            <a:r>
              <a:rPr lang="en-US" altLang="ko-KR" smtClean="0"/>
              <a:t>EntityManagerFactorybean. JPA</a:t>
            </a:r>
            <a:r>
              <a:rPr lang="ko-KR" altLang="en-US" smtClean="0"/>
              <a:t>를 이용하여 </a:t>
            </a:r>
            <a:r>
              <a:rPr lang="en-US" altLang="ko-KR" smtClean="0"/>
              <a:t>DAO</a:t>
            </a:r>
            <a:r>
              <a:rPr lang="ko-KR" altLang="en-US" smtClean="0"/>
              <a:t>클래스를 구현하려면 최종적으로 </a:t>
            </a:r>
            <a:r>
              <a:rPr lang="en-US" altLang="ko-KR" smtClean="0"/>
              <a:t>EntityManager </a:t>
            </a:r>
            <a:r>
              <a:rPr lang="ko-KR" altLang="en-US" smtClean="0"/>
              <a:t>객체가 필요하다 이 </a:t>
            </a:r>
            <a:r>
              <a:rPr lang="en-US" altLang="ko-KR" smtClean="0"/>
              <a:t>EM </a:t>
            </a:r>
            <a:r>
              <a:rPr lang="ko-KR" altLang="en-US" smtClean="0"/>
              <a:t>객체를 생성하려면 공장 기능의 클레스인 </a:t>
            </a:r>
            <a:r>
              <a:rPr lang="en-US" altLang="ko-KR" smtClean="0"/>
              <a:t>LocalContainerEntityManagerFactoryBean</a:t>
            </a:r>
            <a:r>
              <a:rPr lang="ko-KR" altLang="en-US" smtClean="0"/>
              <a:t>클래스를 </a:t>
            </a:r>
            <a:r>
              <a:rPr lang="en-US" altLang="ko-KR" smtClean="0"/>
              <a:t>&lt;bean&gt;</a:t>
            </a:r>
            <a:r>
              <a:rPr lang="ko-KR" altLang="en-US" smtClean="0"/>
              <a:t>등록할 때 다음과 같이 영속성 유닛 관련된 설정을 같이 처리 가능</a:t>
            </a:r>
            <a:r>
              <a:rPr lang="en-US" altLang="ko-KR" smtClean="0"/>
              <a:t>. </a:t>
            </a:r>
            <a:r>
              <a:rPr lang="ko-KR" altLang="en-US" smtClean="0"/>
              <a:t>만약 이렇게 설정한다면 앞에서 추가한 </a:t>
            </a:r>
            <a:r>
              <a:rPr lang="en-US" altLang="ko-KR" smtClean="0"/>
              <a:t>persistence.xml </a:t>
            </a:r>
            <a:r>
              <a:rPr lang="ko-KR" altLang="en-US" smtClean="0"/>
              <a:t>파일은 제거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4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447618"/>
            <a:ext cx="1465243" cy="499833"/>
          </a:xfrm>
        </p:spPr>
        <p:txBody>
          <a:bodyPr/>
          <a:lstStyle/>
          <a:p>
            <a:r>
              <a:rPr lang="ko-KR" altLang="en-US" smtClean="0"/>
              <a:t>개발 환경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32" y="1214370"/>
            <a:ext cx="5774659" cy="534636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32" y="1214370"/>
            <a:ext cx="990300" cy="102144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509342" y="928418"/>
            <a:ext cx="5179553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mtClean="0"/>
              <a:t>장점</a:t>
            </a:r>
            <a:endParaRPr lang="en-US" altLang="ko-KR" b="1" smtClean="0"/>
          </a:p>
          <a:p>
            <a:r>
              <a:rPr lang="ko-KR" altLang="en-US" sz="1600" smtClean="0"/>
              <a:t>▪ 수많은 언어와 다양한 환경을 제공</a:t>
            </a:r>
            <a:endParaRPr lang="en-US" altLang="ko-KR" sz="1600" smtClean="0"/>
          </a:p>
          <a:p>
            <a:r>
              <a:rPr lang="ko-KR" altLang="en-US" sz="1600" smtClean="0"/>
              <a:t>▪ </a:t>
            </a:r>
            <a:r>
              <a:rPr lang="en-US" altLang="ko-KR" sz="1600" smtClean="0"/>
              <a:t>Plug-In</a:t>
            </a:r>
            <a:r>
              <a:rPr lang="ko-KR" altLang="en-US" sz="1600" smtClean="0"/>
              <a:t>의 설치가 용이하고 의존성 및 버전이</a:t>
            </a:r>
            <a:endParaRPr lang="en-US" altLang="ko-KR" sz="1600" smtClean="0"/>
          </a:p>
          <a:p>
            <a:r>
              <a:rPr lang="en-US" altLang="ko-KR" sz="1600"/>
              <a:t> </a:t>
            </a:r>
            <a:r>
              <a:rPr lang="ko-KR" altLang="en-US" sz="1600" smtClean="0"/>
              <a:t> 내장되어 충돌 문제가 전무</a:t>
            </a:r>
            <a:r>
              <a:rPr lang="ko-KR" altLang="en-US" sz="1600"/>
              <a:t>함</a:t>
            </a:r>
            <a:endParaRPr lang="en-US" altLang="ko-KR" sz="1600" smtClean="0"/>
          </a:p>
          <a:p>
            <a:r>
              <a:rPr lang="ko-KR" altLang="en-US" sz="1600" smtClean="0"/>
              <a:t>▪ </a:t>
            </a:r>
            <a:r>
              <a:rPr lang="en-US" altLang="ko-KR" sz="1600" smtClean="0"/>
              <a:t>Code Assist</a:t>
            </a:r>
            <a:r>
              <a:rPr lang="ko-KR" altLang="en-US" sz="1600" smtClean="0"/>
              <a:t>의 기능이 뛰어나 안정성</a:t>
            </a:r>
            <a:r>
              <a:rPr lang="en-US" altLang="ko-KR" sz="1600" smtClean="0"/>
              <a:t>, </a:t>
            </a:r>
            <a:r>
              <a:rPr lang="ko-KR" altLang="en-US" sz="1600" smtClean="0"/>
              <a:t>속도</a:t>
            </a:r>
            <a:r>
              <a:rPr lang="en-US" altLang="ko-KR" sz="1600" smtClean="0"/>
              <a:t>, </a:t>
            </a:r>
          </a:p>
          <a:p>
            <a:r>
              <a:rPr lang="en-US" altLang="ko-KR" sz="1600"/>
              <a:t> </a:t>
            </a:r>
            <a:r>
              <a:rPr lang="en-US" altLang="ko-KR" sz="1600" smtClean="0"/>
              <a:t> </a:t>
            </a:r>
            <a:r>
              <a:rPr lang="ko-KR" altLang="en-US" sz="1600" smtClean="0"/>
              <a:t>편의성이 우수함</a:t>
            </a:r>
            <a:endParaRPr lang="en-US" altLang="ko-KR" sz="1600" smtClean="0"/>
          </a:p>
          <a:p>
            <a:r>
              <a:rPr lang="ko-KR" altLang="en-US" sz="1600" smtClean="0"/>
              <a:t>▪ </a:t>
            </a:r>
            <a:r>
              <a:rPr lang="en-US" altLang="ko-KR" sz="1600" smtClean="0"/>
              <a:t>Ctrl + H </a:t>
            </a:r>
            <a:r>
              <a:rPr lang="ko-KR" altLang="en-US" sz="1600" smtClean="0"/>
              <a:t>기능이 아닌 </a:t>
            </a:r>
            <a:r>
              <a:rPr lang="en-US" altLang="ko-KR" sz="1600" smtClean="0"/>
              <a:t>Shift x 2, Ctrl + F</a:t>
            </a:r>
            <a:r>
              <a:rPr lang="ko-KR" altLang="en-US" sz="1600" smtClean="0"/>
              <a:t>로 검색이</a:t>
            </a:r>
            <a:endParaRPr lang="en-US" altLang="ko-KR" sz="1600" smtClean="0"/>
          </a:p>
          <a:p>
            <a:r>
              <a:rPr lang="en-US" altLang="ko-KR" sz="1600"/>
              <a:t> </a:t>
            </a:r>
            <a:r>
              <a:rPr lang="ko-KR" altLang="en-US" sz="1600" smtClean="0"/>
              <a:t> 빠르고 편함</a:t>
            </a:r>
            <a:endParaRPr lang="en-US" altLang="ko-KR" sz="1600" smtClean="0"/>
          </a:p>
          <a:p>
            <a:r>
              <a:rPr lang="ko-KR" altLang="en-US" sz="1600" smtClean="0"/>
              <a:t>▪ </a:t>
            </a:r>
            <a:r>
              <a:rPr lang="en-US" altLang="ko-KR" sz="1600" smtClean="0"/>
              <a:t>Code</a:t>
            </a:r>
            <a:r>
              <a:rPr lang="ko-KR" altLang="en-US" sz="1600" smtClean="0"/>
              <a:t>에 관한 높은 통찰 </a:t>
            </a:r>
            <a:r>
              <a:rPr lang="en-US" altLang="ko-KR" sz="1600" smtClean="0"/>
              <a:t>: </a:t>
            </a:r>
            <a:r>
              <a:rPr lang="ko-KR" altLang="en-US" sz="1600" smtClean="0"/>
              <a:t>코드 중복기능 검사</a:t>
            </a:r>
            <a:r>
              <a:rPr lang="en-US" altLang="ko-KR" sz="1600"/>
              <a:t> </a:t>
            </a:r>
            <a:r>
              <a:rPr lang="ko-KR" altLang="en-US" sz="1600" smtClean="0"/>
              <a:t>및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>   </a:t>
            </a:r>
            <a:r>
              <a:rPr lang="ko-KR" altLang="en-US" sz="1600" smtClean="0"/>
              <a:t>수정 기능 </a:t>
            </a:r>
            <a:endParaRPr lang="en-US" altLang="ko-KR" sz="1600" smtClean="0"/>
          </a:p>
          <a:p>
            <a:endParaRPr lang="en-US" altLang="ko-KR" smtClean="0"/>
          </a:p>
          <a:p>
            <a:r>
              <a:rPr lang="ko-KR" altLang="en-US" b="1" smtClean="0"/>
              <a:t>단점</a:t>
            </a:r>
            <a:endParaRPr lang="en-US" altLang="ko-KR" b="1" smtClean="0"/>
          </a:p>
          <a:p>
            <a:r>
              <a:rPr lang="ko-KR" altLang="en-US" sz="1600" smtClean="0"/>
              <a:t>▪상당히 높은 가격 </a:t>
            </a:r>
            <a:r>
              <a:rPr lang="en-US" altLang="ko-KR" sz="1600" smtClean="0"/>
              <a:t>: </a:t>
            </a:r>
            <a:r>
              <a:rPr lang="ko-KR" altLang="en-US" sz="1600" smtClean="0"/>
              <a:t>유료</a:t>
            </a:r>
            <a:endParaRPr lang="en-US" altLang="ko-KR" sz="1600" smtClean="0"/>
          </a:p>
          <a:p>
            <a:r>
              <a:rPr lang="ko-KR" altLang="en-US" sz="1600" smtClean="0"/>
              <a:t>▪아직 회사들은 이클립스의 의존성이 높음</a:t>
            </a:r>
            <a:endParaRPr lang="en-US" altLang="ko-KR" sz="1600" smtClean="0"/>
          </a:p>
          <a:p>
            <a:r>
              <a:rPr lang="ko-KR" altLang="en-US" sz="1600" smtClean="0"/>
              <a:t>▪단축키</a:t>
            </a:r>
            <a:r>
              <a:rPr lang="en-US" altLang="ko-KR" sz="1600" smtClean="0"/>
              <a:t>, </a:t>
            </a:r>
            <a:r>
              <a:rPr lang="ko-KR" altLang="en-US" sz="1600" smtClean="0"/>
              <a:t>개발 환경의 적응</a:t>
            </a:r>
            <a:r>
              <a:rPr lang="en-US" altLang="ko-KR" sz="1600"/>
              <a:t> </a:t>
            </a:r>
            <a:r>
              <a:rPr lang="ko-KR" altLang="en-US" sz="1600" smtClean="0"/>
              <a:t>필요</a:t>
            </a:r>
            <a:endParaRPr lang="en-US" altLang="ko-KR" sz="1600" smtClean="0"/>
          </a:p>
          <a:p>
            <a:endParaRPr lang="en-US" altLang="ko-KR"/>
          </a:p>
          <a:p>
            <a:r>
              <a:rPr lang="ko-KR" altLang="en-US" b="1" smtClean="0"/>
              <a:t>느낀점</a:t>
            </a:r>
            <a:endParaRPr lang="en-US" altLang="ko-KR" b="1" smtClean="0"/>
          </a:p>
          <a:p>
            <a:r>
              <a:rPr lang="ko-KR" altLang="en-US" sz="1600" smtClean="0"/>
              <a:t>▪교육용 </a:t>
            </a:r>
            <a:r>
              <a:rPr lang="en-US" altLang="ko-KR" sz="1600" smtClean="0"/>
              <a:t>Google Cloud </a:t>
            </a:r>
            <a:r>
              <a:rPr lang="ko-KR" altLang="en-US" sz="1600" smtClean="0"/>
              <a:t>계정으로 </a:t>
            </a:r>
            <a:r>
              <a:rPr lang="en-US" altLang="ko-KR" sz="1600" smtClean="0"/>
              <a:t>Ultimate </a:t>
            </a:r>
            <a:r>
              <a:rPr lang="ko-KR" altLang="en-US" sz="1600" smtClean="0"/>
              <a:t>버전을 사용하여 </a:t>
            </a:r>
            <a:endParaRPr lang="en-US" altLang="ko-KR" sz="1600" smtClean="0"/>
          </a:p>
          <a:p>
            <a:r>
              <a:rPr lang="en-US" altLang="ko-KR" sz="1600"/>
              <a:t> </a:t>
            </a:r>
            <a:r>
              <a:rPr lang="ko-KR" altLang="en-US" sz="1600" smtClean="0"/>
              <a:t> </a:t>
            </a:r>
            <a:r>
              <a:rPr lang="en-US" altLang="ko-KR" sz="1600" smtClean="0"/>
              <a:t>eclipse</a:t>
            </a:r>
            <a:r>
              <a:rPr lang="ko-KR" altLang="en-US" sz="1600" smtClean="0"/>
              <a:t>보다 비교적 좋은 환경에서 작업하는 것이  </a:t>
            </a:r>
            <a:endParaRPr lang="en-US" altLang="ko-KR" sz="1600" smtClean="0"/>
          </a:p>
          <a:p>
            <a:r>
              <a:rPr lang="ko-KR" altLang="en-US" sz="1600" smtClean="0"/>
              <a:t> 편했지만</a:t>
            </a:r>
            <a:r>
              <a:rPr lang="en-US" altLang="ko-KR" sz="1600" smtClean="0"/>
              <a:t>, </a:t>
            </a:r>
            <a:r>
              <a:rPr lang="ko-KR" altLang="en-US" sz="1600" smtClean="0"/>
              <a:t>비용적 차원에서 지금까지 무료로</a:t>
            </a:r>
            <a:endParaRPr lang="en-US" altLang="ko-KR" sz="1600" smtClean="0"/>
          </a:p>
          <a:p>
            <a:r>
              <a:rPr lang="ko-KR" altLang="en-US" sz="1600" smtClean="0"/>
              <a:t> 사용해 온</a:t>
            </a:r>
            <a:r>
              <a:rPr lang="en-US" altLang="ko-KR" sz="1600" smtClean="0"/>
              <a:t>eclipse</a:t>
            </a:r>
            <a:r>
              <a:rPr lang="ko-KR" altLang="en-US" sz="1600" smtClean="0"/>
              <a:t>를 사용하는 것이 바람직</a:t>
            </a:r>
            <a:endParaRPr lang="en-US" altLang="ko-KR" sz="1600" smtClean="0"/>
          </a:p>
        </p:txBody>
      </p:sp>
      <p:sp>
        <p:nvSpPr>
          <p:cNvPr id="2" name="직사각형 1"/>
          <p:cNvSpPr/>
          <p:nvPr/>
        </p:nvSpPr>
        <p:spPr>
          <a:xfrm>
            <a:off x="393550" y="845038"/>
            <a:ext cx="779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intelliJ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559" y="3602516"/>
            <a:ext cx="4791631" cy="295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5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447618"/>
            <a:ext cx="1465243" cy="499833"/>
          </a:xfrm>
        </p:spPr>
        <p:txBody>
          <a:bodyPr/>
          <a:lstStyle/>
          <a:p>
            <a:r>
              <a:rPr lang="ko-KR" altLang="en-US" smtClean="0"/>
              <a:t>개발 환경</a:t>
            </a:r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32621" y="3155401"/>
          <a:ext cx="10708398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08457"/>
                <a:gridCol w="7799941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smtClean="0"/>
                        <a:t>spring boot @Anotation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기능 설명</a:t>
                      </a:r>
                      <a:endParaRPr lang="en-US" altLang="ko-KR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@SpringBootApplication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smtClean="0"/>
                        <a:t>▪ </a:t>
                      </a:r>
                      <a:r>
                        <a:rPr lang="en-US" altLang="ko-KR" smtClean="0"/>
                        <a:t>Application </a:t>
                      </a:r>
                      <a:r>
                        <a:rPr lang="ko-KR" altLang="en-US" smtClean="0"/>
                        <a:t>클래스는 프로젝트의 메인 클래스</a:t>
                      </a:r>
                      <a:endParaRPr lang="en-US" altLang="ko-KR" smtClean="0"/>
                    </a:p>
                    <a:p>
                      <a:r>
                        <a:rPr lang="ko-KR" altLang="en-US" sz="1800" smtClean="0"/>
                        <a:t>▪ </a:t>
                      </a:r>
                      <a:r>
                        <a:rPr lang="ko-KR" altLang="en-US" smtClean="0"/>
                        <a:t>부트의 자동설정</a:t>
                      </a:r>
                      <a:r>
                        <a:rPr lang="en-US" altLang="ko-KR" smtClean="0"/>
                        <a:t>, Bean </a:t>
                      </a:r>
                      <a:r>
                        <a:rPr lang="ko-KR" altLang="en-US" smtClean="0"/>
                        <a:t>읽기와 생성 모두 자동으로 설정</a:t>
                      </a:r>
                      <a:endParaRPr lang="en-US" altLang="ko-KR" smtClean="0"/>
                    </a:p>
                    <a:p>
                      <a:r>
                        <a:rPr lang="ko-KR" altLang="en-US" sz="1800" smtClean="0"/>
                        <a:t>▪ </a:t>
                      </a:r>
                      <a:r>
                        <a:rPr lang="ko-KR" altLang="en-US" smtClean="0"/>
                        <a:t>프로젝트의 최상단에 위치</a:t>
                      </a:r>
                      <a:endParaRPr lang="en-US" altLang="ko-KR" smtClean="0"/>
                    </a:p>
                    <a:p>
                      <a:r>
                        <a:rPr lang="ko-KR" altLang="en-US" sz="1800" smtClean="0"/>
                        <a:t>▪ </a:t>
                      </a:r>
                      <a:r>
                        <a:rPr lang="en-US" altLang="ko-KR" smtClean="0"/>
                        <a:t>SpringApplication.run</a:t>
                      </a:r>
                      <a:r>
                        <a:rPr lang="ko-KR" altLang="en-US" smtClean="0"/>
                        <a:t>으로 인한 내장 </a:t>
                      </a:r>
                      <a:r>
                        <a:rPr lang="en-US" altLang="ko-KR" smtClean="0"/>
                        <a:t>WAS </a:t>
                      </a:r>
                      <a:r>
                        <a:rPr lang="ko-KR" altLang="en-US" smtClean="0"/>
                        <a:t>가동</a:t>
                      </a:r>
                      <a:endParaRPr lang="en-US" altLang="ko-KR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mtClean="0"/>
                        <a:t>@EnableJpaAuditing</a:t>
                      </a:r>
                      <a:endParaRPr lang="ko-KR" altLang="en-US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21" y="1344058"/>
            <a:ext cx="2533312" cy="122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4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447618"/>
            <a:ext cx="1465243" cy="499833"/>
          </a:xfrm>
        </p:spPr>
        <p:txBody>
          <a:bodyPr/>
          <a:lstStyle/>
          <a:p>
            <a:r>
              <a:rPr lang="ko-KR" altLang="en-US" smtClean="0"/>
              <a:t>개발 환경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21" y="947451"/>
            <a:ext cx="2533312" cy="1227073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32621" y="2740458"/>
          <a:ext cx="10708398" cy="40741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08457"/>
                <a:gridCol w="7799941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smtClean="0"/>
                        <a:t>spring boot @Anotation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기능 설명</a:t>
                      </a:r>
                      <a:endParaRPr lang="en-US" altLang="ko-KR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@Controller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MVC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ko-KR" altLang="en-US" baseline="0" smtClean="0"/>
                        <a:t>패턴에서의 중간 제어자 역할</a:t>
                      </a:r>
                      <a:endParaRPr lang="en-US" altLang="ko-KR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@Service</a:t>
                      </a:r>
                      <a:endParaRPr lang="en-US" altLang="ko-KR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ko-KR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@Transactional</a:t>
                      </a:r>
                      <a:endParaRPr kumimoji="0" lang="en-US" altLang="ko-KR" b="1" i="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ko-KR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@Component</a:t>
                      </a:r>
                      <a:endParaRPr kumimoji="0" lang="en-US" altLang="ko-KR" b="1" i="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ko-KR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@AutoWired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스프링이 관리하는 빈을 주입 받음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@RestController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JSON</a:t>
                      </a:r>
                      <a:r>
                        <a:rPr lang="ko-KR" altLang="en-US" smtClean="0"/>
                        <a:t>을</a:t>
                      </a:r>
                      <a:r>
                        <a:rPr lang="ko-KR" altLang="en-US" baseline="0" smtClean="0"/>
                        <a:t> 반환하는 </a:t>
                      </a:r>
                      <a:r>
                        <a:rPr lang="en-US" altLang="ko-KR" baseline="0" smtClean="0"/>
                        <a:t>Controller</a:t>
                      </a:r>
                      <a:r>
                        <a:rPr lang="ko-KR" altLang="en-US" baseline="0" smtClean="0"/>
                        <a:t>로 선언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@GetMapping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@PathVariable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@Target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@Retention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30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447618"/>
            <a:ext cx="1465243" cy="499833"/>
          </a:xfrm>
        </p:spPr>
        <p:txBody>
          <a:bodyPr/>
          <a:lstStyle/>
          <a:p>
            <a:r>
              <a:rPr lang="ko-KR" altLang="en-US" smtClean="0"/>
              <a:t>개발 환경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90372" y="139449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/>
          </a:p>
          <a:p>
            <a:r>
              <a:rPr lang="en-US" altLang="ko-KR" smtClean="0"/>
              <a:t>Lombok</a:t>
            </a:r>
          </a:p>
          <a:p>
            <a:r>
              <a:rPr lang="ko-KR" altLang="en-US" smtClean="0"/>
              <a:t>자주 사용하는 코드 </a:t>
            </a:r>
            <a:r>
              <a:rPr lang="en-US" altLang="ko-KR" smtClean="0"/>
              <a:t>Getter, Setter, </a:t>
            </a:r>
            <a:r>
              <a:rPr lang="ko-KR" altLang="en-US" smtClean="0"/>
              <a:t>기본생성자</a:t>
            </a:r>
            <a:r>
              <a:rPr lang="en-US" altLang="ko-KR" smtClean="0"/>
              <a:t>, toString </a:t>
            </a:r>
            <a:r>
              <a:rPr lang="ko-KR" altLang="en-US" smtClean="0"/>
              <a:t>등을 어노테이션으로 자동 생성</a:t>
            </a:r>
            <a:endParaRPr lang="en-US" altLang="ko-KR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21" y="1101687"/>
            <a:ext cx="2201220" cy="1515168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732621" y="3620824"/>
          <a:ext cx="10708398" cy="2860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08457"/>
                <a:gridCol w="7799941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smtClean="0"/>
                        <a:t>lombok@Anotation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기능 설명</a:t>
                      </a:r>
                      <a:endParaRPr lang="en-US" altLang="ko-KR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@RequiredArgsConstructor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smtClean="0"/>
                        <a:t>▪ </a:t>
                      </a:r>
                      <a:r>
                        <a:rPr lang="ko-KR" altLang="en-US" smtClean="0"/>
                        <a:t>선언된 모든 </a:t>
                      </a:r>
                      <a:r>
                        <a:rPr lang="en-US" altLang="ko-KR" smtClean="0"/>
                        <a:t>final </a:t>
                      </a:r>
                      <a:r>
                        <a:rPr lang="ko-KR" altLang="en-US" smtClean="0"/>
                        <a:t>필드가 포함된 생성자를 생성</a:t>
                      </a:r>
                      <a:r>
                        <a:rPr lang="en-US" altLang="ko-KR" smtClean="0"/>
                        <a:t>, </a:t>
                      </a:r>
                      <a:r>
                        <a:rPr lang="ko-KR" altLang="en-US" smtClean="0"/>
                        <a:t>없으면 생성 안함</a:t>
                      </a:r>
                      <a:endParaRPr lang="en-US" altLang="ko-KR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@NoArgsConstructor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mtClean="0"/>
                        <a:t>▪ </a:t>
                      </a:r>
                      <a:r>
                        <a:rPr lang="ko-KR" altLang="en-US" smtClean="0"/>
                        <a:t>기본 생성자 자동 추가 </a:t>
                      </a:r>
                      <a:r>
                        <a:rPr lang="en-US" altLang="ko-KR" smtClean="0"/>
                        <a:t>:</a:t>
                      </a:r>
                      <a:r>
                        <a:rPr lang="en-US" altLang="ko-KR" baseline="0" smtClean="0"/>
                        <a:t> public Posts( ){ }</a:t>
                      </a:r>
                      <a:endParaRPr lang="ko-KR" altLang="en-US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ko-KR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@Builder</a:t>
                      </a:r>
                      <a:endParaRPr kumimoji="0" lang="en-US" altLang="ko-KR" b="1" i="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mtClean="0"/>
                        <a:t>▪ </a:t>
                      </a:r>
                      <a:r>
                        <a:rPr lang="ko-KR" altLang="en-US" smtClean="0"/>
                        <a:t>해당 클래스의 빌더 패턴 클래스를 생성</a:t>
                      </a:r>
                      <a:endParaRPr lang="en-US" altLang="ko-KR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mtClean="0"/>
                        <a:t>▪ </a:t>
                      </a:r>
                      <a:r>
                        <a:rPr lang="ko-KR" altLang="en-US" smtClean="0"/>
                        <a:t>생성자 상단에 선언 시 생성자에 포함된 필드만 빌더에 포함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@Getter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mtClean="0"/>
                        <a:t>▪ </a:t>
                      </a:r>
                      <a:r>
                        <a:rPr lang="ko-KR" altLang="en-US" smtClean="0"/>
                        <a:t>선언된 모든 필드의 </a:t>
                      </a:r>
                      <a:r>
                        <a:rPr lang="en-US" altLang="ko-KR" smtClean="0"/>
                        <a:t>get </a:t>
                      </a:r>
                      <a:r>
                        <a:rPr lang="ko-KR" altLang="en-US" smtClean="0"/>
                        <a:t>메서드를 생성</a:t>
                      </a:r>
                      <a:endParaRPr lang="en-US" altLang="ko-KR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@Setter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mtClean="0"/>
                        <a:t>▪ </a:t>
                      </a:r>
                      <a:r>
                        <a:rPr lang="ko-KR" altLang="en-US" smtClean="0"/>
                        <a:t>선언된 모든 필드의 </a:t>
                      </a:r>
                      <a:r>
                        <a:rPr lang="en-US" altLang="ko-KR" smtClean="0"/>
                        <a:t>set </a:t>
                      </a:r>
                      <a:r>
                        <a:rPr lang="ko-KR" altLang="en-US" smtClean="0"/>
                        <a:t>메서드를 생성</a:t>
                      </a:r>
                      <a:endParaRPr lang="en-US" altLang="ko-KR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52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447618"/>
            <a:ext cx="1465243" cy="499833"/>
          </a:xfrm>
        </p:spPr>
        <p:txBody>
          <a:bodyPr/>
          <a:lstStyle/>
          <a:p>
            <a:r>
              <a:rPr lang="ko-KR" altLang="en-US" smtClean="0"/>
              <a:t>개발 환경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47448"/>
            <a:ext cx="1682268" cy="1559475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32621" y="3620824"/>
          <a:ext cx="10708398" cy="2926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08457"/>
                <a:gridCol w="7799941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smtClean="0"/>
                        <a:t>JPA@Anotation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기능 설명</a:t>
                      </a:r>
                      <a:endParaRPr lang="en-US" altLang="ko-KR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@Entity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smtClean="0"/>
                        <a:t>▪ 데이터베이스와 맞닿은 핵심 클래스</a:t>
                      </a:r>
                      <a:endParaRPr lang="en-US" altLang="ko-KR" sz="1800" smtClean="0"/>
                    </a:p>
                    <a:p>
                      <a:r>
                        <a:rPr lang="ko-KR" altLang="en-US" sz="1800" smtClean="0"/>
                        <a:t>▪ </a:t>
                      </a:r>
                      <a:r>
                        <a:rPr lang="en-US" altLang="ko-KR" sz="1800" smtClean="0"/>
                        <a:t>Entity </a:t>
                      </a:r>
                      <a:r>
                        <a:rPr lang="ko-KR" altLang="en-US" sz="1800" smtClean="0"/>
                        <a:t>클래스를 기준으로 테이블이 생성되고</a:t>
                      </a:r>
                      <a:r>
                        <a:rPr lang="en-US" altLang="ko-KR" sz="1800" smtClean="0"/>
                        <a:t>, </a:t>
                      </a:r>
                      <a:r>
                        <a:rPr lang="ko-KR" altLang="en-US" sz="1800" smtClean="0"/>
                        <a:t>스키마가 변경</a:t>
                      </a:r>
                      <a:endParaRPr lang="en-US" altLang="ko-KR" sz="1800" smtClean="0"/>
                    </a:p>
                    <a:p>
                      <a:pPr latinLnBrk="1">
                        <a:defRPr/>
                      </a:pPr>
                      <a:r>
                        <a:rPr lang="ko-KR" altLang="en-US" sz="1800" smtClean="0"/>
                        <a:t>▪ 화면 변경은 아주 사소한 기능 변경인데</a:t>
                      </a:r>
                      <a:r>
                        <a:rPr lang="en-US" altLang="ko-KR" sz="1800" smtClean="0"/>
                        <a:t>, </a:t>
                      </a:r>
                      <a:r>
                        <a:rPr lang="ko-KR" altLang="en-US" sz="1800" smtClean="0"/>
                        <a:t>이를 위해 테이블과 연결 된</a:t>
                      </a:r>
                      <a:endParaRPr lang="en-US" altLang="ko-KR" sz="1800" smtClean="0"/>
                    </a:p>
                    <a:p>
                      <a:pPr latinLnBrk="1">
                        <a:defRPr/>
                      </a:pPr>
                      <a:r>
                        <a:rPr lang="ko-KR" altLang="en-US" sz="1800" smtClean="0"/>
                        <a:t>   </a:t>
                      </a:r>
                      <a:r>
                        <a:rPr lang="en-US" altLang="ko-KR" sz="1800" smtClean="0"/>
                        <a:t>Entity</a:t>
                      </a:r>
                      <a:r>
                        <a:rPr lang="ko-KR" altLang="en-US" sz="1800" smtClean="0"/>
                        <a:t>클래스를 변경하는 것은 큰 변경</a:t>
                      </a:r>
                      <a:endParaRPr lang="en-US" altLang="ko-KR" sz="1800" smtClean="0"/>
                    </a:p>
                    <a:p>
                      <a:pPr latinLnBrk="1">
                        <a:defRPr/>
                      </a:pPr>
                      <a:r>
                        <a:rPr lang="ko-KR" altLang="en-US" sz="1800" smtClean="0"/>
                        <a:t>▪ 수많은 </a:t>
                      </a:r>
                      <a:r>
                        <a:rPr lang="en-US" altLang="ko-KR" sz="1800" smtClean="0"/>
                        <a:t>Service</a:t>
                      </a:r>
                      <a:r>
                        <a:rPr lang="ko-KR" altLang="en-US" sz="1800" smtClean="0"/>
                        <a:t> 클래스나 </a:t>
                      </a:r>
                      <a:r>
                        <a:rPr lang="en-US" altLang="ko-KR" sz="1800" smtClean="0"/>
                        <a:t>business logic</a:t>
                      </a:r>
                      <a:r>
                        <a:rPr lang="ko-KR" altLang="en-US" sz="1800" smtClean="0"/>
                        <a:t>들이 </a:t>
                      </a:r>
                      <a:r>
                        <a:rPr lang="en-US" altLang="ko-KR" sz="1800" smtClean="0"/>
                        <a:t>Entity</a:t>
                      </a:r>
                      <a:r>
                        <a:rPr lang="ko-KR" altLang="en-US" sz="1800" smtClean="0"/>
                        <a:t>를 기준으로 동작</a:t>
                      </a:r>
                      <a:endParaRPr lang="en-US" altLang="ko-KR" sz="1800" smtClean="0"/>
                    </a:p>
                    <a:p>
                      <a:pPr latinLnBrk="1">
                        <a:defRPr/>
                      </a:pPr>
                      <a:r>
                        <a:rPr lang="ko-KR" altLang="en-US" sz="1800" smtClean="0"/>
                        <a:t>▪ </a:t>
                      </a:r>
                      <a:r>
                        <a:rPr lang="en-US" altLang="ko-KR" sz="1800" smtClean="0"/>
                        <a:t>Entity </a:t>
                      </a:r>
                      <a:r>
                        <a:rPr lang="ko-KR" altLang="en-US" sz="1800" smtClean="0"/>
                        <a:t>클래스가 변경되면 여러 클래스에 영향을 기치지만</a:t>
                      </a:r>
                      <a:r>
                        <a:rPr lang="en-US" altLang="ko-KR" sz="1800" smtClean="0"/>
                        <a:t>,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800" smtClean="0"/>
                        <a:t>  Request</a:t>
                      </a:r>
                      <a:r>
                        <a:rPr lang="ko-KR" altLang="en-US" sz="1800" smtClean="0"/>
                        <a:t>와 </a:t>
                      </a:r>
                      <a:r>
                        <a:rPr lang="en-US" altLang="ko-KR" sz="1800" smtClean="0"/>
                        <a:t>Response</a:t>
                      </a:r>
                      <a:r>
                        <a:rPr lang="ko-KR" altLang="en-US" sz="1800" smtClean="0"/>
                        <a:t>용 </a:t>
                      </a:r>
                      <a:r>
                        <a:rPr lang="en-US" altLang="ko-KR" sz="1800" smtClean="0"/>
                        <a:t>Dto</a:t>
                      </a:r>
                      <a:r>
                        <a:rPr lang="ko-KR" altLang="en-US" sz="1800" smtClean="0"/>
                        <a:t>는 </a:t>
                      </a:r>
                      <a:r>
                        <a:rPr lang="en-US" altLang="ko-KR" sz="1800" smtClean="0"/>
                        <a:t>View</a:t>
                      </a:r>
                      <a:r>
                        <a:rPr lang="ko-KR" altLang="en-US" sz="1800" smtClean="0"/>
                        <a:t>를 위한 클래스라 자주 변경이 필요</a:t>
                      </a:r>
                      <a:endParaRPr lang="en-US" altLang="ko-KR" sz="1800" smtClean="0"/>
                    </a:p>
                    <a:p>
                      <a:pPr latinLnBrk="1">
                        <a:defRPr/>
                      </a:pPr>
                      <a:r>
                        <a:rPr lang="ko-KR" altLang="en-US" sz="1800" smtClean="0"/>
                        <a:t>▪ </a:t>
                      </a:r>
                      <a:r>
                        <a:rPr lang="en-US" altLang="ko-KR" sz="1800" smtClean="0"/>
                        <a:t>Entity</a:t>
                      </a:r>
                      <a:r>
                        <a:rPr lang="ko-KR" altLang="en-US" sz="1800" smtClean="0"/>
                        <a:t>클래스와 </a:t>
                      </a:r>
                      <a:r>
                        <a:rPr lang="en-US" altLang="ko-KR" sz="1800" smtClean="0"/>
                        <a:t>Controller</a:t>
                      </a:r>
                      <a:r>
                        <a:rPr lang="ko-KR" altLang="en-US" sz="1800" smtClean="0"/>
                        <a:t>에서 쓸 </a:t>
                      </a:r>
                      <a:r>
                        <a:rPr lang="en-US" altLang="ko-KR" sz="1800" smtClean="0"/>
                        <a:t>Dto</a:t>
                      </a:r>
                      <a:r>
                        <a:rPr lang="ko-KR" altLang="en-US" sz="1800" smtClean="0"/>
                        <a:t>는 분리해서 사용</a:t>
                      </a:r>
                    </a:p>
                    <a:p>
                      <a:endParaRPr lang="ko-KR" altLang="en-US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9809776" y="1418198"/>
            <a:ext cx="1609950" cy="1600423"/>
            <a:chOff x="4464761" y="1124607"/>
            <a:chExt cx="1609950" cy="160042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4761" y="1124607"/>
              <a:ext cx="1609950" cy="1600423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4950619" y="1529197"/>
              <a:ext cx="583406" cy="1948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950619" y="2291288"/>
              <a:ext cx="583406" cy="1948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851" y="1418198"/>
            <a:ext cx="3448531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1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447618"/>
            <a:ext cx="1465243" cy="499833"/>
          </a:xfrm>
        </p:spPr>
        <p:txBody>
          <a:bodyPr/>
          <a:lstStyle/>
          <a:p>
            <a:r>
              <a:rPr lang="ko-KR" altLang="en-US" smtClean="0"/>
              <a:t>개발 환경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47448"/>
            <a:ext cx="1682268" cy="1559475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32621" y="3620824"/>
          <a:ext cx="10708398" cy="3601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08457"/>
                <a:gridCol w="7799941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smtClean="0"/>
                        <a:t>JPA@Anotation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기능 설명</a:t>
                      </a:r>
                      <a:endParaRPr lang="en-US" altLang="ko-KR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@Table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Entity</a:t>
                      </a:r>
                      <a:r>
                        <a:rPr lang="ko-KR" altLang="en-US" smtClean="0"/>
                        <a:t>와 관련된 </a:t>
                      </a:r>
                      <a:r>
                        <a:rPr lang="en-US" altLang="ko-KR" smtClean="0"/>
                        <a:t>Table</a:t>
                      </a:r>
                      <a:r>
                        <a:rPr lang="ko-KR" altLang="en-US" smtClean="0"/>
                        <a:t>을 매핑</a:t>
                      </a:r>
                      <a:r>
                        <a:rPr lang="en-US" altLang="ko-KR" smtClean="0"/>
                        <a:t>. name </a:t>
                      </a:r>
                      <a:r>
                        <a:rPr lang="ko-KR" altLang="en-US" smtClean="0"/>
                        <a:t>속성을 사용 </a:t>
                      </a:r>
                      <a:r>
                        <a:rPr lang="en-US" altLang="ko-KR" smtClean="0"/>
                        <a:t>BOARD </a:t>
                      </a:r>
                      <a:r>
                        <a:rPr lang="ko-KR" altLang="en-US" smtClean="0"/>
                        <a:t>테이블과 매핑했는데 생략하면 클래스 이름이 테이블 이름과 매핑</a:t>
                      </a:r>
                      <a:r>
                        <a:rPr lang="en-US" altLang="ko-KR" smtClean="0"/>
                        <a:t>.</a:t>
                      </a:r>
                      <a:endParaRPr lang="ko-KR" altLang="en-US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ko-KR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@Column</a:t>
                      </a:r>
                      <a:endParaRPr kumimoji="0" lang="en-US" altLang="ko-KR" b="1" i="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mtClean="0"/>
                        <a:t>@Id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@Enumerated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@GeneratedValue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@Query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9809776" y="1418198"/>
            <a:ext cx="1609950" cy="1600423"/>
            <a:chOff x="4464761" y="1124607"/>
            <a:chExt cx="1609950" cy="1600423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4761" y="1124607"/>
              <a:ext cx="1609950" cy="1600423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4950619" y="1529197"/>
              <a:ext cx="583406" cy="1948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950619" y="2291288"/>
              <a:ext cx="583406" cy="1948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71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447618"/>
            <a:ext cx="2412694" cy="499833"/>
          </a:xfrm>
        </p:spPr>
        <p:txBody>
          <a:bodyPr>
            <a:normAutofit/>
          </a:bodyPr>
          <a:lstStyle/>
          <a:p>
            <a:r>
              <a:rPr lang="en-US" altLang="ko-KR" smtClean="0"/>
              <a:t>JPA @Anotation</a:t>
            </a:r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524493" y="1361660"/>
            <a:ext cx="3925488" cy="25284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27838" y="2834135"/>
            <a:ext cx="2980175" cy="8730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&lt;bean id=“entityManagerFactory”</a:t>
            </a:r>
          </a:p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dataSource</a:t>
            </a:r>
          </a:p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jpaVendorAdapter/&gt;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084135" y="1987533"/>
            <a:ext cx="2980175" cy="4664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&lt;bean id=“jpaVendorAdapter”</a:t>
            </a:r>
          </a:p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hibernateJpaVendor/&gt;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14438" y="1591311"/>
            <a:ext cx="2453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applicataionContext.xml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839890" y="1945082"/>
            <a:ext cx="3163253" cy="2926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mf=Entitiy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Manager </a:t>
            </a:r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Factory(“Project”);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839890" y="2563640"/>
            <a:ext cx="3026486" cy="2789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em=cmf.create Entitiy Manager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8149" y="1747808"/>
            <a:ext cx="3708937" cy="18731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&lt;persistence-unit name = “Project”/&gt;</a:t>
            </a:r>
            <a:b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&lt;class = com.pakage.Value Object/&gt;</a:t>
            </a:r>
          </a:p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&lt;property “persistence.user” value=“sa”/&gt;</a:t>
            </a:r>
          </a:p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&lt;property“ hibernate.dialect.H2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”/&gt;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&lt;property hmb2ddl.auto=“create”/&gt;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905233" y="3151406"/>
            <a:ext cx="1423832" cy="46957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BoardVO.java</a:t>
            </a:r>
            <a:b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@Entity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06347" y="1378476"/>
            <a:ext cx="1646004" cy="3233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persistence.xml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71450" y="1378476"/>
            <a:ext cx="4140763" cy="25116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675171" y="1310808"/>
            <a:ext cx="3307791" cy="25284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125551" y="1533996"/>
            <a:ext cx="2407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Board ValueObject.java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8" name="꺾인 연결선 37"/>
          <p:cNvCxnSpPr/>
          <p:nvPr/>
        </p:nvCxnSpPr>
        <p:spPr>
          <a:xfrm flipV="1">
            <a:off x="6056370" y="3377363"/>
            <a:ext cx="923110" cy="6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/>
          <p:nvPr/>
        </p:nvCxnSpPr>
        <p:spPr>
          <a:xfrm flipV="1">
            <a:off x="9334500" y="2212151"/>
            <a:ext cx="1702594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/>
          <p:nvPr/>
        </p:nvCxnSpPr>
        <p:spPr>
          <a:xfrm>
            <a:off x="4308777" y="3017820"/>
            <a:ext cx="1688944" cy="292567"/>
          </a:xfrm>
          <a:prstGeom prst="bentConnector3">
            <a:avLst>
              <a:gd name="adj1" fmla="val 28428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8477953" y="2521770"/>
            <a:ext cx="16836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9555939" y="2294377"/>
            <a:ext cx="17" cy="1955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9555922" y="2899212"/>
            <a:ext cx="17" cy="1955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93018" y="4252318"/>
            <a:ext cx="1109587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/>
              <a:t>applicatinContext.xml</a:t>
            </a:r>
          </a:p>
          <a:p>
            <a:r>
              <a:rPr lang="ko-KR" altLang="en-US" sz="1600" smtClean="0"/>
              <a:t>▪</a:t>
            </a:r>
            <a:r>
              <a:rPr lang="ko-KR" altLang="en-US"/>
              <a:t> 엔티티 클래스 </a:t>
            </a:r>
            <a:r>
              <a:rPr lang="ko-KR" altLang="en-US" smtClean="0"/>
              <a:t>등록하면</a:t>
            </a:r>
            <a:r>
              <a:rPr lang="en-US" altLang="ko-KR" smtClean="0"/>
              <a:t>, </a:t>
            </a:r>
            <a:r>
              <a:rPr lang="ko-KR" altLang="en-US"/>
              <a:t>영속성 유닛 설정에서 가장 먼저 엔티티 클래스를 등록하는데</a:t>
            </a:r>
            <a:r>
              <a:rPr lang="en-US" altLang="ko-KR" smtClean="0"/>
              <a:t>,</a:t>
            </a:r>
            <a:br>
              <a:rPr lang="en-US" altLang="ko-KR" smtClean="0"/>
            </a:br>
            <a:r>
              <a:rPr lang="en-US" altLang="ko-KR" smtClean="0"/>
              <a:t>  </a:t>
            </a:r>
            <a:r>
              <a:rPr lang="ko-KR" altLang="en-US" smtClean="0"/>
              <a:t>이 </a:t>
            </a:r>
            <a:r>
              <a:rPr lang="ko-KR" altLang="en-US"/>
              <a:t>엔티티 클래스는 </a:t>
            </a:r>
            <a:r>
              <a:rPr lang="en-US" altLang="ko-KR"/>
              <a:t>JPA</a:t>
            </a:r>
            <a:r>
              <a:rPr lang="ko-KR" altLang="en-US"/>
              <a:t>프로젝트에서 </a:t>
            </a:r>
            <a:r>
              <a:rPr lang="en-US" altLang="ko-KR"/>
              <a:t>JPA </a:t>
            </a:r>
            <a:r>
              <a:rPr lang="ko-KR" altLang="en-US"/>
              <a:t>클래스를 작성하는 순간 자동으로 </a:t>
            </a:r>
            <a:r>
              <a:rPr lang="en-US" altLang="ko-KR"/>
              <a:t>persistence.xml</a:t>
            </a:r>
            <a:r>
              <a:rPr lang="ko-KR" altLang="en-US"/>
              <a:t>에 </a:t>
            </a:r>
            <a:r>
              <a:rPr lang="ko-KR" altLang="en-US" smtClean="0"/>
              <a:t>등록</a:t>
            </a:r>
            <a:endParaRPr lang="en-US" altLang="ko-KR" smtClean="0"/>
          </a:p>
          <a:p>
            <a:r>
              <a:rPr lang="ko-KR" altLang="en-US"/>
              <a:t>▪ </a:t>
            </a:r>
            <a:r>
              <a:rPr lang="en-US" altLang="ko-KR" smtClean="0"/>
              <a:t>Dialect </a:t>
            </a:r>
            <a:r>
              <a:rPr lang="ko-KR" altLang="en-US" smtClean="0"/>
              <a:t>클래스</a:t>
            </a:r>
            <a:r>
              <a:rPr lang="en-US" altLang="ko-KR" smtClean="0"/>
              <a:t>, </a:t>
            </a:r>
            <a:r>
              <a:rPr lang="ko-KR" altLang="en-US" smtClean="0"/>
              <a:t>사투리 방언이라는 </a:t>
            </a:r>
            <a:r>
              <a:rPr lang="ko-KR" altLang="en-US"/>
              <a:t>의미로 이 </a:t>
            </a:r>
            <a:r>
              <a:rPr lang="en-US" altLang="ko-KR"/>
              <a:t>Dialect </a:t>
            </a:r>
            <a:r>
              <a:rPr lang="ko-KR" altLang="en-US"/>
              <a:t>클래스가 해당 </a:t>
            </a:r>
            <a:r>
              <a:rPr lang="en-US" altLang="ko-KR"/>
              <a:t>DBMS</a:t>
            </a:r>
            <a:r>
              <a:rPr lang="ko-KR" altLang="en-US"/>
              <a:t>에 최적화된 </a:t>
            </a:r>
            <a:r>
              <a:rPr lang="en-US" altLang="ko-KR"/>
              <a:t>SQL </a:t>
            </a:r>
            <a:r>
              <a:rPr lang="ko-KR" altLang="en-US"/>
              <a:t>구문을 </a:t>
            </a:r>
            <a:r>
              <a:rPr lang="ko-KR" altLang="en-US" smtClean="0"/>
              <a:t>생성</a:t>
            </a:r>
            <a:endParaRPr lang="en-US" altLang="ko-KR" smtClean="0"/>
          </a:p>
          <a:p>
            <a:r>
              <a:rPr lang="ko-KR" altLang="en-US" smtClean="0"/>
              <a:t>▪ </a:t>
            </a:r>
            <a:r>
              <a:rPr lang="en-US" altLang="ko-KR" smtClean="0"/>
              <a:t>hmb2ddl.auto</a:t>
            </a:r>
            <a:r>
              <a:rPr lang="ko-KR" altLang="en-US" smtClean="0"/>
              <a:t>는 </a:t>
            </a:r>
            <a:r>
              <a:rPr lang="en-US" altLang="ko-KR" smtClean="0"/>
              <a:t>create, update, drop </a:t>
            </a:r>
            <a:r>
              <a:rPr lang="ko-KR" altLang="en-US" smtClean="0"/>
              <a:t>등으로 설정 가능</a:t>
            </a:r>
            <a:endParaRPr lang="en-US" altLang="ko-KR" smtClean="0"/>
          </a:p>
          <a:p>
            <a:r>
              <a:rPr lang="ko-KR" altLang="en-US" smtClean="0"/>
              <a:t>▪ </a:t>
            </a:r>
            <a:r>
              <a:rPr lang="en-US" altLang="ko-KR" smtClean="0"/>
              <a:t>jpaVendorAdapter</a:t>
            </a:r>
            <a:r>
              <a:rPr lang="ko-KR" altLang="en-US" smtClean="0"/>
              <a:t>는 </a:t>
            </a:r>
            <a:r>
              <a:rPr lang="en-US" altLang="ko-KR" smtClean="0"/>
              <a:t>hibernate</a:t>
            </a:r>
            <a:r>
              <a:rPr lang="ko-KR" altLang="en-US" smtClean="0"/>
              <a:t>를 </a:t>
            </a:r>
            <a:r>
              <a:rPr lang="en-US" altLang="ko-KR" smtClean="0"/>
              <a:t>JPA</a:t>
            </a:r>
            <a:r>
              <a:rPr lang="ko-KR" altLang="en-US" smtClean="0"/>
              <a:t>구현체로 사용하기 때문에 설정하여 </a:t>
            </a:r>
            <a:r>
              <a:rPr lang="en-US" altLang="ko-KR"/>
              <a:t>s</a:t>
            </a:r>
            <a:r>
              <a:rPr lang="en-US" altLang="ko-KR" smtClean="0"/>
              <a:t>pring</a:t>
            </a:r>
            <a:r>
              <a:rPr lang="ko-KR" altLang="en-US" smtClean="0"/>
              <a:t>과 </a:t>
            </a:r>
            <a:r>
              <a:rPr lang="en-US" altLang="ko-KR" smtClean="0"/>
              <a:t>hibernate</a:t>
            </a:r>
            <a:r>
              <a:rPr lang="ko-KR" altLang="en-US" smtClean="0"/>
              <a:t>를 연동</a:t>
            </a:r>
            <a:endParaRPr lang="en-US" altLang="ko-KR" smtClean="0"/>
          </a:p>
          <a:p>
            <a:r>
              <a:rPr lang="ko-KR" altLang="en-US" smtClean="0"/>
              <a:t>▪</a:t>
            </a:r>
            <a:r>
              <a:rPr lang="en-US" altLang="ko-KR"/>
              <a:t> </a:t>
            </a:r>
            <a:r>
              <a:rPr lang="en-US" altLang="ko-KR" smtClean="0"/>
              <a:t>ValueObject</a:t>
            </a:r>
            <a:r>
              <a:rPr lang="ko-KR" altLang="en-US" smtClean="0"/>
              <a:t>에 </a:t>
            </a:r>
            <a:r>
              <a:rPr lang="en-US" altLang="ko-KR" smtClean="0"/>
              <a:t>@Entity</a:t>
            </a:r>
            <a:r>
              <a:rPr lang="ko-KR" altLang="en-US" smtClean="0"/>
              <a:t>를 생성</a:t>
            </a:r>
            <a:endParaRPr lang="en-US" altLang="ko-KR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2213002" y="2996994"/>
            <a:ext cx="526384" cy="25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/>
          <p:nvPr/>
        </p:nvCxnSpPr>
        <p:spPr>
          <a:xfrm rot="5400000">
            <a:off x="6766894" y="2587630"/>
            <a:ext cx="1058445" cy="471938"/>
          </a:xfrm>
          <a:prstGeom prst="bentConnector3">
            <a:avLst>
              <a:gd name="adj1" fmla="val 41001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/>
          <p:nvPr/>
        </p:nvCxnSpPr>
        <p:spPr>
          <a:xfrm flipV="1">
            <a:off x="5679402" y="3599945"/>
            <a:ext cx="1550528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/>
          <p:nvPr/>
        </p:nvCxnSpPr>
        <p:spPr>
          <a:xfrm flipV="1">
            <a:off x="6117122" y="2237748"/>
            <a:ext cx="1550528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/>
          <p:nvPr/>
        </p:nvCxnSpPr>
        <p:spPr>
          <a:xfrm flipV="1">
            <a:off x="9355211" y="3599944"/>
            <a:ext cx="523875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1715447" y="3213100"/>
            <a:ext cx="1062311" cy="867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76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교육 프레젠테이션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324_TF03460604" id="{DA5E4C40-5A47-42F1-801D-BABF1BF9987A}" vid="{8DF00170-5B8B-46C1-BA83-DC8E6D007D2A}"/>
    </a:ext>
  </a:extLst>
</a:theme>
</file>

<file path=ppt/theme/theme2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프레젠테이션</Template>
  <TotalTime>829</TotalTime>
  <Words>2113</Words>
  <Application>Microsoft Office PowerPoint</Application>
  <PresentationFormat>와이드스크린</PresentationFormat>
  <Paragraphs>272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Calibri</vt:lpstr>
      <vt:lpstr>Georgia</vt:lpstr>
      <vt:lpstr>Wingdings 2</vt:lpstr>
      <vt:lpstr>교육 프레젠테이션</vt:lpstr>
      <vt:lpstr>JPA intellij Web Board 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JPA intellij Web Board Project</dc:title>
  <dc:creator>MG J</dc:creator>
  <cp:lastModifiedBy>MG J</cp:lastModifiedBy>
  <cp:revision>32</cp:revision>
  <dcterms:created xsi:type="dcterms:W3CDTF">2022-11-21T01:58:14Z</dcterms:created>
  <dcterms:modified xsi:type="dcterms:W3CDTF">2022-11-29T05:35:49Z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