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5" r:id="rId9"/>
    <p:sldId id="272" r:id="rId10"/>
    <p:sldId id="266" r:id="rId11"/>
    <p:sldId id="267" r:id="rId12"/>
    <p:sldId id="270" r:id="rId13"/>
    <p:sldId id="271" r:id="rId14"/>
    <p:sldId id="276" r:id="rId15"/>
    <p:sldId id="277" r:id="rId16"/>
    <p:sldId id="278" r:id="rId17"/>
    <p:sldId id="279" r:id="rId18"/>
    <p:sldId id="281" r:id="rId19"/>
    <p:sldId id="283" r:id="rId20"/>
    <p:sldId id="300" r:id="rId21"/>
    <p:sldId id="284" r:id="rId22"/>
    <p:sldId id="285" r:id="rId23"/>
    <p:sldId id="301" r:id="rId24"/>
    <p:sldId id="304" r:id="rId25"/>
    <p:sldId id="302" r:id="rId26"/>
    <p:sldId id="303" r:id="rId27"/>
    <p:sldId id="288" r:id="rId28"/>
    <p:sldId id="316" r:id="rId29"/>
    <p:sldId id="310" r:id="rId30"/>
    <p:sldId id="290" r:id="rId31"/>
    <p:sldId id="286" r:id="rId32"/>
    <p:sldId id="311" r:id="rId33"/>
    <p:sldId id="293" r:id="rId34"/>
    <p:sldId id="294" r:id="rId35"/>
    <p:sldId id="299" r:id="rId36"/>
    <p:sldId id="296" r:id="rId37"/>
    <p:sldId id="297" r:id="rId38"/>
    <p:sldId id="262" r:id="rId39"/>
    <p:sldId id="315" r:id="rId40"/>
    <p:sldId id="31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G J" initials="MJ" lastIdx="2" clrIdx="0">
    <p:extLst>
      <p:ext uri="{19B8F6BF-5375-455C-9EA6-DF929625EA0E}">
        <p15:presenceInfo xmlns:p15="http://schemas.microsoft.com/office/powerpoint/2012/main" userId="a67475987b4516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0788" y="1703437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b="1" smtClean="0"/>
              <a:t>H2 DataBase, Spring</a:t>
            </a:r>
            <a:r>
              <a:rPr lang="ko-KR" altLang="en-US" b="1" smtClean="0"/>
              <a:t>을 이용한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Web </a:t>
            </a:r>
            <a:r>
              <a:rPr lang="ko-KR" altLang="en-US" b="1" smtClean="0"/>
              <a:t>게시판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4981" y="44518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2400" b="1" smtClean="0"/>
              <a:t>진명국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811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821" y="3448533"/>
            <a:ext cx="9615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세션은 클라이언트 브라우저 하나당 하나씩 서버 메모리에 생성되어 클라이언트의 상태정보를 유지하기 위해서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세션에 많은 정보가 저장될수록 서버에 부담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검색 결과는 세션이 아닌 </a:t>
            </a:r>
            <a:r>
              <a:rPr lang="en-US" altLang="ko-KR" b="1"/>
              <a:t>HttpServletRequest </a:t>
            </a:r>
            <a:r>
              <a:rPr lang="ko-KR" altLang="en-US" b="1"/>
              <a:t>객체에 </a:t>
            </a:r>
            <a:r>
              <a:rPr lang="ko-KR" altLang="en-US" b="1" smtClean="0"/>
              <a:t>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HttpServletRequest</a:t>
            </a:r>
            <a:r>
              <a:rPr lang="ko-KR" altLang="en-US" smtClean="0"/>
              <a:t>은 클라이언트의 </a:t>
            </a:r>
            <a:r>
              <a:rPr lang="ko-KR" altLang="en-US"/>
              <a:t>요청으로 </a:t>
            </a:r>
            <a:r>
              <a:rPr lang="ko-KR" altLang="en-US" smtClean="0"/>
              <a:t>생성됐다가 </a:t>
            </a:r>
            <a:r>
              <a:rPr lang="ko-KR" altLang="en-US" b="1"/>
              <a:t>응답 메세지가 클라이언트로 전송되면 자동으로 삭제되는 일회성 </a:t>
            </a:r>
            <a:r>
              <a:rPr lang="ko-KR" altLang="en-US" b="1" smtClean="0"/>
              <a:t>객체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DispatcherServlet</a:t>
            </a:r>
            <a:r>
              <a:rPr lang="ko-KR" altLang="en-US" b="1"/>
              <a:t>은 </a:t>
            </a:r>
            <a:r>
              <a:rPr lang="en-US" altLang="ko-KR" b="1"/>
              <a:t>Controller</a:t>
            </a:r>
            <a:r>
              <a:rPr lang="ko-KR" altLang="en-US" b="1"/>
              <a:t>가 리턴한 </a:t>
            </a:r>
            <a:r>
              <a:rPr lang="en-US" altLang="ko-KR" b="1"/>
              <a:t>ModelAndView </a:t>
            </a:r>
            <a:r>
              <a:rPr lang="ko-KR" altLang="en-US" b="1"/>
              <a:t>객체에서 </a:t>
            </a:r>
            <a:r>
              <a:rPr lang="en-US" altLang="ko-KR" b="1"/>
              <a:t>Model </a:t>
            </a:r>
            <a:r>
              <a:rPr lang="ko-KR" altLang="en-US" b="1"/>
              <a:t>정보를 추출한 다음 </a:t>
            </a:r>
            <a:r>
              <a:rPr lang="en-US" altLang="ko-KR" b="1"/>
              <a:t>HttpServlet </a:t>
            </a:r>
            <a:r>
              <a:rPr lang="ko-KR" altLang="en-US" b="1"/>
              <a:t>객체에 검색 결과에 해당하는 </a:t>
            </a:r>
            <a:r>
              <a:rPr lang="en-US" altLang="ko-KR" b="1"/>
              <a:t>Model </a:t>
            </a:r>
            <a:r>
              <a:rPr lang="ko-KR" altLang="en-US" b="1"/>
              <a:t>정보를 저장하여 </a:t>
            </a:r>
            <a:r>
              <a:rPr lang="en-US" altLang="ko-KR" b="1"/>
              <a:t>JSP</a:t>
            </a:r>
            <a:r>
              <a:rPr lang="ko-KR" altLang="en-US" b="1"/>
              <a:t>로 </a:t>
            </a:r>
            <a:r>
              <a:rPr lang="ko-KR" altLang="en-US" b="1" smtClean="0"/>
              <a:t>포워딩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HttpServletRequest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782946" y="1331757"/>
            <a:ext cx="10605159" cy="1922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1073821" y="160944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Session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4934920" y="1613919"/>
            <a:ext cx="2532678" cy="6040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HttpServletRequest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 flipH="1">
            <a:off x="1337439" y="2497635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4819186" y="2499786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8300933" y="2497635"/>
            <a:ext cx="253267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JSP</a:t>
            </a:r>
            <a:endParaRPr lang="en-US" altLang="ko-KR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65410" y="1884078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467598" y="1896526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55567" y="2782753"/>
            <a:ext cx="9453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870117" y="2829669"/>
            <a:ext cx="945366" cy="88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085525" y="2217985"/>
            <a:ext cx="0" cy="2430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2083" y="1611850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저장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8025164" y="1613054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소멸</a:t>
            </a:r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3866414" y="2568059"/>
            <a:ext cx="133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Controller Return</a:t>
            </a:r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7498130" y="2485600"/>
            <a:ext cx="85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포워딩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076955" y="2217984"/>
            <a:ext cx="85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검색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741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method = requestMethod.GET/POST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77" y="1475763"/>
            <a:ext cx="5001648" cy="299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777" y="4685974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클라이언트의 요청방식 </a:t>
            </a:r>
            <a:r>
              <a:rPr lang="en-US" altLang="ko-KR" b="1" smtClean="0"/>
              <a:t>(GET/POST)</a:t>
            </a:r>
            <a:r>
              <a:rPr lang="ko-KR" altLang="en-US" b="1" smtClean="0"/>
              <a:t>에 </a:t>
            </a:r>
            <a:r>
              <a:rPr lang="ko-KR" altLang="en-US" b="1"/>
              <a:t>따</a:t>
            </a:r>
            <a:r>
              <a:rPr lang="ko-KR" altLang="en-US" b="1" smtClean="0"/>
              <a:t>라 수행될 메서드를 다르게 설정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클라이언트가 </a:t>
            </a:r>
            <a:r>
              <a:rPr lang="en-US" altLang="ko-KR"/>
              <a:t>GET</a:t>
            </a:r>
            <a:r>
              <a:rPr lang="ko-KR" altLang="en-US"/>
              <a:t>방식으로 입력 폼을 요청하면 입력화면을 보여주고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ko-KR" altLang="en-US" smtClean="0"/>
              <a:t>입력 </a:t>
            </a:r>
            <a:r>
              <a:rPr lang="ko-KR" altLang="en-US"/>
              <a:t>화면에서 </a:t>
            </a:r>
            <a:r>
              <a:rPr lang="en-US" altLang="ko-KR"/>
              <a:t>submit </a:t>
            </a:r>
            <a:r>
              <a:rPr lang="ko-KR" altLang="en-US"/>
              <a:t>버튼을 클릭하여 </a:t>
            </a:r>
            <a:r>
              <a:rPr lang="en-US" altLang="ko-KR"/>
              <a:t>POST </a:t>
            </a:r>
            <a:r>
              <a:rPr lang="ko-KR" altLang="en-US"/>
              <a:t>방식으로 요청하면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클라이언트의 </a:t>
            </a:r>
            <a:r>
              <a:rPr lang="ko-KR" altLang="en-US"/>
              <a:t>요청을 적절히 처리하고자 할 </a:t>
            </a:r>
            <a:r>
              <a:rPr lang="ko-KR" altLang="en-US" smtClean="0"/>
              <a:t>때 </a:t>
            </a:r>
            <a:r>
              <a:rPr lang="ko-KR" altLang="en-US"/>
              <a:t>이 방법을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login()</a:t>
            </a:r>
            <a:r>
              <a:rPr lang="ko-KR" altLang="en-US" b="1"/>
              <a:t>과 </a:t>
            </a:r>
            <a:r>
              <a:rPr lang="en-US" altLang="ko-KR" b="1"/>
              <a:t>loginView() </a:t>
            </a:r>
            <a:r>
              <a:rPr lang="ko-KR" altLang="en-US" b="1"/>
              <a:t>메서드에 </a:t>
            </a:r>
            <a:r>
              <a:rPr lang="en-US" altLang="ko-KR" b="1"/>
              <a:t>/login.do</a:t>
            </a:r>
            <a:r>
              <a:rPr lang="ko-KR" altLang="en-US" b="1"/>
              <a:t>로 요청에 실행되도록 </a:t>
            </a:r>
            <a:r>
              <a:rPr lang="ko-KR" altLang="en-US" b="1" smtClean="0"/>
              <a:t>설정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요청이 </a:t>
            </a:r>
            <a:r>
              <a:rPr lang="en-US" altLang="ko-KR" b="1"/>
              <a:t>GET</a:t>
            </a:r>
            <a:r>
              <a:rPr lang="ko-KR" altLang="en-US" b="1"/>
              <a:t>방식이면 스프링컨테이너는 </a:t>
            </a:r>
            <a:r>
              <a:rPr lang="en-US" altLang="ko-KR" b="1"/>
              <a:t>loginView() </a:t>
            </a:r>
            <a:r>
              <a:rPr lang="ko-KR" altLang="en-US" b="1"/>
              <a:t>를 실행</a:t>
            </a:r>
            <a:r>
              <a:rPr lang="ko-KR" altLang="en-US"/>
              <a:t>하고 </a:t>
            </a:r>
            <a:r>
              <a:rPr lang="en-US" altLang="ko-KR" b="1"/>
              <a:t>POST </a:t>
            </a:r>
            <a:r>
              <a:rPr lang="ko-KR" altLang="en-US" b="1"/>
              <a:t>방식이면 </a:t>
            </a:r>
            <a:r>
              <a:rPr lang="en-US" altLang="ko-KR" b="1"/>
              <a:t>login()</a:t>
            </a:r>
            <a:r>
              <a:rPr lang="ko-KR" altLang="en-US" b="1"/>
              <a:t>메서드를 실행</a:t>
            </a:r>
            <a:r>
              <a:rPr lang="ko-KR" altLang="en-US"/>
              <a:t>하여 로그인 인증 작업을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5" y="1501327"/>
            <a:ext cx="3048425" cy="204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850" y="1501327"/>
            <a:ext cx="2229506" cy="189574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64225" y="2180187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364225" y="3316673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설명선 2 13"/>
          <p:cNvSpPr/>
          <p:nvPr/>
        </p:nvSpPr>
        <p:spPr>
          <a:xfrm>
            <a:off x="2910928" y="2003367"/>
            <a:ext cx="822960" cy="176820"/>
          </a:xfrm>
          <a:prstGeom prst="borderCallout2">
            <a:avLst>
              <a:gd name="adj1" fmla="val -56"/>
              <a:gd name="adj2" fmla="val 101768"/>
              <a:gd name="adj3" fmla="val -192805"/>
              <a:gd name="adj4" fmla="val 209596"/>
              <a:gd name="adj5" fmla="val 88994"/>
              <a:gd name="adj6" fmla="val 861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 2 14"/>
          <p:cNvSpPr/>
          <p:nvPr/>
        </p:nvSpPr>
        <p:spPr>
          <a:xfrm>
            <a:off x="2895776" y="3150418"/>
            <a:ext cx="822960" cy="176820"/>
          </a:xfrm>
          <a:prstGeom prst="borderCallout2">
            <a:avLst>
              <a:gd name="adj1" fmla="val 4645"/>
              <a:gd name="adj2" fmla="val 101768"/>
              <a:gd name="adj3" fmla="val -192805"/>
              <a:gd name="adj4" fmla="val 209596"/>
              <a:gd name="adj5" fmla="val -330"/>
              <a:gd name="adj6" fmla="val 5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1374" y="4995717"/>
            <a:ext cx="9656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SpringContainer</a:t>
            </a:r>
            <a:r>
              <a:rPr lang="ko-KR" altLang="en-US" b="1" smtClean="0"/>
              <a:t>가 </a:t>
            </a:r>
            <a:r>
              <a:rPr lang="ko-KR" altLang="en-US" b="1"/>
              <a:t>생성하는 </a:t>
            </a:r>
            <a:r>
              <a:rPr lang="en-US" altLang="ko-KR" b="1"/>
              <a:t>Command </a:t>
            </a:r>
            <a:r>
              <a:rPr lang="ko-KR" altLang="en-US" b="1"/>
              <a:t>객체의 이름은 클래스 이름의 첫 글자를 소문자로 변경한 이름이 자동으로 </a:t>
            </a:r>
            <a:r>
              <a:rPr lang="ko-KR" altLang="en-US" b="1" smtClean="0"/>
              <a:t>설정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따라서 </a:t>
            </a:r>
            <a:r>
              <a:rPr lang="en-US" altLang="ko-KR" smtClean="0"/>
              <a:t>login.jsp</a:t>
            </a:r>
            <a:r>
              <a:rPr lang="ko-KR" altLang="en-US" smtClean="0"/>
              <a:t>화면에서 </a:t>
            </a:r>
            <a:r>
              <a:rPr lang="en-US" altLang="ko-KR" b="1" smtClean="0"/>
              <a:t>UserVO </a:t>
            </a:r>
            <a:r>
              <a:rPr lang="ko-KR" altLang="en-US" b="1" smtClean="0"/>
              <a:t>객체의 변수에 접근 할 때 </a:t>
            </a:r>
            <a:r>
              <a:rPr lang="en-US" altLang="ko-KR" b="1" smtClean="0"/>
              <a:t>“${userVO.</a:t>
            </a:r>
            <a:r>
              <a:rPr lang="ko-KR" altLang="en-US" b="1" smtClean="0"/>
              <a:t>변수명</a:t>
            </a:r>
            <a:r>
              <a:rPr lang="en-US" altLang="ko-KR" b="1" smtClean="0"/>
              <a:t>}”</a:t>
            </a:r>
            <a:r>
              <a:rPr lang="ko-KR" altLang="en-US" b="1" smtClean="0"/>
              <a:t>을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Command </a:t>
            </a:r>
            <a:r>
              <a:rPr lang="ko-KR" altLang="en-US" smtClean="0"/>
              <a:t>객체의 </a:t>
            </a:r>
            <a:r>
              <a:rPr lang="ko-KR" altLang="en-US" b="1" smtClean="0"/>
              <a:t>이름을 변경하기위해 </a:t>
            </a:r>
            <a:r>
              <a:rPr lang="en-US" altLang="ko-KR" b="1" smtClean="0"/>
              <a:t>@ModelAttribute</a:t>
            </a:r>
            <a:r>
              <a:rPr lang="ko-KR" altLang="en-US" b="1" smtClean="0"/>
              <a:t>를 사용</a:t>
            </a:r>
            <a:endParaRPr lang="en-US" altLang="ko-KR" b="1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07" y="2155430"/>
            <a:ext cx="4744112" cy="409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07" y="3194540"/>
            <a:ext cx="5620534" cy="400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407" y="1716046"/>
            <a:ext cx="29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LoginController.java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6407" y="2777393"/>
            <a:ext cx="210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login.jsp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loginView(@ModelAttribute(“user”))</a:t>
            </a:r>
            <a:endParaRPr lang="ko-KR" altLang="en-US" sz="3200" b="1"/>
          </a:p>
        </p:txBody>
      </p:sp>
      <p:sp>
        <p:nvSpPr>
          <p:cNvPr id="10" name="직사각형 9"/>
          <p:cNvSpPr/>
          <p:nvPr/>
        </p:nvSpPr>
        <p:spPr>
          <a:xfrm>
            <a:off x="1236407" y="3682119"/>
            <a:ext cx="6745543" cy="1054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1359570" y="391985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userVO.id</a:t>
            </a:r>
          </a:p>
        </p:txBody>
      </p:sp>
      <p:sp>
        <p:nvSpPr>
          <p:cNvPr id="12" name="직사각형 11"/>
          <p:cNvSpPr/>
          <p:nvPr/>
        </p:nvSpPr>
        <p:spPr>
          <a:xfrm flipH="1">
            <a:off x="5478269" y="391985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user.id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74322" y="4237920"/>
            <a:ext cx="1569510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30995" y="3965692"/>
            <a:ext cx="65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변경</a:t>
            </a:r>
            <a:endParaRPr lang="ko-KR" altLang="en-US" sz="1400"/>
          </a:p>
        </p:txBody>
      </p:sp>
      <p:sp>
        <p:nvSpPr>
          <p:cNvPr id="15" name="설명선 2 14"/>
          <p:cNvSpPr/>
          <p:nvPr/>
        </p:nvSpPr>
        <p:spPr>
          <a:xfrm>
            <a:off x="3092335" y="2172851"/>
            <a:ext cx="1872465" cy="184755"/>
          </a:xfrm>
          <a:prstGeom prst="borderCallout2">
            <a:avLst>
              <a:gd name="adj1" fmla="val 98929"/>
              <a:gd name="adj2" fmla="val 99548"/>
              <a:gd name="adj3" fmla="val 359612"/>
              <a:gd name="adj4" fmla="val 99712"/>
              <a:gd name="adj5" fmla="val 636328"/>
              <a:gd name="adj6" fmla="val 975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7803" y="5032720"/>
            <a:ext cx="10286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HttpSession</a:t>
            </a:r>
            <a:r>
              <a:rPr lang="ko-KR" altLang="en-US" b="1" smtClean="0"/>
              <a:t>의 주된 메서드는 </a:t>
            </a:r>
            <a:r>
              <a:rPr lang="en-US" altLang="ko-KR" b="1" smtClean="0"/>
              <a:t>getAttribute(String name)</a:t>
            </a:r>
            <a:r>
              <a:rPr lang="en-US" altLang="ko-KR" smtClean="0"/>
              <a:t>, getId(), invalidate(), </a:t>
            </a:r>
            <a:r>
              <a:rPr lang="en-US" altLang="ko-KR" b="1" smtClean="0"/>
              <a:t>removeAttribute(String name), setAttribute(String name, Object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HttpSession </a:t>
            </a:r>
            <a:r>
              <a:rPr lang="ko-KR" altLang="en-US" smtClean="0"/>
              <a:t>객체를 매개변수로 받아서 </a:t>
            </a:r>
            <a:r>
              <a:rPr lang="ko-KR" altLang="en-US" b="1"/>
              <a:t>로</a:t>
            </a:r>
            <a:r>
              <a:rPr lang="ko-KR" altLang="en-US" b="1" smtClean="0"/>
              <a:t>그인 성공 시에 사용자 이름을 세션에 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로근인에 성공할 때 사용자의 이름을 세션에 저장하기 위해 </a:t>
            </a:r>
            <a:r>
              <a:rPr lang="en-US" altLang="ko-KR" smtClean="0"/>
              <a:t>LoginController </a:t>
            </a:r>
            <a:r>
              <a:rPr lang="ko-KR" altLang="en-US" smtClean="0"/>
              <a:t>소스를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session.setAttribute(“userName”, user.getName());</a:t>
            </a:r>
            <a:r>
              <a:rPr lang="ko-KR" altLang="en-US" b="1" smtClean="0"/>
              <a:t>을 </a:t>
            </a:r>
            <a:r>
              <a:rPr lang="en-US" altLang="ko-KR" b="1" smtClean="0"/>
              <a:t>“getBoardlist.do”</a:t>
            </a:r>
            <a:r>
              <a:rPr lang="ko-KR" altLang="en-US" b="1" smtClean="0"/>
              <a:t>로 반환</a:t>
            </a:r>
            <a:endParaRPr lang="en-US" altLang="ko-KR" b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3" y="1932531"/>
            <a:ext cx="5401429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HttpSession</a:t>
            </a:r>
            <a:endParaRPr lang="ko-KR" altLang="en-US" sz="32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32" y="1878924"/>
            <a:ext cx="6049219" cy="83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0167" y="1494951"/>
            <a:ext cx="29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getBoardlist.jsp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46" y="2706003"/>
            <a:ext cx="4458322" cy="1105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73601" y="1494951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UserController.java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9507" y="3894398"/>
            <a:ext cx="6745543" cy="1054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2032669" y="4132131"/>
            <a:ext cx="2871425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session.set(“userName”)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5854394" y="4132131"/>
            <a:ext cx="258856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${userName}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991100" y="4468768"/>
            <a:ext cx="776288" cy="1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7722" y="4141149"/>
            <a:ext cx="1074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JSP</a:t>
            </a:r>
            <a:r>
              <a:rPr lang="ko-KR" altLang="en-US" sz="1400" smtClean="0"/>
              <a:t>적용</a:t>
            </a:r>
            <a:endParaRPr lang="ko-KR" altLang="en-US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4276725" y="2247900"/>
            <a:ext cx="1550194" cy="23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2 19"/>
          <p:cNvSpPr/>
          <p:nvPr/>
        </p:nvSpPr>
        <p:spPr>
          <a:xfrm>
            <a:off x="2842953" y="3041441"/>
            <a:ext cx="2148147" cy="205988"/>
          </a:xfrm>
          <a:prstGeom prst="borderCallout2">
            <a:avLst>
              <a:gd name="adj1" fmla="val 98929"/>
              <a:gd name="adj2" fmla="val 99548"/>
              <a:gd name="adj3" fmla="val 113444"/>
              <a:gd name="adj4" fmla="val 163949"/>
              <a:gd name="adj5" fmla="val -312024"/>
              <a:gd name="adj6" fmla="val 1947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5961" y="4332655"/>
            <a:ext cx="9640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@ModelAttribute</a:t>
            </a:r>
            <a:r>
              <a:rPr lang="ko-KR" altLang="en-US" smtClean="0"/>
              <a:t>는 본 </a:t>
            </a:r>
            <a:r>
              <a:rPr lang="en-US" altLang="ko-KR" smtClean="0"/>
              <a:t>PPT 12</a:t>
            </a:r>
            <a:r>
              <a:rPr lang="ko-KR" altLang="en-US" smtClean="0"/>
              <a:t>페이지의 </a:t>
            </a:r>
            <a:r>
              <a:rPr lang="en-US" altLang="ko-KR" smtClean="0"/>
              <a:t>Controller</a:t>
            </a:r>
            <a:r>
              <a:rPr lang="ko-KR" altLang="en-US" smtClean="0"/>
              <a:t>메서드의 매개변수로 선언된 </a:t>
            </a:r>
            <a:r>
              <a:rPr lang="en-US" altLang="ko-KR" smtClean="0"/>
              <a:t>ModelAttribute</a:t>
            </a:r>
            <a:r>
              <a:rPr lang="ko-KR" altLang="en-US"/>
              <a:t> </a:t>
            </a:r>
            <a:r>
              <a:rPr lang="ko-KR" altLang="en-US" smtClean="0"/>
              <a:t>또는</a:t>
            </a:r>
            <a:r>
              <a:rPr lang="en-US" altLang="ko-KR"/>
              <a:t> </a:t>
            </a:r>
            <a:r>
              <a:rPr lang="en-US" altLang="ko-KR" b="1" smtClean="0"/>
              <a:t>View(JSP)</a:t>
            </a:r>
            <a:r>
              <a:rPr lang="ko-KR" altLang="en-US" b="1" smtClean="0"/>
              <a:t>에서 사용할 데이터를 설정하는 용도로 사용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</a:t>
            </a:r>
            <a:r>
              <a:rPr lang="ko-KR" altLang="en-US"/>
              <a:t>가 설정된 메서드는 </a:t>
            </a:r>
            <a:r>
              <a:rPr lang="en-US" altLang="ko-KR" b="1"/>
              <a:t>@RequestMapping </a:t>
            </a:r>
            <a:r>
              <a:rPr lang="ko-KR" altLang="en-US" b="1"/>
              <a:t>어노테이션이 적용된 메서드보다 먼저 </a:t>
            </a:r>
            <a:r>
              <a:rPr lang="ko-KR" altLang="en-US" b="1" smtClean="0"/>
              <a:t>호출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 </a:t>
            </a:r>
            <a:r>
              <a:rPr lang="ko-KR" altLang="en-US"/>
              <a:t>메서드 실행 결과로 </a:t>
            </a:r>
            <a:r>
              <a:rPr lang="ko-KR" altLang="en-US" b="1"/>
              <a:t>리턴된 객체는 자동으로 </a:t>
            </a:r>
            <a:r>
              <a:rPr lang="en-US" altLang="ko-KR" b="1"/>
              <a:t>Model</a:t>
            </a:r>
            <a:r>
              <a:rPr lang="ko-KR" altLang="en-US" b="1"/>
              <a:t>에 </a:t>
            </a:r>
            <a:r>
              <a:rPr lang="ko-KR" altLang="en-US" b="1" smtClean="0"/>
              <a:t>저장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ModelAttribute </a:t>
            </a:r>
            <a:r>
              <a:rPr lang="ko-KR" altLang="en-US"/>
              <a:t>메서드의 실행 </a:t>
            </a:r>
            <a:r>
              <a:rPr lang="ko-KR" altLang="en-US" smtClean="0"/>
              <a:t>결과를 </a:t>
            </a:r>
            <a:r>
              <a:rPr lang="ko-KR" altLang="en-US" b="1"/>
              <a:t>리턴된 객체를 </a:t>
            </a:r>
            <a:r>
              <a:rPr lang="en-US" altLang="ko-KR" b="1"/>
              <a:t>View</a:t>
            </a:r>
            <a:r>
              <a:rPr lang="ko-KR" altLang="en-US" b="1"/>
              <a:t>페이지에서 </a:t>
            </a:r>
            <a:r>
              <a:rPr lang="ko-KR" altLang="en-US" b="1" smtClean="0"/>
              <a:t>사용</a:t>
            </a:r>
            <a:endParaRPr lang="en-US" altLang="ko-KR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1" y="1468373"/>
            <a:ext cx="10402868" cy="265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5936096" y="1620591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BoardController.java</a:t>
            </a:r>
          </a:p>
          <a:p>
            <a:r>
              <a:rPr lang="en-US" altLang="ko-KR" smtClean="0"/>
              <a:t>searchConditionMap()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93825" y="2266922"/>
            <a:ext cx="43585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6568" y="4540503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searchConditionMap() </a:t>
            </a:r>
            <a:r>
              <a:rPr lang="ko-KR" altLang="en-US" smtClean="0"/>
              <a:t>메서드 위에 </a:t>
            </a:r>
            <a:r>
              <a:rPr lang="en-US" altLang="ko-KR" smtClean="0"/>
              <a:t>@ModelAttribute(conditionMap)</a:t>
            </a:r>
            <a:r>
              <a:rPr lang="ko-KR" altLang="en-US" smtClean="0"/>
              <a:t>가 선언되었으므로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실행되기 전에 먼저 실행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searchConditionMap()</a:t>
            </a:r>
            <a:r>
              <a:rPr lang="ko-KR" altLang="en-US" b="1" smtClean="0"/>
              <a:t>메서드는 다양한 검색 조건이 저장된 </a:t>
            </a:r>
            <a:r>
              <a:rPr lang="en-US" altLang="ko-KR" b="1" smtClean="0"/>
              <a:t>conditionMap</a:t>
            </a:r>
            <a:r>
              <a:rPr lang="ko-KR" altLang="en-US" b="1" smtClean="0"/>
              <a:t>을 리턴하는데 이 리턴 결과를 다음에 실행된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리턴한 </a:t>
            </a:r>
            <a:r>
              <a:rPr lang="en-US" altLang="ko-KR" b="1" smtClean="0"/>
              <a:t>JSP</a:t>
            </a:r>
            <a:r>
              <a:rPr lang="ko-KR" altLang="en-US" b="1" smtClean="0"/>
              <a:t>에서사용</a:t>
            </a:r>
            <a:endParaRPr lang="en-US" altLang="ko-KR" b="1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2374016"/>
            <a:ext cx="5391902" cy="209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</a:t>
            </a:r>
            <a:r>
              <a:rPr lang="en-US" altLang="ko-KR" sz="3200" b="1" smtClean="0"/>
              <a:t>ModelAttribute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8" y="1173787"/>
            <a:ext cx="2496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BoardController.java</a:t>
            </a:r>
          </a:p>
          <a:p>
            <a:r>
              <a:rPr lang="en-US" altLang="ko-KR" smtClean="0"/>
              <a:t>getBoardList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70" y="1730703"/>
            <a:ext cx="4153480" cy="9907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9222" y="1408735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BoardVO.java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-1" r="31435" b="59294"/>
          <a:stretch/>
        </p:blipFill>
        <p:spPr>
          <a:xfrm>
            <a:off x="1666568" y="1812437"/>
            <a:ext cx="3748214" cy="5688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1812925" y="2235994"/>
            <a:ext cx="2349839" cy="23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76" y="1320468"/>
            <a:ext cx="5639587" cy="40105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4007"/>
              </p:ext>
            </p:extLst>
          </p:nvPr>
        </p:nvGraphicFramePr>
        <p:xfrm>
          <a:off x="8025473" y="1615505"/>
          <a:ext cx="3891224" cy="2041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45612"/>
                <a:gridCol w="1945612"/>
              </a:tblGrid>
              <a:tr h="102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“conditionMap”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</a:t>
                      </a:r>
                      <a:endParaRPr lang="ko-KR" altLang="en-US"/>
                    </a:p>
                  </a:txBody>
                  <a:tcPr/>
                </a:tc>
              </a:tr>
              <a:tr h="102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“boardList”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>
            <a:off x="4230221" y="1734775"/>
            <a:ext cx="3795252" cy="37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730202" y="2112951"/>
            <a:ext cx="6251890" cy="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397369" y="3215148"/>
            <a:ext cx="3628104" cy="138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806273" y="3185160"/>
            <a:ext cx="3175819" cy="134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1939" y="5379339"/>
            <a:ext cx="10852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1.</a:t>
            </a:r>
            <a:r>
              <a:rPr lang="ko-KR" altLang="en-US" sz="1600" smtClean="0"/>
              <a:t>클라이언트가 </a:t>
            </a:r>
            <a:r>
              <a:rPr lang="en-US" altLang="ko-KR" sz="1600" smtClean="0"/>
              <a:t>“/getBoardList.do”</a:t>
            </a:r>
            <a:r>
              <a:rPr lang="ko-KR" altLang="en-US" sz="1600"/>
              <a:t> </a:t>
            </a:r>
            <a:r>
              <a:rPr lang="ko-KR" altLang="en-US" sz="1600" smtClean="0"/>
              <a:t>요청을 전송</a:t>
            </a:r>
            <a:endParaRPr lang="en-US" altLang="ko-KR" sz="1600" smtClean="0"/>
          </a:p>
          <a:p>
            <a:r>
              <a:rPr lang="en-US" altLang="ko-KR" sz="1600" smtClean="0"/>
              <a:t>2</a:t>
            </a:r>
            <a:r>
              <a:rPr lang="en-US" altLang="ko-KR" sz="1600" b="1" smtClean="0"/>
              <a:t>.@ModelAttribute</a:t>
            </a:r>
            <a:r>
              <a:rPr lang="ko-KR" altLang="en-US" sz="1600" b="1"/>
              <a:t> </a:t>
            </a:r>
            <a:r>
              <a:rPr lang="ko-KR" altLang="en-US" sz="1600" b="1" smtClean="0"/>
              <a:t>가 설정된 </a:t>
            </a:r>
            <a:r>
              <a:rPr lang="en-US" altLang="ko-KR" sz="1600" b="1" smtClean="0"/>
              <a:t>serachConditionMap()</a:t>
            </a:r>
            <a:r>
              <a:rPr lang="ko-KR" altLang="en-US" sz="1600" b="1" smtClean="0"/>
              <a:t>메서드가 먼저 실행</a:t>
            </a:r>
            <a:endParaRPr lang="en-US" altLang="ko-KR" sz="1600" b="1" smtClean="0"/>
          </a:p>
          <a:p>
            <a:r>
              <a:rPr lang="en-US" altLang="ko-KR" sz="1600" smtClean="0"/>
              <a:t>3.@ModelAttribute</a:t>
            </a:r>
            <a:r>
              <a:rPr lang="ko-KR" altLang="en-US" sz="1600"/>
              <a:t> </a:t>
            </a:r>
            <a:r>
              <a:rPr lang="ko-KR" altLang="en-US" sz="1600" smtClean="0"/>
              <a:t>로 지정한 이름으로 </a:t>
            </a:r>
            <a:r>
              <a:rPr lang="en-US" altLang="ko-KR" sz="1600" b="1" smtClean="0"/>
              <a:t>searchConditionMap()</a:t>
            </a:r>
            <a:r>
              <a:rPr lang="ko-KR" altLang="en-US" sz="1600" b="1" smtClean="0"/>
              <a:t>메서드가 리턴한 값을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객체에 저장</a:t>
            </a:r>
            <a:endParaRPr lang="en-US" altLang="ko-KR" sz="1600" b="1" smtClean="0"/>
          </a:p>
          <a:p>
            <a:r>
              <a:rPr lang="en-US" altLang="ko-KR" sz="1600" smtClean="0"/>
              <a:t>4.</a:t>
            </a:r>
            <a:r>
              <a:rPr lang="ko-KR" altLang="en-US" sz="1600" smtClean="0"/>
              <a:t>클라이언트가 호출한 </a:t>
            </a:r>
            <a:r>
              <a:rPr lang="en-US" altLang="ko-KR" sz="1600" b="1" smtClean="0"/>
              <a:t>getBoardList() </a:t>
            </a:r>
            <a:r>
              <a:rPr lang="ko-KR" altLang="en-US" sz="1600" b="1" smtClean="0"/>
              <a:t>메서드가 실행</a:t>
            </a:r>
            <a:endParaRPr lang="en-US" altLang="ko-KR" sz="1600" b="1" smtClean="0"/>
          </a:p>
          <a:p>
            <a:r>
              <a:rPr lang="en-US" altLang="ko-KR" sz="1600" b="1" smtClean="0"/>
              <a:t>5.boardlist</a:t>
            </a:r>
            <a:r>
              <a:rPr lang="ko-KR" altLang="en-US" sz="1600" b="1" smtClean="0"/>
              <a:t>라는 이름으로 검색 결과를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에 저장하면 최종적으로 </a:t>
            </a:r>
            <a:r>
              <a:rPr lang="en-US" altLang="ko-KR" sz="1600" b="1" smtClean="0"/>
              <a:t>Model</a:t>
            </a:r>
            <a:r>
              <a:rPr lang="ko-KR" altLang="en-US" sz="1600" b="1" smtClean="0"/>
              <a:t>에는 두개의 컬렉션이 저장</a:t>
            </a:r>
            <a:endParaRPr lang="en-US" altLang="ko-KR" sz="1600" b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38935" y="2642061"/>
            <a:ext cx="205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/getBoardlist.do</a:t>
            </a:r>
            <a:endParaRPr lang="ko-KR" altLang="en-US" sz="14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2232" y="2949838"/>
            <a:ext cx="1415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146" y="2988908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1</a:t>
            </a:r>
            <a:endParaRPr lang="ko-KR" altLang="en-US" sz="1600" b="1"/>
          </a:p>
        </p:txBody>
      </p:sp>
      <p:sp>
        <p:nvSpPr>
          <p:cNvPr id="34" name="TextBox 33"/>
          <p:cNvSpPr txBox="1"/>
          <p:nvPr/>
        </p:nvSpPr>
        <p:spPr>
          <a:xfrm>
            <a:off x="1517825" y="2047104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2</a:t>
            </a:r>
            <a:endParaRPr lang="ko-KR" altLang="en-US" sz="1600" b="1"/>
          </a:p>
        </p:txBody>
      </p:sp>
      <p:sp>
        <p:nvSpPr>
          <p:cNvPr id="35" name="TextBox 34"/>
          <p:cNvSpPr txBox="1"/>
          <p:nvPr/>
        </p:nvSpPr>
        <p:spPr>
          <a:xfrm>
            <a:off x="1527262" y="4132931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4</a:t>
            </a:r>
            <a:endParaRPr lang="ko-KR" altLang="en-US" sz="1600" b="1"/>
          </a:p>
        </p:txBody>
      </p:sp>
      <p:sp>
        <p:nvSpPr>
          <p:cNvPr id="36" name="TextBox 35"/>
          <p:cNvSpPr txBox="1"/>
          <p:nvPr/>
        </p:nvSpPr>
        <p:spPr>
          <a:xfrm>
            <a:off x="11878960" y="2047103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3</a:t>
            </a:r>
            <a:endParaRPr lang="ko-KR" altLang="en-US" sz="1600" b="1"/>
          </a:p>
        </p:txBody>
      </p:sp>
      <p:sp>
        <p:nvSpPr>
          <p:cNvPr id="37" name="TextBox 36"/>
          <p:cNvSpPr txBox="1"/>
          <p:nvPr/>
        </p:nvSpPr>
        <p:spPr>
          <a:xfrm>
            <a:off x="11878960" y="2968557"/>
            <a:ext cx="5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5</a:t>
            </a:r>
            <a:endParaRPr lang="ko-KR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9306232" y="1095031"/>
            <a:ext cx="215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model</a:t>
            </a:r>
            <a:endParaRPr lang="ko-KR" altLang="en-US" sz="2400" b="1"/>
          </a:p>
        </p:txBody>
      </p:sp>
      <p:sp>
        <p:nvSpPr>
          <p:cNvPr id="39" name="TextBox 38"/>
          <p:cNvSpPr txBox="1"/>
          <p:nvPr/>
        </p:nvSpPr>
        <p:spPr>
          <a:xfrm>
            <a:off x="3588774" y="1190170"/>
            <a:ext cx="297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BoardController</a:t>
            </a:r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773583" y="1815370"/>
            <a:ext cx="2349839" cy="23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088960" y="2625891"/>
            <a:ext cx="1538641" cy="10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6156" y="4708332"/>
            <a:ext cx="7834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522597" y="4718546"/>
            <a:ext cx="2283676" cy="10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5" y="1507213"/>
            <a:ext cx="4817098" cy="3053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4" y="1507213"/>
            <a:ext cx="6372699" cy="25340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3235" y="4804238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searchConditionMap() </a:t>
            </a:r>
            <a:r>
              <a:rPr lang="ko-KR" altLang="en-US" b="1" smtClean="0"/>
              <a:t>메서드 위에 </a:t>
            </a:r>
            <a:r>
              <a:rPr lang="en-US" altLang="ko-KR" b="1" smtClean="0"/>
              <a:t>ModelAttribute</a:t>
            </a:r>
            <a:r>
              <a:rPr lang="ko-KR" altLang="en-US" b="1" smtClean="0"/>
              <a:t>가 선언되었으므로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실행되기 전에 먼저 실행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searchConditionMap()</a:t>
            </a:r>
            <a:r>
              <a:rPr lang="ko-KR" altLang="en-US" smtClean="0"/>
              <a:t>메서드는 다양한 검색 조건이 저장된 </a:t>
            </a:r>
            <a:r>
              <a:rPr lang="en-US" altLang="ko-KR" b="1" smtClean="0"/>
              <a:t>conditionMap</a:t>
            </a:r>
            <a:r>
              <a:rPr lang="ko-KR" altLang="en-US" b="1" smtClean="0"/>
              <a:t>을 리턴하는데 이 리턴 결과를 다음에 실행된 </a:t>
            </a:r>
            <a:r>
              <a:rPr lang="en-US" altLang="ko-KR" b="1" smtClean="0"/>
              <a:t>getBoardList() </a:t>
            </a:r>
            <a:r>
              <a:rPr lang="ko-KR" altLang="en-US" b="1" smtClean="0"/>
              <a:t>메서드가 리턴한 </a:t>
            </a:r>
            <a:r>
              <a:rPr lang="en-US" altLang="ko-KR" b="1" smtClean="0"/>
              <a:t>JSP</a:t>
            </a:r>
            <a:r>
              <a:rPr lang="ko-KR" altLang="en-US" b="1" smtClean="0"/>
              <a:t>에서 사용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@ModelAttribute</a:t>
            </a:r>
            <a:endParaRPr lang="ko-KR" altLang="en-US" sz="3200" b="1"/>
          </a:p>
        </p:txBody>
      </p:sp>
      <p:sp>
        <p:nvSpPr>
          <p:cNvPr id="6" name="설명선 2 5"/>
          <p:cNvSpPr/>
          <p:nvPr/>
        </p:nvSpPr>
        <p:spPr>
          <a:xfrm>
            <a:off x="1454729" y="2568633"/>
            <a:ext cx="2543694" cy="205582"/>
          </a:xfrm>
          <a:prstGeom prst="borderCallout2">
            <a:avLst>
              <a:gd name="adj1" fmla="val 98929"/>
              <a:gd name="adj2" fmla="val 99548"/>
              <a:gd name="adj3" fmla="val 113444"/>
              <a:gd name="adj4" fmla="val 163949"/>
              <a:gd name="adj5" fmla="val 123807"/>
              <a:gd name="adj6" fmla="val 2927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5134" y="5199055"/>
            <a:ext cx="721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는</a:t>
            </a:r>
            <a:r>
              <a:rPr lang="en-US" altLang="ko-KR" b="1"/>
              <a:t> </a:t>
            </a:r>
            <a:r>
              <a:rPr lang="en-US" altLang="ko-KR" b="1" smtClean="0"/>
              <a:t>Servlet</a:t>
            </a:r>
            <a:r>
              <a:rPr lang="ko-KR" altLang="en-US" b="1" smtClean="0"/>
              <a:t>이나 </a:t>
            </a:r>
            <a:r>
              <a:rPr lang="en-US" altLang="ko-KR" b="1" smtClean="0"/>
              <a:t>Filter </a:t>
            </a:r>
            <a:r>
              <a:rPr lang="ko-KR" altLang="en-US" b="1" smtClean="0"/>
              <a:t>클래스와 마찬가지로 </a:t>
            </a:r>
            <a:r>
              <a:rPr lang="en-US" altLang="ko-KR" b="1" smtClean="0"/>
              <a:t>web.xml</a:t>
            </a:r>
            <a:r>
              <a:rPr lang="ko-KR" altLang="en-US" b="1" smtClean="0"/>
              <a:t>파일에 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&lt;listener-class&gt; </a:t>
            </a:r>
            <a:r>
              <a:rPr lang="ko-KR" altLang="en-US" b="1" smtClean="0"/>
              <a:t>태그를 이용</a:t>
            </a:r>
            <a:r>
              <a:rPr lang="ko-KR" altLang="en-US" smtClean="0"/>
              <a:t>하여 스프링에서 제공하는 </a:t>
            </a:r>
            <a:r>
              <a:rPr lang="en-US" altLang="ko-KR" smtClean="0"/>
              <a:t>ContextLoaderListener </a:t>
            </a:r>
            <a:r>
              <a:rPr lang="ko-KR" altLang="en-US" smtClean="0"/>
              <a:t>클래스를 등록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컨테이너가 구동될 때 </a:t>
            </a:r>
            <a:r>
              <a:rPr lang="en-US" altLang="ko-KR" b="1" smtClean="0"/>
              <a:t>Pre-Loading</a:t>
            </a:r>
            <a:r>
              <a:rPr lang="ko-KR" altLang="en-US" b="1" smtClean="0"/>
              <a:t>되는 객체</a:t>
            </a:r>
            <a:endParaRPr lang="en-US" altLang="ko-KR" b="1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2170"/>
          <a:stretch/>
        </p:blipFill>
        <p:spPr>
          <a:xfrm>
            <a:off x="1328289" y="2057555"/>
            <a:ext cx="8212754" cy="11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8" y="3213910"/>
            <a:ext cx="9516803" cy="19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8" y="1263201"/>
            <a:ext cx="7173326" cy="84784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5434666" y="1809527"/>
            <a:ext cx="1538641" cy="10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43389" y="2409618"/>
            <a:ext cx="1619461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53572" y="2557256"/>
            <a:ext cx="1799547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77359" y="2721409"/>
            <a:ext cx="1799547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85284" y="5142791"/>
            <a:ext cx="1391848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9988" y="3364661"/>
            <a:ext cx="4486168" cy="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9303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838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70374" y="1740310"/>
            <a:ext cx="2787445" cy="274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0697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㉠</a:t>
            </a:r>
            <a:r>
              <a:rPr lang="ko-KR" altLang="en-US" smtClean="0"/>
              <a:t> </a:t>
            </a:r>
            <a:r>
              <a:rPr lang="en-US" altLang="ko-KR" smtClean="0"/>
              <a:t>Servlet Container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96232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㉢ </a:t>
            </a:r>
            <a:r>
              <a:rPr lang="en-US" altLang="ko-KR" smtClean="0"/>
              <a:t>Spring Container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9419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㉡</a:t>
            </a:r>
            <a:r>
              <a:rPr lang="ko-KR" altLang="en-US"/>
              <a:t> </a:t>
            </a:r>
            <a:r>
              <a:rPr lang="en-US" altLang="ko-KR" smtClean="0"/>
              <a:t>Root 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047230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2047230" y="354344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Listener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5532765" y="264217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9018301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018301" y="3790335"/>
            <a:ext cx="1084344" cy="4475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14" name="직선 화살표 연결선 13"/>
          <p:cNvCxnSpPr>
            <a:stCxn id="8" idx="1"/>
          </p:cNvCxnSpPr>
          <p:nvPr/>
        </p:nvCxnSpPr>
        <p:spPr>
          <a:xfrm flipV="1">
            <a:off x="4338819" y="2949677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24355" y="294037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560473" y="3283869"/>
            <a:ext cx="6649" cy="5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H="1">
            <a:off x="2327450" y="4943120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applicationContext.xml</a:t>
            </a:r>
            <a:endParaRPr lang="en-US" altLang="ko-KR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65475" y="4171181"/>
            <a:ext cx="173" cy="7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8802" y="4678211"/>
            <a:ext cx="6025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web.xml</a:t>
            </a:r>
            <a:r>
              <a:rPr lang="ko-KR" altLang="en-US" b="1"/>
              <a:t>파일을 로딩하여 ㉠ 서블릿 컨테이너가 로딩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ContextLoaderListener</a:t>
            </a:r>
            <a:r>
              <a:rPr lang="ko-KR" altLang="en-US"/>
              <a:t>객체는 </a:t>
            </a:r>
            <a:r>
              <a:rPr lang="en-US" altLang="ko-KR"/>
              <a:t>resources</a:t>
            </a:r>
            <a:r>
              <a:rPr lang="ko-KR" altLang="en-US"/>
              <a:t> 폴더에 있는 </a:t>
            </a:r>
            <a:r>
              <a:rPr lang="en-US" altLang="ko-KR" b="1"/>
              <a:t>applicationContext.xml</a:t>
            </a:r>
            <a:r>
              <a:rPr lang="ko-KR" altLang="en-US" b="1"/>
              <a:t>을 </a:t>
            </a:r>
            <a:r>
              <a:rPr lang="ko-KR" altLang="en-US" b="1" smtClean="0"/>
              <a:t>로딩하여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㉡ </a:t>
            </a:r>
            <a:r>
              <a:rPr lang="en-US" altLang="ko-KR" b="1" smtClean="0"/>
              <a:t>Root</a:t>
            </a:r>
            <a:r>
              <a:rPr lang="ko-KR" altLang="en-US" b="1"/>
              <a:t>컨테이너</a:t>
            </a:r>
            <a:r>
              <a:rPr lang="ko-KR" altLang="en-US" b="1" smtClean="0"/>
              <a:t> 구동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</a:t>
            </a:r>
            <a:r>
              <a:rPr lang="en-US" altLang="ko-KR" b="1" smtClean="0"/>
              <a:t>Service</a:t>
            </a:r>
            <a:r>
              <a:rPr lang="ko-KR" altLang="en-US" b="1" smtClean="0"/>
              <a:t>구현 클래스나 </a:t>
            </a:r>
            <a:r>
              <a:rPr lang="en-US" altLang="ko-KR" b="1" smtClean="0"/>
              <a:t>DAO </a:t>
            </a:r>
            <a:r>
              <a:rPr lang="ko-KR" altLang="en-US" b="1" smtClean="0"/>
              <a:t>객체들이 메모리에 생성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 flipH="1">
            <a:off x="910738" y="5835085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presentatin-layer.xml</a:t>
            </a:r>
            <a:endParaRPr lang="en-US" altLang="ko-KR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03486" y="3283869"/>
            <a:ext cx="6314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2601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8771" y="1535667"/>
            <a:ext cx="451798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개발 환경</a:t>
            </a:r>
            <a:endParaRPr lang="en-US" altLang="ko-KR" sz="2000" b="1" smtClean="0"/>
          </a:p>
          <a:p>
            <a:r>
              <a:rPr lang="en-US" altLang="ko-KR" sz="1400" smtClean="0"/>
              <a:t>-spring, mybatis, h2 database</a:t>
            </a:r>
          </a:p>
          <a:p>
            <a:endParaRPr lang="en-US" altLang="ko-KR" b="1" smtClean="0"/>
          </a:p>
          <a:p>
            <a:r>
              <a:rPr lang="en-US" altLang="ko-KR" sz="2000" b="1" smtClean="0"/>
              <a:t>Servlet</a:t>
            </a:r>
          </a:p>
          <a:p>
            <a:r>
              <a:rPr lang="en-US" altLang="ko-KR" sz="1400" smtClean="0"/>
              <a:t>-MVC1 </a:t>
            </a:r>
            <a:r>
              <a:rPr lang="ko-KR" altLang="en-US" sz="1400" smtClean="0"/>
              <a:t>패턴</a:t>
            </a:r>
            <a:endParaRPr lang="en-US" altLang="ko-KR" sz="1400" smtClean="0"/>
          </a:p>
          <a:p>
            <a:r>
              <a:rPr lang="en-US" altLang="ko-KR" sz="1400" smtClean="0"/>
              <a:t>-MVC2 </a:t>
            </a:r>
            <a:r>
              <a:rPr lang="ko-KR" altLang="en-US" sz="1400" smtClean="0"/>
              <a:t>패턴</a:t>
            </a:r>
            <a:endParaRPr lang="en-US" altLang="ko-KR" sz="1400" smtClean="0"/>
          </a:p>
          <a:p>
            <a:r>
              <a:rPr lang="en-US" altLang="ko-KR" sz="1400" smtClean="0"/>
              <a:t>-DispatcherServlet</a:t>
            </a:r>
            <a:endParaRPr lang="en-US" altLang="ko-KR" sz="1400" smtClean="0"/>
          </a:p>
          <a:p>
            <a:r>
              <a:rPr lang="en-US" altLang="ko-KR" sz="1400" smtClean="0"/>
              <a:t>-HttpServletRequest</a:t>
            </a:r>
            <a:endParaRPr lang="en-US" altLang="ko-KR" sz="1400" smtClean="0"/>
          </a:p>
          <a:p>
            <a:r>
              <a:rPr lang="en-US" altLang="ko-KR" sz="1400" smtClean="0"/>
              <a:t>-method </a:t>
            </a:r>
            <a:r>
              <a:rPr lang="en-US" altLang="ko-KR" sz="1400"/>
              <a:t>= </a:t>
            </a:r>
            <a:r>
              <a:rPr lang="en-US" altLang="ko-KR" sz="1400" smtClean="0"/>
              <a:t>requestMethod.GET/POST</a:t>
            </a:r>
          </a:p>
          <a:p>
            <a:r>
              <a:rPr lang="en-US" altLang="ko-KR" sz="1400" smtClean="0"/>
              <a:t>-loginView</a:t>
            </a:r>
            <a:r>
              <a:rPr lang="en-US" altLang="ko-KR" sz="1400"/>
              <a:t>(@ModelAttribute(“user</a:t>
            </a:r>
            <a:r>
              <a:rPr lang="en-US" altLang="ko-KR" sz="1400" smtClean="0"/>
              <a:t>”))</a:t>
            </a:r>
          </a:p>
          <a:p>
            <a:endParaRPr lang="ko-KR" altLang="en-US" b="1"/>
          </a:p>
          <a:p>
            <a:r>
              <a:rPr lang="en-US" altLang="ko-KR" sz="2000" b="1" smtClean="0"/>
              <a:t>Session</a:t>
            </a:r>
          </a:p>
          <a:p>
            <a:r>
              <a:rPr lang="en-US" altLang="ko-KR" sz="1400" smtClean="0"/>
              <a:t>-HttpSession</a:t>
            </a:r>
            <a:endParaRPr lang="en-US" altLang="ko-KR" sz="1400" smtClean="0"/>
          </a:p>
          <a:p>
            <a:r>
              <a:rPr lang="en-US" altLang="ko-KR" sz="1400" smtClean="0"/>
              <a:t>-@</a:t>
            </a:r>
            <a:r>
              <a:rPr lang="en-US" altLang="ko-KR" sz="1400" smtClean="0"/>
              <a:t>ModelAttribute2</a:t>
            </a:r>
          </a:p>
          <a:p>
            <a:r>
              <a:rPr lang="en-US" altLang="ko-KR" sz="1400" smtClean="0"/>
              <a:t>-ContextLoaderListener</a:t>
            </a:r>
            <a:endParaRPr lang="en-US" altLang="ko-KR" sz="1400" smtClean="0"/>
          </a:p>
          <a:p>
            <a:r>
              <a:rPr lang="en-US" altLang="ko-KR" sz="1400" smtClean="0"/>
              <a:t>-DI </a:t>
            </a:r>
            <a:r>
              <a:rPr lang="en-US" altLang="ko-KR" sz="1400" smtClean="0"/>
              <a:t>– </a:t>
            </a:r>
            <a:r>
              <a:rPr lang="en-US" altLang="ko-KR" sz="1400" smtClean="0"/>
              <a:t>AutoWired</a:t>
            </a:r>
          </a:p>
          <a:p>
            <a:endParaRPr lang="en-US" altLang="ko-KR" b="1" smtClean="0"/>
          </a:p>
          <a:p>
            <a:r>
              <a:rPr lang="en-US" altLang="ko-KR" b="1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목차</a:t>
            </a:r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5969271" y="1535142"/>
            <a:ext cx="45179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SQL Session</a:t>
            </a:r>
          </a:p>
          <a:p>
            <a:r>
              <a:rPr lang="en-US" altLang="ko-KR" sz="1400" smtClean="0"/>
              <a:t>-H2 </a:t>
            </a:r>
            <a:r>
              <a:rPr lang="en-US" altLang="ko-KR" sz="1400"/>
              <a:t>DataBase</a:t>
            </a:r>
          </a:p>
          <a:p>
            <a:r>
              <a:rPr lang="en-US" altLang="ko-KR" sz="1400" smtClean="0"/>
              <a:t>-H2 </a:t>
            </a:r>
            <a:r>
              <a:rPr lang="en-US" altLang="ko-KR" sz="1400"/>
              <a:t>DataBase </a:t>
            </a:r>
            <a:r>
              <a:rPr lang="en-US" altLang="ko-KR" sz="1400" smtClean="0"/>
              <a:t>– template</a:t>
            </a:r>
            <a:endParaRPr lang="en-US" altLang="ko-KR" sz="1400"/>
          </a:p>
          <a:p>
            <a:r>
              <a:rPr lang="en-US" altLang="ko-KR" sz="1400" smtClean="0"/>
              <a:t>-mybatis </a:t>
            </a:r>
            <a:r>
              <a:rPr lang="en-US" altLang="ko-KR" sz="1400"/>
              <a:t>– spring </a:t>
            </a:r>
            <a:r>
              <a:rPr lang="ko-KR" altLang="en-US" sz="1400"/>
              <a:t>연동</a:t>
            </a:r>
            <a:endParaRPr lang="en-US" altLang="ko-KR" sz="1400"/>
          </a:p>
          <a:p>
            <a:r>
              <a:rPr lang="en-US" altLang="ko-KR" sz="1400" smtClean="0"/>
              <a:t>-spring</a:t>
            </a:r>
          </a:p>
          <a:p>
            <a:r>
              <a:rPr lang="en-US" altLang="ko-KR" sz="1400" smtClean="0"/>
              <a:t>– </a:t>
            </a:r>
            <a:r>
              <a:rPr lang="en-US" altLang="ko-KR" sz="1400"/>
              <a:t>sqlSession</a:t>
            </a:r>
          </a:p>
          <a:p>
            <a:endParaRPr lang="en-US" altLang="ko-KR" b="1" smtClean="0"/>
          </a:p>
          <a:p>
            <a:r>
              <a:rPr lang="en-US" altLang="ko-KR" b="1" smtClean="0"/>
              <a:t>Mapper </a:t>
            </a:r>
            <a:r>
              <a:rPr lang="en-US" altLang="ko-KR" b="1"/>
              <a:t>XML</a:t>
            </a:r>
          </a:p>
          <a:p>
            <a:r>
              <a:rPr lang="en-US" altLang="ko-KR" sz="1400" smtClean="0"/>
              <a:t>-typeAliaes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en-US" altLang="ko-KR" sz="1400" smtClean="0"/>
              <a:t>&lt;</a:t>
            </a:r>
            <a:r>
              <a:rPr lang="en-US" altLang="ko-KR" sz="1400"/>
              <a:t>select&gt; </a:t>
            </a:r>
            <a:r>
              <a:rPr lang="ko-KR" altLang="en-US" sz="1400"/>
              <a:t>엘리먼트</a:t>
            </a:r>
            <a:endParaRPr lang="en-US" altLang="ko-KR" sz="1400"/>
          </a:p>
          <a:p>
            <a:r>
              <a:rPr lang="en-US" altLang="ko-KR" sz="1400" smtClean="0"/>
              <a:t>-&lt;</a:t>
            </a:r>
            <a:r>
              <a:rPr lang="en-US" altLang="ko-KR" sz="1400"/>
              <a:t>resultMap&gt;</a:t>
            </a:r>
          </a:p>
          <a:p>
            <a:r>
              <a:rPr lang="en-US" altLang="ko-KR" sz="1400" smtClean="0"/>
              <a:t>-&lt;![</a:t>
            </a:r>
            <a:r>
              <a:rPr lang="en-US" altLang="ko-KR" sz="1400"/>
              <a:t>CDATA[  </a:t>
            </a:r>
            <a:r>
              <a:rPr lang="en-US" altLang="ko-KR" sz="1400" smtClean="0"/>
              <a:t>]]&gt;</a:t>
            </a:r>
          </a:p>
          <a:p>
            <a:r>
              <a:rPr lang="en-US" altLang="ko-KR" sz="1400" smtClean="0"/>
              <a:t>-Dynamic </a:t>
            </a:r>
            <a:r>
              <a:rPr lang="en-US" altLang="ko-KR" sz="1400" smtClean="0"/>
              <a:t>SQL</a:t>
            </a:r>
          </a:p>
          <a:p>
            <a:endParaRPr lang="en-US" altLang="ko-KR" b="1" smtClean="0"/>
          </a:p>
          <a:p>
            <a:r>
              <a:rPr lang="ko-KR" altLang="en-US" b="1" smtClean="0"/>
              <a:t>비지니스 </a:t>
            </a:r>
            <a:r>
              <a:rPr lang="ko-KR" altLang="en-US" b="1" smtClean="0"/>
              <a:t>로직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ko-KR" altLang="en-US" b="1" smtClean="0"/>
              <a:t>웹 </a:t>
            </a:r>
            <a:r>
              <a:rPr lang="ko-KR" altLang="en-US" b="1"/>
              <a:t>게시판의 </a:t>
            </a:r>
            <a:r>
              <a:rPr lang="ko-KR" altLang="en-US" b="1" smtClean="0"/>
              <a:t>형태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ko-KR" altLang="en-US" b="1" smtClean="0"/>
              <a:t>마치며</a:t>
            </a: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9303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838" y="1740310"/>
            <a:ext cx="2787445" cy="274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70374" y="1740310"/>
            <a:ext cx="2787445" cy="274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0697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㉠</a:t>
            </a:r>
            <a:r>
              <a:rPr lang="ko-KR" altLang="en-US" smtClean="0"/>
              <a:t> </a:t>
            </a:r>
            <a:r>
              <a:rPr lang="en-US" altLang="ko-KR" smtClean="0"/>
              <a:t>Servlet Container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96232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㉢</a:t>
            </a:r>
            <a:r>
              <a:rPr lang="ko-KR" altLang="en-US" smtClean="0"/>
              <a:t> </a:t>
            </a:r>
            <a:r>
              <a:rPr lang="en-US" altLang="ko-KR" smtClean="0"/>
              <a:t>Spring Container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19419" y="1370978"/>
            <a:ext cx="2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㉡ </a:t>
            </a:r>
            <a:r>
              <a:rPr lang="en-US" altLang="ko-KR" smtClean="0"/>
              <a:t>Root 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047230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2047230" y="354344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Listener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5532765" y="2642170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9018301" y="265147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018301" y="3790335"/>
            <a:ext cx="1084344" cy="4475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14" name="직선 화살표 연결선 13"/>
          <p:cNvCxnSpPr>
            <a:stCxn id="8" idx="1"/>
          </p:cNvCxnSpPr>
          <p:nvPr/>
        </p:nvCxnSpPr>
        <p:spPr>
          <a:xfrm flipV="1">
            <a:off x="4338819" y="2949677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824355" y="294037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560473" y="3283869"/>
            <a:ext cx="6649" cy="5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flipH="1">
            <a:off x="2327450" y="4943120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applicationContext.xml</a:t>
            </a:r>
            <a:endParaRPr lang="en-US" altLang="ko-KR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65475" y="4171181"/>
            <a:ext cx="173" cy="77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8802" y="4678211"/>
            <a:ext cx="6025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“.d</a:t>
            </a:r>
            <a:r>
              <a:rPr lang="en-US" altLang="ko-KR" b="1"/>
              <a:t>o</a:t>
            </a:r>
            <a:r>
              <a:rPr lang="en-US" altLang="ko-KR" b="1" smtClean="0"/>
              <a:t>”</a:t>
            </a:r>
            <a:r>
              <a:rPr lang="ko-KR" altLang="en-US" b="1" smtClean="0"/>
              <a:t>요청을 서버에 전달하면 </a:t>
            </a:r>
            <a:r>
              <a:rPr lang="ko-KR" altLang="en-US" b="1"/>
              <a:t>㉠ 서블릿 </a:t>
            </a:r>
            <a:r>
              <a:rPr lang="ko-KR" altLang="en-US" b="1" smtClean="0"/>
              <a:t>컨테이너는 </a:t>
            </a:r>
            <a:r>
              <a:rPr lang="en-US" altLang="ko-KR" b="1" smtClean="0"/>
              <a:t>DispatcherServlet </a:t>
            </a:r>
            <a:r>
              <a:rPr lang="ko-KR" altLang="en-US" b="1" smtClean="0"/>
              <a:t>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DipatcherServlet</a:t>
            </a:r>
            <a:r>
              <a:rPr lang="ko-KR" altLang="en-US" smtClean="0"/>
              <a:t> 객체는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presentation-layer.xml</a:t>
            </a:r>
            <a:r>
              <a:rPr lang="ko-KR" altLang="en-US" b="1" smtClean="0"/>
              <a:t>파일을 로딩하여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두번째 </a:t>
            </a:r>
            <a:r>
              <a:rPr lang="ko-KR" altLang="en-US" b="1"/>
              <a:t>㉢ 스프링 </a:t>
            </a:r>
            <a:r>
              <a:rPr lang="ko-KR" altLang="en-US" b="1" smtClean="0"/>
              <a:t>컨테이너를 구동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두번째 </a:t>
            </a:r>
            <a:r>
              <a:rPr lang="ko-KR" altLang="en-US" b="1"/>
              <a:t>㉢ 스프링 </a:t>
            </a:r>
            <a:r>
              <a:rPr lang="ko-KR" altLang="en-US" b="1" smtClean="0"/>
              <a:t>컨테이너가 </a:t>
            </a:r>
            <a:r>
              <a:rPr lang="en-US" altLang="ko-KR" b="1" smtClean="0"/>
              <a:t>Controller </a:t>
            </a:r>
            <a:r>
              <a:rPr lang="ko-KR" altLang="en-US" b="1" smtClean="0"/>
              <a:t>객체를 메모리에 생성</a:t>
            </a:r>
            <a:endParaRPr lang="en-US" altLang="ko-KR" b="1" smtClean="0"/>
          </a:p>
          <a:p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 flipH="1">
            <a:off x="910738" y="5835085"/>
            <a:ext cx="29573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presentatin-layer.xml</a:t>
            </a:r>
            <a:endParaRPr lang="en-US" altLang="ko-KR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03486" y="3283869"/>
            <a:ext cx="6314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ContextLoaderListener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1374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6074" y="3099070"/>
            <a:ext cx="6622025" cy="9555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6074" y="1744579"/>
            <a:ext cx="6622025" cy="9625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8942" y="1962703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@Autowired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390015" y="1318675"/>
            <a:ext cx="539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WebApplicationContext(parents)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964001" y="197692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ServiceImpl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964001" y="327246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 flipH="1">
            <a:off x="4449536" y="1967625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V="1">
            <a:off x="3255590" y="2275132"/>
            <a:ext cx="1193946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100653" y="2576169"/>
            <a:ext cx="9142" cy="6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7467" y="2716070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@Autowired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2390015" y="2720773"/>
            <a:ext cx="476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WebApplicationContext(child)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7467" y="4446607"/>
            <a:ext cx="10514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와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이 각각 </a:t>
            </a:r>
            <a:r>
              <a:rPr lang="en-US" altLang="ko-KR" b="1" smtClean="0"/>
              <a:t>XmlWebApplicationContext</a:t>
            </a:r>
            <a:r>
              <a:rPr lang="ko-KR" altLang="en-US" b="1" smtClean="0"/>
              <a:t>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두 스프링 컨테이너의 다른 역할과 기능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ContextloaderListener</a:t>
            </a:r>
            <a:r>
              <a:rPr lang="ko-KR" altLang="en-US" b="1" smtClean="0"/>
              <a:t>가 </a:t>
            </a:r>
            <a:r>
              <a:rPr lang="en-US" altLang="ko-KR" b="1" smtClean="0"/>
              <a:t>Root </a:t>
            </a:r>
            <a:r>
              <a:rPr lang="ko-KR" altLang="en-US" b="1" smtClean="0"/>
              <a:t>컨테이너를 생성하고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이 생성한 컨테이너는 </a:t>
            </a:r>
            <a:r>
              <a:rPr lang="en-US" altLang="ko-KR" b="1" smtClean="0"/>
              <a:t>Root</a:t>
            </a:r>
            <a:r>
              <a:rPr lang="ko-KR" altLang="en-US" b="1" smtClean="0"/>
              <a:t>컨테이너가 생성한 객체를 이용하는 자식 컨테이너를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부모 컨테이너가 생성한 비지니스 객체를 자식 컨테이너가 생성한 </a:t>
            </a:r>
            <a:r>
              <a:rPr lang="en-US" altLang="ko-KR" b="1" smtClean="0"/>
              <a:t>Controller</a:t>
            </a:r>
            <a:r>
              <a:rPr lang="ko-KR" altLang="en-US" b="1" smtClean="0"/>
              <a:t>에서 참조하여 사용</a:t>
            </a:r>
            <a:endParaRPr lang="en-US" altLang="ko-KR" b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 - AutoWired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409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554" y="5313016"/>
            <a:ext cx="9594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시스템이 복잡해지면서 다른 시스템과 정보를 주고받을 일이 발생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이때 교환 포맷으로 </a:t>
            </a:r>
            <a:r>
              <a:rPr lang="en-US" altLang="ko-KR" smtClean="0"/>
              <a:t>JSON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JSON</a:t>
            </a:r>
            <a:r>
              <a:rPr lang="ko-KR" altLang="en-US" b="1" smtClean="0"/>
              <a:t>은 </a:t>
            </a:r>
            <a:r>
              <a:rPr lang="en-US" altLang="ko-KR" b="1" smtClean="0"/>
              <a:t>BoardVO</a:t>
            </a:r>
            <a:r>
              <a:rPr lang="ko-KR" altLang="en-US" b="1" smtClean="0"/>
              <a:t>가 가진 각 변수와 변수에 저장된 값이 </a:t>
            </a:r>
            <a:r>
              <a:rPr lang="en-US" altLang="ko-KR" b="1" smtClean="0"/>
              <a:t>“</a:t>
            </a:r>
            <a:r>
              <a:rPr lang="ko-KR" altLang="en-US" b="1" smtClean="0"/>
              <a:t>키</a:t>
            </a:r>
            <a:r>
              <a:rPr lang="en-US" altLang="ko-KR" b="1" smtClean="0"/>
              <a:t>:</a:t>
            </a:r>
            <a:r>
              <a:rPr lang="ko-KR" altLang="en-US" b="1" smtClean="0"/>
              <a:t>값</a:t>
            </a:r>
            <a:r>
              <a:rPr lang="en-US" altLang="ko-KR" b="1" smtClean="0"/>
              <a:t>”</a:t>
            </a:r>
            <a:r>
              <a:rPr lang="ko-KR" altLang="en-US" b="1" smtClean="0"/>
              <a:t>으로 표현</a:t>
            </a:r>
            <a:endParaRPr lang="en-US" altLang="ko-KR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2" y="3854384"/>
            <a:ext cx="9142553" cy="411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9685" y="3485725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index.jsp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30" y="1607189"/>
            <a:ext cx="5015885" cy="18785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37" y="1644714"/>
            <a:ext cx="4020111" cy="1162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30" y="4265558"/>
            <a:ext cx="9955014" cy="838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JSON</a:t>
            </a:r>
            <a:endParaRPr lang="ko-KR" altLang="en-US" sz="3200" b="1"/>
          </a:p>
        </p:txBody>
      </p:sp>
      <p:sp>
        <p:nvSpPr>
          <p:cNvPr id="10" name="TextBox 9"/>
          <p:cNvSpPr txBox="1"/>
          <p:nvPr/>
        </p:nvSpPr>
        <p:spPr>
          <a:xfrm>
            <a:off x="1609685" y="1250529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BoardController.java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9479" y="1288054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pom.xml – Jackson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29325" y="1619861"/>
            <a:ext cx="3936023" cy="118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03922" y="4524545"/>
            <a:ext cx="6845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table users, board </a:t>
            </a:r>
            <a:r>
              <a:rPr lang="ko-KR" altLang="en-US" b="1" smtClean="0"/>
              <a:t>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insert into users values('hi', '1212', '</a:t>
            </a:r>
            <a:r>
              <a:rPr lang="ko-KR" altLang="en-US"/>
              <a:t>진명국</a:t>
            </a:r>
            <a:r>
              <a:rPr lang="en-US" altLang="ko-KR"/>
              <a:t>', 'User</a:t>
            </a:r>
            <a:r>
              <a:rPr lang="en-US" altLang="ko-KR" smtClean="0"/>
              <a:t>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새로운 사용자를 등록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61" y="1563300"/>
            <a:ext cx="2517413" cy="1950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874" y="1628898"/>
            <a:ext cx="2734057" cy="13336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931" y="1628898"/>
            <a:ext cx="2772162" cy="1819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874" y="3448427"/>
            <a:ext cx="3181794" cy="7525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62874" y="1628898"/>
            <a:ext cx="5510219" cy="2572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58752" y="5614088"/>
            <a:ext cx="8553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환경 변수 설정에 </a:t>
            </a:r>
            <a:r>
              <a:rPr lang="en-US" altLang="ko-KR" smtClean="0"/>
              <a:t>maven</a:t>
            </a:r>
            <a:r>
              <a:rPr lang="ko-KR" altLang="en-US" smtClean="0"/>
              <a:t>을 등록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maven repository</a:t>
            </a:r>
            <a:r>
              <a:rPr lang="ko-KR" altLang="en-US" smtClean="0"/>
              <a:t>에서  </a:t>
            </a:r>
            <a:r>
              <a:rPr lang="en-US" altLang="ko-KR" b="1" smtClean="0"/>
              <a:t>H2 DataBase </a:t>
            </a:r>
            <a:r>
              <a:rPr lang="ko-KR" altLang="en-US" b="1" smtClean="0"/>
              <a:t>버전에 맞는 </a:t>
            </a:r>
            <a:r>
              <a:rPr lang="en-US" altLang="ko-KR" b="1" smtClean="0"/>
              <a:t>&lt;dependency&gt;</a:t>
            </a:r>
            <a:r>
              <a:rPr lang="ko-KR" altLang="en-US" b="1" smtClean="0"/>
              <a:t>태그를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 smtClean="0"/>
              <a:t>pom.xml</a:t>
            </a:r>
            <a:r>
              <a:rPr lang="ko-KR" altLang="en-US" b="1" smtClean="0"/>
              <a:t>에 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database.properties</a:t>
            </a:r>
            <a:r>
              <a:rPr lang="ko-KR" altLang="en-US" b="1" smtClean="0"/>
              <a:t>를 만들고 </a:t>
            </a:r>
            <a:r>
              <a:rPr lang="en-US" altLang="ko-KR" b="1" smtClean="0"/>
              <a:t>driver, url, username, password</a:t>
            </a:r>
            <a:r>
              <a:rPr lang="ko-KR" altLang="en-US" b="1" smtClean="0"/>
              <a:t>를 등록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01" y="2870849"/>
            <a:ext cx="3277057" cy="12670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001" y="4375837"/>
            <a:ext cx="3419952" cy="10002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60553"/>
          <a:stretch/>
        </p:blipFill>
        <p:spPr>
          <a:xfrm>
            <a:off x="3049655" y="1836038"/>
            <a:ext cx="4122297" cy="3762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552" y="1623965"/>
            <a:ext cx="1457528" cy="2191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rcRect r="35724"/>
          <a:stretch/>
        </p:blipFill>
        <p:spPr>
          <a:xfrm>
            <a:off x="7197001" y="1786626"/>
            <a:ext cx="4341283" cy="1133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7001" y="4153833"/>
            <a:ext cx="1114581" cy="2000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71952" y="4385646"/>
            <a:ext cx="3445001" cy="101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H2 DataBase - template</a:t>
            </a:r>
            <a:endParaRPr lang="ko-KR" altLang="en-US" sz="32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06" y="1360532"/>
            <a:ext cx="6227678" cy="2260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19" y="1613202"/>
            <a:ext cx="1506687" cy="14804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17919" y="5327097"/>
            <a:ext cx="1017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applicationContext.xml</a:t>
            </a:r>
            <a:r>
              <a:rPr lang="ko-KR" altLang="en-US" b="1" smtClean="0"/>
              <a:t>에서 생성된 </a:t>
            </a:r>
            <a:r>
              <a:rPr lang="en-US" altLang="ko-KR" b="1" smtClean="0"/>
              <a:t>RootContainer</a:t>
            </a:r>
            <a:r>
              <a:rPr lang="ko-KR" altLang="en-US" b="1" smtClean="0"/>
              <a:t>를 실행할 때</a:t>
            </a:r>
            <a:r>
              <a:rPr lang="en-US" altLang="ko-KR" b="1"/>
              <a:t> </a:t>
            </a:r>
            <a:r>
              <a:rPr lang="ko-KR" altLang="en-US" b="1" smtClean="0"/>
              <a:t>위치를 </a:t>
            </a:r>
            <a:r>
              <a:rPr lang="en-US" altLang="ko-KR" b="1" smtClean="0"/>
              <a:t>location=“database.properties”</a:t>
            </a:r>
            <a:r>
              <a:rPr lang="ko-KR" altLang="en-US" b="1" smtClean="0"/>
              <a:t>로 설정하고 </a:t>
            </a:r>
            <a:r>
              <a:rPr lang="en-US" altLang="ko-KR" b="1" smtClean="0"/>
              <a:t>DAO</a:t>
            </a:r>
            <a:r>
              <a:rPr lang="ko-KR" altLang="en-US" b="1" smtClean="0"/>
              <a:t>와 연결할 때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&lt;bean&gt;</a:t>
            </a:r>
            <a:r>
              <a:rPr lang="ko-KR" altLang="en-US" b="1" smtClean="0"/>
              <a:t> 의 </a:t>
            </a:r>
            <a:r>
              <a:rPr lang="en-US" altLang="ko-KR" b="1" smtClean="0"/>
              <a:t>&lt;property&gt;</a:t>
            </a:r>
            <a:r>
              <a:rPr lang="ko-KR" altLang="en-US" b="1" smtClean="0"/>
              <a:t>속성으로 정보를 불러들여 </a:t>
            </a:r>
            <a:r>
              <a:rPr lang="en-US" altLang="ko-KR" b="1" smtClean="0"/>
              <a:t>H2</a:t>
            </a:r>
            <a:r>
              <a:rPr lang="ko-KR" altLang="en-US" b="1" smtClean="0"/>
              <a:t>와 연동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Template</a:t>
            </a:r>
            <a:r>
              <a:rPr lang="ko-KR" altLang="en-US" b="1"/>
              <a:t> </a:t>
            </a:r>
            <a:r>
              <a:rPr lang="ko-KR" altLang="en-US" b="1" smtClean="0"/>
              <a:t>메서드 패턴은 알고리즘을 캡슐화해서 재사용하는 패턴으로 반복되는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DB </a:t>
            </a:r>
            <a:r>
              <a:rPr lang="ko-KR" altLang="en-US" b="1" smtClean="0"/>
              <a:t>연동 로직</a:t>
            </a:r>
            <a:r>
              <a:rPr lang="ko-KR" altLang="en-US" smtClean="0"/>
              <a:t>으로 </a:t>
            </a:r>
            <a:r>
              <a:rPr lang="en-US" altLang="ko-KR" b="1" smtClean="0"/>
              <a:t>JdbcTemplate </a:t>
            </a:r>
            <a:r>
              <a:rPr lang="ko-KR" altLang="en-US" b="1" smtClean="0"/>
              <a:t>클래스가 제공하고 </a:t>
            </a:r>
            <a:r>
              <a:rPr lang="en-US" altLang="ko-KR" b="1" smtClean="0"/>
              <a:t>Spring</a:t>
            </a:r>
            <a:r>
              <a:rPr lang="ko-KR" altLang="en-US" b="1" smtClean="0"/>
              <a:t>이 실행하는 </a:t>
            </a:r>
            <a:r>
              <a:rPr lang="en-US" altLang="ko-KR" b="1" smtClean="0"/>
              <a:t>DAO</a:t>
            </a:r>
            <a:r>
              <a:rPr lang="ko-KR" altLang="en-US" b="1" smtClean="0"/>
              <a:t>와 같은 역할</a:t>
            </a:r>
            <a:endParaRPr lang="en-US" altLang="ko-KR" b="1" smtClean="0"/>
          </a:p>
        </p:txBody>
      </p:sp>
      <p:sp>
        <p:nvSpPr>
          <p:cNvPr id="8" name="직사각형 7"/>
          <p:cNvSpPr/>
          <p:nvPr/>
        </p:nvSpPr>
        <p:spPr>
          <a:xfrm>
            <a:off x="1517919" y="3874167"/>
            <a:ext cx="8199326" cy="1480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4771" y="3593944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 Jdbc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 flipH="1">
            <a:off x="1765845" y="4106518"/>
            <a:ext cx="106933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3331969" y="410651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jdbc</a:t>
            </a:r>
          </a:p>
          <a:p>
            <a:pPr algn="ctr"/>
            <a:r>
              <a:rPr lang="en-US" altLang="ko-KR" smtClean="0"/>
              <a:t>Template</a:t>
            </a:r>
            <a:endParaRPr lang="en-US" altLang="ko-KR"/>
          </a:p>
        </p:txBody>
      </p:sp>
      <p:cxnSp>
        <p:nvCxnSpPr>
          <p:cNvPr id="12" name="직선 화살표 연결선 11"/>
          <p:cNvCxnSpPr>
            <a:stCxn id="10" idx="1"/>
            <a:endCxn id="11" idx="3"/>
          </p:cNvCxnSpPr>
          <p:nvPr/>
        </p:nvCxnSpPr>
        <p:spPr>
          <a:xfrm>
            <a:off x="2835181" y="4410790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flipH="1">
            <a:off x="5502385" y="410651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jdbc</a:t>
            </a:r>
          </a:p>
          <a:p>
            <a:pPr algn="ctr"/>
            <a:r>
              <a:rPr lang="en-US" altLang="ko-KR" smtClean="0"/>
              <a:t>Driver</a:t>
            </a:r>
            <a:endParaRPr lang="en-US" altLang="ko-KR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77215" y="4401978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flipH="1">
            <a:off x="7672801" y="4106517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</a:t>
            </a:r>
          </a:p>
          <a:p>
            <a:pPr algn="ctr"/>
            <a:r>
              <a:rPr lang="en-US" altLang="ko-KR" smtClean="0"/>
              <a:t>Base</a:t>
            </a:r>
            <a:endParaRPr lang="en-US" altLang="ko-KR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35187" y="4401978"/>
            <a:ext cx="4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flipH="1">
            <a:off x="3309505" y="4919213"/>
            <a:ext cx="1667710" cy="3917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dataSource</a:t>
            </a:r>
            <a:endParaRPr lang="en-US" altLang="ko-KR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143360" y="4715060"/>
            <a:ext cx="0" cy="20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025216" y="1720653"/>
            <a:ext cx="2775884" cy="102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803058" y="1982614"/>
            <a:ext cx="909345" cy="36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67261" y="3220864"/>
            <a:ext cx="909345" cy="36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7319" y="3611138"/>
            <a:ext cx="9260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mybatisFrameWork </a:t>
            </a:r>
            <a:r>
              <a:rPr lang="ko-KR" altLang="en-US" smtClean="0"/>
              <a:t>는 원래 </a:t>
            </a:r>
            <a:r>
              <a:rPr lang="en-US" altLang="ko-KR" b="1" smtClean="0"/>
              <a:t>Apache</a:t>
            </a:r>
            <a:r>
              <a:rPr lang="ko-KR" altLang="en-US" b="1" smtClean="0"/>
              <a:t>에서 </a:t>
            </a:r>
            <a:r>
              <a:rPr lang="en-US" altLang="ko-KR" b="1" smtClean="0"/>
              <a:t>Ibatis</a:t>
            </a:r>
            <a:r>
              <a:rPr lang="ko-KR" altLang="en-US" b="1" smtClean="0"/>
              <a:t>라는 이름의 프레임워크로 탄생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2010</a:t>
            </a:r>
            <a:r>
              <a:rPr lang="ko-KR" altLang="en-US" b="1" smtClean="0"/>
              <a:t>년에 </a:t>
            </a:r>
            <a:r>
              <a:rPr lang="en-US" altLang="ko-KR" b="1" smtClean="0"/>
              <a:t>Ibatis</a:t>
            </a:r>
            <a:r>
              <a:rPr lang="ko-KR" altLang="en-US" b="1" smtClean="0"/>
              <a:t>가 </a:t>
            </a:r>
            <a:r>
              <a:rPr lang="en-US" altLang="ko-KR" b="1" smtClean="0"/>
              <a:t>Apache</a:t>
            </a:r>
            <a:r>
              <a:rPr lang="ko-KR" altLang="en-US" b="1" smtClean="0"/>
              <a:t>에서 탈퇴하여 </a:t>
            </a:r>
            <a:r>
              <a:rPr lang="en-US" altLang="ko-KR" smtClean="0"/>
              <a:t>Google</a:t>
            </a:r>
            <a:r>
              <a:rPr lang="ko-KR" altLang="en-US" smtClean="0"/>
              <a:t>로 넘어가면서 이름이 </a:t>
            </a:r>
            <a:r>
              <a:rPr lang="en-US" altLang="ko-KR" b="1" smtClean="0"/>
              <a:t>Mybatis</a:t>
            </a:r>
            <a:r>
              <a:rPr lang="ko-KR" altLang="en-US" b="1" smtClean="0"/>
              <a:t>로 변경</a:t>
            </a:r>
            <a:r>
              <a:rPr lang="en-US" altLang="ko-KR" b="1" smtClean="0"/>
              <a:t> 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JDBC</a:t>
            </a:r>
            <a:r>
              <a:rPr lang="ko-KR" altLang="en-US" smtClean="0"/>
              <a:t>기반의 코드를 </a:t>
            </a:r>
            <a:r>
              <a:rPr lang="en-US" altLang="ko-KR" smtClean="0"/>
              <a:t>mybatis</a:t>
            </a:r>
            <a:r>
              <a:rPr lang="ko-KR" altLang="en-US" smtClean="0"/>
              <a:t>는 </a:t>
            </a:r>
            <a:r>
              <a:rPr lang="en-US" altLang="ko-KR" b="1" smtClean="0"/>
              <a:t>XML</a:t>
            </a:r>
            <a:r>
              <a:rPr lang="ko-KR" altLang="en-US" b="1" smtClean="0"/>
              <a:t>파일에 저장된 </a:t>
            </a:r>
            <a:r>
              <a:rPr lang="en-US" altLang="ko-KR" b="1" smtClean="0"/>
              <a:t>SQL </a:t>
            </a:r>
            <a:r>
              <a:rPr lang="ko-KR" altLang="en-US" b="1" smtClean="0"/>
              <a:t>명령어를 대신 실행하고 실행결과를 </a:t>
            </a:r>
            <a:r>
              <a:rPr lang="en-US" altLang="ko-KR" b="1" smtClean="0"/>
              <a:t>VO</a:t>
            </a:r>
            <a:r>
              <a:rPr lang="ko-KR" altLang="en-US" b="1" smtClean="0"/>
              <a:t>같은 자바 객체에 자동으로 매핑해주는 역할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스프링에서는 </a:t>
            </a:r>
            <a:r>
              <a:rPr lang="en-US" altLang="ko-KR"/>
              <a:t>Ibatis</a:t>
            </a:r>
            <a:r>
              <a:rPr lang="ko-KR" altLang="en-US"/>
              <a:t>와 연동하기위해 </a:t>
            </a:r>
            <a:r>
              <a:rPr lang="en-US" altLang="ko-KR"/>
              <a:t>API</a:t>
            </a:r>
            <a:r>
              <a:rPr lang="ko-KR" altLang="en-US"/>
              <a:t>를 제공하지만 </a:t>
            </a:r>
            <a:r>
              <a:rPr lang="en-US" altLang="ko-KR"/>
              <a:t>mybatis</a:t>
            </a:r>
            <a:r>
              <a:rPr lang="ko-KR" altLang="en-US"/>
              <a:t>의 </a:t>
            </a:r>
            <a:r>
              <a:rPr lang="en-US" altLang="ko-KR"/>
              <a:t>API</a:t>
            </a:r>
            <a:r>
              <a:rPr lang="ko-KR" altLang="en-US"/>
              <a:t>는 </a:t>
            </a:r>
            <a:r>
              <a:rPr lang="ko-KR" altLang="en-US" smtClean="0"/>
              <a:t>미제공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하지만 </a:t>
            </a:r>
            <a:r>
              <a:rPr lang="en-US" altLang="ko-KR" b="1"/>
              <a:t>mybatis</a:t>
            </a:r>
            <a:r>
              <a:rPr lang="ko-KR" altLang="en-US" b="1"/>
              <a:t>에서는 스프링 프레임워크와 연동에 필요한 </a:t>
            </a:r>
            <a:r>
              <a:rPr lang="en-US" altLang="ko-KR" b="1"/>
              <a:t>API</a:t>
            </a:r>
            <a:r>
              <a:rPr lang="ko-KR" altLang="en-US" b="1"/>
              <a:t>를 제공하여 </a:t>
            </a:r>
            <a:r>
              <a:rPr lang="en-US" altLang="ko-KR" b="1"/>
              <a:t>mybatis</a:t>
            </a:r>
            <a:r>
              <a:rPr lang="ko-KR" altLang="en-US" b="1"/>
              <a:t>에서 제공하는 클래스를 이용하여 </a:t>
            </a:r>
            <a:r>
              <a:rPr lang="ko-KR" altLang="en-US" b="1" smtClean="0"/>
              <a:t>연동 가능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433626"/>
            <a:ext cx="1918843" cy="1664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mybatis – spring </a:t>
            </a:r>
            <a:r>
              <a:rPr lang="ko-KR" altLang="en-US" sz="3200" b="1" smtClean="0"/>
              <a:t>연동</a:t>
            </a:r>
            <a:endParaRPr lang="ko-KR" altLang="en-US" sz="32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65" y="1433626"/>
            <a:ext cx="2753109" cy="116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98" y="1405047"/>
            <a:ext cx="339137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 – sqlSession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7" y="3511940"/>
            <a:ext cx="9282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스프링과 </a:t>
            </a:r>
            <a:r>
              <a:rPr lang="en-US" altLang="ko-KR" smtClean="0"/>
              <a:t>mybatis</a:t>
            </a:r>
            <a:r>
              <a:rPr lang="ko-KR" altLang="en-US" smtClean="0"/>
              <a:t>를 연동하려면 우선 </a:t>
            </a:r>
            <a:r>
              <a:rPr lang="ko-KR" altLang="en-US" b="1" smtClean="0"/>
              <a:t>스프링 설정 파일에 </a:t>
            </a:r>
            <a:r>
              <a:rPr lang="en-US" altLang="ko-KR" b="1" smtClean="0"/>
              <a:t>SqlSessionFactoryBeen </a:t>
            </a:r>
            <a:r>
              <a:rPr lang="ko-KR" altLang="en-US" b="1" smtClean="0"/>
              <a:t>클래스를 </a:t>
            </a:r>
            <a:r>
              <a:rPr lang="en-US" altLang="ko-KR" b="1" smtClean="0"/>
              <a:t>Bean</a:t>
            </a:r>
            <a:r>
              <a:rPr lang="ko-KR" altLang="en-US" b="1" smtClean="0"/>
              <a:t>등록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SqlSessionFactoryBean </a:t>
            </a:r>
            <a:r>
              <a:rPr lang="ko-KR" altLang="en-US" b="1" smtClean="0"/>
              <a:t>객체로부터 </a:t>
            </a:r>
            <a:r>
              <a:rPr lang="en-US" altLang="ko-KR" b="1" smtClean="0"/>
              <a:t>DB</a:t>
            </a:r>
            <a:r>
              <a:rPr lang="ko-KR" altLang="en-US" b="1" smtClean="0"/>
              <a:t>연동 구현에 사용할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SqlSessionFactoryBean </a:t>
            </a:r>
            <a:r>
              <a:rPr lang="ko-KR" altLang="en-US" b="1" smtClean="0"/>
              <a:t>객체가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생성하려면 반드시 </a:t>
            </a:r>
            <a:r>
              <a:rPr lang="en-US" altLang="ko-KR" b="1" smtClean="0"/>
              <a:t>DataSource</a:t>
            </a:r>
            <a:r>
              <a:rPr lang="ko-KR" altLang="en-US" b="1" smtClean="0"/>
              <a:t>와 </a:t>
            </a:r>
            <a:r>
              <a:rPr lang="en-US" altLang="ko-KR" b="1" smtClean="0"/>
              <a:t>SQLMapper </a:t>
            </a:r>
            <a:r>
              <a:rPr lang="ko-KR" altLang="en-US" b="1" smtClean="0"/>
              <a:t>정보가 필요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앞에 등록된 </a:t>
            </a:r>
            <a:r>
              <a:rPr lang="en-US" altLang="ko-KR" smtClean="0"/>
              <a:t>DataSource</a:t>
            </a:r>
            <a:r>
              <a:rPr lang="ko-KR" altLang="en-US" smtClean="0"/>
              <a:t>를 </a:t>
            </a:r>
            <a:r>
              <a:rPr lang="en-US" altLang="ko-KR" smtClean="0"/>
              <a:t>Setter </a:t>
            </a:r>
            <a:r>
              <a:rPr lang="ko-KR" altLang="en-US" smtClean="0"/>
              <a:t>인젝션으로 참조하고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SQL Mapper</a:t>
            </a:r>
            <a:r>
              <a:rPr lang="ko-KR" altLang="en-US" smtClean="0"/>
              <a:t>가 등록된  </a:t>
            </a:r>
            <a:r>
              <a:rPr lang="en-US" altLang="ko-KR" smtClean="0"/>
              <a:t>sql-map-config.xml</a:t>
            </a:r>
            <a:r>
              <a:rPr lang="ko-KR" altLang="en-US" smtClean="0"/>
              <a:t>파일도 </a:t>
            </a:r>
            <a:r>
              <a:rPr lang="en-US" altLang="ko-KR" smtClean="0"/>
              <a:t>Setter </a:t>
            </a:r>
            <a:r>
              <a:rPr lang="ko-KR" altLang="en-US" smtClean="0"/>
              <a:t>인젠셕으로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&lt;</a:t>
            </a:r>
            <a:r>
              <a:rPr lang="en-US" altLang="ko-KR" b="1" smtClean="0"/>
              <a:t>bean&gt; </a:t>
            </a:r>
            <a:r>
              <a:rPr lang="ko-KR" altLang="en-US" b="1" smtClean="0"/>
              <a:t>등록된 </a:t>
            </a:r>
            <a:r>
              <a:rPr lang="en-US" altLang="ko-KR" b="1" smtClean="0"/>
              <a:t>SqlSessionFactoryBean</a:t>
            </a:r>
            <a:r>
              <a:rPr lang="ko-KR" altLang="en-US" b="1" smtClean="0"/>
              <a:t>이 </a:t>
            </a:r>
            <a:r>
              <a:rPr lang="en-US" altLang="ko-KR" b="1" smtClean="0"/>
              <a:t>SqlSession </a:t>
            </a:r>
            <a:r>
              <a:rPr lang="ko-KR" altLang="en-US" b="1" smtClean="0"/>
              <a:t>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configLocation</a:t>
            </a:r>
            <a:r>
              <a:rPr lang="ko-KR" altLang="en-US" b="1" smtClean="0"/>
              <a:t>은 </a:t>
            </a:r>
            <a:r>
              <a:rPr lang="en-US" altLang="ko-KR" b="1" smtClean="0"/>
              <a:t>Aliases</a:t>
            </a:r>
            <a:r>
              <a:rPr lang="ko-KR" altLang="en-US" b="1" smtClean="0"/>
              <a:t>설정과 해당 </a:t>
            </a:r>
            <a:r>
              <a:rPr lang="en-US" altLang="ko-KR" b="1" smtClean="0"/>
              <a:t>mapper.xml </a:t>
            </a:r>
            <a:r>
              <a:rPr lang="ko-KR" altLang="en-US" b="1" smtClean="0"/>
              <a:t>경로를 잡아주는 설정</a:t>
            </a:r>
            <a:endParaRPr lang="en-US" altLang="ko-KR" b="1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11" y="1433626"/>
            <a:ext cx="6068272" cy="1571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83" y="1433626"/>
            <a:ext cx="1588428" cy="142144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353300" y="1920075"/>
            <a:ext cx="17302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945054" y="2219548"/>
            <a:ext cx="2356109" cy="49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173839" y="2049123"/>
            <a:ext cx="941211" cy="45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48941" y="2543279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644444" y="2709863"/>
            <a:ext cx="832556" cy="6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spring– sqlSession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409575" y="1788191"/>
            <a:ext cx="10934700" cy="3383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45721" y="1507969"/>
            <a:ext cx="292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Spring Jdbc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 flipH="1">
            <a:off x="2041994" y="3150188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sqlSession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9577801" y="2021800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 flipH="1">
            <a:off x="7351433" y="3135492"/>
            <a:ext cx="17719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br>
              <a:rPr lang="en-US" altLang="ko-KR" smtClean="0"/>
            </a:br>
            <a:r>
              <a:rPr lang="en-US" altLang="ko-KR" smtClean="0"/>
              <a:t>jdbcTemplate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 flipH="1">
            <a:off x="4542801" y="3150189"/>
            <a:ext cx="248861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br>
              <a:rPr lang="en-US" altLang="ko-KR" smtClean="0"/>
            </a:br>
            <a:r>
              <a:rPr lang="en-US" altLang="ko-KR" smtClean="0"/>
              <a:t>sessionFactoryBean</a:t>
            </a: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 flipH="1">
            <a:off x="5049065" y="4268899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H2</a:t>
            </a:r>
            <a:br>
              <a:rPr lang="en-US" altLang="ko-KR" smtClean="0"/>
            </a:br>
            <a:r>
              <a:rPr lang="en-US" altLang="ko-KR" smtClean="0"/>
              <a:t>datasource</a:t>
            </a: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 flipH="1">
            <a:off x="9577801" y="3139765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spring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 flipH="1">
            <a:off x="7256084" y="2031479"/>
            <a:ext cx="1962688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configLocation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 flipH="1">
            <a:off x="5049065" y="2031479"/>
            <a:ext cx="1632802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Mapper</a:t>
            </a:r>
            <a:endParaRPr lang="en-US" altLang="ko-KR"/>
          </a:p>
        </p:txBody>
      </p:sp>
      <p:sp>
        <p:nvSpPr>
          <p:cNvPr id="25" name="직사각형 24"/>
          <p:cNvSpPr/>
          <p:nvPr/>
        </p:nvSpPr>
        <p:spPr>
          <a:xfrm flipH="1">
            <a:off x="2084401" y="2054172"/>
            <a:ext cx="235266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myBatis</a:t>
            </a:r>
            <a:br>
              <a:rPr lang="en-US" altLang="ko-KR" smtClean="0"/>
            </a:br>
            <a:r>
              <a:rPr lang="en-US" altLang="ko-KR" smtClean="0"/>
              <a:t>sqlSessionTemplate</a:t>
            </a:r>
            <a:endParaRPr lang="en-US" altLang="ko-KR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9226631" y="3447648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9266309" y="2316001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858458" y="2316001"/>
            <a:ext cx="263954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219575" y="2743200"/>
            <a:ext cx="323226" cy="32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810250" y="2693631"/>
            <a:ext cx="624" cy="37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6858458" y="3856071"/>
            <a:ext cx="1454962" cy="785538"/>
          </a:xfrm>
          <a:prstGeom prst="bentConnector3">
            <a:avLst>
              <a:gd name="adj1" fmla="val -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815936" y="3856071"/>
            <a:ext cx="0" cy="392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831705" y="3439459"/>
            <a:ext cx="607887" cy="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6210" y="21737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mybatis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37337" y="32547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spring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6210" y="43226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H2</a:t>
            </a:r>
            <a:br>
              <a:rPr lang="en-US" altLang="ko-KR" smtClean="0"/>
            </a:br>
            <a:r>
              <a:rPr lang="en-US" altLang="ko-KR" smtClean="0"/>
              <a:t>Databse</a:t>
            </a:r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09575" y="2871749"/>
            <a:ext cx="10934700" cy="8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09575" y="4038953"/>
            <a:ext cx="10934700" cy="48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146088" y="5252560"/>
            <a:ext cx="107919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mybatis, spring, H2</a:t>
            </a:r>
            <a:r>
              <a:rPr lang="ko-KR" altLang="en-US" sz="1600" b="1" smtClean="0"/>
              <a:t>를 연동하고 핵심인 </a:t>
            </a:r>
            <a:r>
              <a:rPr lang="en-US" altLang="ko-KR" sz="1600" b="1" smtClean="0"/>
              <a:t>sqlSession</a:t>
            </a:r>
            <a:r>
              <a:rPr lang="ko-KR" altLang="en-US" sz="1600" b="1" smtClean="0"/>
              <a:t> 생성에 필요한 요소들을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ko-KR" altLang="en-US" sz="1600" b="1" smtClean="0"/>
              <a:t>나름 정리해보았습니다</a:t>
            </a:r>
            <a:r>
              <a:rPr lang="en-US" altLang="ko-KR" sz="1600" b="1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sqlSessionTemplate</a:t>
            </a:r>
            <a:r>
              <a:rPr lang="ko-KR" altLang="en-US" sz="1600" b="1"/>
              <a:t>은 </a:t>
            </a:r>
            <a:r>
              <a:rPr lang="en-US" altLang="ko-KR" sz="1600" b="1"/>
              <a:t>SqlSession</a:t>
            </a:r>
            <a:r>
              <a:rPr lang="ko-KR" altLang="en-US" sz="1600" b="1"/>
              <a:t>이 현재의 스프링 트랜잭션에서 사용될 수 있도록 보장하고 필요한 시점에서 세션을 닫고</a:t>
            </a:r>
            <a:r>
              <a:rPr lang="en-US" altLang="ko-KR" sz="1600" b="1"/>
              <a:t>, </a:t>
            </a:r>
            <a:r>
              <a:rPr lang="ko-KR" altLang="en-US" sz="1600" b="1"/>
              <a:t>커밋하거나 롤백하는 것을 포함한 세션의 생명주기를 </a:t>
            </a:r>
            <a:r>
              <a:rPr lang="ko-KR" altLang="en-US" sz="1600" b="1" smtClean="0"/>
              <a:t>관리</a:t>
            </a:r>
            <a:endParaRPr lang="en-US" altLang="ko-KR" sz="16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mybatisMapper.xml, H2 dataSource, myBatisSqlsessionTemplate</a:t>
            </a:r>
            <a:r>
              <a:rPr lang="ko-KR" altLang="en-US" sz="1600" b="1" smtClean="0"/>
              <a:t>를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en-US" altLang="ko-KR" sz="1600" b="1" smtClean="0"/>
              <a:t>sessionFactoryBean</a:t>
            </a:r>
            <a:r>
              <a:rPr lang="ko-KR" altLang="en-US" sz="1600" b="1" smtClean="0"/>
              <a:t>클래스가 최종적으로 </a:t>
            </a:r>
            <a:r>
              <a:rPr lang="en-US" altLang="ko-KR" sz="1600" b="1" smtClean="0"/>
              <a:t>sqlSession</a:t>
            </a:r>
            <a:r>
              <a:rPr lang="ko-KR" altLang="en-US" sz="1600" b="1" smtClean="0"/>
              <a:t>을 생성</a:t>
            </a:r>
            <a:endParaRPr lang="en-US" altLang="ko-KR" sz="16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39985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Mapper XML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1666568" y="4993097"/>
            <a:ext cx="929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 </a:t>
            </a:r>
            <a:r>
              <a:rPr lang="en-US" altLang="ko-KR"/>
              <a:t>Mapper </a:t>
            </a:r>
            <a:r>
              <a:rPr lang="en-US" altLang="ko-KR" smtClean="0"/>
              <a:t>XML,</a:t>
            </a:r>
            <a:r>
              <a:rPr lang="ko-KR" altLang="en-US" smtClean="0"/>
              <a:t> 이하 </a:t>
            </a:r>
            <a:r>
              <a:rPr lang="en-US" altLang="ko-KR" b="1"/>
              <a:t>Mapper</a:t>
            </a:r>
            <a:r>
              <a:rPr lang="ko-KR" altLang="en-US" b="1"/>
              <a:t>는 </a:t>
            </a:r>
            <a:r>
              <a:rPr lang="en-US" altLang="ko-KR" b="1"/>
              <a:t>&lt;mapper&gt;</a:t>
            </a:r>
            <a:r>
              <a:rPr lang="ko-KR" altLang="en-US" b="1"/>
              <a:t>를 루트 엘리먼트로 가지는 </a:t>
            </a:r>
            <a:r>
              <a:rPr lang="en-US" altLang="ko-KR" b="1"/>
              <a:t>XML</a:t>
            </a:r>
            <a:r>
              <a:rPr lang="ko-KR" altLang="en-US" b="1" smtClean="0"/>
              <a:t>파일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</a:t>
            </a:r>
            <a:r>
              <a:rPr lang="en-US" altLang="ko-KR" b="1"/>
              <a:t>mapper&gt;</a:t>
            </a:r>
            <a:r>
              <a:rPr lang="ko-KR" altLang="en-US" b="1"/>
              <a:t>는 </a:t>
            </a:r>
            <a:r>
              <a:rPr lang="en-US" altLang="ko-KR" b="1"/>
              <a:t>namespace </a:t>
            </a:r>
            <a:r>
              <a:rPr lang="ko-KR" altLang="en-US" b="1"/>
              <a:t>속성을 </a:t>
            </a:r>
            <a:r>
              <a:rPr lang="ko-KR" altLang="en-US" b="1" smtClean="0"/>
              <a:t>가짐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namespace</a:t>
            </a:r>
            <a:r>
              <a:rPr lang="ko-KR" altLang="en-US" b="1" smtClean="0"/>
              <a:t>를 이용하여 더 쉽게 유일한 </a:t>
            </a:r>
            <a:r>
              <a:rPr lang="en-US" altLang="ko-KR" b="1" smtClean="0"/>
              <a:t>SQL </a:t>
            </a:r>
            <a:r>
              <a:rPr lang="ko-KR" altLang="en-US" b="1" smtClean="0"/>
              <a:t>아이디를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네임스페이스가 </a:t>
            </a:r>
            <a:r>
              <a:rPr lang="ko-KR" altLang="en-US"/>
              <a:t>지정된 </a:t>
            </a:r>
            <a:r>
              <a:rPr lang="en-US" altLang="ko-KR"/>
              <a:t>Mapper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 b="1"/>
              <a:t>을 </a:t>
            </a:r>
            <a:r>
              <a:rPr lang="en-US" altLang="ko-KR" b="1"/>
              <a:t>DAO</a:t>
            </a:r>
            <a:r>
              <a:rPr lang="ko-KR" altLang="en-US" b="1"/>
              <a:t>클래스에서 참조할 때 </a:t>
            </a:r>
            <a:r>
              <a:rPr lang="en-US" altLang="ko-KR" b="1"/>
              <a:t>namespace</a:t>
            </a:r>
            <a:r>
              <a:rPr lang="ko-KR" altLang="en-US" b="1"/>
              <a:t>와 </a:t>
            </a:r>
            <a:r>
              <a:rPr lang="en-US" altLang="ko-KR" b="1"/>
              <a:t>SQL</a:t>
            </a:r>
            <a:r>
              <a:rPr lang="ko-KR" altLang="en-US" b="1"/>
              <a:t>의 아이디를 결합하여 </a:t>
            </a:r>
            <a:r>
              <a:rPr lang="ko-KR" altLang="en-US" b="1" smtClean="0"/>
              <a:t>참조</a:t>
            </a:r>
            <a:endParaRPr lang="en-US" altLang="ko-KR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77855"/>
              </p:ext>
            </p:extLst>
          </p:nvPr>
        </p:nvGraphicFramePr>
        <p:xfrm>
          <a:off x="1666568" y="3074033"/>
          <a:ext cx="915957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526"/>
                <a:gridCol w="6386052"/>
              </a:tblGrid>
              <a:tr h="86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mapper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&lt;mapper namespace=“BoardDAO”&gt;</a:t>
                      </a:r>
                    </a:p>
                    <a:p>
                      <a:pPr latinLnBrk="1"/>
                      <a:r>
                        <a:rPr lang="en-US" altLang="ko-KR" smtClean="0"/>
                        <a:t>&lt;delete</a:t>
                      </a:r>
                      <a:r>
                        <a:rPr lang="en-US" altLang="ko-KR" baseline="0" smtClean="0"/>
                        <a:t> id=“deleteBoard”&gt;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delete board where seq=#{seq}&lt;/&gt;&lt;/&gt;</a:t>
                      </a:r>
                      <a:endParaRPr lang="ko-KR" altLang="en-US"/>
                    </a:p>
                  </a:txBody>
                  <a:tcPr/>
                </a:tc>
              </a:tr>
              <a:tr h="864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DAO</a:t>
                      </a:r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 void deleteBoard(BoardVO</a:t>
                      </a:r>
                      <a:r>
                        <a:rPr lang="en-US" altLang="ko-KR" baseline="0" smtClean="0"/>
                        <a:t> vo){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mybatis.delete(“BoardDAO.deleteBoard”, vo)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}</a:t>
                      </a:r>
                      <a:r>
                        <a:rPr lang="en-US" altLang="ko-KR" smtClean="0"/>
                        <a:t> 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7257036" y="3372006"/>
            <a:ext cx="383460" cy="101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755592" y="3666974"/>
            <a:ext cx="1440671" cy="6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866654"/>
            <a:ext cx="7757644" cy="1155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6568" y="1497322"/>
            <a:ext cx="24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board-mapping.xml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191928" y="3361832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63404" y="3625168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244191" y="4581525"/>
            <a:ext cx="1328184" cy="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91991" y="4589312"/>
            <a:ext cx="1440103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74078" y="2940106"/>
            <a:ext cx="3591672" cy="6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1852655"/>
            <a:ext cx="1588428" cy="1421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77" y="3647199"/>
            <a:ext cx="1446225" cy="1254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77" y="5283916"/>
            <a:ext cx="1506687" cy="1480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spring, mybatis, h2 database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3719569" y="1675634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Context.xml</a:t>
            </a:r>
            <a:r>
              <a:rPr lang="ko-KR" altLang="en-US" b="1" smtClean="0"/>
              <a:t>에서 </a:t>
            </a:r>
            <a:r>
              <a:rPr lang="en-US" altLang="ko-KR" b="1" smtClean="0"/>
              <a:t>compnent-scan</a:t>
            </a:r>
            <a:r>
              <a:rPr lang="ko-KR" altLang="en-US" b="1" smtClean="0"/>
              <a:t>으로 해당 패키지를 스캔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해당 클래스의 </a:t>
            </a:r>
            <a:r>
              <a:rPr lang="en-US" altLang="ko-KR" b="1" smtClean="0"/>
              <a:t>Bean</a:t>
            </a:r>
            <a:r>
              <a:rPr lang="ko-KR" altLang="en-US" b="1" smtClean="0"/>
              <a:t>객체를 자동으로 생성해 주고 관리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Component</a:t>
            </a:r>
            <a:r>
              <a:rPr lang="ko-KR" altLang="en-US" smtClean="0"/>
              <a:t>의 속성에는</a:t>
            </a:r>
            <a:r>
              <a:rPr lang="en-US" altLang="ko-KR" smtClean="0"/>
              <a:t> Controller, Service, 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AutoWired</a:t>
            </a:r>
            <a:r>
              <a:rPr lang="ko-KR" altLang="en-US" smtClean="0"/>
              <a:t>는 해당 변수의 타입을 체크하고 객체가 메모리에 존재하면 변수에 주입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9569" y="3529590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mybatis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mybatis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파일에 저장된 </a:t>
            </a:r>
            <a:r>
              <a:rPr lang="en-US" altLang="ko-KR"/>
              <a:t>SQL </a:t>
            </a:r>
            <a:r>
              <a:rPr lang="ko-KR" altLang="en-US"/>
              <a:t>명령어를 대신 실행하고 실행결과를 </a:t>
            </a:r>
            <a:r>
              <a:rPr lang="en-US" altLang="ko-KR"/>
              <a:t>VO</a:t>
            </a:r>
            <a:r>
              <a:rPr lang="ko-KR" altLang="en-US"/>
              <a:t>같은 자바 객체에 </a:t>
            </a:r>
            <a:r>
              <a:rPr lang="ko-KR" altLang="en-US" b="1"/>
              <a:t>자동으로 매핑해주는 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&lt;mapper&gt;</a:t>
            </a:r>
            <a:r>
              <a:rPr lang="ko-KR" altLang="en-US"/>
              <a:t>는 </a:t>
            </a:r>
            <a:r>
              <a:rPr lang="en-US" altLang="ko-KR"/>
              <a:t>namespace </a:t>
            </a:r>
            <a:r>
              <a:rPr lang="ko-KR" altLang="en-US"/>
              <a:t>속성을 가집니다</a:t>
            </a:r>
            <a:r>
              <a:rPr lang="en-US" altLang="ko-KR"/>
              <a:t>. </a:t>
            </a:r>
            <a:r>
              <a:rPr lang="ko-KR" altLang="en-US"/>
              <a:t>네임스페이스가 지정된 </a:t>
            </a:r>
            <a:r>
              <a:rPr lang="en-US" altLang="ko-KR"/>
              <a:t>Mapper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 smtClean="0"/>
              <a:t>을 참조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0031" y="5103674"/>
            <a:ext cx="78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H2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2MB</a:t>
            </a:r>
            <a:r>
              <a:rPr lang="ko-KR" altLang="en-US" b="1"/>
              <a:t>정도의 적은 용량으로 설치</a:t>
            </a:r>
            <a:r>
              <a:rPr lang="ko-KR" altLang="en-US"/>
              <a:t>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 </a:t>
            </a:r>
            <a:r>
              <a:rPr lang="ko-KR" altLang="en-US"/>
              <a:t>기반 콘솔 </a:t>
            </a:r>
            <a:r>
              <a:rPr lang="ko-KR" altLang="en-US" smtClean="0"/>
              <a:t>프로그램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대규모 프로젝트에서는 </a:t>
            </a:r>
            <a:r>
              <a:rPr lang="ko-KR" altLang="en-US" b="1"/>
              <a:t>안정성과 성능이 </a:t>
            </a:r>
            <a:r>
              <a:rPr lang="ko-KR" altLang="en-US" b="1" smtClean="0"/>
              <a:t>부족하다는 단점</a:t>
            </a:r>
            <a:r>
              <a:rPr lang="ko-KR" altLang="en-US" smtClean="0"/>
              <a:t>이 있습니다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66568" y="4645530"/>
            <a:ext cx="10040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&lt;typeAliases&gt;</a:t>
            </a:r>
            <a:r>
              <a:rPr lang="ko-KR" altLang="en-US" smtClean="0"/>
              <a:t>엘리먼트는 </a:t>
            </a:r>
            <a:r>
              <a:rPr lang="en-US" altLang="ko-KR" smtClean="0"/>
              <a:t>&lt;typeAlias&gt;</a:t>
            </a:r>
            <a:r>
              <a:rPr lang="ko-KR" altLang="en-US" smtClean="0"/>
              <a:t>를 여러개 가질 수 있으며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b="1" smtClean="0"/>
              <a:t>특정 클래스의 별칭</a:t>
            </a:r>
            <a:r>
              <a:rPr lang="en-US" altLang="ko-KR" b="1" smtClean="0"/>
              <a:t>&lt;Alias&gt;</a:t>
            </a:r>
            <a:r>
              <a:rPr lang="ko-KR" altLang="en-US" b="1" smtClean="0"/>
              <a:t>을 선언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Alias</a:t>
            </a:r>
            <a:r>
              <a:rPr lang="ko-KR" altLang="en-US" smtClean="0"/>
              <a:t>는 </a:t>
            </a:r>
            <a:r>
              <a:rPr lang="en-US" altLang="ko-KR" smtClean="0"/>
              <a:t>SQL</a:t>
            </a:r>
            <a:r>
              <a:rPr lang="ko-KR" altLang="en-US" smtClean="0"/>
              <a:t>명령어들이 저장되는 </a:t>
            </a:r>
            <a:r>
              <a:rPr lang="en-US" altLang="ko-KR" smtClean="0"/>
              <a:t>SqlMapper</a:t>
            </a:r>
            <a:r>
              <a:rPr lang="ko-KR" altLang="en-US" smtClean="0"/>
              <a:t>에서 사용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Sql Mapping </a:t>
            </a:r>
            <a:r>
              <a:rPr lang="ko-KR" altLang="en-US" b="1" smtClean="0"/>
              <a:t>파일의 크기를 줄여주기도하고 설정을 간단히 처리</a:t>
            </a:r>
            <a:endParaRPr lang="en-US" altLang="ko-KR" b="1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8205" b="34667"/>
          <a:stretch/>
        </p:blipFill>
        <p:spPr>
          <a:xfrm>
            <a:off x="1666568" y="1588168"/>
            <a:ext cx="4704735" cy="733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typeAliaes</a:t>
            </a:r>
            <a:endParaRPr lang="ko-KR" altLang="en-US" sz="32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68" y="2322095"/>
            <a:ext cx="3448531" cy="1314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H="1">
            <a:off x="1801939" y="3732717"/>
            <a:ext cx="5019965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parameterType=“com.springbook.biz.board.BoardVO”</a:t>
            </a:r>
          </a:p>
        </p:txBody>
      </p:sp>
      <p:sp>
        <p:nvSpPr>
          <p:cNvPr id="9" name="직사각형 8"/>
          <p:cNvSpPr/>
          <p:nvPr/>
        </p:nvSpPr>
        <p:spPr>
          <a:xfrm flipH="1">
            <a:off x="7458801" y="3732716"/>
            <a:ext cx="2960546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parameterType</a:t>
            </a:r>
            <a:r>
              <a:rPr lang="en-US" altLang="ko-KR" smtClean="0"/>
              <a:t>=“board”</a:t>
            </a:r>
            <a:endParaRPr lang="en-US" altLang="ko-KR"/>
          </a:p>
        </p:txBody>
      </p:sp>
      <p:cxnSp>
        <p:nvCxnSpPr>
          <p:cNvPr id="10" name="직선 화살표 연결선 9"/>
          <p:cNvCxnSpPr>
            <a:stCxn id="8" idx="1"/>
            <a:endCxn id="9" idx="3"/>
          </p:cNvCxnSpPr>
          <p:nvPr/>
        </p:nvCxnSpPr>
        <p:spPr>
          <a:xfrm flipV="1">
            <a:off x="6821904" y="4036988"/>
            <a:ext cx="636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설명선 2 11"/>
          <p:cNvSpPr/>
          <p:nvPr/>
        </p:nvSpPr>
        <p:spPr>
          <a:xfrm>
            <a:off x="2940628" y="1893388"/>
            <a:ext cx="3307771" cy="248874"/>
          </a:xfrm>
          <a:prstGeom prst="borderCallout2">
            <a:avLst>
              <a:gd name="adj1" fmla="val 98929"/>
              <a:gd name="adj2" fmla="val 99548"/>
              <a:gd name="adj3" fmla="val 297152"/>
              <a:gd name="adj4" fmla="val 58556"/>
              <a:gd name="adj5" fmla="val 296032"/>
              <a:gd name="adj6" fmla="val 404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&lt;select&gt; </a:t>
            </a:r>
            <a:r>
              <a:rPr lang="ko-KR" altLang="en-US" sz="3200" b="1" smtClean="0"/>
              <a:t>엘리먼트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1822833" y="3609589"/>
            <a:ext cx="8139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parameterType</a:t>
            </a:r>
            <a:r>
              <a:rPr lang="ko-KR" altLang="en-US" b="1" smtClean="0"/>
              <a:t>과 </a:t>
            </a:r>
            <a:r>
              <a:rPr lang="en-US" altLang="ko-KR" b="1" smtClean="0"/>
              <a:t>resultType </a:t>
            </a:r>
            <a:r>
              <a:rPr lang="ko-KR" altLang="en-US" b="1" smtClean="0"/>
              <a:t>속성을 사용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parameterType</a:t>
            </a:r>
            <a:r>
              <a:rPr lang="ko-KR" altLang="en-US" smtClean="0"/>
              <a:t>은 </a:t>
            </a:r>
            <a:r>
              <a:rPr lang="en-US" altLang="ko-KR" smtClean="0"/>
              <a:t>mapper </a:t>
            </a:r>
            <a:r>
              <a:rPr lang="ko-KR" altLang="en-US" smtClean="0"/>
              <a:t>파일에 등록된 </a:t>
            </a:r>
            <a:r>
              <a:rPr lang="en-US" altLang="ko-KR" smtClean="0"/>
              <a:t>SQL </a:t>
            </a:r>
            <a:r>
              <a:rPr lang="ko-KR" altLang="en-US" smtClean="0"/>
              <a:t>실행에 필요한 데이터를 외부로부터 받음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일반적으로 기본형이나 </a:t>
            </a:r>
            <a:r>
              <a:rPr lang="en-US" altLang="ko-KR" b="1" smtClean="0"/>
              <a:t>VO</a:t>
            </a:r>
            <a:r>
              <a:rPr lang="ko-KR" altLang="en-US" b="1" smtClean="0"/>
              <a:t>형태의 클래스를 지정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parameterType</a:t>
            </a:r>
            <a:r>
              <a:rPr lang="ko-KR" altLang="en-US" b="1" smtClean="0"/>
              <a:t>으로 지정된 클래스에는 사용자가 입력한 값들을 저장할 여러 변수가 있고</a:t>
            </a:r>
            <a:r>
              <a:rPr lang="en-US" altLang="ko-KR" b="1" smtClean="0"/>
              <a:t>, </a:t>
            </a:r>
            <a:r>
              <a:rPr lang="ko-KR" altLang="en-US" b="1" smtClean="0"/>
              <a:t>변수들을 이용하여 </a:t>
            </a:r>
            <a:r>
              <a:rPr lang="en-US" altLang="ko-KR" b="1" smtClean="0"/>
              <a:t>SQL </a:t>
            </a:r>
            <a:r>
              <a:rPr lang="ko-KR" altLang="en-US" b="1" smtClean="0"/>
              <a:t>구문에 사용자 입력값들을 설정하는데</a:t>
            </a:r>
            <a:r>
              <a:rPr lang="en-US" altLang="ko-KR" b="1" smtClean="0"/>
              <a:t>, </a:t>
            </a:r>
            <a:r>
              <a:rPr lang="ko-KR" altLang="en-US" b="1" smtClean="0"/>
              <a:t>이때 </a:t>
            </a:r>
            <a:r>
              <a:rPr lang="en-US" altLang="ko-KR" b="1" smtClean="0"/>
              <a:t>#{</a:t>
            </a:r>
            <a:r>
              <a:rPr lang="ko-KR" altLang="en-US" b="1" smtClean="0"/>
              <a:t>변수명</a:t>
            </a:r>
            <a:r>
              <a:rPr lang="en-US" altLang="ko-KR" b="1" smtClean="0"/>
              <a:t>} </a:t>
            </a:r>
            <a:r>
              <a:rPr lang="ko-KR" altLang="en-US" b="1" smtClean="0"/>
              <a:t>표현을 사용</a:t>
            </a:r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15636"/>
            <a:ext cx="4372585" cy="1324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3" y="1515636"/>
            <a:ext cx="3515216" cy="129558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7842250" y="1757363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2 9"/>
          <p:cNvSpPr/>
          <p:nvPr/>
        </p:nvSpPr>
        <p:spPr>
          <a:xfrm>
            <a:off x="3702049" y="1600200"/>
            <a:ext cx="1778001" cy="186624"/>
          </a:xfrm>
          <a:prstGeom prst="borderCallout2">
            <a:avLst>
              <a:gd name="adj1" fmla="val 98929"/>
              <a:gd name="adj2" fmla="val 99548"/>
              <a:gd name="adj3" fmla="val 440060"/>
              <a:gd name="adj4" fmla="val 49270"/>
              <a:gd name="adj5" fmla="val 445745"/>
              <a:gd name="adj6" fmla="val 1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&lt;select&gt; </a:t>
            </a:r>
            <a:r>
              <a:rPr lang="ko-KR" altLang="en-US" sz="3200" b="1" smtClean="0"/>
              <a:t>엘리먼트</a:t>
            </a:r>
            <a:endParaRPr lang="ko-KR" altLang="en-US" sz="32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15636"/>
            <a:ext cx="4372585" cy="1324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3" y="1515636"/>
            <a:ext cx="3515216" cy="12955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6567" y="3063652"/>
            <a:ext cx="8938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&lt;resultType&gt;</a:t>
            </a:r>
            <a:r>
              <a:rPr lang="ko-KR" altLang="en-US"/>
              <a:t> 속성은 검색 관련 </a:t>
            </a:r>
            <a:r>
              <a:rPr lang="en-US" altLang="ko-KR"/>
              <a:t>SQL </a:t>
            </a:r>
            <a:r>
              <a:rPr lang="ko-KR" altLang="en-US"/>
              <a:t>구문이 실행되면 </a:t>
            </a:r>
            <a:r>
              <a:rPr lang="en-US" altLang="ko-KR"/>
              <a:t>ResultSet</a:t>
            </a:r>
            <a:r>
              <a:rPr lang="ko-KR" altLang="en-US"/>
              <a:t>이 </a:t>
            </a:r>
            <a:r>
              <a:rPr lang="ko-KR" altLang="en-US" smtClean="0"/>
              <a:t>리턴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Resultet</a:t>
            </a:r>
            <a:r>
              <a:rPr lang="ko-KR" altLang="en-US" b="1"/>
              <a:t>에 저장된 검색 결과를 어떤 자바 객체에 매핑할지 </a:t>
            </a:r>
            <a:r>
              <a:rPr lang="ko-KR" altLang="en-US" b="1" smtClean="0"/>
              <a:t>지정해야하는데</a:t>
            </a:r>
            <a:r>
              <a:rPr lang="en-US" altLang="ko-KR" b="1" smtClean="0"/>
              <a:t>,</a:t>
            </a:r>
            <a:br>
              <a:rPr lang="en-US" altLang="ko-KR" b="1" smtClean="0"/>
            </a:br>
            <a:r>
              <a:rPr lang="ko-KR" altLang="en-US" b="1" smtClean="0"/>
              <a:t>이때 </a:t>
            </a:r>
            <a:r>
              <a:rPr lang="ko-KR" altLang="en-US" b="1"/>
              <a:t>사용 하는 것이 </a:t>
            </a:r>
            <a:r>
              <a:rPr lang="en-US" altLang="ko-KR" b="1" smtClean="0"/>
              <a:t>&lt;resultType&gt;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&lt;resultType&gt;</a:t>
            </a:r>
            <a:r>
              <a:rPr lang="ko-KR" altLang="en-US" b="1" smtClean="0"/>
              <a:t>속성값으로 </a:t>
            </a:r>
            <a:r>
              <a:rPr lang="en-US" altLang="ko-KR" b="1"/>
              <a:t>board</a:t>
            </a:r>
            <a:r>
              <a:rPr lang="ko-KR" altLang="en-US" b="1"/>
              <a:t>를 사용했다면 </a:t>
            </a:r>
            <a:r>
              <a:rPr lang="en-US" altLang="ko-KR" b="1"/>
              <a:t>SELECT </a:t>
            </a:r>
            <a:r>
              <a:rPr lang="ko-KR" altLang="en-US" b="1"/>
              <a:t>실행 결과를 </a:t>
            </a:r>
            <a:r>
              <a:rPr lang="en-US" altLang="ko-KR" b="1"/>
              <a:t>BoardVO </a:t>
            </a:r>
            <a:r>
              <a:rPr lang="ko-KR" altLang="en-US" b="1"/>
              <a:t>객체에 매핑하여 리턴하라는 </a:t>
            </a:r>
            <a:r>
              <a:rPr lang="ko-KR" altLang="en-US" b="1" smtClean="0"/>
              <a:t>의미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resultType</a:t>
            </a:r>
            <a:r>
              <a:rPr lang="ko-KR" altLang="en-US"/>
              <a:t>속성은 당연히 </a:t>
            </a:r>
            <a:r>
              <a:rPr lang="ko-KR" altLang="en-US" b="1"/>
              <a:t>쿼리 명령어가 등록되는 </a:t>
            </a:r>
            <a:r>
              <a:rPr lang="en-US" altLang="ko-KR" b="1"/>
              <a:t>&lt;select&gt;</a:t>
            </a:r>
            <a:r>
              <a:rPr lang="ko-KR" altLang="en-US" b="1"/>
              <a:t>엘리먼트에서만 사용할 수 </a:t>
            </a:r>
            <a:r>
              <a:rPr lang="ko-KR" altLang="en-US" b="1" smtClean="0"/>
              <a:t>있으여</a:t>
            </a:r>
            <a:r>
              <a:rPr lang="en-US" altLang="ko-KR" b="1"/>
              <a:t>, </a:t>
            </a:r>
            <a:r>
              <a:rPr lang="ko-KR" altLang="en-US" b="1"/>
              <a:t>절대 생략할 수 없는 </a:t>
            </a:r>
            <a:r>
              <a:rPr lang="ko-KR" altLang="en-US" b="1" smtClean="0"/>
              <a:t>속성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resultType</a:t>
            </a:r>
            <a:r>
              <a:rPr lang="ko-KR" altLang="en-US" b="1"/>
              <a:t>대신 </a:t>
            </a:r>
            <a:r>
              <a:rPr lang="en-US" altLang="ko-KR" b="1"/>
              <a:t>resultMap</a:t>
            </a:r>
            <a:r>
              <a:rPr lang="ko-KR" altLang="en-US" b="1" smtClean="0"/>
              <a:t>속성 사용 가능</a:t>
            </a:r>
            <a:endParaRPr lang="en-US" altLang="ko-KR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842250" y="1757363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852860" y="1752600"/>
            <a:ext cx="1414463" cy="47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6567" y="3679144"/>
            <a:ext cx="98406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 결과를 특정 자바 객체에 매핑하여 리턴하기 위해서 </a:t>
            </a:r>
            <a:r>
              <a:rPr lang="en-US" altLang="ko-KR" smtClean="0"/>
              <a:t>parameterType </a:t>
            </a:r>
            <a:r>
              <a:rPr lang="ko-KR" altLang="en-US" smtClean="0"/>
              <a:t>속성을 사용하지만 검색 </a:t>
            </a:r>
            <a:r>
              <a:rPr lang="ko-KR" altLang="en-US" b="1" smtClean="0"/>
              <a:t>결과를 </a:t>
            </a:r>
            <a:r>
              <a:rPr lang="en-US" altLang="ko-KR" b="1" smtClean="0"/>
              <a:t>parameterType </a:t>
            </a:r>
            <a:r>
              <a:rPr lang="ko-KR" altLang="en-US" b="1" smtClean="0"/>
              <a:t>속성으로 매핑할 수 없는 몇가지</a:t>
            </a:r>
            <a:r>
              <a:rPr lang="ko-KR" altLang="en-US" smtClean="0"/>
              <a:t>가 있는데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ko-KR" altLang="en-US" smtClean="0"/>
              <a:t>예를들어</a:t>
            </a:r>
            <a:r>
              <a:rPr lang="en-US" altLang="ko-KR" smtClean="0"/>
              <a:t>, </a:t>
            </a:r>
            <a:r>
              <a:rPr lang="ko-KR" altLang="en-US" smtClean="0"/>
              <a:t>검색 쿼리가 </a:t>
            </a:r>
            <a:r>
              <a:rPr lang="ko-KR" altLang="en-US" b="1" smtClean="0"/>
              <a:t>단순 테이블 조회가 아닌 </a:t>
            </a:r>
            <a:r>
              <a:rPr lang="en-US" altLang="ko-KR" b="1" smtClean="0"/>
              <a:t>JOIN</a:t>
            </a:r>
            <a:r>
              <a:rPr lang="ko-KR" altLang="en-US" b="1" smtClean="0"/>
              <a:t>구문을 포함할 때는 검색 결과를 정확하게 하나의 자바 객체로 매핑 불가능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검색된 테이블의 칼럼 이름과 매핑에 사용될 자바 객체의 변수의 이름이 다를 때 </a:t>
            </a:r>
            <a:r>
              <a:rPr lang="ko-KR" altLang="en-US" b="1" smtClean="0"/>
              <a:t>검색</a:t>
            </a:r>
            <a:r>
              <a:rPr lang="en-US" altLang="ko-KR" b="1"/>
              <a:t> </a:t>
            </a:r>
            <a:r>
              <a:rPr lang="ko-KR" altLang="en-US" b="1" smtClean="0"/>
              <a:t>결과가 정확하게 자바 객체로 매핑되지 않기때문에 </a:t>
            </a:r>
            <a:r>
              <a:rPr lang="en-US" altLang="ko-KR" b="1" smtClean="0"/>
              <a:t>&lt;resultMap&gt;</a:t>
            </a:r>
            <a:r>
              <a:rPr lang="ko-KR" altLang="en-US" b="1" smtClean="0"/>
              <a:t>을 사용하여 처리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이처럼 </a:t>
            </a:r>
            <a:r>
              <a:rPr lang="en-US" altLang="ko-KR" b="1" smtClean="0"/>
              <a:t>boardResult</a:t>
            </a:r>
            <a:r>
              <a:rPr lang="ko-KR" altLang="en-US" b="1" smtClean="0"/>
              <a:t>라는 아이디로 </a:t>
            </a:r>
            <a:r>
              <a:rPr lang="en-US" altLang="ko-KR" b="1" smtClean="0"/>
              <a:t>&lt;resultMap&gt;</a:t>
            </a:r>
            <a:r>
              <a:rPr lang="ko-KR" altLang="en-US" b="1" smtClean="0"/>
              <a:t>을 설정하고 설정은 </a:t>
            </a:r>
            <a:r>
              <a:rPr lang="en-US" altLang="ko-KR" b="1" smtClean="0"/>
              <a:t>PK</a:t>
            </a:r>
            <a:r>
              <a:rPr lang="ko-KR" altLang="en-US" b="1" smtClean="0"/>
              <a:t>에 해당하는 </a:t>
            </a:r>
            <a:r>
              <a:rPr lang="en-US" altLang="ko-KR" b="1" smtClean="0"/>
              <a:t>SEQ</a:t>
            </a:r>
            <a:r>
              <a:rPr lang="ko-KR" altLang="en-US" b="1" smtClean="0"/>
              <a:t>칼럼만 </a:t>
            </a:r>
            <a:r>
              <a:rPr lang="en-US" altLang="ko-KR" b="1" smtClean="0"/>
              <a:t>&lt;id&gt; </a:t>
            </a:r>
            <a:r>
              <a:rPr lang="ko-KR" altLang="en-US" b="1" smtClean="0"/>
              <a:t>엘리먼트를 사용했고</a:t>
            </a:r>
            <a:r>
              <a:rPr lang="en-US" altLang="ko-KR" b="1"/>
              <a:t> </a:t>
            </a:r>
            <a:r>
              <a:rPr lang="ko-KR" altLang="en-US" b="1" smtClean="0"/>
              <a:t>나머지는 </a:t>
            </a:r>
            <a:r>
              <a:rPr lang="en-US" altLang="ko-KR" b="1" smtClean="0"/>
              <a:t>&lt;result&gt; </a:t>
            </a:r>
            <a:r>
              <a:rPr lang="ko-KR" altLang="en-US" b="1" smtClean="0"/>
              <a:t>엘리먼트를 이용하여 검색 결과로 얻어낸 칼럼의 값과 </a:t>
            </a:r>
            <a:r>
              <a:rPr lang="en-US" altLang="ko-KR" b="1" smtClean="0"/>
              <a:t>BoardVO </a:t>
            </a:r>
            <a:r>
              <a:rPr lang="ko-KR" altLang="en-US" b="1" smtClean="0"/>
              <a:t>객체의 변수를 매핑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이렇게 설정된 </a:t>
            </a:r>
            <a:r>
              <a:rPr lang="en-US" altLang="ko-KR" smtClean="0"/>
              <a:t>resultMAp</a:t>
            </a:r>
            <a:r>
              <a:rPr lang="ko-KR" altLang="en-US" smtClean="0"/>
              <a:t>을 </a:t>
            </a:r>
            <a:r>
              <a:rPr lang="en-US" altLang="ko-KR" smtClean="0"/>
              <a:t>getBoardList</a:t>
            </a:r>
            <a:r>
              <a:rPr lang="ko-KR" altLang="en-US" smtClean="0"/>
              <a:t>로 등록된 쿼리에서 </a:t>
            </a:r>
            <a:r>
              <a:rPr lang="en-US" altLang="ko-KR" smtClean="0"/>
              <a:t>resultMap </a:t>
            </a:r>
            <a:r>
              <a:rPr lang="ko-KR" altLang="en-US" smtClean="0"/>
              <a:t>속성으로 참조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478411"/>
            <a:ext cx="4363059" cy="172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27" y="1478411"/>
            <a:ext cx="4391638" cy="2086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&lt;resultMap&gt;</a:t>
            </a:r>
            <a:endParaRPr lang="ko-KR" altLang="en-US" sz="3200" b="1"/>
          </a:p>
        </p:txBody>
      </p:sp>
      <p:sp>
        <p:nvSpPr>
          <p:cNvPr id="8" name="설명선 2 7"/>
          <p:cNvSpPr/>
          <p:nvPr/>
        </p:nvSpPr>
        <p:spPr>
          <a:xfrm>
            <a:off x="2840830" y="1788648"/>
            <a:ext cx="2317751" cy="186624"/>
          </a:xfrm>
          <a:prstGeom prst="borderCallout2">
            <a:avLst>
              <a:gd name="adj1" fmla="val 98929"/>
              <a:gd name="adj2" fmla="val 99548"/>
              <a:gd name="adj3" fmla="val 172959"/>
              <a:gd name="adj4" fmla="val 82969"/>
              <a:gd name="adj5" fmla="val 182046"/>
              <a:gd name="adj6" fmla="val -220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1320" y="1673544"/>
            <a:ext cx="3153093" cy="104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6" y="1386536"/>
            <a:ext cx="3324689" cy="13336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2466" y="2843557"/>
            <a:ext cx="5973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 </a:t>
            </a:r>
            <a:r>
              <a:rPr lang="ko-KR" altLang="en-US" smtClean="0"/>
              <a:t>구문내에 </a:t>
            </a:r>
            <a:r>
              <a:rPr lang="en-US" altLang="ko-KR" smtClean="0"/>
              <a:t>‘&lt;‘</a:t>
            </a:r>
            <a:r>
              <a:rPr lang="ko-KR" altLang="en-US" smtClean="0"/>
              <a:t>기호를 사용하면 에러가 발생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이는 </a:t>
            </a:r>
            <a:r>
              <a:rPr lang="en-US" altLang="ko-KR" b="1" smtClean="0"/>
              <a:t>XML</a:t>
            </a:r>
            <a:r>
              <a:rPr lang="ko-KR" altLang="en-US" b="1" smtClean="0"/>
              <a:t>파서가 </a:t>
            </a:r>
            <a:r>
              <a:rPr lang="en-US" altLang="ko-KR" b="1" smtClean="0"/>
              <a:t>XML </a:t>
            </a:r>
            <a:r>
              <a:rPr lang="ko-KR" altLang="en-US" b="1" smtClean="0"/>
              <a:t>파일을 처리할 때 </a:t>
            </a:r>
            <a:r>
              <a:rPr lang="en-US" altLang="ko-KR" b="1" smtClean="0"/>
              <a:t>‘&lt;‘  </a:t>
            </a:r>
            <a:r>
              <a:rPr lang="ko-KR" altLang="en-US" b="1" smtClean="0"/>
              <a:t>기호를 </a:t>
            </a:r>
            <a:r>
              <a:rPr lang="en-US" altLang="ko-KR" b="1" smtClean="0"/>
              <a:t>‘</a:t>
            </a:r>
            <a:r>
              <a:rPr lang="ko-KR" altLang="en-US" b="1" smtClean="0"/>
              <a:t>작다</a:t>
            </a:r>
            <a:r>
              <a:rPr lang="en-US" altLang="ko-KR" b="1" smtClean="0"/>
              <a:t>’ </a:t>
            </a:r>
            <a:r>
              <a:rPr lang="ko-KR" altLang="en-US" b="1" smtClean="0"/>
              <a:t>라는 의미의 연산자가 아닌 또 다른 태그의 시작으로 처리하기 때문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하지만 </a:t>
            </a:r>
            <a:r>
              <a:rPr lang="en-US" altLang="ko-KR" smtClean="0"/>
              <a:t>&lt;![CDATA[  ]]</a:t>
            </a:r>
            <a:r>
              <a:rPr lang="ko-KR" altLang="en-US" smtClean="0"/>
              <a:t>의 </a:t>
            </a:r>
            <a:r>
              <a:rPr lang="en-US" altLang="ko-KR" smtClean="0"/>
              <a:t>CDATA Section</a:t>
            </a:r>
            <a:r>
              <a:rPr lang="ko-KR" altLang="en-US" smtClean="0"/>
              <a:t>으로 </a:t>
            </a:r>
            <a:r>
              <a:rPr lang="en-US" altLang="ko-KR" smtClean="0"/>
              <a:t>SQL </a:t>
            </a:r>
            <a:r>
              <a:rPr lang="ko-KR" altLang="en-US" smtClean="0"/>
              <a:t>구문을 감싸주어 </a:t>
            </a:r>
            <a:r>
              <a:rPr lang="en-US" altLang="ko-KR" smtClean="0"/>
              <a:t>SQL</a:t>
            </a:r>
            <a:r>
              <a:rPr lang="ko-KR" altLang="en-US" smtClean="0"/>
              <a:t>문을 정상 작동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CDATA</a:t>
            </a:r>
            <a:r>
              <a:rPr lang="ko-KR" altLang="en-US" b="1" smtClean="0"/>
              <a:t>안에 작성된 데이터는 </a:t>
            </a:r>
            <a:r>
              <a:rPr lang="en-US" altLang="ko-KR" b="1" smtClean="0"/>
              <a:t>XML</a:t>
            </a:r>
            <a:r>
              <a:rPr lang="ko-KR" altLang="en-US" b="1" smtClean="0"/>
              <a:t>파서가 처리하지 않고 데이터 베이스에 그대로 전달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&lt;![CDATA[  </a:t>
            </a:r>
            <a:r>
              <a:rPr lang="en-US" altLang="ko-KR" sz="3200" b="1" smtClean="0"/>
              <a:t>]]&gt;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091185" y="1817783"/>
            <a:ext cx="685066" cy="9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68" y="1526080"/>
            <a:ext cx="4020111" cy="2095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66568" y="3726819"/>
            <a:ext cx="597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mybatis</a:t>
            </a:r>
            <a:r>
              <a:rPr lang="ko-KR" altLang="en-US" b="1" smtClean="0"/>
              <a:t>에서는 </a:t>
            </a:r>
            <a:r>
              <a:rPr lang="en-US" altLang="ko-KR" b="1" smtClean="0"/>
              <a:t>Dynamic SQL</a:t>
            </a:r>
            <a:r>
              <a:rPr lang="ko-KR" altLang="en-US" b="1" smtClean="0"/>
              <a:t>을 지원하여 조건에 따라 다양한 쿼리 데이터베이스에 전송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구문에서는 </a:t>
            </a:r>
            <a:r>
              <a:rPr lang="en-US" altLang="ko-KR" b="1" smtClean="0"/>
              <a:t>if</a:t>
            </a:r>
            <a:r>
              <a:rPr lang="ko-KR" altLang="en-US" b="1" smtClean="0"/>
              <a:t>라는 동적 요소를 사용하여 조건에 따라 분기를 처리</a:t>
            </a:r>
            <a:r>
              <a:rPr lang="en-US" altLang="ko-KR" b="1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Dynamic SQL</a:t>
            </a:r>
            <a:endParaRPr lang="ko-KR" altLang="en-US" sz="3200" b="1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100076" y="2390660"/>
            <a:ext cx="2846497" cy="9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9392" y="1543792"/>
            <a:ext cx="10865922" cy="229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6687707" y="203494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DAO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3872786" y="203494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1032268" y="2034947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비지니스 로직</a:t>
            </a:r>
            <a:endParaRPr lang="ko-KR" altLang="en-US" sz="3200" b="1"/>
          </a:p>
        </p:txBody>
      </p:sp>
      <p:sp>
        <p:nvSpPr>
          <p:cNvPr id="25" name="직사각형 24"/>
          <p:cNvSpPr/>
          <p:nvPr/>
        </p:nvSpPr>
        <p:spPr>
          <a:xfrm>
            <a:off x="6191604" y="4402328"/>
            <a:ext cx="5878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DispatcherServlet</a:t>
            </a:r>
            <a:r>
              <a:rPr lang="ko-KR" altLang="en-US" b="1" smtClean="0"/>
              <a:t>객체가 요청 받은 </a:t>
            </a:r>
            <a:r>
              <a:rPr lang="en-US" altLang="ko-KR" b="1" smtClean="0"/>
              <a:t>Controller</a:t>
            </a:r>
            <a:r>
              <a:rPr lang="ko-KR" altLang="en-US" b="1" smtClean="0"/>
              <a:t>의 </a:t>
            </a:r>
            <a:r>
              <a:rPr lang="en-US" altLang="ko-KR" b="1" smtClean="0"/>
              <a:t>/*.do</a:t>
            </a:r>
            <a:r>
              <a:rPr lang="ko-KR" altLang="en-US" b="1" smtClean="0"/>
              <a:t>를 찾아 비지니스 로직에 의해 </a:t>
            </a:r>
            <a:r>
              <a:rPr lang="en-US" altLang="ko-KR" b="1" smtClean="0"/>
              <a:t>Model</a:t>
            </a:r>
            <a:r>
              <a:rPr lang="ko-KR" altLang="en-US" b="1" smtClean="0"/>
              <a:t>정보를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DB</a:t>
            </a:r>
            <a:r>
              <a:rPr lang="ko-KR" altLang="en-US" b="1" smtClean="0"/>
              <a:t>에서 쿼리문으로 검색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BoardVO</a:t>
            </a:r>
            <a:r>
              <a:rPr lang="ko-KR" altLang="en-US" b="1" smtClean="0"/>
              <a:t>타입의 정보를 </a:t>
            </a:r>
            <a:r>
              <a:rPr lang="en-US" altLang="ko-KR" b="1" smtClean="0"/>
              <a:t>Model</a:t>
            </a:r>
            <a:r>
              <a:rPr lang="ko-KR" altLang="en-US" b="1" smtClean="0"/>
              <a:t>에 저장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요청된 값을 </a:t>
            </a:r>
            <a:r>
              <a:rPr lang="en-US" altLang="ko-KR" b="1" smtClean="0"/>
              <a:t>JSP</a:t>
            </a:r>
            <a:r>
              <a:rPr lang="ko-KR" altLang="en-US" b="1" smtClean="0"/>
              <a:t>로 전송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26" name="순서도: 자기 디스크 25"/>
          <p:cNvSpPr/>
          <p:nvPr/>
        </p:nvSpPr>
        <p:spPr>
          <a:xfrm>
            <a:off x="9684784" y="1819052"/>
            <a:ext cx="1381464" cy="130969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H2</a:t>
            </a:r>
          </a:p>
          <a:p>
            <a:pPr algn="ctr"/>
            <a:r>
              <a:rPr lang="en-US" altLang="ko-KR" smtClean="0"/>
              <a:t>DataBase</a:t>
            </a: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" y="2709905"/>
            <a:ext cx="2680520" cy="82543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88" y="2709905"/>
            <a:ext cx="3057952" cy="914528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 rot="10800000">
            <a:off x="3374052" y="2209587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0800000">
            <a:off x="6191605" y="2207303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10800000">
            <a:off x="9082684" y="2207303"/>
            <a:ext cx="46887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34" y="2729774"/>
            <a:ext cx="3115110" cy="80973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9" y="4395604"/>
            <a:ext cx="5430008" cy="20767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1909" y="3930347"/>
            <a:ext cx="26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BoardController.java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032268" y="6101784"/>
            <a:ext cx="4828705" cy="125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웹 게시판의 형태</a:t>
            </a:r>
            <a:endParaRPr lang="ko-KR" altLang="en-US" sz="32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5" y="1532922"/>
            <a:ext cx="3096868" cy="30968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254" y="1235280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http://localhost:8080/BoardWebFinal/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19" y="1604612"/>
            <a:ext cx="4744806" cy="31583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8254" y="4762920"/>
            <a:ext cx="936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웹 게시판은 로그인</a:t>
            </a:r>
            <a:r>
              <a:rPr lang="en-US" altLang="ko-KR" b="1" smtClean="0"/>
              <a:t>, </a:t>
            </a:r>
            <a:r>
              <a:rPr lang="ko-KR" altLang="en-US" b="1" smtClean="0"/>
              <a:t>글 목록 바로가기가 있고 로그인을 누르면</a:t>
            </a:r>
            <a:r>
              <a:rPr lang="en-US" altLang="ko-KR" b="1"/>
              <a:t> </a:t>
            </a:r>
            <a:r>
              <a:rPr lang="en-US" altLang="ko-KR" b="1" smtClean="0"/>
              <a:t>login.jsp</a:t>
            </a:r>
            <a:r>
              <a:rPr lang="ko-KR" altLang="en-US" b="1" smtClean="0"/>
              <a:t>를 보여주고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ko-KR" altLang="en-US" b="1" smtClean="0"/>
              <a:t>로그인 버튼을 누르면 </a:t>
            </a:r>
            <a:r>
              <a:rPr lang="en-US" altLang="ko-KR" b="1" smtClean="0"/>
              <a:t>login()</a:t>
            </a:r>
            <a:r>
              <a:rPr lang="ko-KR" altLang="en-US" b="1" smtClean="0"/>
              <a:t>함수를 호출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DB</a:t>
            </a:r>
            <a:r>
              <a:rPr lang="ko-KR" altLang="en-US" b="1" smtClean="0"/>
              <a:t>의 정보를 세션에 머무르게 하여 해당 페이지로 이동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2610916" y="2770552"/>
            <a:ext cx="5038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666133" y="4289043"/>
            <a:ext cx="5038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웹 게시판의 형태</a:t>
            </a:r>
            <a:endParaRPr lang="ko-KR" altLang="en-US" sz="3200" b="1"/>
          </a:p>
        </p:txBody>
      </p:sp>
      <p:sp>
        <p:nvSpPr>
          <p:cNvPr id="7" name="직사각형 6"/>
          <p:cNvSpPr/>
          <p:nvPr/>
        </p:nvSpPr>
        <p:spPr>
          <a:xfrm>
            <a:off x="1639681" y="4516358"/>
            <a:ext cx="9367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새글 등록</a:t>
            </a:r>
            <a:r>
              <a:rPr lang="en-US" altLang="ko-KR" b="1" smtClean="0"/>
              <a:t>, </a:t>
            </a:r>
            <a:r>
              <a:rPr lang="ko-KR" altLang="en-US" b="1" smtClean="0"/>
              <a:t>글 수정</a:t>
            </a:r>
            <a:r>
              <a:rPr lang="en-US" altLang="ko-KR" b="1" smtClean="0"/>
              <a:t>, </a:t>
            </a:r>
            <a:r>
              <a:rPr lang="ko-KR" altLang="en-US" b="1" smtClean="0"/>
              <a:t>글 삭제</a:t>
            </a:r>
            <a:r>
              <a:rPr lang="en-US" altLang="ko-KR" b="1" smtClean="0"/>
              <a:t>, </a:t>
            </a:r>
            <a:r>
              <a:rPr lang="ko-KR" altLang="en-US" b="1" smtClean="0"/>
              <a:t>글 목록 등을 선택하면 각자의 함수를 부르고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로직처리되어 해당 </a:t>
            </a:r>
            <a:r>
              <a:rPr lang="en-US" altLang="ko-KR" b="1" smtClean="0"/>
              <a:t>Session</a:t>
            </a:r>
            <a:r>
              <a:rPr lang="ko-KR" altLang="en-US" b="1" smtClean="0"/>
              <a:t>에 값을 담고 </a:t>
            </a:r>
            <a:r>
              <a:rPr lang="en-US" altLang="ko-KR" b="1" smtClean="0"/>
              <a:t>JSP</a:t>
            </a:r>
            <a:r>
              <a:rPr lang="ko-KR" altLang="en-US" b="1" smtClean="0"/>
              <a:t>페이지로 이동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검색 창에 제목 또는 내용을 선택하는 변수 </a:t>
            </a:r>
            <a:r>
              <a:rPr lang="en-US" altLang="ko-KR" b="1" smtClean="0"/>
              <a:t>VO.searchKeyword</a:t>
            </a:r>
            <a:r>
              <a:rPr lang="ko-KR" altLang="en-US" b="1" smtClean="0"/>
              <a:t>를 만들어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‘TITLE’</a:t>
            </a:r>
            <a:r>
              <a:rPr lang="ko-KR" altLang="en-US" b="1" smtClean="0"/>
              <a:t>과 </a:t>
            </a:r>
            <a:r>
              <a:rPr lang="en-US" altLang="ko-KR" b="1" smtClean="0"/>
              <a:t>‘CONTENT’</a:t>
            </a:r>
            <a:r>
              <a:rPr lang="ko-KR" altLang="en-US" b="1" smtClean="0"/>
              <a:t>를 선택하여 해당 글을 검색하는 기능 등이 있습니다</a:t>
            </a:r>
            <a:r>
              <a:rPr lang="en-US" altLang="ko-KR" b="1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01" y="1421417"/>
            <a:ext cx="3086270" cy="3139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81" y="1455378"/>
            <a:ext cx="4666607" cy="1706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4039" y="6072649"/>
            <a:ext cx="27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---</a:t>
            </a:r>
            <a:r>
              <a:rPr lang="ko-KR" altLang="en-US" smtClean="0"/>
              <a:t>이상입니다</a:t>
            </a:r>
            <a:r>
              <a:rPr lang="en-US" altLang="ko-KR" smtClean="0"/>
              <a:t>---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마치며</a:t>
            </a:r>
            <a:endParaRPr lang="ko-KR" altLang="en-US" sz="3200" b="1"/>
          </a:p>
        </p:txBody>
      </p:sp>
      <p:sp>
        <p:nvSpPr>
          <p:cNvPr id="12" name="TextBox 11"/>
          <p:cNvSpPr txBox="1"/>
          <p:nvPr/>
        </p:nvSpPr>
        <p:spPr>
          <a:xfrm>
            <a:off x="-486889" y="1856324"/>
            <a:ext cx="122909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ko-KR" smtClean="0"/>
          </a:p>
          <a:p>
            <a:pPr lvl="0" algn="ctr"/>
            <a:endParaRPr lang="en-US" altLang="ko-KR" smtClean="0"/>
          </a:p>
          <a:p>
            <a:pPr lvl="0" algn="ctr"/>
            <a:r>
              <a:rPr lang="ko-KR" altLang="en-US" smtClean="0"/>
              <a:t>지금까지 </a:t>
            </a:r>
            <a:r>
              <a:rPr lang="en-US" altLang="ko-KR" smtClean="0"/>
              <a:t>“</a:t>
            </a:r>
            <a:r>
              <a:rPr lang="en-US" altLang="ko-KR" b="1"/>
              <a:t>H2 </a:t>
            </a:r>
            <a:r>
              <a:rPr lang="en-US" altLang="ko-KR" b="1" smtClean="0"/>
              <a:t>DataBase, Spring</a:t>
            </a:r>
            <a:r>
              <a:rPr lang="ko-KR" altLang="en-US" b="1" smtClean="0"/>
              <a:t>을 </a:t>
            </a:r>
            <a:r>
              <a:rPr lang="ko-KR" altLang="en-US" b="1"/>
              <a:t>이용한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/>
              <a:t>Web </a:t>
            </a:r>
            <a:r>
              <a:rPr lang="ko-KR" altLang="en-US" b="1"/>
              <a:t>게시판</a:t>
            </a:r>
            <a:r>
              <a:rPr lang="en-US" altLang="ko-KR" b="1" smtClean="0"/>
              <a:t>”</a:t>
            </a:r>
            <a:r>
              <a:rPr lang="ko-KR" altLang="en-US" smtClean="0"/>
              <a:t>을</a:t>
            </a:r>
            <a:r>
              <a:rPr lang="en-US" altLang="ko-KR" b="1" smtClean="0"/>
              <a:t> </a:t>
            </a:r>
            <a:r>
              <a:rPr lang="ko-KR" altLang="en-US" smtClean="0"/>
              <a:t>봐주신 분들께 감사드리며</a:t>
            </a:r>
            <a:endParaRPr lang="en-US" altLang="ko-KR" smtClean="0"/>
          </a:p>
          <a:p>
            <a:pPr lvl="0" algn="ctr"/>
            <a:endParaRPr lang="en-US" altLang="ko-KR" smtClean="0"/>
          </a:p>
          <a:p>
            <a:pPr algn="ctr"/>
            <a:r>
              <a:rPr lang="en-US" altLang="ko-KR" sz="2400" smtClean="0"/>
              <a:t>PPT</a:t>
            </a:r>
            <a:r>
              <a:rPr lang="ko-KR" altLang="en-US" sz="2400" smtClean="0"/>
              <a:t>를 마치겠습니다</a:t>
            </a:r>
            <a:r>
              <a:rPr lang="en-US" altLang="ko-KR" sz="2400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57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02191" y="1730478"/>
            <a:ext cx="4640009" cy="4999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417867" y="3151237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3084216" y="2373209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Servlet</a:t>
            </a:r>
            <a:br>
              <a:rPr lang="en-US" altLang="ko-KR" smtClean="0"/>
            </a:br>
            <a:r>
              <a:rPr lang="en-US" altLang="ko-KR" smtClean="0"/>
              <a:t>(Controller)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5903" y="1798679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084216" y="4807400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JSP</a:t>
            </a:r>
            <a:br>
              <a:rPr lang="en-US" altLang="ko-KR" smtClean="0"/>
            </a:br>
            <a:r>
              <a:rPr lang="en-US" altLang="ko-KR" smtClean="0"/>
              <a:t>(View)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5602740" y="4807399"/>
            <a:ext cx="1528917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JavaBeans</a:t>
            </a:r>
            <a:br>
              <a:rPr lang="en-US" altLang="ko-KR" smtClean="0"/>
            </a:br>
            <a:r>
              <a:rPr lang="en-US" altLang="ko-KR" smtClean="0"/>
              <a:t>(Model)</a:t>
            </a:r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8481124" y="4679438"/>
            <a:ext cx="2374491" cy="1804219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DBMS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66977" y="3533005"/>
            <a:ext cx="671436" cy="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866977" y="3824593"/>
            <a:ext cx="646630" cy="50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12584" y="3228072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request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866977" y="3868146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response</a:t>
            </a:r>
            <a:endParaRPr lang="ko-KR" altLang="en-US" sz="1200"/>
          </a:p>
        </p:txBody>
      </p:sp>
      <p:sp>
        <p:nvSpPr>
          <p:cNvPr id="21" name="왼쪽/오른쪽 화살표 20"/>
          <p:cNvSpPr/>
          <p:nvPr/>
        </p:nvSpPr>
        <p:spPr>
          <a:xfrm rot="2361797">
            <a:off x="4831217" y="3916232"/>
            <a:ext cx="1142237" cy="353834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3472379" y="4159801"/>
            <a:ext cx="721701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10800000">
            <a:off x="4705444" y="5327039"/>
            <a:ext cx="705359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10800000">
            <a:off x="7608983" y="5168253"/>
            <a:ext cx="705359" cy="3175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45586"/>
              </p:ext>
            </p:extLst>
          </p:nvPr>
        </p:nvGraphicFramePr>
        <p:xfrm>
          <a:off x="7677640" y="2168010"/>
          <a:ext cx="4404971" cy="21156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360"/>
                <a:gridCol w="1498600"/>
                <a:gridCol w="1694011"/>
              </a:tblGrid>
              <a:tr h="441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구성 요소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개발 주체</a:t>
                      </a:r>
                      <a:endParaRPr lang="ko-KR" altLang="en-US"/>
                    </a:p>
                  </a:txBody>
                  <a:tcPr/>
                </a:tc>
              </a:tr>
              <a:tr h="55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VO,DAO</a:t>
                      </a:r>
                      <a:r>
                        <a:rPr lang="ko-KR" altLang="en-US" sz="1400" smtClean="0"/>
                        <a:t>클래스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개발자</a:t>
                      </a:r>
                      <a:endParaRPr lang="ko-KR" altLang="en-US" sz="140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View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JSP </a:t>
                      </a:r>
                      <a:r>
                        <a:rPr lang="ko-KR" altLang="en-US" sz="1400" smtClean="0"/>
                        <a:t>페이지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웹 디자이너</a:t>
                      </a:r>
                      <a:endParaRPr lang="ko-KR" altLang="en-US" sz="1400"/>
                    </a:p>
                  </a:txBody>
                  <a:tcPr/>
                </a:tc>
              </a:tr>
              <a:tr h="626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Controller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Servlet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클래스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자바 개발자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MVC </a:t>
                      </a:r>
                      <a:r>
                        <a:rPr lang="ko-KR" altLang="en-US" sz="1400" smtClean="0"/>
                        <a:t>프레임 워크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MVC1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5176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1980" y="2743200"/>
            <a:ext cx="4389761" cy="1092389"/>
          </a:xfrm>
        </p:spPr>
        <p:txBody>
          <a:bodyPr/>
          <a:lstStyle/>
          <a:p>
            <a:pPr algn="r"/>
            <a:r>
              <a:rPr lang="ko-KR" altLang="en-US" b="1" smtClean="0"/>
              <a:t>감사합니다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4981" y="44518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2400" b="1" smtClean="0"/>
              <a:t>진명국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530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4530" y="1399960"/>
            <a:ext cx="7040309" cy="298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2962349" y="1888269"/>
            <a:ext cx="2326587" cy="7647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50580" y="1524930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Servlet Container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572777" y="2153938"/>
            <a:ext cx="1389572" cy="113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1621252" y="2555114"/>
            <a:ext cx="1271895" cy="12144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6039" y="1888269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943347" y="3241899"/>
            <a:ext cx="139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 flipH="1">
            <a:off x="353307" y="1658721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6715144" y="1882328"/>
            <a:ext cx="2326587" cy="770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BoardDAO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2947905" y="3468538"/>
            <a:ext cx="2326587" cy="690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getBoardList.jsp</a:t>
            </a:r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5555"/>
              </p:ext>
            </p:extLst>
          </p:nvPr>
        </p:nvGraphicFramePr>
        <p:xfrm>
          <a:off x="6688418" y="3222395"/>
          <a:ext cx="2818758" cy="83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79"/>
                <a:gridCol w="1409379"/>
              </a:tblGrid>
              <a:tr h="417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“boardList”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&lt;List&gt;</a:t>
                      </a:r>
                      <a:endParaRPr lang="ko-KR" altLang="en-US"/>
                    </a:p>
                  </a:txBody>
                  <a:tcPr/>
                </a:tc>
              </a:tr>
              <a:tr h="417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5510683" y="2285759"/>
            <a:ext cx="671436" cy="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4639" y="2008760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397869" y="2682372"/>
            <a:ext cx="1079901" cy="5399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812" y="2774313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067195" y="2655490"/>
            <a:ext cx="4021" cy="7874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398627" y="3853385"/>
            <a:ext cx="9352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0337" y="3576386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176086" y="2907900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7247218" y="2825744"/>
            <a:ext cx="16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HttpSession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MVC1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  <p:sp>
        <p:nvSpPr>
          <p:cNvPr id="31" name="TextBox 30"/>
          <p:cNvSpPr txBox="1"/>
          <p:nvPr/>
        </p:nvSpPr>
        <p:spPr>
          <a:xfrm>
            <a:off x="2187969" y="4647664"/>
            <a:ext cx="798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DispatcherServlet</a:t>
            </a:r>
            <a:r>
              <a:rPr lang="ko-KR" altLang="en-US" smtClean="0"/>
              <a:t>이 클라이언트의 </a:t>
            </a:r>
            <a:r>
              <a:rPr lang="en-US" altLang="ko-KR" smtClean="0"/>
              <a:t>/getBoardList.do</a:t>
            </a:r>
            <a:r>
              <a:rPr lang="ko-KR" altLang="en-US" smtClean="0"/>
              <a:t>를 요청받으면</a:t>
            </a:r>
            <a:endParaRPr lang="en-US" altLang="ko-KR" smtClean="0"/>
          </a:p>
          <a:p>
            <a:r>
              <a:rPr lang="en-US" altLang="ko-KR" smtClean="0"/>
              <a:t>2.</a:t>
            </a:r>
            <a:r>
              <a:rPr lang="en-US" altLang="ko-KR"/>
              <a:t>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은 </a:t>
            </a:r>
            <a:r>
              <a:rPr lang="en-US" altLang="ko-KR" b="1" smtClean="0"/>
              <a:t>BoardDAO</a:t>
            </a:r>
            <a:r>
              <a:rPr lang="ko-KR" altLang="en-US" b="1" smtClean="0"/>
              <a:t>객체를 이용하여 글 목록을 검색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검색된 </a:t>
            </a:r>
            <a:r>
              <a:rPr lang="ko-KR" altLang="en-US" b="1" smtClean="0"/>
              <a:t>글 목록을 세션에 등록</a:t>
            </a:r>
            <a:r>
              <a:rPr lang="ko-KR" altLang="en-US" smtClean="0"/>
              <a:t>하고</a:t>
            </a:r>
            <a:endParaRPr lang="en-US" altLang="ko-KR" smtClean="0"/>
          </a:p>
          <a:p>
            <a:r>
              <a:rPr lang="en-US" altLang="ko-KR" smtClean="0"/>
              <a:t>4. getBoardList.jsp </a:t>
            </a:r>
            <a:r>
              <a:rPr lang="ko-KR" altLang="en-US" smtClean="0"/>
              <a:t>화면을 요청하면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en-US" altLang="ko-KR" b="1" smtClean="0"/>
              <a:t>getBoardList.jsp </a:t>
            </a:r>
            <a:r>
              <a:rPr lang="ko-KR" altLang="en-US" b="1" smtClean="0"/>
              <a:t>는 세션에 저장된 글 록을 꺼내어 목록 화면을 구성</a:t>
            </a:r>
            <a:endParaRPr lang="en-US" altLang="ko-KR" b="1" smtClean="0"/>
          </a:p>
          <a:p>
            <a:r>
              <a:rPr lang="en-US" altLang="ko-KR" smtClean="0"/>
              <a:t>6. </a:t>
            </a:r>
            <a:r>
              <a:rPr lang="ko-KR" altLang="en-US" smtClean="0"/>
              <a:t>마지막으로 이 응답 화면이 </a:t>
            </a:r>
            <a:r>
              <a:rPr lang="ko-KR" altLang="en-US" b="1" smtClean="0"/>
              <a:t>브라우저에 전송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671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5705" y="1512764"/>
            <a:ext cx="9504109" cy="285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>
            <a:off x="1335313" y="259294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999416" y="1580965"/>
            <a:ext cx="52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 rot="10800000">
            <a:off x="3914735" y="2738434"/>
            <a:ext cx="3706668" cy="317572"/>
          </a:xfrm>
          <a:prstGeom prst="leftRightArrow">
            <a:avLst>
              <a:gd name="adj1" fmla="val 2600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213724" y="367054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ViewResolver</a:t>
            </a: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 flipH="1">
            <a:off x="4473532" y="1708116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HandlerMapping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7999814" y="30432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 flipH="1">
            <a:off x="7847414" y="28908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 flipH="1">
            <a:off x="7695014" y="273843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 flipH="1">
            <a:off x="4781638" y="2797216"/>
            <a:ext cx="2189096" cy="298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ModelAndView</a:t>
            </a:r>
            <a:endParaRPr lang="en-US" altLang="ko-KR"/>
          </a:p>
        </p:txBody>
      </p:sp>
      <p:sp>
        <p:nvSpPr>
          <p:cNvPr id="19" name="오른쪽 화살표 18"/>
          <p:cNvSpPr/>
          <p:nvPr/>
        </p:nvSpPr>
        <p:spPr>
          <a:xfrm rot="19985517">
            <a:off x="3694742" y="2208952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2147150">
            <a:off x="3524486" y="3388341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197"/>
              </p:ext>
            </p:extLst>
          </p:nvPr>
        </p:nvGraphicFramePr>
        <p:xfrm>
          <a:off x="358179" y="4455629"/>
          <a:ext cx="11345612" cy="2337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7384"/>
                <a:gridCol w="8868228"/>
              </a:tblGrid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</a:tr>
              <a:tr h="44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DispatcherServlet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유일한 서블릿 클래스로서 </a:t>
                      </a:r>
                      <a:r>
                        <a:rPr lang="ko-KR" altLang="en-US" sz="1600" b="1" smtClean="0"/>
                        <a:t>모든 클래스의 요청을 가장 먼저 처리하는 </a:t>
                      </a:r>
                      <a:r>
                        <a:rPr lang="en-US" altLang="ko-KR" sz="1600" b="1" smtClean="0"/>
                        <a:t>Front</a:t>
                      </a:r>
                      <a:r>
                        <a:rPr lang="en-US" altLang="ko-KR" sz="1600" b="1" baseline="0" smtClean="0"/>
                        <a:t> Controller</a:t>
                      </a:r>
                      <a:endParaRPr lang="ko-KR" altLang="en-US" sz="1600" b="1"/>
                    </a:p>
                  </a:txBody>
                  <a:tcPr/>
                </a:tc>
              </a:tr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HandlerMapping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/>
                        <a:t>클라이언트의 요청 </a:t>
                      </a:r>
                      <a:r>
                        <a:rPr lang="en-US" altLang="ko-KR" sz="1600" b="1" smtClean="0"/>
                        <a:t>Controller</a:t>
                      </a:r>
                      <a:r>
                        <a:rPr lang="en-US" altLang="ko-KR" sz="1600" b="1" baseline="0" smtClean="0"/>
                        <a:t> </a:t>
                      </a:r>
                      <a:r>
                        <a:rPr lang="ko-KR" altLang="en-US" sz="1600" b="1" baseline="0" smtClean="0"/>
                        <a:t>객체를 검색</a:t>
                      </a:r>
                      <a:r>
                        <a:rPr lang="en-US" altLang="ko-KR" sz="1600" baseline="0" smtClean="0"/>
                        <a:t>, </a:t>
                      </a:r>
                      <a:r>
                        <a:rPr lang="ko-KR" altLang="en-US" sz="1600" baseline="0" smtClean="0"/>
                        <a:t>검색된 </a:t>
                      </a:r>
                      <a:r>
                        <a:rPr lang="en-US" altLang="ko-KR" sz="1600" baseline="0" smtClean="0"/>
                        <a:t>Controller</a:t>
                      </a:r>
                      <a:r>
                        <a:rPr lang="ko-KR" altLang="en-US" sz="1600" baseline="0" smtClean="0"/>
                        <a:t>를 실행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Map</a:t>
                      </a:r>
                      <a:r>
                        <a:rPr lang="ko-KR" altLang="en-US" sz="1600" baseline="0" smtClean="0"/>
                        <a:t>타입의 컬렉션을 멤버변수로 가지고 있으면서 모든 </a:t>
                      </a:r>
                      <a:r>
                        <a:rPr lang="en-US" altLang="ko-KR" sz="1600" baseline="0" smtClean="0"/>
                        <a:t>Controller</a:t>
                      </a:r>
                      <a:r>
                        <a:rPr lang="ko-KR" altLang="en-US" sz="1600" baseline="0" smtClean="0"/>
                        <a:t>의 객체를 등록 관리</a:t>
                      </a:r>
                      <a:endParaRPr lang="en-US" altLang="ko-KR" sz="1600" baseline="0" smtClean="0"/>
                    </a:p>
                  </a:txBody>
                  <a:tcPr/>
                </a:tc>
              </a:tr>
              <a:tr h="29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Controller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실질적인 </a:t>
                      </a:r>
                      <a:r>
                        <a:rPr lang="ko-KR" altLang="en-US" sz="1600" b="1" smtClean="0"/>
                        <a:t>클라이언트의 요청 처리</a:t>
                      </a:r>
                      <a:endParaRPr lang="ko-KR" altLang="en-US" sz="1600" b="1"/>
                    </a:p>
                  </a:txBody>
                  <a:tcPr/>
                </a:tc>
              </a:tr>
              <a:tr h="501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ViewResolver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Controller</a:t>
                      </a:r>
                      <a:r>
                        <a:rPr lang="ko-KR" altLang="en-US" sz="1600" smtClean="0"/>
                        <a:t>가 리턴한 </a:t>
                      </a:r>
                      <a:r>
                        <a:rPr lang="en-US" altLang="ko-KR" sz="1600" smtClean="0"/>
                        <a:t>View </a:t>
                      </a:r>
                      <a:r>
                        <a:rPr lang="ko-KR" altLang="en-US" sz="1600" smtClean="0"/>
                        <a:t>이름에</a:t>
                      </a:r>
                      <a:r>
                        <a:rPr lang="en-US" altLang="ko-KR" sz="1600" smtClean="0"/>
                        <a:t>prepix, suffix</a:t>
                      </a:r>
                      <a:r>
                        <a:rPr lang="ko-KR" altLang="en-US" sz="1600" smtClean="0"/>
                        <a:t>를 결합하여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ko-KR" altLang="en-US" sz="1600" b="1" baseline="0" smtClean="0"/>
                        <a:t>최종 실행 될 </a:t>
                      </a:r>
                      <a:r>
                        <a:rPr lang="en-US" altLang="ko-KR" sz="1600" b="1" baseline="0" smtClean="0"/>
                        <a:t>View</a:t>
                      </a:r>
                      <a:r>
                        <a:rPr lang="ko-KR" altLang="en-US" sz="1600" b="1" baseline="0" smtClean="0"/>
                        <a:t>의 경로와</a:t>
                      </a:r>
                      <a:endParaRPr lang="en-US" altLang="ko-KR" sz="1600" b="1" baseline="0" smtClean="0"/>
                    </a:p>
                    <a:p>
                      <a:pPr latinLnBrk="1"/>
                      <a:r>
                        <a:rPr lang="ko-KR" altLang="en-US" sz="1600" b="1" baseline="0" smtClean="0"/>
                        <a:t>파일명을 완성</a:t>
                      </a:r>
                      <a:endParaRPr lang="en-US" altLang="ko-KR" sz="1600" b="1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flipH="1">
            <a:off x="1403319" y="3650053"/>
            <a:ext cx="183075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</a:t>
            </a:r>
            <a:endParaRPr lang="en-US" altLang="ko-KR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2509325" y="3367661"/>
            <a:ext cx="181986" cy="140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MVC2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637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2962" y="1541792"/>
            <a:ext cx="9504109" cy="2866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H="1">
            <a:off x="2612570" y="2621977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276673" y="1609993"/>
            <a:ext cx="52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Container</a:t>
            </a:r>
            <a:endParaRPr lang="ko-KR" altLang="en-US"/>
          </a:p>
        </p:txBody>
      </p:sp>
      <p:sp>
        <p:nvSpPr>
          <p:cNvPr id="5" name="왼쪽/오른쪽 화살표 4"/>
          <p:cNvSpPr/>
          <p:nvPr/>
        </p:nvSpPr>
        <p:spPr>
          <a:xfrm rot="10800000">
            <a:off x="5191992" y="2767462"/>
            <a:ext cx="3706668" cy="317572"/>
          </a:xfrm>
          <a:prstGeom prst="leftRightArrow">
            <a:avLst>
              <a:gd name="adj1" fmla="val 2600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H="1">
            <a:off x="5490981" y="3699569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ViewResolver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 flipH="1">
            <a:off x="5750789" y="1737144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HandlerMapping</a:t>
            </a:r>
          </a:p>
        </p:txBody>
      </p:sp>
      <p:sp>
        <p:nvSpPr>
          <p:cNvPr id="8" name="직사각형 7"/>
          <p:cNvSpPr/>
          <p:nvPr/>
        </p:nvSpPr>
        <p:spPr>
          <a:xfrm flipH="1">
            <a:off x="9277071" y="30722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 flipH="1">
            <a:off x="9124671" y="29198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 flipH="1">
            <a:off x="8972271" y="2767462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Controller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 flipH="1">
            <a:off x="5972707" y="2796770"/>
            <a:ext cx="2121857" cy="351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ModelAndView</a:t>
            </a:r>
            <a:endParaRPr lang="en-US" altLang="ko-KR"/>
          </a:p>
        </p:txBody>
      </p:sp>
      <p:sp>
        <p:nvSpPr>
          <p:cNvPr id="12" name="오른쪽 화살표 11"/>
          <p:cNvSpPr/>
          <p:nvPr/>
        </p:nvSpPr>
        <p:spPr>
          <a:xfrm rot="19985517">
            <a:off x="4971999" y="2237980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147150">
            <a:off x="4801743" y="3417369"/>
            <a:ext cx="692912" cy="1975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2680576" y="3679081"/>
            <a:ext cx="1830754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</a:t>
            </a:r>
            <a:endParaRPr lang="en-US" altLang="ko-KR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3786582" y="3396689"/>
            <a:ext cx="181986" cy="1406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89716" y="2442034"/>
            <a:ext cx="1209368" cy="1356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77490" y="2761295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" name="오른쪽 화살표 18"/>
          <p:cNvSpPr/>
          <p:nvPr/>
        </p:nvSpPr>
        <p:spPr>
          <a:xfrm>
            <a:off x="1724380" y="3001652"/>
            <a:ext cx="610670" cy="19818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75498" y="1976262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515987" y="2480569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515987" y="3189498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161201" y="3210917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985294" y="3316301"/>
            <a:ext cx="51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2335050" y="4484621"/>
            <a:ext cx="798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클라이언트가 로그인 버튼을 클릭하여 </a:t>
            </a:r>
            <a:r>
              <a:rPr lang="en-US" altLang="ko-KR" sz="1400" b="1" smtClean="0"/>
              <a:t>“.do”</a:t>
            </a:r>
            <a:r>
              <a:rPr lang="ko-KR" altLang="en-US" sz="1400" b="1" smtClean="0"/>
              <a:t>요청을 전송하면 </a:t>
            </a:r>
            <a:r>
              <a:rPr lang="en-US" altLang="ko-KR" sz="1400" b="1" smtClean="0"/>
              <a:t>DispatcherServlet</a:t>
            </a:r>
            <a:r>
              <a:rPr lang="ko-KR" altLang="en-US" sz="1400" b="1" smtClean="0"/>
              <a:t>이 요청을 받음</a:t>
            </a:r>
            <a:endParaRPr lang="en-US" altLang="ko-KR" sz="1400" b="1" smtClean="0"/>
          </a:p>
          <a:p>
            <a:r>
              <a:rPr lang="en-US" altLang="ko-KR" sz="1400" smtClean="0"/>
              <a:t>2.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HandlerMapping </a:t>
            </a:r>
            <a:r>
              <a:rPr lang="ko-KR" altLang="en-US" sz="1400" b="1" smtClean="0"/>
              <a:t>객체를 통해 로그인 요청을 처리할 </a:t>
            </a:r>
            <a:r>
              <a:rPr lang="en-US" altLang="ko-KR" sz="1400" b="1" smtClean="0"/>
              <a:t>Controller</a:t>
            </a:r>
            <a:r>
              <a:rPr lang="ko-KR" altLang="en-US" sz="1400" b="1" smtClean="0"/>
              <a:t>를 </a:t>
            </a:r>
            <a:r>
              <a:rPr lang="en-US" altLang="ko-KR" sz="1400" b="1" smtClean="0"/>
              <a:t/>
            </a:r>
            <a:br>
              <a:rPr lang="en-US" altLang="ko-KR" sz="1400" b="1" smtClean="0"/>
            </a:br>
            <a:r>
              <a:rPr lang="en-US" altLang="ko-KR" sz="1400" b="1" smtClean="0"/>
              <a:t>    </a:t>
            </a:r>
            <a:r>
              <a:rPr lang="ko-KR" altLang="en-US" sz="1400" b="1" smtClean="0"/>
              <a:t>검색</a:t>
            </a:r>
            <a:r>
              <a:rPr lang="ko-KR" altLang="en-US" sz="1400" smtClean="0"/>
              <a:t>하고</a:t>
            </a:r>
            <a:endParaRPr lang="en-US" altLang="ko-KR" sz="1400" smtClean="0"/>
          </a:p>
          <a:p>
            <a:r>
              <a:rPr lang="en-US" altLang="ko-KR" sz="1400" smtClean="0"/>
              <a:t>3</a:t>
            </a:r>
            <a:r>
              <a:rPr lang="en-US" altLang="ko-KR" sz="1400"/>
              <a:t>. </a:t>
            </a:r>
            <a:r>
              <a:rPr lang="en-US" altLang="ko-KR" sz="1400" b="1" smtClean="0"/>
              <a:t>DispatcherServlet</a:t>
            </a:r>
            <a:r>
              <a:rPr lang="ko-KR" altLang="en-US" sz="1400" b="1" smtClean="0"/>
              <a:t>은 검색된 </a:t>
            </a:r>
            <a:r>
              <a:rPr lang="en-US" altLang="ko-KR" sz="1400" b="1" smtClean="0"/>
              <a:t>Contoller</a:t>
            </a:r>
            <a:r>
              <a:rPr lang="ko-KR" altLang="en-US" sz="1400" b="1" smtClean="0"/>
              <a:t>를 실행하여 클라이언트의 요청을 처리</a:t>
            </a:r>
            <a:endParaRPr lang="en-US" altLang="ko-KR" sz="1400" b="1" smtClean="0"/>
          </a:p>
          <a:p>
            <a:r>
              <a:rPr lang="en-US" altLang="ko-KR" sz="1400" smtClean="0"/>
              <a:t>4. </a:t>
            </a:r>
            <a:r>
              <a:rPr lang="en-US" altLang="ko-KR" sz="1400" b="1" smtClean="0"/>
              <a:t>Controller</a:t>
            </a:r>
            <a:r>
              <a:rPr lang="ko-KR" altLang="en-US" sz="1400" b="1" smtClean="0"/>
              <a:t>는 비지니스 로직의 수행 결과로 얻어낸 </a:t>
            </a:r>
            <a:r>
              <a:rPr lang="en-US" altLang="ko-KR" sz="1400" b="1" smtClean="0"/>
              <a:t>Model </a:t>
            </a:r>
            <a:r>
              <a:rPr lang="ko-KR" altLang="en-US" sz="1400" b="1" smtClean="0"/>
              <a:t>정보와 </a:t>
            </a:r>
            <a:r>
              <a:rPr lang="en-US" altLang="ko-KR" sz="1400" b="1" smtClean="0"/>
              <a:t>Model </a:t>
            </a:r>
            <a:r>
              <a:rPr lang="ko-KR" altLang="en-US" sz="1400" b="1" smtClean="0"/>
              <a:t>을 보여줄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정보를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ModelAndView </a:t>
            </a:r>
            <a:r>
              <a:rPr lang="ko-KR" altLang="en-US" sz="1400" b="1" smtClean="0"/>
              <a:t>객체에 저장하여 리턴</a:t>
            </a:r>
            <a:endParaRPr lang="en-US" altLang="ko-KR" sz="1400" b="1" smtClean="0"/>
          </a:p>
          <a:p>
            <a:r>
              <a:rPr lang="en-US" altLang="ko-KR" sz="1400" smtClean="0"/>
              <a:t>5.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ModelAndView</a:t>
            </a:r>
            <a:r>
              <a:rPr lang="ko-KR" altLang="en-US" sz="1400" b="1" smtClean="0"/>
              <a:t>로부터 </a:t>
            </a:r>
            <a:r>
              <a:rPr lang="en-US" altLang="ko-KR" sz="1400" b="1" smtClean="0"/>
              <a:t>View </a:t>
            </a:r>
            <a:r>
              <a:rPr lang="ko-KR" altLang="en-US" sz="1400" b="1" smtClean="0"/>
              <a:t>정보를 추출</a:t>
            </a:r>
            <a:r>
              <a:rPr lang="ko-KR" altLang="en-US" sz="1400" smtClean="0"/>
              <a:t>하고</a:t>
            </a:r>
            <a:r>
              <a:rPr lang="en-US" altLang="ko-KR" sz="1400" smtClean="0"/>
              <a:t>, </a:t>
            </a:r>
            <a:r>
              <a:rPr lang="en-US" altLang="ko-KR" sz="1400" b="1" smtClean="0"/>
              <a:t>ViewResolver</a:t>
            </a:r>
            <a:r>
              <a:rPr lang="ko-KR" altLang="en-US" sz="1400" b="1" smtClean="0"/>
              <a:t>를 이용하여 </a:t>
            </a:r>
            <a:endParaRPr lang="en-US" altLang="ko-KR" sz="1400" b="1" smtClean="0"/>
          </a:p>
          <a:p>
            <a:r>
              <a:rPr lang="en-US" altLang="ko-KR" sz="1400" b="1"/>
              <a:t> </a:t>
            </a:r>
            <a:r>
              <a:rPr lang="en-US" altLang="ko-KR" sz="1400" b="1" smtClean="0"/>
              <a:t>   </a:t>
            </a:r>
            <a:r>
              <a:rPr lang="ko-KR" altLang="en-US" sz="1400" b="1" smtClean="0"/>
              <a:t>응답으로 사용할 </a:t>
            </a:r>
            <a:r>
              <a:rPr lang="en-US" altLang="ko-KR" sz="1400" b="1" smtClean="0"/>
              <a:t>View</a:t>
            </a:r>
            <a:r>
              <a:rPr lang="ko-KR" altLang="en-US" sz="1400" b="1" smtClean="0"/>
              <a:t>를 얻음</a:t>
            </a:r>
            <a:endParaRPr lang="en-US" altLang="ko-KR" sz="1400" b="1" smtClean="0"/>
          </a:p>
          <a:p>
            <a:r>
              <a:rPr lang="en-US" altLang="ko-KR" sz="1400" smtClean="0"/>
              <a:t>6. DispatcherServlet</a:t>
            </a:r>
            <a:r>
              <a:rPr lang="ko-KR" altLang="en-US" sz="1400" smtClean="0"/>
              <a:t>은 </a:t>
            </a:r>
            <a:r>
              <a:rPr lang="en-US" altLang="ko-KR" sz="1400" b="1" smtClean="0"/>
              <a:t>ViewRrsolver</a:t>
            </a:r>
            <a:r>
              <a:rPr lang="ko-KR" altLang="en-US" sz="1400" b="1" smtClean="0"/>
              <a:t>를 통해 찾아낸 </a:t>
            </a:r>
            <a:r>
              <a:rPr lang="en-US" altLang="ko-KR" sz="1400" b="1" smtClean="0"/>
              <a:t>View</a:t>
            </a:r>
            <a:r>
              <a:rPr lang="ko-KR" altLang="en-US" sz="1400" b="1" smtClean="0"/>
              <a:t>를 실행하여 응답을 전송</a:t>
            </a:r>
            <a:endParaRPr lang="en-US" altLang="ko-KR" sz="1400" b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MVC2 </a:t>
            </a:r>
            <a:r>
              <a:rPr lang="ko-KR" altLang="en-US" sz="3200" b="1" smtClean="0"/>
              <a:t>패턴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850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2" b="-4530"/>
          <a:stretch/>
        </p:blipFill>
        <p:spPr>
          <a:xfrm>
            <a:off x="3163529" y="1427333"/>
            <a:ext cx="6687483" cy="1862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5513" y="3453596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“/*.do”</a:t>
            </a:r>
            <a:r>
              <a:rPr lang="ko-KR" altLang="en-US" b="1" smtClean="0"/>
              <a:t>요청이 있을 때 </a:t>
            </a:r>
            <a:r>
              <a:rPr lang="en-US" altLang="ko-KR" b="1" smtClean="0"/>
              <a:t>DispatcherServlet</a:t>
            </a:r>
            <a:r>
              <a:rPr lang="ko-KR" altLang="en-US" b="1" smtClean="0"/>
              <a:t>는 객체를 생성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DispatcherServlet </a:t>
            </a:r>
            <a:r>
              <a:rPr lang="ko-KR" altLang="en-US"/>
              <a:t>클래스에 재정의 된 </a:t>
            </a:r>
            <a:r>
              <a:rPr lang="en-US" altLang="ko-KR" b="1"/>
              <a:t>init()</a:t>
            </a:r>
            <a:r>
              <a:rPr lang="ko-KR" altLang="en-US" b="1"/>
              <a:t>메서드가 자동으로 실행되어 </a:t>
            </a:r>
            <a:r>
              <a:rPr lang="en-US" altLang="ko-KR" b="1"/>
              <a:t>XmlWebApplicationContext</a:t>
            </a:r>
            <a:r>
              <a:rPr lang="ko-KR" altLang="en-US" b="1"/>
              <a:t>라는 스프링 컨테이너가 </a:t>
            </a:r>
            <a:r>
              <a:rPr lang="ko-KR" altLang="en-US" b="1" smtClean="0"/>
              <a:t>구동</a:t>
            </a:r>
            <a:r>
              <a:rPr lang="ko-KR" altLang="en-US" smtClean="0"/>
              <a:t>되고</a:t>
            </a:r>
            <a:r>
              <a:rPr lang="ko-KR" altLang="en-US" b="1" smtClean="0"/>
              <a:t>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smtClean="0"/>
              <a:t>스프링 </a:t>
            </a:r>
            <a:r>
              <a:rPr lang="ko-KR" altLang="en-US"/>
              <a:t>설정 </a:t>
            </a:r>
            <a:r>
              <a:rPr lang="ko-KR" altLang="en-US" smtClean="0"/>
              <a:t>파일인 </a:t>
            </a:r>
            <a:r>
              <a:rPr lang="en-US" altLang="ko-KR" b="1"/>
              <a:t>action – servlet.xml</a:t>
            </a:r>
            <a:r>
              <a:rPr lang="ko-KR" altLang="en-US" b="1"/>
              <a:t>을 로딩</a:t>
            </a:r>
            <a:r>
              <a:rPr lang="ko-KR" altLang="en-US"/>
              <a:t>하여 </a:t>
            </a:r>
            <a:r>
              <a:rPr lang="en-US" altLang="ko-KR"/>
              <a:t>XmlWebApplicationContext</a:t>
            </a:r>
            <a:r>
              <a:rPr lang="ko-KR" altLang="en-US"/>
              <a:t>를 </a:t>
            </a:r>
            <a:r>
              <a:rPr lang="ko-KR" altLang="en-US" smtClean="0"/>
              <a:t>생성하고 </a:t>
            </a:r>
            <a:r>
              <a:rPr lang="ko-KR" altLang="en-US"/>
              <a:t>스프링 컨테이너가 구동되는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 설정파일 </a:t>
            </a:r>
            <a:r>
              <a:rPr lang="en-US" altLang="ko-KR" b="1"/>
              <a:t>action-servlet.xml</a:t>
            </a:r>
            <a:r>
              <a:rPr lang="ko-KR" altLang="en-US" b="1"/>
              <a:t>에 </a:t>
            </a:r>
            <a:r>
              <a:rPr lang="en-US" altLang="ko-KR" b="1" smtClean="0"/>
              <a:t>DispatcherServlet</a:t>
            </a:r>
            <a:r>
              <a:rPr lang="ko-KR" altLang="en-US" b="1"/>
              <a:t>이</a:t>
            </a:r>
            <a:r>
              <a:rPr lang="ko-KR" altLang="en-US" b="1" smtClean="0"/>
              <a:t> </a:t>
            </a:r>
            <a:r>
              <a:rPr lang="ko-KR" altLang="en-US" b="1"/>
              <a:t>사용할 </a:t>
            </a:r>
            <a:r>
              <a:rPr lang="en-US" altLang="ko-KR" b="1" smtClean="0"/>
              <a:t>Handler, Controller, ViewResolver</a:t>
            </a:r>
            <a:r>
              <a:rPr lang="ko-KR" altLang="en-US" b="1" smtClean="0"/>
              <a:t> </a:t>
            </a:r>
            <a:r>
              <a:rPr lang="ko-KR" altLang="en-US" b="1"/>
              <a:t>클래스를 </a:t>
            </a:r>
            <a:r>
              <a:rPr lang="en-US" altLang="ko-KR" b="1"/>
              <a:t>&lt;bean&gt; </a:t>
            </a:r>
            <a:r>
              <a:rPr lang="ko-KR" altLang="en-US" b="1"/>
              <a:t>등록하면 스프링 컨테이너가 해당 객체들을 생성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 flipH="1">
            <a:off x="871940" y="139749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DispatcherServlet</a:t>
            </a:r>
            <a:endParaRPr lang="ko-KR" altLang="en-US" sz="3200" b="1"/>
          </a:p>
        </p:txBody>
      </p:sp>
      <p:cxnSp>
        <p:nvCxnSpPr>
          <p:cNvPr id="7" name="직선 연결선 6"/>
          <p:cNvCxnSpPr/>
          <p:nvPr/>
        </p:nvCxnSpPr>
        <p:spPr>
          <a:xfrm>
            <a:off x="7165614" y="2146936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25541" y="2006034"/>
            <a:ext cx="4784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29" y="1397491"/>
            <a:ext cx="6601746" cy="1352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427" y="5150865"/>
            <a:ext cx="9615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contextConfigLocation</a:t>
            </a:r>
            <a:r>
              <a:rPr lang="ko-KR" altLang="en-US" b="1" smtClean="0"/>
              <a:t>이라는 파라미터로 설정한 정보를 추출하여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스프링 컨테이너를 구동할 때 사용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스프링에서는 인코딩 처리를 위해 </a:t>
            </a:r>
            <a:r>
              <a:rPr lang="en-US" altLang="ko-KR" b="1"/>
              <a:t>CharacterEncodingFilter </a:t>
            </a:r>
            <a:r>
              <a:rPr lang="ko-KR" altLang="en-US" b="1"/>
              <a:t>클래스를 </a:t>
            </a:r>
            <a:r>
              <a:rPr lang="ko-KR" altLang="en-US" b="1" smtClean="0"/>
              <a:t>제공</a:t>
            </a:r>
            <a:r>
              <a:rPr lang="en-US" altLang="ko-KR" b="1" smtClean="0"/>
              <a:t> </a:t>
            </a:r>
            <a:r>
              <a:rPr lang="en-US" altLang="ko-KR" b="1"/>
              <a:t>DispatcherServlet</a:t>
            </a:r>
            <a:r>
              <a:rPr lang="ko-KR" altLang="en-US" b="1"/>
              <a:t>은 </a:t>
            </a:r>
            <a:r>
              <a:rPr lang="ko-KR" altLang="en-US" b="1" smtClean="0"/>
              <a:t>직접 </a:t>
            </a:r>
            <a:r>
              <a:rPr lang="ko-KR" altLang="en-US" b="1"/>
              <a:t>만든 클래스가 아니여서 인코딩 </a:t>
            </a:r>
            <a:r>
              <a:rPr lang="ko-KR" altLang="en-US" b="1" smtClean="0"/>
              <a:t>설정 필요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/>
              <a:t>url </a:t>
            </a:r>
            <a:r>
              <a:rPr lang="ko-KR" altLang="en-US"/>
              <a:t>패턴을 </a:t>
            </a:r>
            <a:r>
              <a:rPr lang="en-US" altLang="ko-KR"/>
              <a:t>*</a:t>
            </a:r>
            <a:r>
              <a:rPr lang="en-US" altLang="ko-KR" smtClean="0"/>
              <a:t>.</a:t>
            </a:r>
            <a:r>
              <a:rPr lang="en-US" altLang="ko-KR"/>
              <a:t>do</a:t>
            </a:r>
            <a:r>
              <a:rPr lang="ko-KR" altLang="en-US"/>
              <a:t>로 처리하여 모든 클라이언트의 </a:t>
            </a:r>
            <a:r>
              <a:rPr lang="en-US" altLang="ko-KR"/>
              <a:t>do</a:t>
            </a:r>
            <a:r>
              <a:rPr lang="ko-KR" altLang="en-US"/>
              <a:t>요청에 일괄 적용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29" y="2750230"/>
            <a:ext cx="6925642" cy="2400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6568" y="678426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DispatcherServlet</a:t>
            </a:r>
            <a:endParaRPr lang="ko-KR" altLang="en-US" sz="3200" b="1"/>
          </a:p>
        </p:txBody>
      </p:sp>
      <p:sp>
        <p:nvSpPr>
          <p:cNvPr id="11" name="직사각형 10"/>
          <p:cNvSpPr/>
          <p:nvPr/>
        </p:nvSpPr>
        <p:spPr>
          <a:xfrm flipH="1">
            <a:off x="871940" y="1397491"/>
            <a:ext cx="2291589" cy="6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DispatcherServlet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763236" y="2227811"/>
            <a:ext cx="1701165" cy="2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13607" y="3194576"/>
            <a:ext cx="1254486" cy="3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2705</TotalTime>
  <Words>1634</Words>
  <Application>Microsoft Office PowerPoint</Application>
  <PresentationFormat>와이드스크린</PresentationFormat>
  <Paragraphs>412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HY중고딕</vt:lpstr>
      <vt:lpstr>Arial</vt:lpstr>
      <vt:lpstr>Century Gothic</vt:lpstr>
      <vt:lpstr>Wingdings 3</vt:lpstr>
      <vt:lpstr>줄기</vt:lpstr>
      <vt:lpstr>H2 DataBase, Spring을 이용한 Web 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DataBase를 이용한 Web 게시판</dc:title>
  <dc:creator>MG J</dc:creator>
  <cp:lastModifiedBy>MG J</cp:lastModifiedBy>
  <cp:revision>113</cp:revision>
  <dcterms:created xsi:type="dcterms:W3CDTF">2022-11-08T11:45:53Z</dcterms:created>
  <dcterms:modified xsi:type="dcterms:W3CDTF">2022-11-22T07:54:44Z</dcterms:modified>
</cp:coreProperties>
</file>