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20"/>
  </p:notesMasterIdLst>
  <p:sldIdLst>
    <p:sldId id="256" r:id="rId2"/>
    <p:sldId id="305" r:id="rId3"/>
    <p:sldId id="257" r:id="rId4"/>
    <p:sldId id="258" r:id="rId5"/>
    <p:sldId id="259" r:id="rId6"/>
    <p:sldId id="260" r:id="rId7"/>
    <p:sldId id="261" r:id="rId8"/>
    <p:sldId id="262" r:id="rId9"/>
    <p:sldId id="266" r:id="rId10"/>
    <p:sldId id="299" r:id="rId11"/>
    <p:sldId id="300" r:id="rId12"/>
    <p:sldId id="301" r:id="rId13"/>
    <p:sldId id="302" r:id="rId14"/>
    <p:sldId id="306" r:id="rId15"/>
    <p:sldId id="303" r:id="rId16"/>
    <p:sldId id="304" r:id="rId17"/>
    <p:sldId id="285" r:id="rId18"/>
    <p:sldId id="280" r:id="rId19"/>
  </p:sldIdLst>
  <p:sldSz cx="12192000" cy="6858000"/>
  <p:notesSz cx="6858000" cy="9144000"/>
  <p:embeddedFontLst>
    <p:embeddedFont>
      <p:font typeface="Montserrat" panose="00000500000000000000" pitchFamily="2" charset="0"/>
      <p:regular r:id="rId21"/>
      <p:bold r:id="rId22"/>
      <p:italic r:id="rId23"/>
      <p:boldItalic r:id="rId24"/>
    </p:embeddedFont>
    <p:embeddedFont>
      <p:font typeface="Montserrat ExtraBold" panose="00000900000000000000" pitchFamily="2" charset="0"/>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0" roundtripDataSignature="AMtx7miz25b85emb+o7Zv8oprViU3LPx4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15"/>
    <p:restoredTop sz="89377"/>
  </p:normalViewPr>
  <p:slideViewPr>
    <p:cSldViewPr snapToGrid="0">
      <p:cViewPr>
        <p:scale>
          <a:sx n="62" d="100"/>
          <a:sy n="62" d="100"/>
        </p:scale>
        <p:origin x="76" y="1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51"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50"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43" name="Google Shape;14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extLst>
      <p:ext uri="{BB962C8B-B14F-4D97-AF65-F5344CB8AC3E}">
        <p14:creationId xmlns:p14="http://schemas.microsoft.com/office/powerpoint/2010/main" val="3397203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43" name="Google Shape;14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3018736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43" name="Google Shape;14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extLst>
      <p:ext uri="{BB962C8B-B14F-4D97-AF65-F5344CB8AC3E}">
        <p14:creationId xmlns:p14="http://schemas.microsoft.com/office/powerpoint/2010/main" val="2482115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43" name="Google Shape;14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extLst>
      <p:ext uri="{BB962C8B-B14F-4D97-AF65-F5344CB8AC3E}">
        <p14:creationId xmlns:p14="http://schemas.microsoft.com/office/powerpoint/2010/main" val="1710672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C6B1CA3F-7B26-F96A-CB8B-073B5378DCF0}"/>
            </a:ext>
          </a:extLst>
        </p:cNvPr>
        <p:cNvGrpSpPr/>
        <p:nvPr/>
      </p:nvGrpSpPr>
      <p:grpSpPr>
        <a:xfrm>
          <a:off x="0" y="0"/>
          <a:ext cx="0" cy="0"/>
          <a:chOff x="0" y="0"/>
          <a:chExt cx="0" cy="0"/>
        </a:xfrm>
      </p:grpSpPr>
      <p:sp>
        <p:nvSpPr>
          <p:cNvPr id="141" name="Google Shape;141;p6:notes">
            <a:extLst>
              <a:ext uri="{FF2B5EF4-FFF2-40B4-BE49-F238E27FC236}">
                <a16:creationId xmlns:a16="http://schemas.microsoft.com/office/drawing/2014/main" id="{CE4678E8-EBF0-716F-3797-C3A5FFB2A75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6:notes">
            <a:extLst>
              <a:ext uri="{FF2B5EF4-FFF2-40B4-BE49-F238E27FC236}">
                <a16:creationId xmlns:a16="http://schemas.microsoft.com/office/drawing/2014/main" id="{993D6EEC-0F8E-9A4F-9488-7F6A592B0C4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43" name="Google Shape;143;p6:notes">
            <a:extLst>
              <a:ext uri="{FF2B5EF4-FFF2-40B4-BE49-F238E27FC236}">
                <a16:creationId xmlns:a16="http://schemas.microsoft.com/office/drawing/2014/main" id="{83DDB300-03BC-0CDC-9856-1603B51ADCE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extLst>
      <p:ext uri="{BB962C8B-B14F-4D97-AF65-F5344CB8AC3E}">
        <p14:creationId xmlns:p14="http://schemas.microsoft.com/office/powerpoint/2010/main" val="1748937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43" name="Google Shape;14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extLst>
      <p:ext uri="{BB962C8B-B14F-4D97-AF65-F5344CB8AC3E}">
        <p14:creationId xmlns:p14="http://schemas.microsoft.com/office/powerpoint/2010/main" val="2951039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43" name="Google Shape;14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extLst>
      <p:ext uri="{BB962C8B-B14F-4D97-AF65-F5344CB8AC3E}">
        <p14:creationId xmlns:p14="http://schemas.microsoft.com/office/powerpoint/2010/main" val="1430399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0e36f16c8d_3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30e36f16c8d_3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dirty="0">
              <a:solidFill>
                <a:srgbClr val="002060"/>
              </a:solidFill>
              <a:latin typeface="Montserrat"/>
              <a:ea typeface="Montserrat"/>
              <a:cs typeface="Montserrat"/>
              <a:sym typeface="Montserrat"/>
            </a:endParaRPr>
          </a:p>
        </p:txBody>
      </p:sp>
      <p:sp>
        <p:nvSpPr>
          <p:cNvPr id="194" name="Google Shape;194;g30e36f16c8d_3_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extLst>
      <p:ext uri="{BB962C8B-B14F-4D97-AF65-F5344CB8AC3E}">
        <p14:creationId xmlns:p14="http://schemas.microsoft.com/office/powerpoint/2010/main" val="244842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4" name="Google Shape;38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0e2c70f96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g30e2c70f96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0e2c70f965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g30e2c70f965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0" name="Google Shape;130;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43" name="Google Shape;14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85" name="Google Shape;185;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1"/>
        <p:cNvGrpSpPr/>
        <p:nvPr/>
      </p:nvGrpSpPr>
      <p:grpSpPr>
        <a:xfrm>
          <a:off x="0" y="0"/>
          <a:ext cx="0" cy="0"/>
          <a:chOff x="0" y="0"/>
          <a:chExt cx="0" cy="0"/>
        </a:xfrm>
      </p:grpSpPr>
      <p:sp>
        <p:nvSpPr>
          <p:cNvPr id="22" name="Google Shape;22;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0"/>
          <p:cNvSpPr>
            <a:spLocks noGrp="1"/>
          </p:cNvSpPr>
          <p:nvPr>
            <p:ph type="pic" idx="2"/>
          </p:nvPr>
        </p:nvSpPr>
        <p:spPr>
          <a:xfrm>
            <a:off x="5183188" y="987425"/>
            <a:ext cx="6172200" cy="4873625"/>
          </a:xfrm>
          <a:prstGeom prst="rect">
            <a:avLst/>
          </a:prstGeom>
          <a:noFill/>
          <a:ln>
            <a:noFill/>
          </a:ln>
        </p:spPr>
      </p:sp>
      <p:sp>
        <p:nvSpPr>
          <p:cNvPr id="24" name="Google Shape;24;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 name="Google Shape;2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3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3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3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3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3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3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8" Type="http://schemas.openxmlformats.org/officeDocument/2006/relationships/hyperlink" Target="https://www.kaggle.com/datasets/tarekmuhammed/patients-data-for-medical-field/data" TargetMode="External"/><Relationship Id="rId3" Type="http://schemas.openxmlformats.org/officeDocument/2006/relationships/image" Target="../media/image4.png"/><Relationship Id="rId7" Type="http://schemas.openxmlformats.org/officeDocument/2006/relationships/hyperlink" Target="https://www.who.int/nmh/countries/idn_en.pdf"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link.springer.com/article/10.1023/A:1010933404324" TargetMode="External"/><Relationship Id="rId5" Type="http://schemas.openxmlformats.org/officeDocument/2006/relationships/hyperlink" Target="https://dl.acm.org/doi/10.1145/2939672.2939785" TargetMode="External"/><Relationship Id="rId10" Type="http://schemas.openxmlformats.org/officeDocument/2006/relationships/hyperlink" Target="https://archive.ics.uci.edu/dataset/880/support2" TargetMode="External"/><Relationship Id="rId4" Type="http://schemas.openxmlformats.org/officeDocument/2006/relationships/image" Target="../media/image5.png"/><Relationship Id="rId9" Type="http://schemas.openxmlformats.org/officeDocument/2006/relationships/hyperlink" Target="https://www.kaggle.com/datasets/prasad22/healthcare-dataset/data"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pic>
        <p:nvPicPr>
          <p:cNvPr id="88" name="Google Shape;88;p1"/>
          <p:cNvPicPr preferRelativeResize="0"/>
          <p:nvPr/>
        </p:nvPicPr>
        <p:blipFill>
          <a:blip r:embed="rId3">
            <a:alphaModFix/>
          </a:blip>
          <a:stretch>
            <a:fillRect/>
          </a:stretch>
        </p:blipFill>
        <p:spPr>
          <a:xfrm flipH="1">
            <a:off x="-57" y="4667000"/>
            <a:ext cx="2875106" cy="2190997"/>
          </a:xfrm>
          <a:prstGeom prst="rect">
            <a:avLst/>
          </a:prstGeom>
          <a:noFill/>
          <a:ln>
            <a:noFill/>
          </a:ln>
        </p:spPr>
      </p:pic>
      <p:pic>
        <p:nvPicPr>
          <p:cNvPr id="89" name="Google Shape;89;p1"/>
          <p:cNvPicPr preferRelativeResize="0"/>
          <p:nvPr/>
        </p:nvPicPr>
        <p:blipFill>
          <a:blip r:embed="rId3">
            <a:alphaModFix/>
          </a:blip>
          <a:stretch>
            <a:fillRect/>
          </a:stretch>
        </p:blipFill>
        <p:spPr>
          <a:xfrm>
            <a:off x="9316893" y="4667000"/>
            <a:ext cx="2875106" cy="2190997"/>
          </a:xfrm>
          <a:prstGeom prst="rect">
            <a:avLst/>
          </a:prstGeom>
          <a:noFill/>
          <a:ln>
            <a:noFill/>
          </a:ln>
        </p:spPr>
      </p:pic>
      <p:pic>
        <p:nvPicPr>
          <p:cNvPr id="90" name="Google Shape;90;p1"/>
          <p:cNvPicPr preferRelativeResize="0"/>
          <p:nvPr/>
        </p:nvPicPr>
        <p:blipFill>
          <a:blip r:embed="rId4">
            <a:alphaModFix/>
          </a:blip>
          <a:stretch>
            <a:fillRect/>
          </a:stretch>
        </p:blipFill>
        <p:spPr>
          <a:xfrm>
            <a:off x="0" y="2950984"/>
            <a:ext cx="12192001" cy="2943150"/>
          </a:xfrm>
          <a:prstGeom prst="rect">
            <a:avLst/>
          </a:prstGeom>
          <a:noFill/>
          <a:ln>
            <a:noFill/>
          </a:ln>
        </p:spPr>
      </p:pic>
      <p:sp>
        <p:nvSpPr>
          <p:cNvPr id="91" name="Google Shape;91;p1"/>
          <p:cNvSpPr txBox="1">
            <a:spLocks noGrp="1"/>
          </p:cNvSpPr>
          <p:nvPr>
            <p:ph type="ctrTitle"/>
          </p:nvPr>
        </p:nvSpPr>
        <p:spPr>
          <a:xfrm>
            <a:off x="1524000" y="3259291"/>
            <a:ext cx="9144000" cy="1626352"/>
          </a:xfrm>
          <a:prstGeom prst="rect">
            <a:avLst/>
          </a:prstGeom>
          <a:noFill/>
          <a:ln>
            <a:noFill/>
          </a:ln>
        </p:spPr>
        <p:txBody>
          <a:bodyPr spcFirstLastPara="1" vert="horz" wrap="square" lIns="91425" tIns="45700" rIns="91425" bIns="45700" anchor="ctr" anchorCtr="0">
            <a:normAutofit/>
          </a:bodyPr>
          <a:lstStyle/>
          <a:p>
            <a:pPr marL="0" lvl="0" indent="0" algn="ctr" rtl="1">
              <a:lnSpc>
                <a:spcPct val="90000"/>
              </a:lnSpc>
              <a:spcBef>
                <a:spcPts val="0"/>
              </a:spcBef>
              <a:spcAft>
                <a:spcPts val="0"/>
              </a:spcAft>
              <a:buClr>
                <a:srgbClr val="002060"/>
              </a:buClr>
              <a:buSzPts val="4800"/>
              <a:buFont typeface="Montserrat"/>
              <a:buNone/>
            </a:pPr>
            <a:r>
              <a:rPr lang="en-US" sz="4800" b="1" dirty="0">
                <a:solidFill>
                  <a:schemeClr val="lt1"/>
                </a:solidFill>
                <a:latin typeface="Montserrat"/>
                <a:ea typeface="Montserrat"/>
                <a:cs typeface="Montserrat"/>
                <a:sym typeface="Montserrat"/>
              </a:rPr>
              <a:t>MedInsight</a:t>
            </a:r>
            <a:endParaRPr sz="4800" b="1" dirty="0">
              <a:solidFill>
                <a:schemeClr val="lt1"/>
              </a:solidFill>
              <a:latin typeface="Montserrat"/>
              <a:ea typeface="Montserrat"/>
              <a:cs typeface="Montserrat"/>
              <a:sym typeface="Montserrat"/>
            </a:endParaRPr>
          </a:p>
        </p:txBody>
      </p:sp>
      <p:sp>
        <p:nvSpPr>
          <p:cNvPr id="92" name="Google Shape;92;p1"/>
          <p:cNvSpPr txBox="1">
            <a:spLocks noGrp="1"/>
          </p:cNvSpPr>
          <p:nvPr>
            <p:ph type="subTitle" idx="1"/>
          </p:nvPr>
        </p:nvSpPr>
        <p:spPr>
          <a:xfrm>
            <a:off x="1524000" y="5057607"/>
            <a:ext cx="9144000" cy="43960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002060"/>
              </a:buClr>
              <a:buSzPts val="2400"/>
              <a:buNone/>
            </a:pPr>
            <a:r>
              <a:rPr lang="en-US" dirty="0" err="1">
                <a:solidFill>
                  <a:schemeClr val="lt1"/>
                </a:solidFill>
                <a:latin typeface="Montserrat"/>
                <a:ea typeface="Montserrat"/>
                <a:cs typeface="Montserrat"/>
                <a:sym typeface="Montserrat"/>
              </a:rPr>
              <a:t>BoyWithLuv</a:t>
            </a:r>
            <a:endParaRPr dirty="0">
              <a:solidFill>
                <a:schemeClr val="lt1"/>
              </a:solidFill>
              <a:latin typeface="Montserrat"/>
              <a:ea typeface="Montserrat"/>
              <a:cs typeface="Montserrat"/>
              <a:sym typeface="Montserrat"/>
            </a:endParaRPr>
          </a:p>
        </p:txBody>
      </p:sp>
      <p:sp>
        <p:nvSpPr>
          <p:cNvPr id="93" name="Google Shape;93;p1"/>
          <p:cNvSpPr txBox="1"/>
          <p:nvPr/>
        </p:nvSpPr>
        <p:spPr>
          <a:xfrm>
            <a:off x="3849414" y="6106712"/>
            <a:ext cx="4493100" cy="276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2060"/>
                </a:solidFill>
                <a:latin typeface="Montserrat"/>
                <a:ea typeface="Montserrat"/>
                <a:cs typeface="Montserrat"/>
                <a:sym typeface="Montserrat"/>
              </a:rPr>
              <a:t>Ketua Pelaksana Turnamen Sains Data Nasional 202</a:t>
            </a:r>
            <a:r>
              <a:rPr lang="en-US" sz="1200">
                <a:solidFill>
                  <a:srgbClr val="002060"/>
                </a:solidFill>
                <a:latin typeface="Montserrat"/>
                <a:ea typeface="Montserrat"/>
                <a:cs typeface="Montserrat"/>
                <a:sym typeface="Montserrat"/>
              </a:rPr>
              <a:t>4</a:t>
            </a:r>
            <a:endParaRPr sz="1400" b="0" i="0" u="none" strike="noStrike" cap="none">
              <a:solidFill>
                <a:srgbClr val="000000"/>
              </a:solidFill>
              <a:latin typeface="Arial"/>
              <a:ea typeface="Arial"/>
              <a:cs typeface="Arial"/>
              <a:sym typeface="Arial"/>
            </a:endParaRPr>
          </a:p>
        </p:txBody>
      </p:sp>
      <p:sp>
        <p:nvSpPr>
          <p:cNvPr id="94" name="Google Shape;94;p1"/>
          <p:cNvSpPr txBox="1"/>
          <p:nvPr/>
        </p:nvSpPr>
        <p:spPr>
          <a:xfrm>
            <a:off x="3179793" y="2450341"/>
            <a:ext cx="58323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i="0" u="none" strike="noStrike" cap="none">
                <a:solidFill>
                  <a:srgbClr val="00558E"/>
                </a:solidFill>
                <a:latin typeface="Montserrat ExtraBold"/>
                <a:ea typeface="Montserrat ExtraBold"/>
                <a:cs typeface="Montserrat ExtraBold"/>
                <a:sym typeface="Montserrat ExtraBold"/>
              </a:rPr>
              <a:t>TURNAMEN SAINS DATA NASIONAL 2024</a:t>
            </a:r>
            <a:endParaRPr sz="1800" i="0" u="none" strike="noStrike" cap="none">
              <a:solidFill>
                <a:srgbClr val="00558E"/>
              </a:solidFill>
              <a:latin typeface="Montserrat ExtraBold"/>
              <a:ea typeface="Montserrat ExtraBold"/>
              <a:cs typeface="Montserrat ExtraBold"/>
              <a:sym typeface="Montserrat ExtraBold"/>
            </a:endParaRPr>
          </a:p>
        </p:txBody>
      </p:sp>
      <p:pic>
        <p:nvPicPr>
          <p:cNvPr id="95" name="Google Shape;95;p1"/>
          <p:cNvPicPr preferRelativeResize="0"/>
          <p:nvPr/>
        </p:nvPicPr>
        <p:blipFill>
          <a:blip r:embed="rId5">
            <a:alphaModFix/>
          </a:blip>
          <a:stretch>
            <a:fillRect/>
          </a:stretch>
        </p:blipFill>
        <p:spPr>
          <a:xfrm>
            <a:off x="5736103" y="348596"/>
            <a:ext cx="2435860" cy="1881595"/>
          </a:xfrm>
          <a:prstGeom prst="rect">
            <a:avLst/>
          </a:prstGeom>
          <a:noFill/>
          <a:ln>
            <a:noFill/>
          </a:ln>
        </p:spPr>
      </p:pic>
      <p:pic>
        <p:nvPicPr>
          <p:cNvPr id="96" name="Google Shape;96;p1"/>
          <p:cNvPicPr preferRelativeResize="0"/>
          <p:nvPr/>
        </p:nvPicPr>
        <p:blipFill>
          <a:blip r:embed="rId6">
            <a:alphaModFix/>
          </a:blip>
          <a:stretch>
            <a:fillRect/>
          </a:stretch>
        </p:blipFill>
        <p:spPr>
          <a:xfrm>
            <a:off x="4070968" y="495025"/>
            <a:ext cx="1837532" cy="1735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6"/>
          <p:cNvPicPr preferRelativeResize="0"/>
          <p:nvPr/>
        </p:nvPicPr>
        <p:blipFill>
          <a:blip r:embed="rId3">
            <a:alphaModFix/>
          </a:blip>
          <a:stretch>
            <a:fillRect/>
          </a:stretch>
        </p:blipFill>
        <p:spPr>
          <a:xfrm>
            <a:off x="0" y="249050"/>
            <a:ext cx="6578402" cy="1006625"/>
          </a:xfrm>
          <a:prstGeom prst="rect">
            <a:avLst/>
          </a:prstGeom>
          <a:noFill/>
          <a:ln>
            <a:noFill/>
          </a:ln>
        </p:spPr>
      </p:pic>
      <p:sp>
        <p:nvSpPr>
          <p:cNvPr id="146" name="Google Shape;146;p6"/>
          <p:cNvSpPr txBox="1">
            <a:spLocks noGrp="1"/>
          </p:cNvSpPr>
          <p:nvPr>
            <p:ph type="ctrTitle"/>
          </p:nvPr>
        </p:nvSpPr>
        <p:spPr>
          <a:xfrm>
            <a:off x="695092" y="431663"/>
            <a:ext cx="8174700" cy="641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002060"/>
              </a:buClr>
              <a:buSzPts val="3200"/>
              <a:buFont typeface="Montserrat"/>
              <a:buNone/>
            </a:pPr>
            <a:r>
              <a:rPr lang="en-US" sz="3200" b="1" dirty="0" err="1">
                <a:solidFill>
                  <a:schemeClr val="lt1"/>
                </a:solidFill>
                <a:latin typeface="Montserrat"/>
                <a:ea typeface="Montserrat"/>
                <a:cs typeface="Montserrat"/>
                <a:sym typeface="Montserrat"/>
              </a:rPr>
              <a:t>Pendahuluan</a:t>
            </a:r>
            <a:endParaRPr b="1" dirty="0">
              <a:solidFill>
                <a:schemeClr val="lt1"/>
              </a:solidFill>
              <a:latin typeface="Montserrat"/>
              <a:ea typeface="Montserrat"/>
              <a:cs typeface="Montserrat"/>
              <a:sym typeface="Montserrat"/>
            </a:endParaRPr>
          </a:p>
        </p:txBody>
      </p:sp>
      <p:pic>
        <p:nvPicPr>
          <p:cNvPr id="147" name="Google Shape;147;p6"/>
          <p:cNvPicPr preferRelativeResize="0"/>
          <p:nvPr/>
        </p:nvPicPr>
        <p:blipFill>
          <a:blip r:embed="rId4">
            <a:alphaModFix/>
          </a:blip>
          <a:stretch>
            <a:fillRect/>
          </a:stretch>
        </p:blipFill>
        <p:spPr>
          <a:xfrm>
            <a:off x="10762550" y="209275"/>
            <a:ext cx="1150249" cy="1086173"/>
          </a:xfrm>
          <a:prstGeom prst="rect">
            <a:avLst/>
          </a:prstGeom>
          <a:noFill/>
          <a:ln>
            <a:noFill/>
          </a:ln>
        </p:spPr>
      </p:pic>
      <p:pic>
        <p:nvPicPr>
          <p:cNvPr id="148" name="Google Shape;148;p6"/>
          <p:cNvPicPr preferRelativeResize="0"/>
          <p:nvPr/>
        </p:nvPicPr>
        <p:blipFill>
          <a:blip r:embed="rId5">
            <a:alphaModFix/>
          </a:blip>
          <a:stretch>
            <a:fillRect/>
          </a:stretch>
        </p:blipFill>
        <p:spPr>
          <a:xfrm>
            <a:off x="407675" y="6387850"/>
            <a:ext cx="11784324" cy="191200"/>
          </a:xfrm>
          <a:prstGeom prst="rect">
            <a:avLst/>
          </a:prstGeom>
          <a:noFill/>
          <a:ln>
            <a:noFill/>
          </a:ln>
        </p:spPr>
      </p:pic>
      <p:sp>
        <p:nvSpPr>
          <p:cNvPr id="7" name="TextBox 6">
            <a:extLst>
              <a:ext uri="{FF2B5EF4-FFF2-40B4-BE49-F238E27FC236}">
                <a16:creationId xmlns:a16="http://schemas.microsoft.com/office/drawing/2014/main" id="{6251E8E9-C581-BD42-BAEC-E446709BCF3B}"/>
              </a:ext>
            </a:extLst>
          </p:cNvPr>
          <p:cNvSpPr txBox="1"/>
          <p:nvPr/>
        </p:nvSpPr>
        <p:spPr>
          <a:xfrm>
            <a:off x="500266" y="1749762"/>
            <a:ext cx="9743069" cy="3293209"/>
          </a:xfrm>
          <a:prstGeom prst="rect">
            <a:avLst/>
          </a:prstGeom>
          <a:noFill/>
        </p:spPr>
        <p:txBody>
          <a:bodyPr wrap="square">
            <a:spAutoFit/>
          </a:bodyPr>
          <a:lstStyle/>
          <a:p>
            <a:r>
              <a:rPr lang="en-US" sz="1600" dirty="0"/>
              <a:t>Indonesia, with its rapidly growing population, faces significant challenges in healthcare, particularly due to the increasing burden of non-communicable diseases (NCDs) and rising hospitalization costs. While the government’s </a:t>
            </a:r>
            <a:r>
              <a:rPr lang="en-US" sz="1600" dirty="0" err="1"/>
              <a:t>Jaminan</a:t>
            </a:r>
            <a:r>
              <a:rPr lang="en-US" sz="1600" dirty="0"/>
              <a:t> Kesehatan Nasional (JKN) program has expanded healthcare access, issues like regional disparities, a shortage of medical professionals, and the escalating costs of chronic disease management remain pressing.</a:t>
            </a:r>
          </a:p>
          <a:p>
            <a:endParaRPr lang="en-US" sz="1600" dirty="0"/>
          </a:p>
          <a:p>
            <a:r>
              <a:rPr lang="en-US" sz="1600" dirty="0"/>
              <a:t>This project aims to utilize </a:t>
            </a:r>
            <a:r>
              <a:rPr lang="en-US" sz="1600" b="1" dirty="0"/>
              <a:t>predictive analytics</a:t>
            </a:r>
            <a:r>
              <a:rPr lang="en-US" sz="1600" dirty="0"/>
              <a:t> to forecast disease risks and provide insights into hospitalization outcomes. The disease prediction models will focus on conditions such as </a:t>
            </a:r>
            <a:r>
              <a:rPr lang="en-US" sz="1600" b="1" dirty="0"/>
              <a:t>heart attack</a:t>
            </a:r>
            <a:r>
              <a:rPr lang="en-US" sz="1600" dirty="0"/>
              <a:t>, </a:t>
            </a:r>
            <a:r>
              <a:rPr lang="en-US" sz="1600" b="1" dirty="0"/>
              <a:t>stroke</a:t>
            </a:r>
            <a:r>
              <a:rPr lang="en-US" sz="1600" dirty="0"/>
              <a:t>, </a:t>
            </a:r>
            <a:r>
              <a:rPr lang="en-US" sz="1600" b="1" dirty="0"/>
              <a:t>angina</a:t>
            </a:r>
            <a:r>
              <a:rPr lang="en-US" sz="1600" dirty="0"/>
              <a:t>, </a:t>
            </a:r>
            <a:r>
              <a:rPr lang="en-US" sz="1600" b="1" dirty="0"/>
              <a:t>depressive disorders</a:t>
            </a:r>
            <a:r>
              <a:rPr lang="en-US" sz="1600" dirty="0"/>
              <a:t>, </a:t>
            </a:r>
            <a:r>
              <a:rPr lang="en-US" sz="1600" b="1" dirty="0"/>
              <a:t>arthritis</a:t>
            </a:r>
            <a:r>
              <a:rPr lang="en-US" sz="1600" dirty="0"/>
              <a:t>, and </a:t>
            </a:r>
            <a:r>
              <a:rPr lang="en-US" sz="1600" b="1" dirty="0"/>
              <a:t>skin cancer</a:t>
            </a:r>
            <a:r>
              <a:rPr lang="en-US" sz="1600" dirty="0"/>
              <a:t>—all of which are major contributors to mortality and healthcare expenditure in Indonesia. Additionally, the project will develop models to predict </a:t>
            </a:r>
            <a:r>
              <a:rPr lang="en-US" sz="1600" b="1" dirty="0"/>
              <a:t>hospitalization insights</a:t>
            </a:r>
            <a:r>
              <a:rPr lang="en-US" sz="1600" dirty="0"/>
              <a:t> like </a:t>
            </a:r>
            <a:r>
              <a:rPr lang="en-US" sz="1600" b="1" dirty="0"/>
              <a:t>survival rates</a:t>
            </a:r>
            <a:r>
              <a:rPr lang="en-US" sz="1600" dirty="0"/>
              <a:t>, </a:t>
            </a:r>
            <a:r>
              <a:rPr lang="en-US" sz="1600" b="1" dirty="0"/>
              <a:t>surgery risks</a:t>
            </a:r>
            <a:r>
              <a:rPr lang="en-US" sz="1600" dirty="0"/>
              <a:t>, </a:t>
            </a:r>
            <a:r>
              <a:rPr lang="en-US" sz="1600" b="1" dirty="0"/>
              <a:t>hospitalization costs</a:t>
            </a:r>
            <a:r>
              <a:rPr lang="en-US" sz="1600" dirty="0"/>
              <a:t>, and </a:t>
            </a:r>
            <a:r>
              <a:rPr lang="en-US" sz="1600" b="1" dirty="0"/>
              <a:t>admission durations</a:t>
            </a:r>
            <a:r>
              <a:rPr lang="en-US" sz="1600" dirty="0"/>
              <a:t>, thereby enabling healthcare providers to make data-driven decisions and optimize patient care and hospital resource allocation.</a:t>
            </a:r>
          </a:p>
        </p:txBody>
      </p:sp>
    </p:spTree>
    <p:extLst>
      <p:ext uri="{BB962C8B-B14F-4D97-AF65-F5344CB8AC3E}">
        <p14:creationId xmlns:p14="http://schemas.microsoft.com/office/powerpoint/2010/main" val="3676053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6"/>
          <p:cNvPicPr preferRelativeResize="0"/>
          <p:nvPr/>
        </p:nvPicPr>
        <p:blipFill>
          <a:blip r:embed="rId3">
            <a:alphaModFix/>
          </a:blip>
          <a:stretch>
            <a:fillRect/>
          </a:stretch>
        </p:blipFill>
        <p:spPr>
          <a:xfrm>
            <a:off x="0" y="249050"/>
            <a:ext cx="6578402" cy="1006625"/>
          </a:xfrm>
          <a:prstGeom prst="rect">
            <a:avLst/>
          </a:prstGeom>
          <a:noFill/>
          <a:ln>
            <a:noFill/>
          </a:ln>
        </p:spPr>
      </p:pic>
      <p:sp>
        <p:nvSpPr>
          <p:cNvPr id="146" name="Google Shape;146;p6"/>
          <p:cNvSpPr txBox="1">
            <a:spLocks noGrp="1"/>
          </p:cNvSpPr>
          <p:nvPr>
            <p:ph type="ctrTitle"/>
          </p:nvPr>
        </p:nvSpPr>
        <p:spPr>
          <a:xfrm>
            <a:off x="695092" y="431663"/>
            <a:ext cx="8174700" cy="641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002060"/>
              </a:buClr>
              <a:buSzPts val="3200"/>
              <a:buFont typeface="Montserrat"/>
              <a:buNone/>
            </a:pPr>
            <a:r>
              <a:rPr lang="en-US" sz="3200" b="1" dirty="0" err="1">
                <a:solidFill>
                  <a:schemeClr val="lt1"/>
                </a:solidFill>
                <a:latin typeface="Montserrat"/>
                <a:ea typeface="Montserrat"/>
                <a:cs typeface="Montserrat"/>
                <a:sym typeface="Montserrat"/>
              </a:rPr>
              <a:t>Latar</a:t>
            </a:r>
            <a:r>
              <a:rPr lang="en-US" sz="3200" b="1" dirty="0">
                <a:solidFill>
                  <a:schemeClr val="lt1"/>
                </a:solidFill>
                <a:latin typeface="Montserrat"/>
                <a:ea typeface="Montserrat"/>
                <a:cs typeface="Montserrat"/>
                <a:sym typeface="Montserrat"/>
              </a:rPr>
              <a:t> </a:t>
            </a:r>
            <a:r>
              <a:rPr lang="en-US" sz="3200" b="1" dirty="0" err="1">
                <a:solidFill>
                  <a:schemeClr val="lt1"/>
                </a:solidFill>
                <a:latin typeface="Montserrat"/>
                <a:ea typeface="Montserrat"/>
                <a:cs typeface="Montserrat"/>
                <a:sym typeface="Montserrat"/>
              </a:rPr>
              <a:t>Belakang</a:t>
            </a:r>
            <a:endParaRPr b="1" dirty="0">
              <a:solidFill>
                <a:schemeClr val="lt1"/>
              </a:solidFill>
              <a:latin typeface="Montserrat"/>
              <a:ea typeface="Montserrat"/>
              <a:cs typeface="Montserrat"/>
              <a:sym typeface="Montserrat"/>
            </a:endParaRPr>
          </a:p>
        </p:txBody>
      </p:sp>
      <p:pic>
        <p:nvPicPr>
          <p:cNvPr id="147" name="Google Shape;147;p6"/>
          <p:cNvPicPr preferRelativeResize="0"/>
          <p:nvPr/>
        </p:nvPicPr>
        <p:blipFill>
          <a:blip r:embed="rId4">
            <a:alphaModFix/>
          </a:blip>
          <a:stretch>
            <a:fillRect/>
          </a:stretch>
        </p:blipFill>
        <p:spPr>
          <a:xfrm>
            <a:off x="10762550" y="209275"/>
            <a:ext cx="1150249" cy="1086173"/>
          </a:xfrm>
          <a:prstGeom prst="rect">
            <a:avLst/>
          </a:prstGeom>
          <a:noFill/>
          <a:ln>
            <a:noFill/>
          </a:ln>
        </p:spPr>
      </p:pic>
      <p:pic>
        <p:nvPicPr>
          <p:cNvPr id="148" name="Google Shape;148;p6"/>
          <p:cNvPicPr preferRelativeResize="0"/>
          <p:nvPr/>
        </p:nvPicPr>
        <p:blipFill>
          <a:blip r:embed="rId5">
            <a:alphaModFix/>
          </a:blip>
          <a:stretch>
            <a:fillRect/>
          </a:stretch>
        </p:blipFill>
        <p:spPr>
          <a:xfrm>
            <a:off x="407675" y="6387850"/>
            <a:ext cx="11784324" cy="191200"/>
          </a:xfrm>
          <a:prstGeom prst="rect">
            <a:avLst/>
          </a:prstGeom>
          <a:noFill/>
          <a:ln>
            <a:noFill/>
          </a:ln>
        </p:spPr>
      </p:pic>
      <p:sp>
        <p:nvSpPr>
          <p:cNvPr id="7" name="TextBox 6">
            <a:extLst>
              <a:ext uri="{FF2B5EF4-FFF2-40B4-BE49-F238E27FC236}">
                <a16:creationId xmlns:a16="http://schemas.microsoft.com/office/drawing/2014/main" id="{6251E8E9-C581-BD42-BAEC-E446709BCF3B}"/>
              </a:ext>
            </a:extLst>
          </p:cNvPr>
          <p:cNvSpPr txBox="1"/>
          <p:nvPr/>
        </p:nvSpPr>
        <p:spPr>
          <a:xfrm>
            <a:off x="500266" y="1621160"/>
            <a:ext cx="6578402" cy="4401205"/>
          </a:xfrm>
          <a:prstGeom prst="rect">
            <a:avLst/>
          </a:prstGeom>
          <a:noFill/>
        </p:spPr>
        <p:txBody>
          <a:bodyPr wrap="square">
            <a:spAutoFit/>
          </a:bodyPr>
          <a:lstStyle/>
          <a:p>
            <a:r>
              <a:rPr lang="en-US" dirty="0"/>
              <a:t>Indonesia is facing a rising prevalence of </a:t>
            </a:r>
            <a:r>
              <a:rPr lang="en-US" b="1" dirty="0"/>
              <a:t>non-communicable diseases (NCDs)</a:t>
            </a:r>
            <a:r>
              <a:rPr lang="en-US" dirty="0"/>
              <a:t>, such as </a:t>
            </a:r>
            <a:r>
              <a:rPr lang="en-US" b="1" dirty="0"/>
              <a:t>heart attack</a:t>
            </a:r>
            <a:r>
              <a:rPr lang="en-US" dirty="0"/>
              <a:t>, </a:t>
            </a:r>
            <a:r>
              <a:rPr lang="en-US" b="1" dirty="0"/>
              <a:t>stroke</a:t>
            </a:r>
            <a:r>
              <a:rPr lang="en-US" dirty="0"/>
              <a:t>, </a:t>
            </a:r>
            <a:r>
              <a:rPr lang="en-US" b="1" dirty="0"/>
              <a:t>angina</a:t>
            </a:r>
            <a:r>
              <a:rPr lang="en-US" dirty="0"/>
              <a:t>, </a:t>
            </a:r>
            <a:r>
              <a:rPr lang="en-US" b="1" dirty="0"/>
              <a:t>depressive disorders</a:t>
            </a:r>
            <a:r>
              <a:rPr lang="en-US" dirty="0"/>
              <a:t>, </a:t>
            </a:r>
            <a:r>
              <a:rPr lang="en-US" b="1" dirty="0"/>
              <a:t>arthritis</a:t>
            </a:r>
            <a:r>
              <a:rPr lang="en-US" dirty="0"/>
              <a:t>, and </a:t>
            </a:r>
            <a:r>
              <a:rPr lang="en-US" b="1" dirty="0"/>
              <a:t>skin cancer</a:t>
            </a:r>
            <a:r>
              <a:rPr lang="en-US" dirty="0"/>
              <a:t>, which significantly contribute to mortality and healthcare costs. Cardiovascular diseases, including heart attacks and strokes, are especially common due to factors like poor diet and smoking. Early disease prediction and intervention can reduce mortality and healthcare burdens (WHO, 2018).</a:t>
            </a:r>
          </a:p>
          <a:p>
            <a:endParaRPr lang="en-US" dirty="0"/>
          </a:p>
          <a:p>
            <a:r>
              <a:rPr lang="en-US" dirty="0"/>
              <a:t>Alongside these diseases, the aging population and lifestyle changes have led to an increase in </a:t>
            </a:r>
            <a:r>
              <a:rPr lang="en-US" b="1" dirty="0"/>
              <a:t>arthritis</a:t>
            </a:r>
            <a:r>
              <a:rPr lang="en-US" dirty="0"/>
              <a:t> and </a:t>
            </a:r>
            <a:r>
              <a:rPr lang="en-US" b="1" dirty="0"/>
              <a:t>skin cancer</a:t>
            </a:r>
            <a:r>
              <a:rPr lang="en-US" dirty="0"/>
              <a:t> cases. Predictive analytics can help identify individuals at risk, enabling proactive treatment and improving outcomes (Jarman &amp; McDonald, 2019).</a:t>
            </a:r>
          </a:p>
          <a:p>
            <a:endParaRPr lang="en-US" dirty="0"/>
          </a:p>
          <a:p>
            <a:r>
              <a:rPr lang="en-US" dirty="0"/>
              <a:t>Moreover, </a:t>
            </a:r>
            <a:r>
              <a:rPr lang="en-US" b="1" dirty="0"/>
              <a:t>hospitalization insights</a:t>
            </a:r>
            <a:r>
              <a:rPr lang="en-US" dirty="0"/>
              <a:t> such as </a:t>
            </a:r>
            <a:r>
              <a:rPr lang="en-US" b="1" dirty="0"/>
              <a:t>survival rates</a:t>
            </a:r>
            <a:r>
              <a:rPr lang="en-US" dirty="0"/>
              <a:t>, </a:t>
            </a:r>
            <a:r>
              <a:rPr lang="en-US" b="1" dirty="0"/>
              <a:t>surgery risks</a:t>
            </a:r>
            <a:r>
              <a:rPr lang="en-US" dirty="0"/>
              <a:t>, </a:t>
            </a:r>
            <a:r>
              <a:rPr lang="en-US" b="1" dirty="0"/>
              <a:t>hospitalization costs</a:t>
            </a:r>
            <a:r>
              <a:rPr lang="en-US" dirty="0"/>
              <a:t>, and </a:t>
            </a:r>
            <a:r>
              <a:rPr lang="en-US" b="1" dirty="0"/>
              <a:t>admission durations</a:t>
            </a:r>
            <a:r>
              <a:rPr lang="en-US" dirty="0"/>
              <a:t> are crucial for optimizing healthcare services. Predicting these factors helps hospitals improve resource allocation, reduce costs, and enhance patient care (</a:t>
            </a:r>
            <a:r>
              <a:rPr lang="en-US" dirty="0" err="1"/>
              <a:t>Sismanto</a:t>
            </a:r>
            <a:r>
              <a:rPr lang="en-US" dirty="0"/>
              <a:t> &amp; Arifin, 2020).</a:t>
            </a:r>
          </a:p>
          <a:p>
            <a:endParaRPr lang="en-US" dirty="0"/>
          </a:p>
          <a:p>
            <a:r>
              <a:rPr lang="en-US" dirty="0"/>
              <a:t>By integrating disease prediction and hospitalization insights, this project aims to support Indonesia's healthcare system in addressing these challenges and improving both patient outcomes and hospital efficiency.</a:t>
            </a:r>
          </a:p>
        </p:txBody>
      </p:sp>
    </p:spTree>
    <p:extLst>
      <p:ext uri="{BB962C8B-B14F-4D97-AF65-F5344CB8AC3E}">
        <p14:creationId xmlns:p14="http://schemas.microsoft.com/office/powerpoint/2010/main" val="2140321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6"/>
          <p:cNvPicPr preferRelativeResize="0"/>
          <p:nvPr/>
        </p:nvPicPr>
        <p:blipFill>
          <a:blip r:embed="rId3">
            <a:alphaModFix/>
          </a:blip>
          <a:stretch>
            <a:fillRect/>
          </a:stretch>
        </p:blipFill>
        <p:spPr>
          <a:xfrm>
            <a:off x="0" y="249050"/>
            <a:ext cx="6578402" cy="1006625"/>
          </a:xfrm>
          <a:prstGeom prst="rect">
            <a:avLst/>
          </a:prstGeom>
          <a:noFill/>
          <a:ln>
            <a:noFill/>
          </a:ln>
        </p:spPr>
      </p:pic>
      <p:sp>
        <p:nvSpPr>
          <p:cNvPr id="146" name="Google Shape;146;p6"/>
          <p:cNvSpPr txBox="1">
            <a:spLocks noGrp="1"/>
          </p:cNvSpPr>
          <p:nvPr>
            <p:ph type="ctrTitle"/>
          </p:nvPr>
        </p:nvSpPr>
        <p:spPr>
          <a:xfrm>
            <a:off x="695092" y="431663"/>
            <a:ext cx="8174700" cy="641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002060"/>
              </a:buClr>
              <a:buSzPts val="3200"/>
              <a:buFont typeface="Montserrat"/>
              <a:buNone/>
            </a:pPr>
            <a:r>
              <a:rPr lang="en-US" sz="3200" b="1" dirty="0">
                <a:solidFill>
                  <a:schemeClr val="lt1"/>
                </a:solidFill>
                <a:latin typeface="Montserrat"/>
                <a:ea typeface="Montserrat"/>
                <a:cs typeface="Montserrat"/>
                <a:sym typeface="Montserrat"/>
              </a:rPr>
              <a:t>Analisa Data</a:t>
            </a:r>
            <a:endParaRPr b="1" dirty="0">
              <a:solidFill>
                <a:schemeClr val="lt1"/>
              </a:solidFill>
              <a:latin typeface="Montserrat"/>
              <a:ea typeface="Montserrat"/>
              <a:cs typeface="Montserrat"/>
              <a:sym typeface="Montserrat"/>
            </a:endParaRPr>
          </a:p>
        </p:txBody>
      </p:sp>
      <p:pic>
        <p:nvPicPr>
          <p:cNvPr id="147" name="Google Shape;147;p6"/>
          <p:cNvPicPr preferRelativeResize="0"/>
          <p:nvPr/>
        </p:nvPicPr>
        <p:blipFill>
          <a:blip r:embed="rId4">
            <a:alphaModFix/>
          </a:blip>
          <a:stretch>
            <a:fillRect/>
          </a:stretch>
        </p:blipFill>
        <p:spPr>
          <a:xfrm>
            <a:off x="10762550" y="209275"/>
            <a:ext cx="1150249" cy="1086173"/>
          </a:xfrm>
          <a:prstGeom prst="rect">
            <a:avLst/>
          </a:prstGeom>
          <a:noFill/>
          <a:ln>
            <a:noFill/>
          </a:ln>
        </p:spPr>
      </p:pic>
      <p:pic>
        <p:nvPicPr>
          <p:cNvPr id="148" name="Google Shape;148;p6"/>
          <p:cNvPicPr preferRelativeResize="0"/>
          <p:nvPr/>
        </p:nvPicPr>
        <p:blipFill>
          <a:blip r:embed="rId5">
            <a:alphaModFix/>
          </a:blip>
          <a:stretch>
            <a:fillRect/>
          </a:stretch>
        </p:blipFill>
        <p:spPr>
          <a:xfrm>
            <a:off x="407675" y="6387850"/>
            <a:ext cx="11784324" cy="191200"/>
          </a:xfrm>
          <a:prstGeom prst="rect">
            <a:avLst/>
          </a:prstGeom>
          <a:noFill/>
          <a:ln>
            <a:noFill/>
          </a:ln>
        </p:spPr>
      </p:pic>
      <p:sp>
        <p:nvSpPr>
          <p:cNvPr id="7" name="TextBox 6">
            <a:extLst>
              <a:ext uri="{FF2B5EF4-FFF2-40B4-BE49-F238E27FC236}">
                <a16:creationId xmlns:a16="http://schemas.microsoft.com/office/drawing/2014/main" id="{6251E8E9-C581-BD42-BAEC-E446709BCF3B}"/>
              </a:ext>
            </a:extLst>
          </p:cNvPr>
          <p:cNvSpPr txBox="1"/>
          <p:nvPr/>
        </p:nvSpPr>
        <p:spPr>
          <a:xfrm>
            <a:off x="500266" y="1739488"/>
            <a:ext cx="11196433" cy="369332"/>
          </a:xfrm>
          <a:prstGeom prst="rect">
            <a:avLst/>
          </a:prstGeom>
          <a:noFill/>
        </p:spPr>
        <p:txBody>
          <a:bodyPr wrap="square">
            <a:spAutoFit/>
          </a:bodyPr>
          <a:lstStyle/>
          <a:p>
            <a:r>
              <a:rPr lang="en-US" sz="1800" i="1" dirty="0" err="1">
                <a:latin typeface="Montserrat" pitchFamily="2" charset="77"/>
              </a:rPr>
              <a:t>Penjabaran</a:t>
            </a:r>
            <a:r>
              <a:rPr lang="en-US" sz="1800" i="1" dirty="0">
                <a:latin typeface="Montserrat" pitchFamily="2" charset="77"/>
              </a:rPr>
              <a:t> proses </a:t>
            </a:r>
            <a:r>
              <a:rPr lang="en-US" sz="1800" i="1" dirty="0" err="1">
                <a:latin typeface="Montserrat" pitchFamily="2" charset="77"/>
              </a:rPr>
              <a:t>telaah</a:t>
            </a:r>
            <a:r>
              <a:rPr lang="en-US" sz="1800" i="1" dirty="0">
                <a:latin typeface="Montserrat" pitchFamily="2" charset="77"/>
              </a:rPr>
              <a:t> data</a:t>
            </a:r>
          </a:p>
        </p:txBody>
      </p:sp>
    </p:spTree>
    <p:extLst>
      <p:ext uri="{BB962C8B-B14F-4D97-AF65-F5344CB8AC3E}">
        <p14:creationId xmlns:p14="http://schemas.microsoft.com/office/powerpoint/2010/main" val="303525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6"/>
          <p:cNvPicPr preferRelativeResize="0"/>
          <p:nvPr/>
        </p:nvPicPr>
        <p:blipFill>
          <a:blip r:embed="rId3">
            <a:alphaModFix/>
          </a:blip>
          <a:stretch>
            <a:fillRect/>
          </a:stretch>
        </p:blipFill>
        <p:spPr>
          <a:xfrm>
            <a:off x="0" y="249050"/>
            <a:ext cx="6578402" cy="1006625"/>
          </a:xfrm>
          <a:prstGeom prst="rect">
            <a:avLst/>
          </a:prstGeom>
          <a:noFill/>
          <a:ln>
            <a:noFill/>
          </a:ln>
        </p:spPr>
      </p:pic>
      <p:sp>
        <p:nvSpPr>
          <p:cNvPr id="146" name="Google Shape;146;p6"/>
          <p:cNvSpPr txBox="1">
            <a:spLocks noGrp="1"/>
          </p:cNvSpPr>
          <p:nvPr>
            <p:ph type="ctrTitle"/>
          </p:nvPr>
        </p:nvSpPr>
        <p:spPr>
          <a:xfrm>
            <a:off x="695092" y="431663"/>
            <a:ext cx="8174700" cy="641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002060"/>
              </a:buClr>
              <a:buSzPts val="3200"/>
              <a:buFont typeface="Montserrat"/>
              <a:buNone/>
            </a:pPr>
            <a:r>
              <a:rPr lang="en-US" sz="3200" b="1" dirty="0">
                <a:solidFill>
                  <a:schemeClr val="lt1"/>
                </a:solidFill>
                <a:latin typeface="Montserrat"/>
                <a:ea typeface="Montserrat"/>
                <a:cs typeface="Montserrat"/>
                <a:sym typeface="Montserrat"/>
              </a:rPr>
              <a:t>Proses Flow</a:t>
            </a:r>
            <a:endParaRPr b="1" dirty="0">
              <a:solidFill>
                <a:schemeClr val="lt1"/>
              </a:solidFill>
              <a:latin typeface="Montserrat"/>
              <a:ea typeface="Montserrat"/>
              <a:cs typeface="Montserrat"/>
              <a:sym typeface="Montserrat"/>
            </a:endParaRPr>
          </a:p>
        </p:txBody>
      </p:sp>
      <p:pic>
        <p:nvPicPr>
          <p:cNvPr id="147" name="Google Shape;147;p6"/>
          <p:cNvPicPr preferRelativeResize="0"/>
          <p:nvPr/>
        </p:nvPicPr>
        <p:blipFill>
          <a:blip r:embed="rId4">
            <a:alphaModFix/>
          </a:blip>
          <a:stretch>
            <a:fillRect/>
          </a:stretch>
        </p:blipFill>
        <p:spPr>
          <a:xfrm>
            <a:off x="10762550" y="209275"/>
            <a:ext cx="1150249" cy="1086173"/>
          </a:xfrm>
          <a:prstGeom prst="rect">
            <a:avLst/>
          </a:prstGeom>
          <a:noFill/>
          <a:ln>
            <a:noFill/>
          </a:ln>
        </p:spPr>
      </p:pic>
      <p:pic>
        <p:nvPicPr>
          <p:cNvPr id="148" name="Google Shape;148;p6"/>
          <p:cNvPicPr preferRelativeResize="0"/>
          <p:nvPr/>
        </p:nvPicPr>
        <p:blipFill>
          <a:blip r:embed="rId5">
            <a:alphaModFix/>
          </a:blip>
          <a:stretch>
            <a:fillRect/>
          </a:stretch>
        </p:blipFill>
        <p:spPr>
          <a:xfrm>
            <a:off x="407675" y="6387850"/>
            <a:ext cx="11784324" cy="191200"/>
          </a:xfrm>
          <a:prstGeom prst="rect">
            <a:avLst/>
          </a:prstGeom>
          <a:noFill/>
          <a:ln>
            <a:noFill/>
          </a:ln>
        </p:spPr>
      </p:pic>
      <p:pic>
        <p:nvPicPr>
          <p:cNvPr id="8" name="Picture 7" descr="A diagram of a business process&#10;&#10;Description automatically generated">
            <a:extLst>
              <a:ext uri="{FF2B5EF4-FFF2-40B4-BE49-F238E27FC236}">
                <a16:creationId xmlns:a16="http://schemas.microsoft.com/office/drawing/2014/main" id="{7D3EE7C3-4677-37D7-8829-71A155F34448}"/>
              </a:ext>
            </a:extLst>
          </p:cNvPr>
          <p:cNvPicPr>
            <a:picLocks noChangeAspect="1"/>
          </p:cNvPicPr>
          <p:nvPr/>
        </p:nvPicPr>
        <p:blipFill>
          <a:blip r:embed="rId6"/>
          <a:stretch>
            <a:fillRect/>
          </a:stretch>
        </p:blipFill>
        <p:spPr>
          <a:xfrm>
            <a:off x="2453624" y="1483059"/>
            <a:ext cx="6416168" cy="4494795"/>
          </a:xfrm>
          <a:prstGeom prst="rect">
            <a:avLst/>
          </a:prstGeom>
        </p:spPr>
      </p:pic>
    </p:spTree>
    <p:extLst>
      <p:ext uri="{BB962C8B-B14F-4D97-AF65-F5344CB8AC3E}">
        <p14:creationId xmlns:p14="http://schemas.microsoft.com/office/powerpoint/2010/main" val="97041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D8369084-292E-FFA5-5F6C-15DBD84A038F}"/>
            </a:ext>
          </a:extLst>
        </p:cNvPr>
        <p:cNvGrpSpPr/>
        <p:nvPr/>
      </p:nvGrpSpPr>
      <p:grpSpPr>
        <a:xfrm>
          <a:off x="0" y="0"/>
          <a:ext cx="0" cy="0"/>
          <a:chOff x="0" y="0"/>
          <a:chExt cx="0" cy="0"/>
        </a:xfrm>
      </p:grpSpPr>
      <p:pic>
        <p:nvPicPr>
          <p:cNvPr id="145" name="Google Shape;145;p6">
            <a:extLst>
              <a:ext uri="{FF2B5EF4-FFF2-40B4-BE49-F238E27FC236}">
                <a16:creationId xmlns:a16="http://schemas.microsoft.com/office/drawing/2014/main" id="{D41311DA-4B18-00CE-4771-E4E51F10ABF4}"/>
              </a:ext>
            </a:extLst>
          </p:cNvPr>
          <p:cNvPicPr preferRelativeResize="0"/>
          <p:nvPr/>
        </p:nvPicPr>
        <p:blipFill>
          <a:blip r:embed="rId3">
            <a:alphaModFix/>
          </a:blip>
          <a:stretch>
            <a:fillRect/>
          </a:stretch>
        </p:blipFill>
        <p:spPr>
          <a:xfrm>
            <a:off x="0" y="249050"/>
            <a:ext cx="6578402" cy="1006625"/>
          </a:xfrm>
          <a:prstGeom prst="rect">
            <a:avLst/>
          </a:prstGeom>
          <a:noFill/>
          <a:ln>
            <a:noFill/>
          </a:ln>
        </p:spPr>
      </p:pic>
      <p:sp>
        <p:nvSpPr>
          <p:cNvPr id="146" name="Google Shape;146;p6">
            <a:extLst>
              <a:ext uri="{FF2B5EF4-FFF2-40B4-BE49-F238E27FC236}">
                <a16:creationId xmlns:a16="http://schemas.microsoft.com/office/drawing/2014/main" id="{6DE7E94B-3657-C88A-F0D1-D09524EF86B6}"/>
              </a:ext>
            </a:extLst>
          </p:cNvPr>
          <p:cNvSpPr txBox="1">
            <a:spLocks noGrp="1"/>
          </p:cNvSpPr>
          <p:nvPr>
            <p:ph type="ctrTitle"/>
          </p:nvPr>
        </p:nvSpPr>
        <p:spPr>
          <a:xfrm>
            <a:off x="695092" y="431663"/>
            <a:ext cx="8174700" cy="641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002060"/>
              </a:buClr>
              <a:buSzPts val="3200"/>
              <a:buFont typeface="Montserrat"/>
              <a:buNone/>
            </a:pPr>
            <a:r>
              <a:rPr lang="en-US" sz="3200" b="1" dirty="0">
                <a:solidFill>
                  <a:schemeClr val="lt1"/>
                </a:solidFill>
                <a:latin typeface="Montserrat"/>
                <a:ea typeface="Montserrat"/>
                <a:cs typeface="Montserrat"/>
                <a:sym typeface="Montserrat"/>
              </a:rPr>
              <a:t>Model </a:t>
            </a:r>
            <a:r>
              <a:rPr lang="en-US" sz="3200" b="1" dirty="0" err="1">
                <a:solidFill>
                  <a:schemeClr val="lt1"/>
                </a:solidFill>
                <a:latin typeface="Montserrat"/>
                <a:ea typeface="Montserrat"/>
                <a:cs typeface="Montserrat"/>
                <a:sym typeface="Montserrat"/>
              </a:rPr>
              <a:t>Seleksi</a:t>
            </a:r>
            <a:endParaRPr b="1" dirty="0">
              <a:solidFill>
                <a:schemeClr val="lt1"/>
              </a:solidFill>
              <a:latin typeface="Montserrat"/>
              <a:ea typeface="Montserrat"/>
              <a:cs typeface="Montserrat"/>
              <a:sym typeface="Montserrat"/>
            </a:endParaRPr>
          </a:p>
        </p:txBody>
      </p:sp>
      <p:pic>
        <p:nvPicPr>
          <p:cNvPr id="147" name="Google Shape;147;p6">
            <a:extLst>
              <a:ext uri="{FF2B5EF4-FFF2-40B4-BE49-F238E27FC236}">
                <a16:creationId xmlns:a16="http://schemas.microsoft.com/office/drawing/2014/main" id="{A8D565D5-F140-B3A6-BC3C-7316B9A2B679}"/>
              </a:ext>
            </a:extLst>
          </p:cNvPr>
          <p:cNvPicPr preferRelativeResize="0"/>
          <p:nvPr/>
        </p:nvPicPr>
        <p:blipFill>
          <a:blip r:embed="rId4">
            <a:alphaModFix/>
          </a:blip>
          <a:stretch>
            <a:fillRect/>
          </a:stretch>
        </p:blipFill>
        <p:spPr>
          <a:xfrm>
            <a:off x="10762550" y="209275"/>
            <a:ext cx="1150249" cy="1086173"/>
          </a:xfrm>
          <a:prstGeom prst="rect">
            <a:avLst/>
          </a:prstGeom>
          <a:noFill/>
          <a:ln>
            <a:noFill/>
          </a:ln>
        </p:spPr>
      </p:pic>
      <p:pic>
        <p:nvPicPr>
          <p:cNvPr id="148" name="Google Shape;148;p6">
            <a:extLst>
              <a:ext uri="{FF2B5EF4-FFF2-40B4-BE49-F238E27FC236}">
                <a16:creationId xmlns:a16="http://schemas.microsoft.com/office/drawing/2014/main" id="{9A7B8F51-96DC-8DFE-CCD8-203833493D3A}"/>
              </a:ext>
            </a:extLst>
          </p:cNvPr>
          <p:cNvPicPr preferRelativeResize="0"/>
          <p:nvPr/>
        </p:nvPicPr>
        <p:blipFill>
          <a:blip r:embed="rId5">
            <a:alphaModFix/>
          </a:blip>
          <a:stretch>
            <a:fillRect/>
          </a:stretch>
        </p:blipFill>
        <p:spPr>
          <a:xfrm>
            <a:off x="407675" y="6387850"/>
            <a:ext cx="11784324" cy="191200"/>
          </a:xfrm>
          <a:prstGeom prst="rect">
            <a:avLst/>
          </a:prstGeom>
          <a:noFill/>
          <a:ln>
            <a:noFill/>
          </a:ln>
        </p:spPr>
      </p:pic>
      <p:sp>
        <p:nvSpPr>
          <p:cNvPr id="2" name="TextBox 1">
            <a:extLst>
              <a:ext uri="{FF2B5EF4-FFF2-40B4-BE49-F238E27FC236}">
                <a16:creationId xmlns:a16="http://schemas.microsoft.com/office/drawing/2014/main" id="{39FBAA44-867C-03C8-A04F-F3FF82DD1439}"/>
              </a:ext>
            </a:extLst>
          </p:cNvPr>
          <p:cNvSpPr txBox="1"/>
          <p:nvPr/>
        </p:nvSpPr>
        <p:spPr>
          <a:xfrm>
            <a:off x="513706" y="2249184"/>
            <a:ext cx="5582294" cy="3323987"/>
          </a:xfrm>
          <a:prstGeom prst="rect">
            <a:avLst/>
          </a:prstGeom>
          <a:noFill/>
        </p:spPr>
        <p:txBody>
          <a:bodyPr wrap="square">
            <a:spAutoFit/>
          </a:bodyPr>
          <a:lstStyle/>
          <a:p>
            <a:pPr algn="ctr"/>
            <a:r>
              <a:rPr lang="en-US" b="1" dirty="0" err="1"/>
              <a:t>XGBoost</a:t>
            </a:r>
            <a:r>
              <a:rPr lang="en-US" b="1" dirty="0"/>
              <a:t>:</a:t>
            </a:r>
          </a:p>
          <a:p>
            <a:r>
              <a:rPr lang="en-US" b="1" dirty="0" err="1"/>
              <a:t>XGBoost</a:t>
            </a:r>
            <a:r>
              <a:rPr lang="en-US" dirty="0"/>
              <a:t> (Extreme Gradient Boosting) is an advanced gradient boosting algorithm known for its efficiency and high performance in both classification and regression problems. It is particularly advantageous for handling large datasets and can model complex, non-linear relationships in the data. In this project, </a:t>
            </a:r>
            <a:r>
              <a:rPr lang="en-US" b="1" dirty="0" err="1"/>
              <a:t>XGBoost</a:t>
            </a:r>
            <a:r>
              <a:rPr lang="en-US" dirty="0"/>
              <a:t> is ideal for disease prediction tasks such as heart attack, stroke, and arthritis classification, as it can handle unbalanced datasets effectively by adjusting class weights and using boosting techniques to improve prediction accuracy. Additionally, </a:t>
            </a:r>
            <a:r>
              <a:rPr lang="en-US" dirty="0" err="1"/>
              <a:t>XGBoost's</a:t>
            </a:r>
            <a:r>
              <a:rPr lang="en-US" dirty="0"/>
              <a:t> feature importance capabilities allow for better interpretation of the model, enabling healthcare professionals to understand the key factors contributing to disease risks. </a:t>
            </a:r>
            <a:r>
              <a:rPr lang="en-US" dirty="0" err="1"/>
              <a:t>XGBoost</a:t>
            </a:r>
            <a:r>
              <a:rPr lang="en-US" dirty="0"/>
              <a:t> also performs well in scenarios where hyperparameter tuning is crucial for achieving the best model performance (Chen &amp; </a:t>
            </a:r>
            <a:r>
              <a:rPr lang="en-US" dirty="0" err="1"/>
              <a:t>Guestrin</a:t>
            </a:r>
            <a:r>
              <a:rPr lang="en-US" dirty="0"/>
              <a:t>, 2016).</a:t>
            </a:r>
          </a:p>
        </p:txBody>
      </p:sp>
      <p:sp>
        <p:nvSpPr>
          <p:cNvPr id="3" name="TextBox 2">
            <a:extLst>
              <a:ext uri="{FF2B5EF4-FFF2-40B4-BE49-F238E27FC236}">
                <a16:creationId xmlns:a16="http://schemas.microsoft.com/office/drawing/2014/main" id="{9EAAD97A-22FB-47AF-6B8B-EEB8C13405C9}"/>
              </a:ext>
            </a:extLst>
          </p:cNvPr>
          <p:cNvSpPr txBox="1"/>
          <p:nvPr/>
        </p:nvSpPr>
        <p:spPr>
          <a:xfrm>
            <a:off x="6096000" y="2249184"/>
            <a:ext cx="5582294" cy="3539430"/>
          </a:xfrm>
          <a:prstGeom prst="rect">
            <a:avLst/>
          </a:prstGeom>
          <a:noFill/>
        </p:spPr>
        <p:txBody>
          <a:bodyPr wrap="square">
            <a:spAutoFit/>
          </a:bodyPr>
          <a:lstStyle/>
          <a:p>
            <a:pPr algn="ctr"/>
            <a:r>
              <a:rPr lang="en-US" b="1" dirty="0"/>
              <a:t>Random Forest:</a:t>
            </a:r>
          </a:p>
          <a:p>
            <a:r>
              <a:rPr lang="en-US" b="1" dirty="0"/>
              <a:t>Random Forest</a:t>
            </a:r>
            <a:r>
              <a:rPr lang="en-US" dirty="0"/>
              <a:t> is an ensemble learning method that constructs multiple decision trees during training and outputs the class or prediction based on majority voting (for classification) or averaging (for regression). Random Forest is particularly useful in healthcare-related tasks due to its ability to handle high-dimensional data with missing values, which is common in medical datasets. For tasks like predicting </a:t>
            </a:r>
            <a:r>
              <a:rPr lang="en-US" b="1" dirty="0"/>
              <a:t>hospitalization costs</a:t>
            </a:r>
            <a:r>
              <a:rPr lang="en-US" dirty="0"/>
              <a:t>, </a:t>
            </a:r>
            <a:r>
              <a:rPr lang="en-US" b="1" dirty="0"/>
              <a:t>stay duration</a:t>
            </a:r>
            <a:r>
              <a:rPr lang="en-US" dirty="0"/>
              <a:t>, and </a:t>
            </a:r>
            <a:r>
              <a:rPr lang="en-US" b="1" dirty="0"/>
              <a:t>surgery risk</a:t>
            </a:r>
            <a:r>
              <a:rPr lang="en-US" dirty="0"/>
              <a:t>, Random Forest is a strong candidate because of its robustness to overfitting and ability to model complex relationships with less effort in hyperparameter tuning. It provides a good balance between interpretability and performance, making it suitable for understanding the factors affecting patient outcomes. Additionally, Random Forest is less sensitive to noisy data compared to some other models, which is important in healthcare settings where data quality can vary (</a:t>
            </a:r>
            <a:r>
              <a:rPr lang="en-US" dirty="0" err="1"/>
              <a:t>Breiman</a:t>
            </a:r>
            <a:r>
              <a:rPr lang="en-US" dirty="0"/>
              <a:t>, 2001).</a:t>
            </a:r>
          </a:p>
        </p:txBody>
      </p:sp>
      <p:sp>
        <p:nvSpPr>
          <p:cNvPr id="7" name="TextBox 6">
            <a:extLst>
              <a:ext uri="{FF2B5EF4-FFF2-40B4-BE49-F238E27FC236}">
                <a16:creationId xmlns:a16="http://schemas.microsoft.com/office/drawing/2014/main" id="{9D0DCA08-AD0E-4F1E-699E-03855A262C7B}"/>
              </a:ext>
            </a:extLst>
          </p:cNvPr>
          <p:cNvSpPr txBox="1"/>
          <p:nvPr/>
        </p:nvSpPr>
        <p:spPr>
          <a:xfrm>
            <a:off x="513706" y="1430209"/>
            <a:ext cx="11164588" cy="738664"/>
          </a:xfrm>
          <a:prstGeom prst="rect">
            <a:avLst/>
          </a:prstGeom>
          <a:noFill/>
        </p:spPr>
        <p:txBody>
          <a:bodyPr wrap="square">
            <a:spAutoFit/>
          </a:bodyPr>
          <a:lstStyle/>
          <a:p>
            <a:r>
              <a:rPr lang="en-US" dirty="0"/>
              <a:t>For this project, we aim to predict various health-related outcomes such as heart attack, stroke, arthritis, surgery risks, hospitalization costs, and stay duration. To address these diverse prediction tasks, we have selected </a:t>
            </a:r>
            <a:r>
              <a:rPr lang="en-US" b="1" dirty="0" err="1"/>
              <a:t>XGBoost</a:t>
            </a:r>
            <a:r>
              <a:rPr lang="en-US" dirty="0"/>
              <a:t> and </a:t>
            </a:r>
            <a:r>
              <a:rPr lang="en-US" b="1" dirty="0"/>
              <a:t>Random Forest</a:t>
            </a:r>
            <a:r>
              <a:rPr lang="en-US" dirty="0"/>
              <a:t> as our primary machine learning models due to their robustness, interpretability, and proven effectiveness across both classification and regression tasks.</a:t>
            </a:r>
            <a:endParaRPr lang="en-MY" dirty="0"/>
          </a:p>
        </p:txBody>
      </p:sp>
    </p:spTree>
    <p:extLst>
      <p:ext uri="{BB962C8B-B14F-4D97-AF65-F5344CB8AC3E}">
        <p14:creationId xmlns:p14="http://schemas.microsoft.com/office/powerpoint/2010/main" val="1879910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6"/>
          <p:cNvPicPr preferRelativeResize="0"/>
          <p:nvPr/>
        </p:nvPicPr>
        <p:blipFill>
          <a:blip r:embed="rId3">
            <a:alphaModFix/>
          </a:blip>
          <a:stretch>
            <a:fillRect/>
          </a:stretch>
        </p:blipFill>
        <p:spPr>
          <a:xfrm>
            <a:off x="0" y="249050"/>
            <a:ext cx="6578402" cy="1006625"/>
          </a:xfrm>
          <a:prstGeom prst="rect">
            <a:avLst/>
          </a:prstGeom>
          <a:noFill/>
          <a:ln>
            <a:noFill/>
          </a:ln>
        </p:spPr>
      </p:pic>
      <p:sp>
        <p:nvSpPr>
          <p:cNvPr id="146" name="Google Shape;146;p6"/>
          <p:cNvSpPr txBox="1">
            <a:spLocks noGrp="1"/>
          </p:cNvSpPr>
          <p:nvPr>
            <p:ph type="ctrTitle"/>
          </p:nvPr>
        </p:nvSpPr>
        <p:spPr>
          <a:xfrm>
            <a:off x="695092" y="431663"/>
            <a:ext cx="8174700" cy="641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002060"/>
              </a:buClr>
              <a:buSzPts val="3200"/>
              <a:buFont typeface="Montserrat"/>
              <a:buNone/>
            </a:pPr>
            <a:r>
              <a:rPr lang="en-US" sz="3200" b="1" dirty="0" err="1">
                <a:solidFill>
                  <a:schemeClr val="lt1"/>
                </a:solidFill>
                <a:latin typeface="Montserrat"/>
                <a:ea typeface="Montserrat"/>
                <a:cs typeface="Montserrat"/>
                <a:sym typeface="Montserrat"/>
              </a:rPr>
              <a:t>Dokumentasi</a:t>
            </a:r>
            <a:endParaRPr b="1" dirty="0">
              <a:solidFill>
                <a:schemeClr val="lt1"/>
              </a:solidFill>
              <a:latin typeface="Montserrat"/>
              <a:ea typeface="Montserrat"/>
              <a:cs typeface="Montserrat"/>
              <a:sym typeface="Montserrat"/>
            </a:endParaRPr>
          </a:p>
        </p:txBody>
      </p:sp>
      <p:pic>
        <p:nvPicPr>
          <p:cNvPr id="147" name="Google Shape;147;p6"/>
          <p:cNvPicPr preferRelativeResize="0"/>
          <p:nvPr/>
        </p:nvPicPr>
        <p:blipFill>
          <a:blip r:embed="rId4">
            <a:alphaModFix/>
          </a:blip>
          <a:stretch>
            <a:fillRect/>
          </a:stretch>
        </p:blipFill>
        <p:spPr>
          <a:xfrm>
            <a:off x="10762550" y="209275"/>
            <a:ext cx="1150249" cy="1086173"/>
          </a:xfrm>
          <a:prstGeom prst="rect">
            <a:avLst/>
          </a:prstGeom>
          <a:noFill/>
          <a:ln>
            <a:noFill/>
          </a:ln>
        </p:spPr>
      </p:pic>
      <p:pic>
        <p:nvPicPr>
          <p:cNvPr id="148" name="Google Shape;148;p6"/>
          <p:cNvPicPr preferRelativeResize="0"/>
          <p:nvPr/>
        </p:nvPicPr>
        <p:blipFill>
          <a:blip r:embed="rId5">
            <a:alphaModFix/>
          </a:blip>
          <a:stretch>
            <a:fillRect/>
          </a:stretch>
        </p:blipFill>
        <p:spPr>
          <a:xfrm>
            <a:off x="407675" y="6387850"/>
            <a:ext cx="11784324" cy="191200"/>
          </a:xfrm>
          <a:prstGeom prst="rect">
            <a:avLst/>
          </a:prstGeom>
          <a:noFill/>
          <a:ln>
            <a:noFill/>
          </a:ln>
        </p:spPr>
      </p:pic>
      <p:sp>
        <p:nvSpPr>
          <p:cNvPr id="7" name="TextBox 6">
            <a:extLst>
              <a:ext uri="{FF2B5EF4-FFF2-40B4-BE49-F238E27FC236}">
                <a16:creationId xmlns:a16="http://schemas.microsoft.com/office/drawing/2014/main" id="{6251E8E9-C581-BD42-BAEC-E446709BCF3B}"/>
              </a:ext>
            </a:extLst>
          </p:cNvPr>
          <p:cNvSpPr txBox="1"/>
          <p:nvPr/>
        </p:nvSpPr>
        <p:spPr>
          <a:xfrm>
            <a:off x="500266" y="1749762"/>
            <a:ext cx="11196433" cy="369332"/>
          </a:xfrm>
          <a:prstGeom prst="rect">
            <a:avLst/>
          </a:prstGeom>
          <a:noFill/>
        </p:spPr>
        <p:txBody>
          <a:bodyPr wrap="square">
            <a:spAutoFit/>
          </a:bodyPr>
          <a:lstStyle/>
          <a:p>
            <a:r>
              <a:rPr lang="en-US" sz="1800" i="1" dirty="0">
                <a:latin typeface="Montserrat" pitchFamily="2" charset="77"/>
              </a:rPr>
              <a:t>Screen Capture </a:t>
            </a:r>
            <a:r>
              <a:rPr lang="en-US" sz="1800" i="1" dirty="0" err="1">
                <a:latin typeface="Montserrat" pitchFamily="2" charset="77"/>
              </a:rPr>
              <a:t>hasil</a:t>
            </a:r>
            <a:r>
              <a:rPr lang="en-US" sz="1800" i="1" dirty="0">
                <a:latin typeface="Montserrat" pitchFamily="2" charset="77"/>
              </a:rPr>
              <a:t> </a:t>
            </a:r>
            <a:r>
              <a:rPr lang="en-US" sz="1800" i="1" dirty="0" err="1">
                <a:latin typeface="Montserrat" pitchFamily="2" charset="77"/>
              </a:rPr>
              <a:t>capaian</a:t>
            </a:r>
            <a:endParaRPr lang="en-US" sz="1800" i="1" dirty="0">
              <a:latin typeface="Montserrat" pitchFamily="2" charset="77"/>
            </a:endParaRPr>
          </a:p>
        </p:txBody>
      </p:sp>
    </p:spTree>
    <p:extLst>
      <p:ext uri="{BB962C8B-B14F-4D97-AF65-F5344CB8AC3E}">
        <p14:creationId xmlns:p14="http://schemas.microsoft.com/office/powerpoint/2010/main" val="1763249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6"/>
          <p:cNvPicPr preferRelativeResize="0"/>
          <p:nvPr/>
        </p:nvPicPr>
        <p:blipFill>
          <a:blip r:embed="rId3">
            <a:alphaModFix/>
          </a:blip>
          <a:stretch>
            <a:fillRect/>
          </a:stretch>
        </p:blipFill>
        <p:spPr>
          <a:xfrm>
            <a:off x="0" y="249050"/>
            <a:ext cx="6578402" cy="1006625"/>
          </a:xfrm>
          <a:prstGeom prst="rect">
            <a:avLst/>
          </a:prstGeom>
          <a:noFill/>
          <a:ln>
            <a:noFill/>
          </a:ln>
        </p:spPr>
      </p:pic>
      <p:sp>
        <p:nvSpPr>
          <p:cNvPr id="146" name="Google Shape;146;p6"/>
          <p:cNvSpPr txBox="1">
            <a:spLocks noGrp="1"/>
          </p:cNvSpPr>
          <p:nvPr>
            <p:ph type="ctrTitle"/>
          </p:nvPr>
        </p:nvSpPr>
        <p:spPr>
          <a:xfrm>
            <a:off x="695092" y="431663"/>
            <a:ext cx="8174700" cy="641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002060"/>
              </a:buClr>
              <a:buSzPts val="3200"/>
              <a:buFont typeface="Montserrat"/>
              <a:buNone/>
            </a:pPr>
            <a:r>
              <a:rPr lang="en-US" sz="3200" b="1" dirty="0">
                <a:solidFill>
                  <a:schemeClr val="lt1"/>
                </a:solidFill>
                <a:latin typeface="Montserrat"/>
                <a:ea typeface="Montserrat"/>
                <a:cs typeface="Montserrat"/>
                <a:sym typeface="Montserrat"/>
              </a:rPr>
              <a:t>Kesimpulan</a:t>
            </a:r>
            <a:endParaRPr b="1" dirty="0">
              <a:solidFill>
                <a:schemeClr val="lt1"/>
              </a:solidFill>
              <a:latin typeface="Montserrat"/>
              <a:ea typeface="Montserrat"/>
              <a:cs typeface="Montserrat"/>
              <a:sym typeface="Montserrat"/>
            </a:endParaRPr>
          </a:p>
        </p:txBody>
      </p:sp>
      <p:pic>
        <p:nvPicPr>
          <p:cNvPr id="147" name="Google Shape;147;p6"/>
          <p:cNvPicPr preferRelativeResize="0"/>
          <p:nvPr/>
        </p:nvPicPr>
        <p:blipFill>
          <a:blip r:embed="rId4">
            <a:alphaModFix/>
          </a:blip>
          <a:stretch>
            <a:fillRect/>
          </a:stretch>
        </p:blipFill>
        <p:spPr>
          <a:xfrm>
            <a:off x="10762550" y="209275"/>
            <a:ext cx="1150249" cy="1086173"/>
          </a:xfrm>
          <a:prstGeom prst="rect">
            <a:avLst/>
          </a:prstGeom>
          <a:noFill/>
          <a:ln>
            <a:noFill/>
          </a:ln>
        </p:spPr>
      </p:pic>
      <p:pic>
        <p:nvPicPr>
          <p:cNvPr id="148" name="Google Shape;148;p6"/>
          <p:cNvPicPr preferRelativeResize="0"/>
          <p:nvPr/>
        </p:nvPicPr>
        <p:blipFill>
          <a:blip r:embed="rId5">
            <a:alphaModFix/>
          </a:blip>
          <a:stretch>
            <a:fillRect/>
          </a:stretch>
        </p:blipFill>
        <p:spPr>
          <a:xfrm>
            <a:off x="407675" y="6387850"/>
            <a:ext cx="11784324" cy="191200"/>
          </a:xfrm>
          <a:prstGeom prst="rect">
            <a:avLst/>
          </a:prstGeom>
          <a:noFill/>
          <a:ln>
            <a:noFill/>
          </a:ln>
        </p:spPr>
      </p:pic>
      <p:sp>
        <p:nvSpPr>
          <p:cNvPr id="7" name="TextBox 6">
            <a:extLst>
              <a:ext uri="{FF2B5EF4-FFF2-40B4-BE49-F238E27FC236}">
                <a16:creationId xmlns:a16="http://schemas.microsoft.com/office/drawing/2014/main" id="{6251E8E9-C581-BD42-BAEC-E446709BCF3B}"/>
              </a:ext>
            </a:extLst>
          </p:cNvPr>
          <p:cNvSpPr txBox="1"/>
          <p:nvPr/>
        </p:nvSpPr>
        <p:spPr>
          <a:xfrm>
            <a:off x="500266" y="1749762"/>
            <a:ext cx="11196433" cy="369332"/>
          </a:xfrm>
          <a:prstGeom prst="rect">
            <a:avLst/>
          </a:prstGeom>
          <a:noFill/>
        </p:spPr>
        <p:txBody>
          <a:bodyPr wrap="square">
            <a:spAutoFit/>
          </a:bodyPr>
          <a:lstStyle/>
          <a:p>
            <a:r>
              <a:rPr lang="en-US" sz="1800" i="1" dirty="0" err="1">
                <a:latin typeface="Montserrat" pitchFamily="2" charset="77"/>
              </a:rPr>
              <a:t>Penjabaran</a:t>
            </a:r>
            <a:r>
              <a:rPr lang="en-US" sz="1800" i="1" dirty="0">
                <a:latin typeface="Montserrat" pitchFamily="2" charset="77"/>
              </a:rPr>
              <a:t> </a:t>
            </a:r>
            <a:r>
              <a:rPr lang="en-US" sz="1800" i="1" dirty="0" err="1">
                <a:latin typeface="Montserrat" pitchFamily="2" charset="77"/>
              </a:rPr>
              <a:t>kesimpulan</a:t>
            </a:r>
            <a:endParaRPr lang="en-US" sz="1800" i="1" dirty="0">
              <a:latin typeface="Montserrat" pitchFamily="2" charset="77"/>
            </a:endParaRPr>
          </a:p>
        </p:txBody>
      </p:sp>
    </p:spTree>
    <p:extLst>
      <p:ext uri="{BB962C8B-B14F-4D97-AF65-F5344CB8AC3E}">
        <p14:creationId xmlns:p14="http://schemas.microsoft.com/office/powerpoint/2010/main" val="551486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200" name="Google Shape;200;g30e36f16c8d_3_23"/>
          <p:cNvPicPr preferRelativeResize="0"/>
          <p:nvPr/>
        </p:nvPicPr>
        <p:blipFill>
          <a:blip r:embed="rId3">
            <a:alphaModFix/>
          </a:blip>
          <a:stretch>
            <a:fillRect/>
          </a:stretch>
        </p:blipFill>
        <p:spPr>
          <a:xfrm>
            <a:off x="10762550" y="209275"/>
            <a:ext cx="1150249" cy="1086173"/>
          </a:xfrm>
          <a:prstGeom prst="rect">
            <a:avLst/>
          </a:prstGeom>
          <a:noFill/>
          <a:ln>
            <a:noFill/>
          </a:ln>
        </p:spPr>
      </p:pic>
      <p:pic>
        <p:nvPicPr>
          <p:cNvPr id="201" name="Google Shape;201;g30e36f16c8d_3_23"/>
          <p:cNvPicPr preferRelativeResize="0"/>
          <p:nvPr/>
        </p:nvPicPr>
        <p:blipFill>
          <a:blip r:embed="rId4">
            <a:alphaModFix/>
          </a:blip>
          <a:stretch>
            <a:fillRect/>
          </a:stretch>
        </p:blipFill>
        <p:spPr>
          <a:xfrm>
            <a:off x="407675" y="6387850"/>
            <a:ext cx="11784324" cy="191200"/>
          </a:xfrm>
          <a:prstGeom prst="rect">
            <a:avLst/>
          </a:prstGeom>
          <a:noFill/>
          <a:ln>
            <a:noFill/>
          </a:ln>
        </p:spPr>
      </p:pic>
      <p:sp>
        <p:nvSpPr>
          <p:cNvPr id="24" name="TextBox 23">
            <a:extLst>
              <a:ext uri="{FF2B5EF4-FFF2-40B4-BE49-F238E27FC236}">
                <a16:creationId xmlns:a16="http://schemas.microsoft.com/office/drawing/2014/main" id="{AC4F5591-6057-770D-440E-A7C7944CED88}"/>
              </a:ext>
            </a:extLst>
          </p:cNvPr>
          <p:cNvSpPr txBox="1"/>
          <p:nvPr/>
        </p:nvSpPr>
        <p:spPr>
          <a:xfrm>
            <a:off x="1102766" y="2014668"/>
            <a:ext cx="9364131" cy="3416320"/>
          </a:xfrm>
          <a:prstGeom prst="rect">
            <a:avLst/>
          </a:prstGeom>
          <a:noFill/>
        </p:spPr>
        <p:txBody>
          <a:bodyPr wrap="square">
            <a:spAutoFit/>
          </a:bodyPr>
          <a:lstStyle/>
          <a:p>
            <a:pPr marL="342900" indent="-342900">
              <a:buFontTx/>
              <a:buChar char="-"/>
            </a:pPr>
            <a:r>
              <a:rPr lang="en-US" sz="1200" i="1" dirty="0">
                <a:latin typeface="Montserrat" pitchFamily="2" charset="77"/>
              </a:rPr>
              <a:t>Chen, T., &amp; </a:t>
            </a:r>
            <a:r>
              <a:rPr lang="en-US" sz="1200" i="1" dirty="0" err="1">
                <a:latin typeface="Montserrat" pitchFamily="2" charset="77"/>
              </a:rPr>
              <a:t>Guestrin</a:t>
            </a:r>
            <a:r>
              <a:rPr lang="en-US" sz="1200" i="1" dirty="0">
                <a:latin typeface="Montserrat" pitchFamily="2" charset="77"/>
              </a:rPr>
              <a:t>, C. (2016). </a:t>
            </a:r>
            <a:r>
              <a:rPr lang="en-US" sz="1200" i="1" dirty="0" err="1">
                <a:latin typeface="Montserrat" pitchFamily="2" charset="77"/>
              </a:rPr>
              <a:t>XGBoost</a:t>
            </a:r>
            <a:r>
              <a:rPr lang="en-US" sz="1200" i="1" dirty="0">
                <a:latin typeface="Montserrat" pitchFamily="2" charset="77"/>
              </a:rPr>
              <a:t>: A Scalable Tree Boosting System. Proceedings of the 22nd ACM SIGKDD International Conference on Knowledge Discovery and Data Mining, 785-794. Retrieved from </a:t>
            </a:r>
            <a:r>
              <a:rPr lang="en-US" sz="1200" i="1" dirty="0">
                <a:latin typeface="Montserrat" pitchFamily="2" charset="77"/>
                <a:hlinkClick r:id="rId5"/>
              </a:rPr>
              <a:t>https://dl.acm.org/doi/10.1145/2939672.2939785</a:t>
            </a:r>
            <a:endParaRPr lang="en-US" sz="1200" i="1" dirty="0">
              <a:latin typeface="Montserrat" pitchFamily="2" charset="77"/>
            </a:endParaRPr>
          </a:p>
          <a:p>
            <a:pPr marL="342900" indent="-342900">
              <a:buFontTx/>
              <a:buChar char="-"/>
            </a:pPr>
            <a:r>
              <a:rPr lang="en-US" sz="1200" i="1" dirty="0" err="1">
                <a:latin typeface="Montserrat" pitchFamily="2" charset="77"/>
              </a:rPr>
              <a:t>Breiman</a:t>
            </a:r>
            <a:r>
              <a:rPr lang="en-US" sz="1200" i="1" dirty="0">
                <a:latin typeface="Montserrat" pitchFamily="2" charset="77"/>
              </a:rPr>
              <a:t>, L. (2001). Random Forests. Machine Learning, 45(1), 5-32. Retrieved from </a:t>
            </a:r>
            <a:r>
              <a:rPr lang="en-US" sz="1200" i="1" dirty="0">
                <a:latin typeface="Montserrat" pitchFamily="2" charset="77"/>
                <a:hlinkClick r:id="rId6"/>
              </a:rPr>
              <a:t>https://link.springer.com/article/10.1023/A:1010933404324</a:t>
            </a:r>
            <a:endParaRPr lang="en-US" sz="1200" i="1" dirty="0">
              <a:latin typeface="Montserrat" pitchFamily="2" charset="77"/>
            </a:endParaRPr>
          </a:p>
          <a:p>
            <a:pPr marL="342900" indent="-342900">
              <a:buFontTx/>
              <a:buChar char="-"/>
            </a:pPr>
            <a:r>
              <a:rPr lang="en-US" sz="1200" i="1" dirty="0">
                <a:latin typeface="Montserrat" pitchFamily="2" charset="77"/>
              </a:rPr>
              <a:t>World Health Organization (WHO). (2018). Noncommunicable diseases country profiles 2018. Retrieved from </a:t>
            </a:r>
            <a:r>
              <a:rPr lang="en-US" sz="1200" i="1" dirty="0">
                <a:latin typeface="Montserrat" pitchFamily="2" charset="77"/>
                <a:hlinkClick r:id="rId7"/>
              </a:rPr>
              <a:t>https://www.who.int/nmh/countries/idn_en.pdf</a:t>
            </a:r>
            <a:endParaRPr lang="en-US" sz="1200" i="1" dirty="0">
              <a:latin typeface="Montserrat" pitchFamily="2" charset="77"/>
            </a:endParaRPr>
          </a:p>
          <a:p>
            <a:pPr marL="342900" indent="-342900">
              <a:buFontTx/>
              <a:buChar char="-"/>
            </a:pPr>
            <a:r>
              <a:rPr lang="en-US" sz="1200" i="1" dirty="0">
                <a:latin typeface="Montserrat" pitchFamily="2" charset="77"/>
              </a:rPr>
              <a:t>Jarman, H., &amp; McDonald, M. (2019). Healthcare in Indonesia: Challenges and Prospects. Asian Journal of Health Policy, 7(3), 45-60.</a:t>
            </a:r>
          </a:p>
          <a:p>
            <a:pPr marL="342900" indent="-342900">
              <a:buFontTx/>
              <a:buChar char="-"/>
            </a:pPr>
            <a:r>
              <a:rPr lang="en-US" sz="1200" i="1" dirty="0" err="1">
                <a:latin typeface="Montserrat" pitchFamily="2" charset="77"/>
              </a:rPr>
              <a:t>Sismanto</a:t>
            </a:r>
            <a:r>
              <a:rPr lang="en-US" sz="1200" i="1" dirty="0">
                <a:latin typeface="Montserrat" pitchFamily="2" charset="77"/>
              </a:rPr>
              <a:t>, S., &amp; Arifin, Z. (2020). Universal Health Coverage in Indonesia: Progress and Challenges. Journal of Global Health, 10(2), 112-118.</a:t>
            </a:r>
          </a:p>
          <a:p>
            <a:pPr marL="342900" indent="-342900">
              <a:buFontTx/>
              <a:buChar char="-"/>
            </a:pPr>
            <a:r>
              <a:rPr lang="en-US" sz="1200" i="1" dirty="0">
                <a:latin typeface="Montserrat" pitchFamily="2" charset="77"/>
              </a:rPr>
              <a:t>Kaggle Dataset. (2021). Patients Data for Medical Field. Retrieved from </a:t>
            </a:r>
            <a:r>
              <a:rPr lang="en-US" sz="1200" i="1" dirty="0">
                <a:latin typeface="Montserrat" pitchFamily="2" charset="77"/>
                <a:hlinkClick r:id="rId8"/>
              </a:rPr>
              <a:t>https://www.kaggle.com/datasets/tarekmuhammed/patients-data-for-medical-field/data</a:t>
            </a:r>
            <a:endParaRPr lang="en-US" sz="1200" i="1" dirty="0">
              <a:latin typeface="Montserrat" pitchFamily="2" charset="77"/>
            </a:endParaRPr>
          </a:p>
          <a:p>
            <a:pPr marL="342900" indent="-342900">
              <a:buFontTx/>
              <a:buChar char="-"/>
            </a:pPr>
            <a:r>
              <a:rPr lang="en-US" sz="1200" i="1" dirty="0">
                <a:latin typeface="Montserrat" pitchFamily="2" charset="77"/>
              </a:rPr>
              <a:t>Kaggle Dataset. (2021). Healthcare Dataset. Retrieved from </a:t>
            </a:r>
            <a:r>
              <a:rPr lang="en-US" sz="1200" i="1" dirty="0">
                <a:latin typeface="Montserrat" pitchFamily="2" charset="77"/>
                <a:hlinkClick r:id="rId9"/>
              </a:rPr>
              <a:t>https://www.kaggle.com/datasets/prasad22/healthcare-dataset/data</a:t>
            </a:r>
            <a:endParaRPr lang="en-US" sz="1200" i="1" dirty="0">
              <a:latin typeface="Montserrat" pitchFamily="2" charset="77"/>
            </a:endParaRPr>
          </a:p>
          <a:p>
            <a:pPr marL="342900" indent="-342900">
              <a:buFontTx/>
              <a:buChar char="-"/>
            </a:pPr>
            <a:r>
              <a:rPr lang="en-US" sz="1200" i="1" dirty="0">
                <a:latin typeface="Montserrat" pitchFamily="2" charset="77"/>
              </a:rPr>
              <a:t>UCI Machine Learning Repository. (2021). Support2 Dataset. Retrieved from </a:t>
            </a:r>
            <a:r>
              <a:rPr lang="en-US" sz="1200" i="1" dirty="0">
                <a:latin typeface="Montserrat" pitchFamily="2" charset="77"/>
                <a:hlinkClick r:id="rId10"/>
              </a:rPr>
              <a:t>https://archive.ics.uci.edu/dataset/880/support2</a:t>
            </a:r>
            <a:endParaRPr lang="en-US" sz="1200" i="1" dirty="0">
              <a:latin typeface="Montserrat" pitchFamily="2" charset="77"/>
            </a:endParaRPr>
          </a:p>
          <a:p>
            <a:pPr marL="342900" indent="-342900">
              <a:buFontTx/>
              <a:buChar char="-"/>
            </a:pPr>
            <a:endParaRPr lang="en-ID" sz="1200" i="1" dirty="0">
              <a:latin typeface="Montserrat" pitchFamily="2" charset="77"/>
            </a:endParaRPr>
          </a:p>
        </p:txBody>
      </p:sp>
      <p:sp>
        <p:nvSpPr>
          <p:cNvPr id="7" name="Google Shape;178;p12">
            <a:extLst>
              <a:ext uri="{FF2B5EF4-FFF2-40B4-BE49-F238E27FC236}">
                <a16:creationId xmlns:a16="http://schemas.microsoft.com/office/drawing/2014/main" id="{B1DA29E9-1CE3-DF4E-B373-92273F3BB2E0}"/>
              </a:ext>
            </a:extLst>
          </p:cNvPr>
          <p:cNvSpPr txBox="1"/>
          <p:nvPr/>
        </p:nvSpPr>
        <p:spPr>
          <a:xfrm rot="-5400000">
            <a:off x="-1696322" y="3167410"/>
            <a:ext cx="5074996" cy="523180"/>
          </a:xfrm>
          <a:prstGeom prst="rect">
            <a:avLst/>
          </a:prstGeom>
          <a:noFill/>
          <a:ln>
            <a:noFill/>
          </a:ln>
        </p:spPr>
        <p:txBody>
          <a:bodyPr spcFirstLastPara="1" wrap="square" lIns="91425" tIns="45700" rIns="91425" bIns="45700" anchor="t" anchorCtr="0">
            <a:spAutoFit/>
          </a:bodyPr>
          <a:lstStyle/>
          <a:p>
            <a:pPr lvl="0" algn="ctr">
              <a:buSzPts val="2800"/>
            </a:pPr>
            <a:r>
              <a:rPr lang="en-US" sz="2800" b="1" dirty="0">
                <a:solidFill>
                  <a:srgbClr val="002060"/>
                </a:solidFill>
                <a:latin typeface="Montserrat"/>
                <a:ea typeface="Montserrat"/>
                <a:cs typeface="Montserrat"/>
                <a:sym typeface="Montserrat"/>
              </a:rPr>
              <a:t>Daftar </a:t>
            </a:r>
            <a:r>
              <a:rPr lang="en-US" sz="2800" b="1" dirty="0" err="1">
                <a:solidFill>
                  <a:srgbClr val="002060"/>
                </a:solidFill>
                <a:latin typeface="Montserrat"/>
                <a:ea typeface="Montserrat"/>
                <a:cs typeface="Montserrat"/>
                <a:sym typeface="Montserrat"/>
              </a:rPr>
              <a:t>Pustaka</a:t>
            </a:r>
            <a:endParaRPr lang="en-US" sz="2800" b="1" dirty="0">
              <a:solidFill>
                <a:srgbClr val="002060"/>
              </a:solidFill>
              <a:latin typeface="Montserrat"/>
              <a:ea typeface="Montserrat"/>
              <a:cs typeface="Montserrat"/>
              <a:sym typeface="Montserrat"/>
            </a:endParaRPr>
          </a:p>
        </p:txBody>
      </p:sp>
    </p:spTree>
    <p:extLst>
      <p:ext uri="{BB962C8B-B14F-4D97-AF65-F5344CB8AC3E}">
        <p14:creationId xmlns:p14="http://schemas.microsoft.com/office/powerpoint/2010/main" val="3287225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5"/>
        <p:cNvGrpSpPr/>
        <p:nvPr/>
      </p:nvGrpSpPr>
      <p:grpSpPr>
        <a:xfrm>
          <a:off x="0" y="0"/>
          <a:ext cx="0" cy="0"/>
          <a:chOff x="0" y="0"/>
          <a:chExt cx="0" cy="0"/>
        </a:xfrm>
      </p:grpSpPr>
      <p:pic>
        <p:nvPicPr>
          <p:cNvPr id="386" name="Google Shape;386;p27"/>
          <p:cNvPicPr preferRelativeResize="0"/>
          <p:nvPr/>
        </p:nvPicPr>
        <p:blipFill>
          <a:blip r:embed="rId3">
            <a:alphaModFix/>
          </a:blip>
          <a:stretch>
            <a:fillRect/>
          </a:stretch>
        </p:blipFill>
        <p:spPr>
          <a:xfrm flipH="1">
            <a:off x="-57" y="4667000"/>
            <a:ext cx="2875106" cy="2190997"/>
          </a:xfrm>
          <a:prstGeom prst="rect">
            <a:avLst/>
          </a:prstGeom>
          <a:noFill/>
          <a:ln>
            <a:noFill/>
          </a:ln>
        </p:spPr>
      </p:pic>
      <p:pic>
        <p:nvPicPr>
          <p:cNvPr id="387" name="Google Shape;387;p27"/>
          <p:cNvPicPr preferRelativeResize="0"/>
          <p:nvPr/>
        </p:nvPicPr>
        <p:blipFill>
          <a:blip r:embed="rId3">
            <a:alphaModFix/>
          </a:blip>
          <a:stretch>
            <a:fillRect/>
          </a:stretch>
        </p:blipFill>
        <p:spPr>
          <a:xfrm>
            <a:off x="9316893" y="4667000"/>
            <a:ext cx="2875106" cy="2190997"/>
          </a:xfrm>
          <a:prstGeom prst="rect">
            <a:avLst/>
          </a:prstGeom>
          <a:noFill/>
          <a:ln>
            <a:noFill/>
          </a:ln>
        </p:spPr>
      </p:pic>
      <p:pic>
        <p:nvPicPr>
          <p:cNvPr id="388" name="Google Shape;388;p27"/>
          <p:cNvPicPr preferRelativeResize="0"/>
          <p:nvPr/>
        </p:nvPicPr>
        <p:blipFill>
          <a:blip r:embed="rId4">
            <a:alphaModFix/>
          </a:blip>
          <a:stretch>
            <a:fillRect/>
          </a:stretch>
        </p:blipFill>
        <p:spPr>
          <a:xfrm>
            <a:off x="0" y="2991598"/>
            <a:ext cx="12192001" cy="2943150"/>
          </a:xfrm>
          <a:prstGeom prst="rect">
            <a:avLst/>
          </a:prstGeom>
          <a:noFill/>
          <a:ln>
            <a:noFill/>
          </a:ln>
        </p:spPr>
      </p:pic>
      <p:pic>
        <p:nvPicPr>
          <p:cNvPr id="389" name="Google Shape;389;p27"/>
          <p:cNvPicPr preferRelativeResize="0"/>
          <p:nvPr/>
        </p:nvPicPr>
        <p:blipFill>
          <a:blip r:embed="rId5">
            <a:alphaModFix/>
          </a:blip>
          <a:stretch>
            <a:fillRect/>
          </a:stretch>
        </p:blipFill>
        <p:spPr>
          <a:xfrm>
            <a:off x="4984570" y="444125"/>
            <a:ext cx="2222874" cy="2099077"/>
          </a:xfrm>
          <a:prstGeom prst="rect">
            <a:avLst/>
          </a:prstGeom>
          <a:noFill/>
          <a:ln>
            <a:noFill/>
          </a:ln>
        </p:spPr>
      </p:pic>
      <p:sp>
        <p:nvSpPr>
          <p:cNvPr id="390" name="Google Shape;390;p27"/>
          <p:cNvSpPr txBox="1">
            <a:spLocks noGrp="1"/>
          </p:cNvSpPr>
          <p:nvPr>
            <p:ph type="ctrTitle"/>
          </p:nvPr>
        </p:nvSpPr>
        <p:spPr>
          <a:xfrm>
            <a:off x="1524000" y="4250996"/>
            <a:ext cx="9144000" cy="8328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2060"/>
              </a:buClr>
              <a:buSzPct val="100000"/>
              <a:buFont typeface="Montserrat"/>
              <a:buNone/>
            </a:pPr>
            <a:r>
              <a:rPr lang="en-US" sz="5400" b="1" dirty="0" err="1">
                <a:solidFill>
                  <a:schemeClr val="lt1"/>
                </a:solidFill>
                <a:latin typeface="Montserrat"/>
                <a:ea typeface="Montserrat"/>
                <a:cs typeface="Montserrat"/>
                <a:sym typeface="Montserrat"/>
              </a:rPr>
              <a:t>Terima</a:t>
            </a:r>
            <a:r>
              <a:rPr lang="en-US" sz="5400" b="1" dirty="0">
                <a:solidFill>
                  <a:schemeClr val="lt1"/>
                </a:solidFill>
                <a:latin typeface="Montserrat"/>
                <a:ea typeface="Montserrat"/>
                <a:cs typeface="Montserrat"/>
                <a:sym typeface="Montserrat"/>
              </a:rPr>
              <a:t> Kasih</a:t>
            </a:r>
            <a:endParaRPr sz="5400" b="1" dirty="0">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a:blip r:embed="rId3">
            <a:alphaModFix/>
          </a:blip>
          <a:stretch>
            <a:fillRect/>
          </a:stretch>
        </p:blipFill>
        <p:spPr>
          <a:xfrm flipH="1">
            <a:off x="-57" y="4667000"/>
            <a:ext cx="2875106" cy="2190997"/>
          </a:xfrm>
          <a:prstGeom prst="rect">
            <a:avLst/>
          </a:prstGeom>
          <a:noFill/>
          <a:ln>
            <a:noFill/>
          </a:ln>
        </p:spPr>
      </p:pic>
      <p:pic>
        <p:nvPicPr>
          <p:cNvPr id="89" name="Google Shape;89;p1"/>
          <p:cNvPicPr preferRelativeResize="0"/>
          <p:nvPr/>
        </p:nvPicPr>
        <p:blipFill>
          <a:blip r:embed="rId3">
            <a:alphaModFix/>
          </a:blip>
          <a:stretch>
            <a:fillRect/>
          </a:stretch>
        </p:blipFill>
        <p:spPr>
          <a:xfrm>
            <a:off x="9316893" y="4667000"/>
            <a:ext cx="2875106" cy="2190997"/>
          </a:xfrm>
          <a:prstGeom prst="rect">
            <a:avLst/>
          </a:prstGeom>
          <a:noFill/>
          <a:ln>
            <a:noFill/>
          </a:ln>
        </p:spPr>
      </p:pic>
      <p:pic>
        <p:nvPicPr>
          <p:cNvPr id="90" name="Google Shape;90;p1"/>
          <p:cNvPicPr preferRelativeResize="0"/>
          <p:nvPr/>
        </p:nvPicPr>
        <p:blipFill>
          <a:blip r:embed="rId4">
            <a:alphaModFix/>
          </a:blip>
          <a:stretch>
            <a:fillRect/>
          </a:stretch>
        </p:blipFill>
        <p:spPr>
          <a:xfrm>
            <a:off x="0" y="2991598"/>
            <a:ext cx="12192001" cy="2943150"/>
          </a:xfrm>
          <a:prstGeom prst="rect">
            <a:avLst/>
          </a:prstGeom>
          <a:noFill/>
          <a:ln>
            <a:noFill/>
          </a:ln>
        </p:spPr>
      </p:pic>
      <p:sp>
        <p:nvSpPr>
          <p:cNvPr id="91" name="Google Shape;91;p1"/>
          <p:cNvSpPr txBox="1">
            <a:spLocks noGrp="1"/>
          </p:cNvSpPr>
          <p:nvPr>
            <p:ph type="ctrTitle"/>
          </p:nvPr>
        </p:nvSpPr>
        <p:spPr>
          <a:xfrm>
            <a:off x="1524000" y="3259291"/>
            <a:ext cx="9144000" cy="1626352"/>
          </a:xfrm>
          <a:prstGeom prst="rect">
            <a:avLst/>
          </a:prstGeom>
          <a:noFill/>
          <a:ln>
            <a:noFill/>
          </a:ln>
        </p:spPr>
        <p:txBody>
          <a:bodyPr spcFirstLastPara="1" vert="horz" wrap="square" lIns="91425" tIns="45700" rIns="91425" bIns="45700" anchor="ctr" anchorCtr="0">
            <a:normAutofit/>
          </a:bodyPr>
          <a:lstStyle/>
          <a:p>
            <a:pPr marL="0" lvl="0" indent="0" algn="ctr" rtl="1">
              <a:lnSpc>
                <a:spcPct val="90000"/>
              </a:lnSpc>
              <a:spcBef>
                <a:spcPts val="0"/>
              </a:spcBef>
              <a:spcAft>
                <a:spcPts val="0"/>
              </a:spcAft>
              <a:buClr>
                <a:srgbClr val="002060"/>
              </a:buClr>
              <a:buSzPts val="4800"/>
              <a:buFont typeface="Montserrat"/>
              <a:buNone/>
            </a:pPr>
            <a:r>
              <a:rPr lang="en-US" sz="4800" b="1" dirty="0">
                <a:solidFill>
                  <a:schemeClr val="lt1"/>
                </a:solidFill>
                <a:latin typeface="Montserrat"/>
                <a:ea typeface="Montserrat"/>
                <a:cs typeface="Montserrat"/>
                <a:sym typeface="Montserrat"/>
              </a:rPr>
              <a:t>MedInsight</a:t>
            </a:r>
            <a:endParaRPr sz="4800" b="1" dirty="0">
              <a:solidFill>
                <a:schemeClr val="lt1"/>
              </a:solidFill>
              <a:latin typeface="Montserrat"/>
              <a:ea typeface="Montserrat"/>
              <a:cs typeface="Montserrat"/>
              <a:sym typeface="Montserrat"/>
            </a:endParaRPr>
          </a:p>
        </p:txBody>
      </p:sp>
      <p:sp>
        <p:nvSpPr>
          <p:cNvPr id="92" name="Google Shape;92;p1"/>
          <p:cNvSpPr txBox="1">
            <a:spLocks noGrp="1"/>
          </p:cNvSpPr>
          <p:nvPr>
            <p:ph type="subTitle" idx="1"/>
          </p:nvPr>
        </p:nvSpPr>
        <p:spPr>
          <a:xfrm>
            <a:off x="1524000" y="5057607"/>
            <a:ext cx="9144000" cy="43960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002060"/>
              </a:buClr>
              <a:buSzPts val="2400"/>
              <a:buNone/>
            </a:pPr>
            <a:r>
              <a:rPr lang="en-US" dirty="0" err="1">
                <a:solidFill>
                  <a:schemeClr val="lt1"/>
                </a:solidFill>
                <a:latin typeface="Montserrat"/>
                <a:ea typeface="Montserrat"/>
                <a:cs typeface="Montserrat"/>
                <a:sym typeface="Montserrat"/>
              </a:rPr>
              <a:t>BoyWithLuv</a:t>
            </a:r>
            <a:endParaRPr lang="en-US" dirty="0">
              <a:solidFill>
                <a:schemeClr val="lt1"/>
              </a:solidFill>
              <a:latin typeface="Montserrat"/>
              <a:ea typeface="Montserrat"/>
              <a:cs typeface="Montserrat"/>
              <a:sym typeface="Montserrat"/>
            </a:endParaRPr>
          </a:p>
        </p:txBody>
      </p:sp>
      <p:sp>
        <p:nvSpPr>
          <p:cNvPr id="93" name="Google Shape;93;p1"/>
          <p:cNvSpPr txBox="1"/>
          <p:nvPr/>
        </p:nvSpPr>
        <p:spPr>
          <a:xfrm>
            <a:off x="3849414" y="6106712"/>
            <a:ext cx="4493100" cy="276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2060"/>
                </a:solidFill>
                <a:latin typeface="Montserrat"/>
                <a:ea typeface="Montserrat"/>
                <a:cs typeface="Montserrat"/>
                <a:sym typeface="Montserrat"/>
              </a:rPr>
              <a:t>Ketua Pelaksana Turnamen Sains Data Nasional 202</a:t>
            </a:r>
            <a:r>
              <a:rPr lang="en-US" sz="1200">
                <a:solidFill>
                  <a:srgbClr val="002060"/>
                </a:solidFill>
                <a:latin typeface="Montserrat"/>
                <a:ea typeface="Montserrat"/>
                <a:cs typeface="Montserrat"/>
                <a:sym typeface="Montserrat"/>
              </a:rPr>
              <a:t>4</a:t>
            </a:r>
            <a:endParaRPr sz="1400" b="0" i="0" u="none" strike="noStrike" cap="none">
              <a:solidFill>
                <a:srgbClr val="000000"/>
              </a:solidFill>
              <a:latin typeface="Arial"/>
              <a:ea typeface="Arial"/>
              <a:cs typeface="Arial"/>
              <a:sym typeface="Arial"/>
            </a:endParaRPr>
          </a:p>
        </p:txBody>
      </p:sp>
      <p:sp>
        <p:nvSpPr>
          <p:cNvPr id="94" name="Google Shape;94;p1"/>
          <p:cNvSpPr txBox="1"/>
          <p:nvPr/>
        </p:nvSpPr>
        <p:spPr>
          <a:xfrm>
            <a:off x="3179793" y="2450341"/>
            <a:ext cx="58323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i="0" u="none" strike="noStrike" cap="none">
                <a:solidFill>
                  <a:srgbClr val="00558E"/>
                </a:solidFill>
                <a:latin typeface="Montserrat ExtraBold"/>
                <a:ea typeface="Montserrat ExtraBold"/>
                <a:cs typeface="Montserrat ExtraBold"/>
                <a:sym typeface="Montserrat ExtraBold"/>
              </a:rPr>
              <a:t>TURNAMEN SAINS DATA NASIONAL 2024</a:t>
            </a:r>
            <a:endParaRPr sz="1800" i="0" u="none" strike="noStrike" cap="none">
              <a:solidFill>
                <a:srgbClr val="00558E"/>
              </a:solidFill>
              <a:latin typeface="Montserrat ExtraBold"/>
              <a:ea typeface="Montserrat ExtraBold"/>
              <a:cs typeface="Montserrat ExtraBold"/>
              <a:sym typeface="Montserrat ExtraBold"/>
            </a:endParaRPr>
          </a:p>
        </p:txBody>
      </p:sp>
      <p:pic>
        <p:nvPicPr>
          <p:cNvPr id="95" name="Google Shape;95;p1"/>
          <p:cNvPicPr preferRelativeResize="0"/>
          <p:nvPr/>
        </p:nvPicPr>
        <p:blipFill>
          <a:blip r:embed="rId5">
            <a:alphaModFix/>
          </a:blip>
          <a:stretch>
            <a:fillRect/>
          </a:stretch>
        </p:blipFill>
        <p:spPr>
          <a:xfrm>
            <a:off x="5736103" y="348596"/>
            <a:ext cx="2435860" cy="1881595"/>
          </a:xfrm>
          <a:prstGeom prst="rect">
            <a:avLst/>
          </a:prstGeom>
          <a:noFill/>
          <a:ln>
            <a:noFill/>
          </a:ln>
        </p:spPr>
      </p:pic>
      <p:pic>
        <p:nvPicPr>
          <p:cNvPr id="96" name="Google Shape;96;p1"/>
          <p:cNvPicPr preferRelativeResize="0"/>
          <p:nvPr/>
        </p:nvPicPr>
        <p:blipFill>
          <a:blip r:embed="rId6">
            <a:alphaModFix/>
          </a:blip>
          <a:stretch>
            <a:fillRect/>
          </a:stretch>
        </p:blipFill>
        <p:spPr>
          <a:xfrm>
            <a:off x="4070968" y="495025"/>
            <a:ext cx="1837532" cy="1735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2"/>
          <p:cNvPicPr preferRelativeResize="0"/>
          <p:nvPr/>
        </p:nvPicPr>
        <p:blipFill>
          <a:blip r:embed="rId3">
            <a:alphaModFix/>
          </a:blip>
          <a:stretch>
            <a:fillRect/>
          </a:stretch>
        </p:blipFill>
        <p:spPr>
          <a:xfrm>
            <a:off x="10762550" y="209275"/>
            <a:ext cx="1150249" cy="1086173"/>
          </a:xfrm>
          <a:prstGeom prst="rect">
            <a:avLst/>
          </a:prstGeom>
          <a:noFill/>
          <a:ln>
            <a:noFill/>
          </a:ln>
        </p:spPr>
      </p:pic>
      <p:pic>
        <p:nvPicPr>
          <p:cNvPr id="102" name="Google Shape;102;p2"/>
          <p:cNvPicPr preferRelativeResize="0"/>
          <p:nvPr/>
        </p:nvPicPr>
        <p:blipFill>
          <a:blip r:embed="rId4">
            <a:alphaModFix/>
          </a:blip>
          <a:stretch>
            <a:fillRect/>
          </a:stretch>
        </p:blipFill>
        <p:spPr>
          <a:xfrm>
            <a:off x="407675" y="6387850"/>
            <a:ext cx="11784324" cy="191200"/>
          </a:xfrm>
          <a:prstGeom prst="rect">
            <a:avLst/>
          </a:prstGeom>
          <a:noFill/>
          <a:ln>
            <a:noFill/>
          </a:ln>
        </p:spPr>
      </p:pic>
      <p:pic>
        <p:nvPicPr>
          <p:cNvPr id="103" name="Google Shape;103;p2"/>
          <p:cNvPicPr preferRelativeResize="0"/>
          <p:nvPr/>
        </p:nvPicPr>
        <p:blipFill>
          <a:blip r:embed="rId5">
            <a:alphaModFix/>
          </a:blip>
          <a:stretch>
            <a:fillRect/>
          </a:stretch>
        </p:blipFill>
        <p:spPr>
          <a:xfrm>
            <a:off x="2981325" y="2076450"/>
            <a:ext cx="6229350" cy="2705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3"/>
          <p:cNvPicPr preferRelativeResize="0"/>
          <p:nvPr/>
        </p:nvPicPr>
        <p:blipFill>
          <a:blip r:embed="rId3">
            <a:alphaModFix/>
          </a:blip>
          <a:stretch>
            <a:fillRect/>
          </a:stretch>
        </p:blipFill>
        <p:spPr>
          <a:xfrm>
            <a:off x="10762550" y="209275"/>
            <a:ext cx="1150249" cy="1086173"/>
          </a:xfrm>
          <a:prstGeom prst="rect">
            <a:avLst/>
          </a:prstGeom>
          <a:noFill/>
          <a:ln>
            <a:noFill/>
          </a:ln>
        </p:spPr>
      </p:pic>
      <p:pic>
        <p:nvPicPr>
          <p:cNvPr id="109" name="Google Shape;109;p3"/>
          <p:cNvPicPr preferRelativeResize="0"/>
          <p:nvPr/>
        </p:nvPicPr>
        <p:blipFill>
          <a:blip r:embed="rId4">
            <a:alphaModFix/>
          </a:blip>
          <a:stretch>
            <a:fillRect/>
          </a:stretch>
        </p:blipFill>
        <p:spPr>
          <a:xfrm>
            <a:off x="407675" y="6387850"/>
            <a:ext cx="11784324" cy="191200"/>
          </a:xfrm>
          <a:prstGeom prst="rect">
            <a:avLst/>
          </a:prstGeom>
          <a:noFill/>
          <a:ln>
            <a:noFill/>
          </a:ln>
        </p:spPr>
      </p:pic>
      <p:pic>
        <p:nvPicPr>
          <p:cNvPr id="1032" name="Picture 8" descr="https://lh7-rt.googleusercontent.com/slidesz/AGV_vUdBUQ-6j8YczUo_uXTwLt4Ka_bMjta6o6e5sRvnEGy2N5UiTlFC1d8Z71JG6eTdBEVbsBTHHBcVb2Lh2rh6VczyqVOpTniAJ2HGBr4T0M2vnYT20r69rNUVLdVVDDtlg8hepzze1E2_thMqWx9IXptK6a_BzC9ADC12xUTC0soMbA=s2048?key=P8-6ZTVJaq9RFir9hD_EnA">
            <a:extLst>
              <a:ext uri="{FF2B5EF4-FFF2-40B4-BE49-F238E27FC236}">
                <a16:creationId xmlns:a16="http://schemas.microsoft.com/office/drawing/2014/main" id="{C6DB0DB8-03A9-D548-8B04-C1A959774E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84358"/>
          <a:stretch/>
        </p:blipFill>
        <p:spPr bwMode="auto">
          <a:xfrm>
            <a:off x="2417512" y="4886801"/>
            <a:ext cx="7356976" cy="616400"/>
          </a:xfrm>
          <a:prstGeom prst="rect">
            <a:avLst/>
          </a:prstGeom>
          <a:noFill/>
          <a:extLst>
            <a:ext uri="{909E8E84-426E-40DD-AFC4-6F175D3DCCD1}">
              <a14:hiddenFill xmlns:a14="http://schemas.microsoft.com/office/drawing/2010/main">
                <a:solidFill>
                  <a:srgbClr val="FFFFFF"/>
                </a:solidFill>
              </a14:hiddenFill>
            </a:ext>
          </a:extLst>
        </p:spPr>
      </p:pic>
      <p:pic>
        <p:nvPicPr>
          <p:cNvPr id="10" name="Google Shape;117;g30e2c70f965_0_0">
            <a:extLst>
              <a:ext uri="{FF2B5EF4-FFF2-40B4-BE49-F238E27FC236}">
                <a16:creationId xmlns:a16="http://schemas.microsoft.com/office/drawing/2014/main" id="{70FF0AB0-7F7D-5E4A-A59B-82773740DD47}"/>
              </a:ext>
            </a:extLst>
          </p:cNvPr>
          <p:cNvPicPr preferRelativeResize="0"/>
          <p:nvPr/>
        </p:nvPicPr>
        <p:blipFill rotWithShape="1">
          <a:blip r:embed="rId6">
            <a:alphaModFix/>
          </a:blip>
          <a:srcRect b="91351"/>
          <a:stretch/>
        </p:blipFill>
        <p:spPr>
          <a:xfrm>
            <a:off x="1914525" y="578450"/>
            <a:ext cx="8362950" cy="397050"/>
          </a:xfrm>
          <a:prstGeom prst="rect">
            <a:avLst/>
          </a:prstGeom>
          <a:noFill/>
          <a:ln>
            <a:noFill/>
          </a:ln>
        </p:spPr>
      </p:pic>
      <p:pic>
        <p:nvPicPr>
          <p:cNvPr id="6" name="Picture 8" descr="https://lh7-rt.googleusercontent.com/slidesz/AGV_vUdBUQ-6j8YczUo_uXTwLt4Ka_bMjta6o6e5sRvnEGy2N5UiTlFC1d8Z71JG6eTdBEVbsBTHHBcVb2Lh2rh6VczyqVOpTniAJ2HGBr4T0M2vnYT20r69rNUVLdVVDDtlg8hepzze1E2_thMqWx9IXptK6a_BzC9ADC12xUTC0soMbA=s2048?key=P8-6ZTVJaq9RFir9hD_EnA">
            <a:extLst>
              <a:ext uri="{FF2B5EF4-FFF2-40B4-BE49-F238E27FC236}">
                <a16:creationId xmlns:a16="http://schemas.microsoft.com/office/drawing/2014/main" id="{39910756-1308-2743-A3D1-415B437C08D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54143" b="15884"/>
          <a:stretch/>
        </p:blipFill>
        <p:spPr bwMode="auto">
          <a:xfrm>
            <a:off x="2417512" y="1295448"/>
            <a:ext cx="7356976" cy="11811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s://lh7-rt.googleusercontent.com/slidesz/AGV_vUdBUQ-6j8YczUo_uXTwLt4Ka_bMjta6o6e5sRvnEGy2N5UiTlFC1d8Z71JG6eTdBEVbsBTHHBcVb2Lh2rh6VczyqVOpTniAJ2HGBr4T0M2vnYT20r69rNUVLdVVDDtlg8hepzze1E2_thMqWx9IXptK6a_BzC9ADC12xUTC0soMbA=s2048?key=P8-6ZTVJaq9RFir9hD_EnA">
            <a:extLst>
              <a:ext uri="{FF2B5EF4-FFF2-40B4-BE49-F238E27FC236}">
                <a16:creationId xmlns:a16="http://schemas.microsoft.com/office/drawing/2014/main" id="{F914E45D-8030-344E-8421-B15355C7A69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47054"/>
          <a:stretch/>
        </p:blipFill>
        <p:spPr bwMode="auto">
          <a:xfrm>
            <a:off x="2417512" y="2638480"/>
            <a:ext cx="7356976" cy="20863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g30e2c70f965_0_0"/>
          <p:cNvPicPr preferRelativeResize="0"/>
          <p:nvPr/>
        </p:nvPicPr>
        <p:blipFill>
          <a:blip r:embed="rId3">
            <a:alphaModFix/>
          </a:blip>
          <a:stretch>
            <a:fillRect/>
          </a:stretch>
        </p:blipFill>
        <p:spPr>
          <a:xfrm>
            <a:off x="10762550" y="209275"/>
            <a:ext cx="1150249" cy="1086173"/>
          </a:xfrm>
          <a:prstGeom prst="rect">
            <a:avLst/>
          </a:prstGeom>
          <a:noFill/>
          <a:ln>
            <a:noFill/>
          </a:ln>
        </p:spPr>
      </p:pic>
      <p:pic>
        <p:nvPicPr>
          <p:cNvPr id="116" name="Google Shape;116;g30e2c70f965_0_0"/>
          <p:cNvPicPr preferRelativeResize="0"/>
          <p:nvPr/>
        </p:nvPicPr>
        <p:blipFill>
          <a:blip r:embed="rId4">
            <a:alphaModFix/>
          </a:blip>
          <a:stretch>
            <a:fillRect/>
          </a:stretch>
        </p:blipFill>
        <p:spPr>
          <a:xfrm>
            <a:off x="407675" y="6387850"/>
            <a:ext cx="11784324" cy="191200"/>
          </a:xfrm>
          <a:prstGeom prst="rect">
            <a:avLst/>
          </a:prstGeom>
          <a:noFill/>
          <a:ln>
            <a:noFill/>
          </a:ln>
        </p:spPr>
      </p:pic>
      <p:pic>
        <p:nvPicPr>
          <p:cNvPr id="117" name="Google Shape;117;g30e2c70f965_0_0"/>
          <p:cNvPicPr preferRelativeResize="0"/>
          <p:nvPr/>
        </p:nvPicPr>
        <p:blipFill rotWithShape="1">
          <a:blip r:embed="rId5">
            <a:alphaModFix/>
          </a:blip>
          <a:srcRect b="91351"/>
          <a:stretch/>
        </p:blipFill>
        <p:spPr>
          <a:xfrm>
            <a:off x="1914525" y="578450"/>
            <a:ext cx="8362950" cy="397050"/>
          </a:xfrm>
          <a:prstGeom prst="rect">
            <a:avLst/>
          </a:prstGeom>
          <a:noFill/>
          <a:ln>
            <a:noFill/>
          </a:ln>
        </p:spPr>
      </p:pic>
      <p:pic>
        <p:nvPicPr>
          <p:cNvPr id="118" name="Google Shape;118;g30e2c70f965_0_0"/>
          <p:cNvPicPr preferRelativeResize="0"/>
          <p:nvPr/>
        </p:nvPicPr>
        <p:blipFill rotWithShape="1">
          <a:blip r:embed="rId6">
            <a:alphaModFix/>
          </a:blip>
          <a:srcRect b="45175"/>
          <a:stretch/>
        </p:blipFill>
        <p:spPr>
          <a:xfrm>
            <a:off x="1289400" y="1416675"/>
            <a:ext cx="9613202" cy="4208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g30e2c70f965_0_7"/>
          <p:cNvPicPr preferRelativeResize="0"/>
          <p:nvPr/>
        </p:nvPicPr>
        <p:blipFill>
          <a:blip r:embed="rId3">
            <a:alphaModFix/>
          </a:blip>
          <a:stretch>
            <a:fillRect/>
          </a:stretch>
        </p:blipFill>
        <p:spPr>
          <a:xfrm>
            <a:off x="10762550" y="209275"/>
            <a:ext cx="1150249" cy="1086173"/>
          </a:xfrm>
          <a:prstGeom prst="rect">
            <a:avLst/>
          </a:prstGeom>
          <a:noFill/>
          <a:ln>
            <a:noFill/>
          </a:ln>
        </p:spPr>
      </p:pic>
      <p:pic>
        <p:nvPicPr>
          <p:cNvPr id="124" name="Google Shape;124;g30e2c70f965_0_7"/>
          <p:cNvPicPr preferRelativeResize="0"/>
          <p:nvPr/>
        </p:nvPicPr>
        <p:blipFill>
          <a:blip r:embed="rId4">
            <a:alphaModFix/>
          </a:blip>
          <a:stretch>
            <a:fillRect/>
          </a:stretch>
        </p:blipFill>
        <p:spPr>
          <a:xfrm>
            <a:off x="407675" y="6387850"/>
            <a:ext cx="11784324" cy="191200"/>
          </a:xfrm>
          <a:prstGeom prst="rect">
            <a:avLst/>
          </a:prstGeom>
          <a:noFill/>
          <a:ln>
            <a:noFill/>
          </a:ln>
        </p:spPr>
      </p:pic>
      <p:pic>
        <p:nvPicPr>
          <p:cNvPr id="125" name="Google Shape;125;g30e2c70f965_0_7"/>
          <p:cNvPicPr preferRelativeResize="0"/>
          <p:nvPr/>
        </p:nvPicPr>
        <p:blipFill rotWithShape="1">
          <a:blip r:embed="rId5">
            <a:alphaModFix/>
          </a:blip>
          <a:srcRect b="91351"/>
          <a:stretch/>
        </p:blipFill>
        <p:spPr>
          <a:xfrm>
            <a:off x="1914525" y="578450"/>
            <a:ext cx="8362950" cy="397050"/>
          </a:xfrm>
          <a:prstGeom prst="rect">
            <a:avLst/>
          </a:prstGeom>
          <a:noFill/>
          <a:ln>
            <a:noFill/>
          </a:ln>
        </p:spPr>
      </p:pic>
      <p:pic>
        <p:nvPicPr>
          <p:cNvPr id="126" name="Google Shape;126;g30e2c70f965_0_7"/>
          <p:cNvPicPr preferRelativeResize="0"/>
          <p:nvPr/>
        </p:nvPicPr>
        <p:blipFill rotWithShape="1">
          <a:blip r:embed="rId6">
            <a:alphaModFix/>
          </a:blip>
          <a:srcRect t="56038"/>
          <a:stretch/>
        </p:blipFill>
        <p:spPr>
          <a:xfrm>
            <a:off x="846375" y="1703477"/>
            <a:ext cx="10499250" cy="36855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5"/>
          <p:cNvPicPr preferRelativeResize="0"/>
          <p:nvPr/>
        </p:nvPicPr>
        <p:blipFill>
          <a:blip r:embed="rId3">
            <a:alphaModFix/>
          </a:blip>
          <a:stretch>
            <a:fillRect/>
          </a:stretch>
        </p:blipFill>
        <p:spPr>
          <a:xfrm>
            <a:off x="13728" y="0"/>
            <a:ext cx="2220444" cy="6857999"/>
          </a:xfrm>
          <a:prstGeom prst="rect">
            <a:avLst/>
          </a:prstGeom>
          <a:noFill/>
          <a:ln>
            <a:noFill/>
          </a:ln>
        </p:spPr>
      </p:pic>
      <p:pic>
        <p:nvPicPr>
          <p:cNvPr id="136" name="Google Shape;136;p5"/>
          <p:cNvPicPr preferRelativeResize="0"/>
          <p:nvPr/>
        </p:nvPicPr>
        <p:blipFill>
          <a:blip r:embed="rId4">
            <a:alphaModFix/>
          </a:blip>
          <a:stretch>
            <a:fillRect/>
          </a:stretch>
        </p:blipFill>
        <p:spPr>
          <a:xfrm>
            <a:off x="10762550" y="209275"/>
            <a:ext cx="1150249" cy="1086173"/>
          </a:xfrm>
          <a:prstGeom prst="rect">
            <a:avLst/>
          </a:prstGeom>
          <a:noFill/>
          <a:ln>
            <a:noFill/>
          </a:ln>
        </p:spPr>
      </p:pic>
      <p:sp>
        <p:nvSpPr>
          <p:cNvPr id="137" name="Google Shape;137;p5"/>
          <p:cNvSpPr txBox="1"/>
          <p:nvPr/>
        </p:nvSpPr>
        <p:spPr>
          <a:xfrm rot="-5400000">
            <a:off x="-1853250" y="2851800"/>
            <a:ext cx="5954400" cy="1154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6900" dirty="0">
                <a:solidFill>
                  <a:schemeClr val="lt1"/>
                </a:solidFill>
                <a:latin typeface="Montserrat ExtraBold"/>
                <a:ea typeface="Montserrat ExtraBold"/>
                <a:cs typeface="Montserrat ExtraBold"/>
                <a:sym typeface="Montserrat ExtraBold"/>
              </a:rPr>
              <a:t>TSDN 2024</a:t>
            </a:r>
            <a:endParaRPr sz="6900" i="0" u="none" strike="noStrike" cap="none" dirty="0">
              <a:solidFill>
                <a:schemeClr val="lt1"/>
              </a:solidFill>
              <a:latin typeface="Montserrat ExtraBold"/>
              <a:ea typeface="Montserrat ExtraBold"/>
              <a:cs typeface="Montserrat ExtraBold"/>
              <a:sym typeface="Montserrat ExtraBold"/>
            </a:endParaRPr>
          </a:p>
        </p:txBody>
      </p:sp>
      <p:sp>
        <p:nvSpPr>
          <p:cNvPr id="2" name="TextBox 1">
            <a:extLst>
              <a:ext uri="{FF2B5EF4-FFF2-40B4-BE49-F238E27FC236}">
                <a16:creationId xmlns:a16="http://schemas.microsoft.com/office/drawing/2014/main" id="{39618EDE-96B9-454A-B0D1-F13D725A278D}"/>
              </a:ext>
            </a:extLst>
          </p:cNvPr>
          <p:cNvSpPr txBox="1"/>
          <p:nvPr/>
        </p:nvSpPr>
        <p:spPr>
          <a:xfrm>
            <a:off x="2620031" y="1420431"/>
            <a:ext cx="5266370" cy="2862322"/>
          </a:xfrm>
          <a:prstGeom prst="rect">
            <a:avLst/>
          </a:prstGeom>
          <a:noFill/>
        </p:spPr>
        <p:txBody>
          <a:bodyPr wrap="square" rtlCol="0">
            <a:spAutoFit/>
          </a:bodyPr>
          <a:lstStyle/>
          <a:p>
            <a:r>
              <a:rPr lang="en-US" sz="1800" i="1" dirty="0">
                <a:latin typeface="Montserrat" pitchFamily="2" charset="77"/>
              </a:rPr>
              <a:t>Isi daftar </a:t>
            </a:r>
            <a:r>
              <a:rPr lang="en-US" sz="1800" i="1" dirty="0" err="1">
                <a:latin typeface="Montserrat" pitchFamily="2" charset="77"/>
              </a:rPr>
              <a:t>isi</a:t>
            </a:r>
            <a:endParaRPr lang="en-US" sz="1800" i="1" dirty="0">
              <a:latin typeface="Montserrat" pitchFamily="2" charset="77"/>
            </a:endParaRPr>
          </a:p>
          <a:p>
            <a:pPr marL="342900" indent="-342900">
              <a:buFont typeface="+mj-lt"/>
              <a:buAutoNum type="arabicPeriod"/>
            </a:pPr>
            <a:r>
              <a:rPr lang="en-US" sz="1800" i="1" dirty="0" err="1">
                <a:latin typeface="Montserrat" pitchFamily="2" charset="77"/>
              </a:rPr>
              <a:t>Informasi</a:t>
            </a:r>
            <a:r>
              <a:rPr lang="en-US" sz="1800" i="1" dirty="0">
                <a:latin typeface="Montserrat" pitchFamily="2" charset="77"/>
              </a:rPr>
              <a:t> Tim</a:t>
            </a:r>
          </a:p>
          <a:p>
            <a:pPr marL="342900" indent="-342900">
              <a:buFont typeface="+mj-lt"/>
              <a:buAutoNum type="arabicPeriod"/>
            </a:pPr>
            <a:r>
              <a:rPr lang="en-US" sz="1800" i="1" dirty="0" err="1">
                <a:latin typeface="Montserrat" pitchFamily="2" charset="77"/>
              </a:rPr>
              <a:t>Pendahuluan</a:t>
            </a:r>
            <a:endParaRPr lang="en-US" sz="1800" i="1" dirty="0">
              <a:latin typeface="Montserrat" pitchFamily="2" charset="77"/>
            </a:endParaRPr>
          </a:p>
          <a:p>
            <a:pPr marL="342900" indent="-342900">
              <a:buFont typeface="+mj-lt"/>
              <a:buAutoNum type="arabicPeriod"/>
            </a:pPr>
            <a:r>
              <a:rPr lang="en-US" sz="1800" i="1" dirty="0" err="1">
                <a:latin typeface="Montserrat" pitchFamily="2" charset="77"/>
              </a:rPr>
              <a:t>Latar</a:t>
            </a:r>
            <a:r>
              <a:rPr lang="en-US" sz="1800" i="1" dirty="0">
                <a:latin typeface="Montserrat" pitchFamily="2" charset="77"/>
              </a:rPr>
              <a:t> </a:t>
            </a:r>
            <a:r>
              <a:rPr lang="en-US" sz="1800" i="1" dirty="0" err="1">
                <a:latin typeface="Montserrat" pitchFamily="2" charset="77"/>
              </a:rPr>
              <a:t>Belakang</a:t>
            </a:r>
            <a:endParaRPr lang="en-US" sz="1800" i="1" dirty="0">
              <a:latin typeface="Montserrat" pitchFamily="2" charset="77"/>
            </a:endParaRPr>
          </a:p>
          <a:p>
            <a:pPr marL="342900" indent="-342900">
              <a:buFont typeface="+mj-lt"/>
              <a:buAutoNum type="arabicPeriod"/>
            </a:pPr>
            <a:r>
              <a:rPr lang="en-US" sz="1800" i="1" dirty="0">
                <a:latin typeface="Montserrat" pitchFamily="2" charset="77"/>
              </a:rPr>
              <a:t>Analisa Data</a:t>
            </a:r>
          </a:p>
          <a:p>
            <a:pPr marL="342900" indent="-342900">
              <a:buFont typeface="+mj-lt"/>
              <a:buAutoNum type="arabicPeriod"/>
            </a:pPr>
            <a:r>
              <a:rPr lang="en-US" sz="1800" i="1" dirty="0">
                <a:latin typeface="Montserrat" pitchFamily="2" charset="77"/>
              </a:rPr>
              <a:t>Proses Flow</a:t>
            </a:r>
          </a:p>
          <a:p>
            <a:pPr marL="342900" indent="-342900">
              <a:buFont typeface="+mj-lt"/>
              <a:buAutoNum type="arabicPeriod"/>
            </a:pPr>
            <a:r>
              <a:rPr lang="en-US" sz="1800" i="1" dirty="0">
                <a:latin typeface="Montserrat" pitchFamily="2" charset="77"/>
              </a:rPr>
              <a:t>Model </a:t>
            </a:r>
            <a:r>
              <a:rPr lang="en-US" sz="1800" i="1" dirty="0" err="1">
                <a:latin typeface="Montserrat" pitchFamily="2" charset="77"/>
              </a:rPr>
              <a:t>Seleksi</a:t>
            </a:r>
            <a:endParaRPr lang="en-US" sz="1800" i="1" dirty="0">
              <a:latin typeface="Montserrat" pitchFamily="2" charset="77"/>
            </a:endParaRPr>
          </a:p>
          <a:p>
            <a:pPr marL="342900" indent="-342900">
              <a:buFont typeface="+mj-lt"/>
              <a:buAutoNum type="arabicPeriod"/>
            </a:pPr>
            <a:r>
              <a:rPr lang="en-US" sz="1800" i="1" dirty="0" err="1">
                <a:latin typeface="Montserrat" pitchFamily="2" charset="77"/>
              </a:rPr>
              <a:t>Dokumentasi</a:t>
            </a:r>
            <a:endParaRPr lang="en-US" sz="1800" i="1" dirty="0">
              <a:latin typeface="Montserrat" pitchFamily="2" charset="77"/>
            </a:endParaRPr>
          </a:p>
          <a:p>
            <a:pPr marL="342900" indent="-342900">
              <a:buFont typeface="+mj-lt"/>
              <a:buAutoNum type="arabicPeriod"/>
            </a:pPr>
            <a:r>
              <a:rPr lang="en-US" sz="1800" i="1" dirty="0">
                <a:latin typeface="Montserrat" pitchFamily="2" charset="77"/>
              </a:rPr>
              <a:t>Kesimpulan</a:t>
            </a:r>
          </a:p>
          <a:p>
            <a:pPr marL="342900" indent="-342900">
              <a:buFont typeface="+mj-lt"/>
              <a:buAutoNum type="arabicPeriod"/>
            </a:pPr>
            <a:r>
              <a:rPr lang="en-US" sz="1800" i="1" dirty="0">
                <a:latin typeface="Montserrat" pitchFamily="2" charset="77"/>
              </a:rPr>
              <a:t>Daftar </a:t>
            </a:r>
            <a:r>
              <a:rPr lang="en-US" sz="1800" i="1" dirty="0" err="1">
                <a:latin typeface="Montserrat" pitchFamily="2" charset="77"/>
              </a:rPr>
              <a:t>Pusaka</a:t>
            </a:r>
            <a:endParaRPr lang="en-US" sz="1800" i="1" dirty="0">
              <a:latin typeface="Montserrat" pitchFamily="2" charset="77"/>
            </a:endParaRPr>
          </a:p>
        </p:txBody>
      </p:sp>
      <p:sp>
        <p:nvSpPr>
          <p:cNvPr id="11" name="Google Shape;146;p6">
            <a:extLst>
              <a:ext uri="{FF2B5EF4-FFF2-40B4-BE49-F238E27FC236}">
                <a16:creationId xmlns:a16="http://schemas.microsoft.com/office/drawing/2014/main" id="{2C8D430E-D83B-2541-99D9-E053D74AAB74}"/>
              </a:ext>
            </a:extLst>
          </p:cNvPr>
          <p:cNvSpPr txBox="1">
            <a:spLocks noGrp="1"/>
          </p:cNvSpPr>
          <p:nvPr>
            <p:ph type="ctrTitle"/>
          </p:nvPr>
        </p:nvSpPr>
        <p:spPr>
          <a:xfrm>
            <a:off x="2673712" y="431663"/>
            <a:ext cx="7555817" cy="641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002060"/>
              </a:buClr>
              <a:buSzPts val="3200"/>
              <a:buFont typeface="Montserrat"/>
              <a:buNone/>
            </a:pPr>
            <a:r>
              <a:rPr lang="en-US" sz="3200" b="1" dirty="0">
                <a:solidFill>
                  <a:schemeClr val="tx1"/>
                </a:solidFill>
                <a:latin typeface="Montserrat"/>
                <a:ea typeface="Montserrat"/>
                <a:cs typeface="Montserrat"/>
                <a:sym typeface="Montserrat"/>
              </a:rPr>
              <a:t>Daftar Isi</a:t>
            </a:r>
            <a:endParaRPr b="1" dirty="0">
              <a:solidFill>
                <a:schemeClr val="tx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6"/>
          <p:cNvPicPr preferRelativeResize="0"/>
          <p:nvPr/>
        </p:nvPicPr>
        <p:blipFill>
          <a:blip r:embed="rId3">
            <a:alphaModFix/>
          </a:blip>
          <a:stretch>
            <a:fillRect/>
          </a:stretch>
        </p:blipFill>
        <p:spPr>
          <a:xfrm>
            <a:off x="0" y="249050"/>
            <a:ext cx="6578402" cy="1006625"/>
          </a:xfrm>
          <a:prstGeom prst="rect">
            <a:avLst/>
          </a:prstGeom>
          <a:noFill/>
          <a:ln>
            <a:noFill/>
          </a:ln>
        </p:spPr>
      </p:pic>
      <p:sp>
        <p:nvSpPr>
          <p:cNvPr id="146" name="Google Shape;146;p6"/>
          <p:cNvSpPr txBox="1">
            <a:spLocks noGrp="1"/>
          </p:cNvSpPr>
          <p:nvPr>
            <p:ph type="ctrTitle"/>
          </p:nvPr>
        </p:nvSpPr>
        <p:spPr>
          <a:xfrm>
            <a:off x="695092" y="431663"/>
            <a:ext cx="8174700" cy="641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002060"/>
              </a:buClr>
              <a:buSzPts val="3200"/>
              <a:buFont typeface="Montserrat"/>
              <a:buNone/>
            </a:pPr>
            <a:r>
              <a:rPr lang="en-US" sz="3200" b="1" dirty="0" err="1">
                <a:solidFill>
                  <a:schemeClr val="lt1"/>
                </a:solidFill>
                <a:latin typeface="Montserrat"/>
                <a:ea typeface="Montserrat"/>
                <a:cs typeface="Montserrat"/>
                <a:sym typeface="Montserrat"/>
              </a:rPr>
              <a:t>Informasi</a:t>
            </a:r>
            <a:r>
              <a:rPr lang="en-US" sz="3200" b="1" dirty="0">
                <a:solidFill>
                  <a:schemeClr val="lt1"/>
                </a:solidFill>
                <a:latin typeface="Montserrat"/>
                <a:ea typeface="Montserrat"/>
                <a:cs typeface="Montserrat"/>
                <a:sym typeface="Montserrat"/>
              </a:rPr>
              <a:t> Tim</a:t>
            </a:r>
            <a:endParaRPr b="1" dirty="0">
              <a:solidFill>
                <a:schemeClr val="lt1"/>
              </a:solidFill>
              <a:latin typeface="Montserrat"/>
              <a:ea typeface="Montserrat"/>
              <a:cs typeface="Montserrat"/>
              <a:sym typeface="Montserrat"/>
            </a:endParaRPr>
          </a:p>
        </p:txBody>
      </p:sp>
      <p:pic>
        <p:nvPicPr>
          <p:cNvPr id="147" name="Google Shape;147;p6"/>
          <p:cNvPicPr preferRelativeResize="0"/>
          <p:nvPr/>
        </p:nvPicPr>
        <p:blipFill>
          <a:blip r:embed="rId4">
            <a:alphaModFix/>
          </a:blip>
          <a:stretch>
            <a:fillRect/>
          </a:stretch>
        </p:blipFill>
        <p:spPr>
          <a:xfrm>
            <a:off x="10762550" y="209275"/>
            <a:ext cx="1150249" cy="1086173"/>
          </a:xfrm>
          <a:prstGeom prst="rect">
            <a:avLst/>
          </a:prstGeom>
          <a:noFill/>
          <a:ln>
            <a:noFill/>
          </a:ln>
        </p:spPr>
      </p:pic>
      <p:pic>
        <p:nvPicPr>
          <p:cNvPr id="148" name="Google Shape;148;p6"/>
          <p:cNvPicPr preferRelativeResize="0"/>
          <p:nvPr/>
        </p:nvPicPr>
        <p:blipFill>
          <a:blip r:embed="rId5">
            <a:alphaModFix/>
          </a:blip>
          <a:stretch>
            <a:fillRect/>
          </a:stretch>
        </p:blipFill>
        <p:spPr>
          <a:xfrm>
            <a:off x="407675" y="6387850"/>
            <a:ext cx="11784324" cy="191200"/>
          </a:xfrm>
          <a:prstGeom prst="rect">
            <a:avLst/>
          </a:prstGeom>
          <a:noFill/>
          <a:ln>
            <a:noFill/>
          </a:ln>
        </p:spPr>
      </p:pic>
      <p:sp>
        <p:nvSpPr>
          <p:cNvPr id="7" name="TextBox 6">
            <a:extLst>
              <a:ext uri="{FF2B5EF4-FFF2-40B4-BE49-F238E27FC236}">
                <a16:creationId xmlns:a16="http://schemas.microsoft.com/office/drawing/2014/main" id="{6251E8E9-C581-BD42-BAEC-E446709BCF3B}"/>
              </a:ext>
            </a:extLst>
          </p:cNvPr>
          <p:cNvSpPr txBox="1"/>
          <p:nvPr/>
        </p:nvSpPr>
        <p:spPr>
          <a:xfrm>
            <a:off x="695092" y="1664097"/>
            <a:ext cx="4493358" cy="369332"/>
          </a:xfrm>
          <a:prstGeom prst="rect">
            <a:avLst/>
          </a:prstGeom>
          <a:noFill/>
        </p:spPr>
        <p:txBody>
          <a:bodyPr wrap="square">
            <a:spAutoFit/>
          </a:bodyPr>
          <a:lstStyle/>
          <a:p>
            <a:r>
              <a:rPr lang="en-US" sz="1800" i="1" dirty="0">
                <a:latin typeface="Montserrat" pitchFamily="2" charset="77"/>
              </a:rPr>
              <a:t>Eugene Winata</a:t>
            </a:r>
          </a:p>
        </p:txBody>
      </p:sp>
      <p:sp>
        <p:nvSpPr>
          <p:cNvPr id="3" name="TextBox 2">
            <a:extLst>
              <a:ext uri="{FF2B5EF4-FFF2-40B4-BE49-F238E27FC236}">
                <a16:creationId xmlns:a16="http://schemas.microsoft.com/office/drawing/2014/main" id="{1B234AEB-0FAA-1E9B-1DD3-0B9ABD559D56}"/>
              </a:ext>
            </a:extLst>
          </p:cNvPr>
          <p:cNvSpPr txBox="1"/>
          <p:nvPr/>
        </p:nvSpPr>
        <p:spPr>
          <a:xfrm>
            <a:off x="6096000" y="1664097"/>
            <a:ext cx="5883311" cy="369332"/>
          </a:xfrm>
          <a:prstGeom prst="rect">
            <a:avLst/>
          </a:prstGeom>
          <a:noFill/>
        </p:spPr>
        <p:txBody>
          <a:bodyPr wrap="square">
            <a:spAutoFit/>
          </a:bodyPr>
          <a:lstStyle/>
          <a:p>
            <a:r>
              <a:rPr lang="en-US" sz="1800" i="1" dirty="0">
                <a:latin typeface="Montserrat" pitchFamily="2" charset="77"/>
              </a:rPr>
              <a:t>Steven </a:t>
            </a:r>
            <a:r>
              <a:rPr lang="en-US" sz="1800" i="1" dirty="0" err="1">
                <a:latin typeface="Montserrat" pitchFamily="2" charset="77"/>
              </a:rPr>
              <a:t>Yenardi</a:t>
            </a:r>
            <a:endParaRPr lang="en-US" sz="1800" i="1" dirty="0">
              <a:latin typeface="Montserrat" pitchFamily="2" charset="77"/>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13"/>
          <p:cNvPicPr preferRelativeResize="0"/>
          <p:nvPr/>
        </p:nvPicPr>
        <p:blipFill>
          <a:blip r:embed="rId3">
            <a:alphaModFix/>
          </a:blip>
          <a:stretch>
            <a:fillRect/>
          </a:stretch>
        </p:blipFill>
        <p:spPr>
          <a:xfrm>
            <a:off x="0" y="3424450"/>
            <a:ext cx="12192001" cy="3433555"/>
          </a:xfrm>
          <a:prstGeom prst="rect">
            <a:avLst/>
          </a:prstGeom>
          <a:noFill/>
          <a:ln>
            <a:noFill/>
          </a:ln>
        </p:spPr>
      </p:pic>
      <p:pic>
        <p:nvPicPr>
          <p:cNvPr id="188" name="Google Shape;188;p13"/>
          <p:cNvPicPr preferRelativeResize="0"/>
          <p:nvPr/>
        </p:nvPicPr>
        <p:blipFill>
          <a:blip r:embed="rId4">
            <a:alphaModFix/>
          </a:blip>
          <a:stretch>
            <a:fillRect/>
          </a:stretch>
        </p:blipFill>
        <p:spPr>
          <a:xfrm>
            <a:off x="10762550" y="209275"/>
            <a:ext cx="1150249" cy="1086173"/>
          </a:xfrm>
          <a:prstGeom prst="rect">
            <a:avLst/>
          </a:prstGeom>
          <a:noFill/>
          <a:ln>
            <a:noFill/>
          </a:ln>
        </p:spPr>
      </p:pic>
      <p:sp>
        <p:nvSpPr>
          <p:cNvPr id="189" name="Google Shape;189;p13"/>
          <p:cNvSpPr txBox="1"/>
          <p:nvPr/>
        </p:nvSpPr>
        <p:spPr>
          <a:xfrm>
            <a:off x="3284850" y="2239150"/>
            <a:ext cx="5622300" cy="1185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6500" dirty="0" err="1">
                <a:solidFill>
                  <a:srgbClr val="005690"/>
                </a:solidFill>
                <a:latin typeface="Montserrat ExtraBold"/>
                <a:ea typeface="Montserrat ExtraBold"/>
                <a:cs typeface="Montserrat ExtraBold"/>
                <a:sym typeface="Montserrat ExtraBold"/>
              </a:rPr>
              <a:t>Laporan</a:t>
            </a:r>
            <a:endParaRPr sz="6500" dirty="0">
              <a:solidFill>
                <a:srgbClr val="005690"/>
              </a:solidFill>
              <a:latin typeface="Montserrat ExtraBold"/>
              <a:ea typeface="Montserrat ExtraBold"/>
              <a:cs typeface="Montserrat ExtraBold"/>
              <a:sym typeface="Montserrat ExtraBold"/>
            </a:endParaRPr>
          </a:p>
        </p:txBody>
      </p:sp>
      <p:sp>
        <p:nvSpPr>
          <p:cNvPr id="190" name="Google Shape;190;p13"/>
          <p:cNvSpPr txBox="1"/>
          <p:nvPr/>
        </p:nvSpPr>
        <p:spPr>
          <a:xfrm>
            <a:off x="1642425" y="3424450"/>
            <a:ext cx="8907150" cy="118490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6500" dirty="0">
                <a:solidFill>
                  <a:schemeClr val="lt1"/>
                </a:solidFill>
                <a:latin typeface="Montserrat ExtraBold"/>
                <a:ea typeface="Montserrat ExtraBold"/>
                <a:cs typeface="Montserrat ExtraBold"/>
                <a:sym typeface="Montserrat ExtraBold"/>
              </a:rPr>
              <a:t>Hasil </a:t>
            </a:r>
            <a:r>
              <a:rPr lang="en-US" sz="6500" dirty="0" err="1">
                <a:solidFill>
                  <a:schemeClr val="lt1"/>
                </a:solidFill>
                <a:latin typeface="Montserrat ExtraBold"/>
                <a:ea typeface="Montserrat ExtraBold"/>
                <a:cs typeface="Montserrat ExtraBold"/>
                <a:sym typeface="Montserrat ExtraBold"/>
              </a:rPr>
              <a:t>Pekerjaan</a:t>
            </a:r>
            <a:endParaRPr sz="6500" dirty="0">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532</TotalTime>
  <Words>1085</Words>
  <Application>Microsoft Office PowerPoint</Application>
  <PresentationFormat>Widescreen</PresentationFormat>
  <Paragraphs>71</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Montserrat</vt:lpstr>
      <vt:lpstr>Arial</vt:lpstr>
      <vt:lpstr>Calibri</vt:lpstr>
      <vt:lpstr>Montserrat ExtraBold</vt:lpstr>
      <vt:lpstr>Office Theme</vt:lpstr>
      <vt:lpstr>MedInsight</vt:lpstr>
      <vt:lpstr>MedInsight</vt:lpstr>
      <vt:lpstr>PowerPoint Presentation</vt:lpstr>
      <vt:lpstr>PowerPoint Presentation</vt:lpstr>
      <vt:lpstr>PowerPoint Presentation</vt:lpstr>
      <vt:lpstr>PowerPoint Presentation</vt:lpstr>
      <vt:lpstr>Daftar Isi</vt:lpstr>
      <vt:lpstr>Informasi Tim</vt:lpstr>
      <vt:lpstr>PowerPoint Presentation</vt:lpstr>
      <vt:lpstr>Pendahuluan</vt:lpstr>
      <vt:lpstr>Latar Belakang</vt:lpstr>
      <vt:lpstr>Analisa Data</vt:lpstr>
      <vt:lpstr>Proses Flow</vt:lpstr>
      <vt:lpstr>Model Seleksi</vt:lpstr>
      <vt:lpstr>Dokumentasi</vt:lpstr>
      <vt:lpstr>Kesimpulan</vt:lpstr>
      <vt:lpstr>PowerPoint Presentation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Panduan Peserta</dc:title>
  <dc:creator>Fahri Maulana</dc:creator>
  <cp:lastModifiedBy>EUGENE WINATA</cp:lastModifiedBy>
  <cp:revision>23</cp:revision>
  <cp:lastPrinted>2024-10-28T04:15:52Z</cp:lastPrinted>
  <dcterms:created xsi:type="dcterms:W3CDTF">2023-10-11T10:15:25Z</dcterms:created>
  <dcterms:modified xsi:type="dcterms:W3CDTF">2024-11-16T09:05:12Z</dcterms:modified>
</cp:coreProperties>
</file>