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5" r:id="rId9"/>
    <p:sldId id="266" r:id="rId10"/>
    <p:sldId id="269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DE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485" dt="2021-04-17T15:08:09.812"/>
    <p1510:client id="{0318248C-502D-3C42-2A98-686BDD349AF6}" v="646" dt="2021-04-15T03:32:49.703"/>
    <p1510:client id="{450A51AD-C22B-4CD2-26D0-12175AD951FF}" v="403" dt="2021-04-13T02:04:22.429"/>
    <p1510:client id="{4B2B5F25-0A6A-B4BD-E521-A15D8F167741}" v="52" dt="2021-04-14T18:27:06.468"/>
    <p1510:client id="{4B5DEAD0-CE91-4F6F-8AB1-1025F351F9E8}" v="479" dt="2021-04-12T14:48:29.608"/>
    <p1510:client id="{4CB131AE-C87C-D6B9-CE16-6A37F14F0378}" v="1" dt="2021-04-15T14:57:55.714"/>
    <p1510:client id="{4F06BE9F-C02D-0000-A09A-ABF85ADE8E97}" v="78" dt="2021-04-14T02:32:51.620"/>
    <p1510:client id="{6FF684ED-C797-24EC-A33D-7CBCD4B42BD9}" v="220" dt="2021-04-15T15:08:15.578"/>
    <p1510:client id="{7557171A-2C6E-D38E-96EE-0215CB2CEB7B}" v="315" dt="2021-04-14T18:14:52.751"/>
    <p1510:client id="{909D2782-EEE3-EEEA-47DA-1306AD30D594}" v="247" dt="2021-04-15T01:36:10.230"/>
    <p1510:client id="{AEA9BE9F-5097-0000-A09D-B32D71429A99}" v="19" dt="2021-04-16T02:25:59.638"/>
    <p1510:client id="{B466C72D-3EC5-7D9C-41DA-FD8A80B6FE66}" v="265" dt="2021-04-14T18:30:35.894"/>
    <p1510:client id="{B88BBD9F-E06E-0000-A0C4-BC1516195A14}" v="239" dt="2021-04-12T15:11:19.169"/>
    <p1510:client id="{BE77DE19-3750-D556-AE0C-833B73C4E933}" v="5" dt="2021-04-15T14:58:13.532"/>
    <p1510:client id="{CB0F5DBA-015F-806C-4502-9B752B866E08}" v="494" dt="2021-04-12T16:22:50.274"/>
    <p1510:client id="{D469C5F4-E3F8-C1AB-C37C-1364FEF3B7B5}" v="3" dt="2021-04-15T05:10:03.554"/>
    <p1510:client id="{FA6F7B0B-032B-488C-AA4B-33EF3B406B53}" v="13" dt="2021-04-16T11:23:45.657"/>
    <p1510:client id="{FC8B694E-0A7B-3578-0241-FE5EA2499E87}" v="14" dt="2021-04-15T14:42:5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E2568-92C8-49D5-A77D-9F26A04A4BB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033078-AE80-4CE2-8E3A-A958E02645F4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Customer will have one or many Orders.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062C10F5-A2F2-4312-8A96-496FCAF05B7E}" type="parTrans" cxnId="{52E4E579-DCF1-4D4C-AE3C-155B2B5FA4EF}">
      <dgm:prSet/>
      <dgm:spPr/>
      <dgm:t>
        <a:bodyPr/>
        <a:lstStyle/>
        <a:p>
          <a:endParaRPr lang="en-US"/>
        </a:p>
      </dgm:t>
    </dgm:pt>
    <dgm:pt modelId="{6572B93E-F637-48A0-B99E-C5D23FF4056B}" type="sibTrans" cxnId="{52E4E579-DCF1-4D4C-AE3C-155B2B5FA4EF}">
      <dgm:prSet/>
      <dgm:spPr/>
      <dgm:t>
        <a:bodyPr/>
        <a:lstStyle/>
        <a:p>
          <a:endParaRPr lang="en-US"/>
        </a:p>
      </dgm:t>
    </dgm:pt>
    <dgm:pt modelId="{2A979D5D-E2B3-4FDA-9133-F5D48E04EC6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Each Order will have zero or many Returns. </a:t>
          </a:r>
        </a:p>
      </dgm:t>
    </dgm:pt>
    <dgm:pt modelId="{32A79181-036E-463D-8EDF-B0F476A0C469}" type="parTrans" cxnId="{B22685FA-DDBF-4018-8DD1-287DB15CD628}">
      <dgm:prSet/>
      <dgm:spPr/>
      <dgm:t>
        <a:bodyPr/>
        <a:lstStyle/>
        <a:p>
          <a:endParaRPr lang="en-US"/>
        </a:p>
      </dgm:t>
    </dgm:pt>
    <dgm:pt modelId="{44D914F2-E7A6-45CC-BE39-E90081001979}" type="sibTrans" cxnId="{B22685FA-DDBF-4018-8DD1-287DB15CD628}">
      <dgm:prSet/>
      <dgm:spPr/>
      <dgm:t>
        <a:bodyPr/>
        <a:lstStyle/>
        <a:p>
          <a:endParaRPr lang="en-US"/>
        </a:p>
      </dgm:t>
    </dgm:pt>
    <dgm:pt modelId="{75E1795F-1D6C-4490-B973-60E8F977E766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Revenue will have zero or many Orders.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2874975F-60C0-4290-BC4B-2321CFA71DD9}" type="parTrans" cxnId="{62FC3FAA-7A2A-4FA7-A22B-A33CBDA9E15B}">
      <dgm:prSet/>
      <dgm:spPr/>
      <dgm:t>
        <a:bodyPr/>
        <a:lstStyle/>
        <a:p>
          <a:endParaRPr lang="en-US"/>
        </a:p>
      </dgm:t>
    </dgm:pt>
    <dgm:pt modelId="{AF2E8446-9EDD-456A-919F-21437F12F31E}" type="sibTrans" cxnId="{62FC3FAA-7A2A-4FA7-A22B-A33CBDA9E15B}">
      <dgm:prSet/>
      <dgm:spPr/>
      <dgm:t>
        <a:bodyPr/>
        <a:lstStyle/>
        <a:p>
          <a:endParaRPr lang="en-US"/>
        </a:p>
      </dgm:t>
    </dgm:pt>
    <dgm:pt modelId="{A27899AA-3510-43E2-AAA3-F88FC3535585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Order must have one Shipping Task.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43891252-E247-47FE-A223-5B2D085B74A2}" type="parTrans" cxnId="{D69BE3B6-2E15-4B67-AE2C-F6231972E7DF}">
      <dgm:prSet/>
      <dgm:spPr/>
      <dgm:t>
        <a:bodyPr/>
        <a:lstStyle/>
        <a:p>
          <a:endParaRPr lang="en-US"/>
        </a:p>
      </dgm:t>
    </dgm:pt>
    <dgm:pt modelId="{D043F039-3A30-428D-B2A6-232271A67AA2}" type="sibTrans" cxnId="{D69BE3B6-2E15-4B67-AE2C-F6231972E7DF}">
      <dgm:prSet/>
      <dgm:spPr/>
      <dgm:t>
        <a:bodyPr/>
        <a:lstStyle/>
        <a:p>
          <a:endParaRPr lang="en-US"/>
        </a:p>
      </dgm:t>
    </dgm:pt>
    <dgm:pt modelId="{0C048E6E-598B-4310-B6B6-376D4BAC403A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Order must have one Order Detail.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4F3EE988-0A3F-41EF-97D1-89D036E30784}" type="parTrans" cxnId="{6B83548E-07BD-44F3-B813-5DADD60D17C9}">
      <dgm:prSet/>
      <dgm:spPr/>
      <dgm:t>
        <a:bodyPr/>
        <a:lstStyle/>
        <a:p>
          <a:endParaRPr lang="en-US"/>
        </a:p>
      </dgm:t>
    </dgm:pt>
    <dgm:pt modelId="{04BDDFB5-26C0-4859-BC33-19DEB1B89FAE}" type="sibTrans" cxnId="{6B83548E-07BD-44F3-B813-5DADD60D17C9}">
      <dgm:prSet/>
      <dgm:spPr/>
      <dgm:t>
        <a:bodyPr/>
        <a:lstStyle/>
        <a:p>
          <a:endParaRPr lang="en-US"/>
        </a:p>
      </dgm:t>
    </dgm:pt>
    <dgm:pt modelId="{6D348CDC-C67A-4797-9373-70640227C32F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Order Detail will have one or many Warehouse Peoducts.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E0CFF9ED-B597-4BCA-96FE-24E2D1BFE0A5}" type="parTrans" cxnId="{5AB73730-C03E-4FF8-96CA-670424B551D5}">
      <dgm:prSet/>
      <dgm:spPr/>
      <dgm:t>
        <a:bodyPr/>
        <a:lstStyle/>
        <a:p>
          <a:endParaRPr lang="en-US"/>
        </a:p>
      </dgm:t>
    </dgm:pt>
    <dgm:pt modelId="{6ABB54B8-90DF-437F-9F51-0855E592B9F4}" type="sibTrans" cxnId="{5AB73730-C03E-4FF8-96CA-670424B551D5}">
      <dgm:prSet/>
      <dgm:spPr/>
      <dgm:t>
        <a:bodyPr/>
        <a:lstStyle/>
        <a:p>
          <a:endParaRPr lang="en-US"/>
        </a:p>
      </dgm:t>
    </dgm:pt>
    <dgm:pt modelId="{3150AD58-5FA4-48C5-B81D-BAC2DCE5834C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Return must have one Warehouse Product.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9D3433F0-56FE-479C-9008-3D995A23F9EC}" type="parTrans" cxnId="{29536F23-2A34-4D97-B328-7936802BEABD}">
      <dgm:prSet/>
      <dgm:spPr/>
      <dgm:t>
        <a:bodyPr/>
        <a:lstStyle/>
        <a:p>
          <a:endParaRPr lang="en-US"/>
        </a:p>
      </dgm:t>
    </dgm:pt>
    <dgm:pt modelId="{4730908F-4FCE-42C2-B863-A9D449ADA2EF}" type="sibTrans" cxnId="{29536F23-2A34-4D97-B328-7936802BEABD}">
      <dgm:prSet/>
      <dgm:spPr/>
      <dgm:t>
        <a:bodyPr/>
        <a:lstStyle/>
        <a:p>
          <a:endParaRPr lang="en-US"/>
        </a:p>
      </dgm:t>
    </dgm:pt>
    <dgm:pt modelId="{D9BB3ED6-A880-4F3D-BFB2-7E7D2C22EC72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Employee Salary Record will have zero or many Revenues.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59759E3E-ABBB-45E6-8161-1C2DEAF9D18A}" type="parTrans" cxnId="{DBAC5AD4-F400-491F-A7B0-3FAA62C88C50}">
      <dgm:prSet/>
      <dgm:spPr/>
      <dgm:t>
        <a:bodyPr/>
        <a:lstStyle/>
        <a:p>
          <a:endParaRPr lang="en-US"/>
        </a:p>
      </dgm:t>
    </dgm:pt>
    <dgm:pt modelId="{1325BB49-2CB7-4E58-AAFD-70642E3D55ED}" type="sibTrans" cxnId="{DBAC5AD4-F400-491F-A7B0-3FAA62C88C50}">
      <dgm:prSet/>
      <dgm:spPr/>
      <dgm:t>
        <a:bodyPr/>
        <a:lstStyle/>
        <a:p>
          <a:endParaRPr lang="en-US"/>
        </a:p>
      </dgm:t>
    </dgm:pt>
    <dgm:pt modelId="{492FE060-07AA-4B2F-ABD8-B2EFA02A9FD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Each Warehouse will have one or more Warehouse Products. </a:t>
          </a:r>
        </a:p>
      </dgm:t>
    </dgm:pt>
    <dgm:pt modelId="{C3ECC604-2E76-476B-9A08-79C8999DE91D}" type="parTrans" cxnId="{2CBCDD01-F111-4D97-94D6-114E9CBE85E6}">
      <dgm:prSet/>
      <dgm:spPr/>
      <dgm:t>
        <a:bodyPr/>
        <a:lstStyle/>
        <a:p>
          <a:endParaRPr lang="en-US"/>
        </a:p>
      </dgm:t>
    </dgm:pt>
    <dgm:pt modelId="{4CD56DC3-E36E-4396-A3CF-9F1E8414784B}" type="sibTrans" cxnId="{2CBCDD01-F111-4D97-94D6-114E9CBE85E6}">
      <dgm:prSet/>
      <dgm:spPr/>
      <dgm:t>
        <a:bodyPr/>
        <a:lstStyle/>
        <a:p>
          <a:endParaRPr lang="en-US"/>
        </a:p>
      </dgm:t>
    </dgm:pt>
    <dgm:pt modelId="{2181ADDB-EEF9-4A99-8041-6543FFCA5D29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Employee will stay in one or many Warehouses.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4BAB4D45-BEB9-4DE3-9207-73C77DC0DDDA}" type="parTrans" cxnId="{BD6065AD-5BEA-4170-B33E-CB8264051304}">
      <dgm:prSet/>
      <dgm:spPr/>
      <dgm:t>
        <a:bodyPr/>
        <a:lstStyle/>
        <a:p>
          <a:endParaRPr lang="en-US"/>
        </a:p>
      </dgm:t>
    </dgm:pt>
    <dgm:pt modelId="{22CFD62F-97AB-40B2-ADF7-64CF91E65C2E}" type="sibTrans" cxnId="{BD6065AD-5BEA-4170-B33E-CB8264051304}">
      <dgm:prSet/>
      <dgm:spPr/>
      <dgm:t>
        <a:bodyPr/>
        <a:lstStyle/>
        <a:p>
          <a:endParaRPr lang="en-US"/>
        </a:p>
      </dgm:t>
    </dgm:pt>
    <dgm:pt modelId="{BC942B4B-442C-4A01-BA1E-7C6CC5AF7E77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Employee will have one or many Records of Employee Direct Deposit.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3E8971A1-CFC5-4FB7-8812-BE52100089FE}" type="parTrans" cxnId="{B756FF80-0183-4385-86BB-6C73C5C6381B}">
      <dgm:prSet/>
      <dgm:spPr/>
      <dgm:t>
        <a:bodyPr/>
        <a:lstStyle/>
        <a:p>
          <a:endParaRPr lang="en-US"/>
        </a:p>
      </dgm:t>
    </dgm:pt>
    <dgm:pt modelId="{A821CFD4-F688-4D1E-A013-04A9E186CE1F}" type="sibTrans" cxnId="{B756FF80-0183-4385-86BB-6C73C5C6381B}">
      <dgm:prSet/>
      <dgm:spPr/>
      <dgm:t>
        <a:bodyPr/>
        <a:lstStyle/>
        <a:p>
          <a:endParaRPr lang="en-US"/>
        </a:p>
      </dgm:t>
    </dgm:pt>
    <dgm:pt modelId="{1B5E27CF-271E-4CDC-90FC-BA868B5BDAA7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Employee will have zero or many Employee Reimbursements.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91064BEF-132F-4CE6-9BD4-AC6FB20544F2}" type="parTrans" cxnId="{7C3BAE05-9B47-4C44-8D3C-3F8FBCE5E3B5}">
      <dgm:prSet/>
      <dgm:spPr/>
      <dgm:t>
        <a:bodyPr/>
        <a:lstStyle/>
        <a:p>
          <a:endParaRPr lang="en-US"/>
        </a:p>
      </dgm:t>
    </dgm:pt>
    <dgm:pt modelId="{BAEC8AF9-F861-4D8D-9313-AAEBF3EB4F56}" type="sibTrans" cxnId="{7C3BAE05-9B47-4C44-8D3C-3F8FBCE5E3B5}">
      <dgm:prSet/>
      <dgm:spPr/>
      <dgm:t>
        <a:bodyPr/>
        <a:lstStyle/>
        <a:p>
          <a:endParaRPr lang="en-US"/>
        </a:p>
      </dgm:t>
    </dgm:pt>
    <dgm:pt modelId="{0FA50A2B-3F47-4EDA-B9A5-20C1C0E36DD1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Employee will have one Employee Salary.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B322A4D9-59A5-443D-BAF4-DBBDE7B7D727}" type="parTrans" cxnId="{E36C69AE-E87F-4738-B50B-BE88A13D72FF}">
      <dgm:prSet/>
      <dgm:spPr/>
      <dgm:t>
        <a:bodyPr/>
        <a:lstStyle/>
        <a:p>
          <a:endParaRPr lang="en-US"/>
        </a:p>
      </dgm:t>
    </dgm:pt>
    <dgm:pt modelId="{78C2C549-5891-42F6-93EF-EF3EE72F5988}" type="sibTrans" cxnId="{E36C69AE-E87F-4738-B50B-BE88A13D72FF}">
      <dgm:prSet/>
      <dgm:spPr/>
      <dgm:t>
        <a:bodyPr/>
        <a:lstStyle/>
        <a:p>
          <a:endParaRPr lang="en-US"/>
        </a:p>
      </dgm:t>
    </dgm:pt>
    <dgm:pt modelId="{0C1D2B31-DD04-41F4-B4CA-83FC29B7C297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Employee will have zero or many Shipping Task.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D3B4C3BD-F57A-422B-A1DF-0C7B6B6BDEF7}" type="parTrans" cxnId="{A8E85455-B8E3-4CCB-8D87-63F164790A1D}">
      <dgm:prSet/>
      <dgm:spPr/>
      <dgm:t>
        <a:bodyPr/>
        <a:lstStyle/>
        <a:p>
          <a:endParaRPr lang="en-US"/>
        </a:p>
      </dgm:t>
    </dgm:pt>
    <dgm:pt modelId="{BBC1DCEF-6EA6-4FE3-846D-6813A1C3C0CB}" type="sibTrans" cxnId="{A8E85455-B8E3-4CCB-8D87-63F164790A1D}">
      <dgm:prSet/>
      <dgm:spPr/>
      <dgm:t>
        <a:bodyPr/>
        <a:lstStyle/>
        <a:p>
          <a:endParaRPr lang="en-US"/>
        </a:p>
      </dgm:t>
    </dgm:pt>
    <dgm:pt modelId="{04FAD4CD-93A6-4418-8E27-3C252E0439D5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Shipping Task will have one Shipping Record.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66F53F6E-7BF8-47CF-8516-9372AB163CFB}" type="parTrans" cxnId="{CBDDDCA8-E629-4F3F-8C53-8A5EC4C29C20}">
      <dgm:prSet/>
      <dgm:spPr/>
      <dgm:t>
        <a:bodyPr/>
        <a:lstStyle/>
        <a:p>
          <a:endParaRPr lang="en-US"/>
        </a:p>
      </dgm:t>
    </dgm:pt>
    <dgm:pt modelId="{81A61644-EF81-4822-A733-7DB76AF513B7}" type="sibTrans" cxnId="{CBDDDCA8-E629-4F3F-8C53-8A5EC4C29C20}">
      <dgm:prSet/>
      <dgm:spPr/>
      <dgm:t>
        <a:bodyPr/>
        <a:lstStyle/>
        <a:p>
          <a:endParaRPr lang="en-US"/>
        </a:p>
      </dgm:t>
    </dgm:pt>
    <dgm:pt modelId="{19C2B3D3-3EBD-4642-A422-D18A1F1B2AC1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Warehouse Product will have one or many Products.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F690D621-2914-439E-BA3D-BBAD6B905E22}" type="parTrans" cxnId="{36365D35-FA17-4CD7-BB0B-DB1B261D83ED}">
      <dgm:prSet/>
      <dgm:spPr/>
      <dgm:t>
        <a:bodyPr/>
        <a:lstStyle/>
        <a:p>
          <a:endParaRPr lang="en-US"/>
        </a:p>
      </dgm:t>
    </dgm:pt>
    <dgm:pt modelId="{A1E981D1-09A7-45AC-940A-1E41E6AA28EC}" type="sibTrans" cxnId="{36365D35-FA17-4CD7-BB0B-DB1B261D83ED}">
      <dgm:prSet/>
      <dgm:spPr/>
      <dgm:t>
        <a:bodyPr/>
        <a:lstStyle/>
        <a:p>
          <a:endParaRPr lang="en-US"/>
        </a:p>
      </dgm:t>
    </dgm:pt>
    <dgm:pt modelId="{22C9B0A3-D0C1-41E6-A9D4-D7A800357483}">
      <dgm:prSet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Each Product will have one or many Supplies Product Details.</a:t>
          </a:r>
          <a:r>
            <a:rPr lang="en-US" b="1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b="1">
            <a:solidFill>
              <a:schemeClr val="tx1"/>
            </a:solidFill>
          </a:endParaRPr>
        </a:p>
      </dgm:t>
    </dgm:pt>
    <dgm:pt modelId="{51E2CF37-E75A-4A90-A45D-37DDB68117AB}" type="parTrans" cxnId="{7B122AB1-B326-4159-AAA0-BFC0DF3B672F}">
      <dgm:prSet/>
      <dgm:spPr/>
      <dgm:t>
        <a:bodyPr/>
        <a:lstStyle/>
        <a:p>
          <a:endParaRPr lang="en-US"/>
        </a:p>
      </dgm:t>
    </dgm:pt>
    <dgm:pt modelId="{8C10DF0D-0665-4531-8B8C-B4D81E783A27}" type="sibTrans" cxnId="{7B122AB1-B326-4159-AAA0-BFC0DF3B672F}">
      <dgm:prSet/>
      <dgm:spPr/>
      <dgm:t>
        <a:bodyPr/>
        <a:lstStyle/>
        <a:p>
          <a:endParaRPr lang="en-US"/>
        </a:p>
      </dgm:t>
    </dgm:pt>
    <dgm:pt modelId="{2760517C-2128-4E55-9B03-22AAF7F47FFB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Each Product will only be stored in one Warehouse. Supplies will have one or many Supplies Product Details. Supplies action date should be recorded in supplies action date.</a:t>
          </a:r>
        </a:p>
      </dgm:t>
    </dgm:pt>
    <dgm:pt modelId="{8ACE0DD3-38A4-4DD3-A1DB-B982B33B2037}" type="parTrans" cxnId="{AEBF088D-33E4-4EF8-BCFF-13DC24288064}">
      <dgm:prSet/>
      <dgm:spPr/>
      <dgm:t>
        <a:bodyPr/>
        <a:lstStyle/>
        <a:p>
          <a:endParaRPr lang="en-US"/>
        </a:p>
      </dgm:t>
    </dgm:pt>
    <dgm:pt modelId="{B89594B9-682C-4C1B-AB54-82D35AD49D20}" type="sibTrans" cxnId="{AEBF088D-33E4-4EF8-BCFF-13DC24288064}">
      <dgm:prSet/>
      <dgm:spPr/>
      <dgm:t>
        <a:bodyPr/>
        <a:lstStyle/>
        <a:p>
          <a:endParaRPr lang="en-US"/>
        </a:p>
      </dgm:t>
    </dgm:pt>
    <dgm:pt modelId="{6FE73DEC-34A3-417F-A5B0-04085F81E7CB}" type="pres">
      <dgm:prSet presAssocID="{694E2568-92C8-49D5-A77D-9F26A04A4BBB}" presName="diagram" presStyleCnt="0">
        <dgm:presLayoutVars>
          <dgm:dir/>
          <dgm:resizeHandles val="exact"/>
        </dgm:presLayoutVars>
      </dgm:prSet>
      <dgm:spPr/>
    </dgm:pt>
    <dgm:pt modelId="{38690ABD-8B4F-41FF-9EEB-A28F6FB6037B}" type="pres">
      <dgm:prSet presAssocID="{6B033078-AE80-4CE2-8E3A-A958E02645F4}" presName="node" presStyleLbl="node1" presStyleIdx="0" presStyleCnt="18">
        <dgm:presLayoutVars>
          <dgm:bulletEnabled val="1"/>
        </dgm:presLayoutVars>
      </dgm:prSet>
      <dgm:spPr/>
    </dgm:pt>
    <dgm:pt modelId="{7516268D-4C91-4AFF-8803-0C75E40309E7}" type="pres">
      <dgm:prSet presAssocID="{6572B93E-F637-48A0-B99E-C5D23FF4056B}" presName="sibTrans" presStyleCnt="0"/>
      <dgm:spPr/>
    </dgm:pt>
    <dgm:pt modelId="{7EDB75CC-B826-4A42-A6BD-E7D15D4A6C50}" type="pres">
      <dgm:prSet presAssocID="{2A979D5D-E2B3-4FDA-9133-F5D48E04EC66}" presName="node" presStyleLbl="node1" presStyleIdx="1" presStyleCnt="18">
        <dgm:presLayoutVars>
          <dgm:bulletEnabled val="1"/>
        </dgm:presLayoutVars>
      </dgm:prSet>
      <dgm:spPr/>
    </dgm:pt>
    <dgm:pt modelId="{12D08ACF-DC34-4C77-AEB2-91C8CAFDFDF8}" type="pres">
      <dgm:prSet presAssocID="{44D914F2-E7A6-45CC-BE39-E90081001979}" presName="sibTrans" presStyleCnt="0"/>
      <dgm:spPr/>
    </dgm:pt>
    <dgm:pt modelId="{87C5CF28-29CF-4258-91E8-D96BEEF10DCD}" type="pres">
      <dgm:prSet presAssocID="{75E1795F-1D6C-4490-B973-60E8F977E766}" presName="node" presStyleLbl="node1" presStyleIdx="2" presStyleCnt="18">
        <dgm:presLayoutVars>
          <dgm:bulletEnabled val="1"/>
        </dgm:presLayoutVars>
      </dgm:prSet>
      <dgm:spPr/>
    </dgm:pt>
    <dgm:pt modelId="{5958F907-1662-40B1-A1D9-FD8B4570C2E3}" type="pres">
      <dgm:prSet presAssocID="{AF2E8446-9EDD-456A-919F-21437F12F31E}" presName="sibTrans" presStyleCnt="0"/>
      <dgm:spPr/>
    </dgm:pt>
    <dgm:pt modelId="{05D2721A-E618-4878-A096-FB75A3238C28}" type="pres">
      <dgm:prSet presAssocID="{A27899AA-3510-43E2-AAA3-F88FC3535585}" presName="node" presStyleLbl="node1" presStyleIdx="3" presStyleCnt="18">
        <dgm:presLayoutVars>
          <dgm:bulletEnabled val="1"/>
        </dgm:presLayoutVars>
      </dgm:prSet>
      <dgm:spPr/>
    </dgm:pt>
    <dgm:pt modelId="{AB6485DD-7736-4BA0-A4BA-503193B1D98D}" type="pres">
      <dgm:prSet presAssocID="{D043F039-3A30-428D-B2A6-232271A67AA2}" presName="sibTrans" presStyleCnt="0"/>
      <dgm:spPr/>
    </dgm:pt>
    <dgm:pt modelId="{DAB5E2B5-78CA-4DD9-970A-44ADAB00C23D}" type="pres">
      <dgm:prSet presAssocID="{0C048E6E-598B-4310-B6B6-376D4BAC403A}" presName="node" presStyleLbl="node1" presStyleIdx="4" presStyleCnt="18">
        <dgm:presLayoutVars>
          <dgm:bulletEnabled val="1"/>
        </dgm:presLayoutVars>
      </dgm:prSet>
      <dgm:spPr/>
    </dgm:pt>
    <dgm:pt modelId="{B4308C65-1F38-44AD-8415-DA5244D2117C}" type="pres">
      <dgm:prSet presAssocID="{04BDDFB5-26C0-4859-BC33-19DEB1B89FAE}" presName="sibTrans" presStyleCnt="0"/>
      <dgm:spPr/>
    </dgm:pt>
    <dgm:pt modelId="{3B433774-4F5E-40CD-B005-5C0200E22D59}" type="pres">
      <dgm:prSet presAssocID="{6D348CDC-C67A-4797-9373-70640227C32F}" presName="node" presStyleLbl="node1" presStyleIdx="5" presStyleCnt="18">
        <dgm:presLayoutVars>
          <dgm:bulletEnabled val="1"/>
        </dgm:presLayoutVars>
      </dgm:prSet>
      <dgm:spPr/>
    </dgm:pt>
    <dgm:pt modelId="{ABC07E56-7AFE-43C5-B48C-D9DF13ED764B}" type="pres">
      <dgm:prSet presAssocID="{6ABB54B8-90DF-437F-9F51-0855E592B9F4}" presName="sibTrans" presStyleCnt="0"/>
      <dgm:spPr/>
    </dgm:pt>
    <dgm:pt modelId="{CBD14FE6-CABC-4905-909A-B4E6FD0B9EE5}" type="pres">
      <dgm:prSet presAssocID="{3150AD58-5FA4-48C5-B81D-BAC2DCE5834C}" presName="node" presStyleLbl="node1" presStyleIdx="6" presStyleCnt="18">
        <dgm:presLayoutVars>
          <dgm:bulletEnabled val="1"/>
        </dgm:presLayoutVars>
      </dgm:prSet>
      <dgm:spPr/>
    </dgm:pt>
    <dgm:pt modelId="{5287061E-86C2-498C-BE68-D7FDBC60366E}" type="pres">
      <dgm:prSet presAssocID="{4730908F-4FCE-42C2-B863-A9D449ADA2EF}" presName="sibTrans" presStyleCnt="0"/>
      <dgm:spPr/>
    </dgm:pt>
    <dgm:pt modelId="{986E07E6-49DE-4B57-85D7-7FE61883B6C7}" type="pres">
      <dgm:prSet presAssocID="{D9BB3ED6-A880-4F3D-BFB2-7E7D2C22EC72}" presName="node" presStyleLbl="node1" presStyleIdx="7" presStyleCnt="18">
        <dgm:presLayoutVars>
          <dgm:bulletEnabled val="1"/>
        </dgm:presLayoutVars>
      </dgm:prSet>
      <dgm:spPr/>
    </dgm:pt>
    <dgm:pt modelId="{F475E168-A0DD-4F19-A71E-539F28C42CA6}" type="pres">
      <dgm:prSet presAssocID="{1325BB49-2CB7-4E58-AAFD-70642E3D55ED}" presName="sibTrans" presStyleCnt="0"/>
      <dgm:spPr/>
    </dgm:pt>
    <dgm:pt modelId="{4D4435C8-78B2-4EE7-9544-9697CAC04D1D}" type="pres">
      <dgm:prSet presAssocID="{492FE060-07AA-4B2F-ABD8-B2EFA02A9FDC}" presName="node" presStyleLbl="node1" presStyleIdx="8" presStyleCnt="18">
        <dgm:presLayoutVars>
          <dgm:bulletEnabled val="1"/>
        </dgm:presLayoutVars>
      </dgm:prSet>
      <dgm:spPr/>
    </dgm:pt>
    <dgm:pt modelId="{2BCB11FF-E116-4E8E-BB7E-8F80FF9A19A6}" type="pres">
      <dgm:prSet presAssocID="{4CD56DC3-E36E-4396-A3CF-9F1E8414784B}" presName="sibTrans" presStyleCnt="0"/>
      <dgm:spPr/>
    </dgm:pt>
    <dgm:pt modelId="{943C5012-34E9-4519-B1D1-4C430892FBCD}" type="pres">
      <dgm:prSet presAssocID="{2181ADDB-EEF9-4A99-8041-6543FFCA5D29}" presName="node" presStyleLbl="node1" presStyleIdx="9" presStyleCnt="18">
        <dgm:presLayoutVars>
          <dgm:bulletEnabled val="1"/>
        </dgm:presLayoutVars>
      </dgm:prSet>
      <dgm:spPr/>
    </dgm:pt>
    <dgm:pt modelId="{F12CA819-893F-4A11-B98F-62D6317386CF}" type="pres">
      <dgm:prSet presAssocID="{22CFD62F-97AB-40B2-ADF7-64CF91E65C2E}" presName="sibTrans" presStyleCnt="0"/>
      <dgm:spPr/>
    </dgm:pt>
    <dgm:pt modelId="{9DFB3269-EF57-4ED8-A332-980550511D12}" type="pres">
      <dgm:prSet presAssocID="{BC942B4B-442C-4A01-BA1E-7C6CC5AF7E77}" presName="node" presStyleLbl="node1" presStyleIdx="10" presStyleCnt="18">
        <dgm:presLayoutVars>
          <dgm:bulletEnabled val="1"/>
        </dgm:presLayoutVars>
      </dgm:prSet>
      <dgm:spPr/>
    </dgm:pt>
    <dgm:pt modelId="{D62674DD-4CE3-43FE-B925-F882489B6207}" type="pres">
      <dgm:prSet presAssocID="{A821CFD4-F688-4D1E-A013-04A9E186CE1F}" presName="sibTrans" presStyleCnt="0"/>
      <dgm:spPr/>
    </dgm:pt>
    <dgm:pt modelId="{B7D7234D-5A92-434A-9CCD-893204BD2BE1}" type="pres">
      <dgm:prSet presAssocID="{1B5E27CF-271E-4CDC-90FC-BA868B5BDAA7}" presName="node" presStyleLbl="node1" presStyleIdx="11" presStyleCnt="18">
        <dgm:presLayoutVars>
          <dgm:bulletEnabled val="1"/>
        </dgm:presLayoutVars>
      </dgm:prSet>
      <dgm:spPr/>
    </dgm:pt>
    <dgm:pt modelId="{B4942EDD-339E-45A8-9C39-AD728291BCD0}" type="pres">
      <dgm:prSet presAssocID="{BAEC8AF9-F861-4D8D-9313-AAEBF3EB4F56}" presName="sibTrans" presStyleCnt="0"/>
      <dgm:spPr/>
    </dgm:pt>
    <dgm:pt modelId="{99EC001E-8BFD-4558-9ACC-796CCF9E6559}" type="pres">
      <dgm:prSet presAssocID="{0FA50A2B-3F47-4EDA-B9A5-20C1C0E36DD1}" presName="node" presStyleLbl="node1" presStyleIdx="12" presStyleCnt="18">
        <dgm:presLayoutVars>
          <dgm:bulletEnabled val="1"/>
        </dgm:presLayoutVars>
      </dgm:prSet>
      <dgm:spPr/>
    </dgm:pt>
    <dgm:pt modelId="{336BB12C-4419-4825-B60A-58D5E519A466}" type="pres">
      <dgm:prSet presAssocID="{78C2C549-5891-42F6-93EF-EF3EE72F5988}" presName="sibTrans" presStyleCnt="0"/>
      <dgm:spPr/>
    </dgm:pt>
    <dgm:pt modelId="{4456E394-A7B3-4F82-9456-FD9717D0F4B9}" type="pres">
      <dgm:prSet presAssocID="{0C1D2B31-DD04-41F4-B4CA-83FC29B7C297}" presName="node" presStyleLbl="node1" presStyleIdx="13" presStyleCnt="18">
        <dgm:presLayoutVars>
          <dgm:bulletEnabled val="1"/>
        </dgm:presLayoutVars>
      </dgm:prSet>
      <dgm:spPr/>
    </dgm:pt>
    <dgm:pt modelId="{C249798A-453C-4911-B18D-A101E6AA41DB}" type="pres">
      <dgm:prSet presAssocID="{BBC1DCEF-6EA6-4FE3-846D-6813A1C3C0CB}" presName="sibTrans" presStyleCnt="0"/>
      <dgm:spPr/>
    </dgm:pt>
    <dgm:pt modelId="{2C0B512D-9962-409A-80FA-33A5BBA5FC07}" type="pres">
      <dgm:prSet presAssocID="{04FAD4CD-93A6-4418-8E27-3C252E0439D5}" presName="node" presStyleLbl="node1" presStyleIdx="14" presStyleCnt="18">
        <dgm:presLayoutVars>
          <dgm:bulletEnabled val="1"/>
        </dgm:presLayoutVars>
      </dgm:prSet>
      <dgm:spPr/>
    </dgm:pt>
    <dgm:pt modelId="{692FB344-1846-43A1-86AC-595CCEDE8FF0}" type="pres">
      <dgm:prSet presAssocID="{81A61644-EF81-4822-A733-7DB76AF513B7}" presName="sibTrans" presStyleCnt="0"/>
      <dgm:spPr/>
    </dgm:pt>
    <dgm:pt modelId="{1A2A82EE-066C-424C-8C0A-1C94855B5E66}" type="pres">
      <dgm:prSet presAssocID="{19C2B3D3-3EBD-4642-A422-D18A1F1B2AC1}" presName="node" presStyleLbl="node1" presStyleIdx="15" presStyleCnt="18">
        <dgm:presLayoutVars>
          <dgm:bulletEnabled val="1"/>
        </dgm:presLayoutVars>
      </dgm:prSet>
      <dgm:spPr/>
    </dgm:pt>
    <dgm:pt modelId="{86BECCF6-81B0-4A74-B764-32F672620AC3}" type="pres">
      <dgm:prSet presAssocID="{A1E981D1-09A7-45AC-940A-1E41E6AA28EC}" presName="sibTrans" presStyleCnt="0"/>
      <dgm:spPr/>
    </dgm:pt>
    <dgm:pt modelId="{74532E6A-4718-4688-A6BA-EB9ED762FE70}" type="pres">
      <dgm:prSet presAssocID="{22C9B0A3-D0C1-41E6-A9D4-D7A800357483}" presName="node" presStyleLbl="node1" presStyleIdx="16" presStyleCnt="18">
        <dgm:presLayoutVars>
          <dgm:bulletEnabled val="1"/>
        </dgm:presLayoutVars>
      </dgm:prSet>
      <dgm:spPr/>
    </dgm:pt>
    <dgm:pt modelId="{5213C114-EAE4-49D6-BDDB-6F544A6F2809}" type="pres">
      <dgm:prSet presAssocID="{8C10DF0D-0665-4531-8B8C-B4D81E783A27}" presName="sibTrans" presStyleCnt="0"/>
      <dgm:spPr/>
    </dgm:pt>
    <dgm:pt modelId="{892A4B94-B4B6-4C1F-BC6D-9E9CF6700836}" type="pres">
      <dgm:prSet presAssocID="{2760517C-2128-4E55-9B03-22AAF7F47FFB}" presName="node" presStyleLbl="node1" presStyleIdx="17" presStyleCnt="18">
        <dgm:presLayoutVars>
          <dgm:bulletEnabled val="1"/>
        </dgm:presLayoutVars>
      </dgm:prSet>
      <dgm:spPr/>
    </dgm:pt>
  </dgm:ptLst>
  <dgm:cxnLst>
    <dgm:cxn modelId="{2CBCDD01-F111-4D97-94D6-114E9CBE85E6}" srcId="{694E2568-92C8-49D5-A77D-9F26A04A4BBB}" destId="{492FE060-07AA-4B2F-ABD8-B2EFA02A9FDC}" srcOrd="8" destOrd="0" parTransId="{C3ECC604-2E76-476B-9A08-79C8999DE91D}" sibTransId="{4CD56DC3-E36E-4396-A3CF-9F1E8414784B}"/>
    <dgm:cxn modelId="{7C3BAE05-9B47-4C44-8D3C-3F8FBCE5E3B5}" srcId="{694E2568-92C8-49D5-A77D-9F26A04A4BBB}" destId="{1B5E27CF-271E-4CDC-90FC-BA868B5BDAA7}" srcOrd="11" destOrd="0" parTransId="{91064BEF-132F-4CE6-9BD4-AC6FB20544F2}" sibTransId="{BAEC8AF9-F861-4D8D-9313-AAEBF3EB4F56}"/>
    <dgm:cxn modelId="{67F7F00E-B2BF-432C-AF04-37A6F3FFFDD9}" type="presOf" srcId="{0C048E6E-598B-4310-B6B6-376D4BAC403A}" destId="{DAB5E2B5-78CA-4DD9-970A-44ADAB00C23D}" srcOrd="0" destOrd="0" presId="urn:microsoft.com/office/officeart/2005/8/layout/default"/>
    <dgm:cxn modelId="{29536F23-2A34-4D97-B328-7936802BEABD}" srcId="{694E2568-92C8-49D5-A77D-9F26A04A4BBB}" destId="{3150AD58-5FA4-48C5-B81D-BAC2DCE5834C}" srcOrd="6" destOrd="0" parTransId="{9D3433F0-56FE-479C-9008-3D995A23F9EC}" sibTransId="{4730908F-4FCE-42C2-B863-A9D449ADA2EF}"/>
    <dgm:cxn modelId="{D5F30C26-ECA4-4159-8B7A-F89BF5DDDC94}" type="presOf" srcId="{6B033078-AE80-4CE2-8E3A-A958E02645F4}" destId="{38690ABD-8B4F-41FF-9EEB-A28F6FB6037B}" srcOrd="0" destOrd="0" presId="urn:microsoft.com/office/officeart/2005/8/layout/default"/>
    <dgm:cxn modelId="{6BF7CA27-7EA0-43D4-9856-2BDD92A53F90}" type="presOf" srcId="{19C2B3D3-3EBD-4642-A422-D18A1F1B2AC1}" destId="{1A2A82EE-066C-424C-8C0A-1C94855B5E66}" srcOrd="0" destOrd="0" presId="urn:microsoft.com/office/officeart/2005/8/layout/default"/>
    <dgm:cxn modelId="{5AB73730-C03E-4FF8-96CA-670424B551D5}" srcId="{694E2568-92C8-49D5-A77D-9F26A04A4BBB}" destId="{6D348CDC-C67A-4797-9373-70640227C32F}" srcOrd="5" destOrd="0" parTransId="{E0CFF9ED-B597-4BCA-96FE-24E2D1BFE0A5}" sibTransId="{6ABB54B8-90DF-437F-9F51-0855E592B9F4}"/>
    <dgm:cxn modelId="{36365D35-FA17-4CD7-BB0B-DB1B261D83ED}" srcId="{694E2568-92C8-49D5-A77D-9F26A04A4BBB}" destId="{19C2B3D3-3EBD-4642-A422-D18A1F1B2AC1}" srcOrd="15" destOrd="0" parTransId="{F690D621-2914-439E-BA3D-BBAD6B905E22}" sibTransId="{A1E981D1-09A7-45AC-940A-1E41E6AA28EC}"/>
    <dgm:cxn modelId="{38BA923E-307D-432A-ADFC-F4E0A6447B4A}" type="presOf" srcId="{1B5E27CF-271E-4CDC-90FC-BA868B5BDAA7}" destId="{B7D7234D-5A92-434A-9CCD-893204BD2BE1}" srcOrd="0" destOrd="0" presId="urn:microsoft.com/office/officeart/2005/8/layout/default"/>
    <dgm:cxn modelId="{1BAF3841-DBCA-4180-9D3D-1C8B22D6AFB7}" type="presOf" srcId="{2760517C-2128-4E55-9B03-22AAF7F47FFB}" destId="{892A4B94-B4B6-4C1F-BC6D-9E9CF6700836}" srcOrd="0" destOrd="0" presId="urn:microsoft.com/office/officeart/2005/8/layout/default"/>
    <dgm:cxn modelId="{DC14DB63-61D8-4917-8CEB-1C57EE3B9671}" type="presOf" srcId="{BC942B4B-442C-4A01-BA1E-7C6CC5AF7E77}" destId="{9DFB3269-EF57-4ED8-A332-980550511D12}" srcOrd="0" destOrd="0" presId="urn:microsoft.com/office/officeart/2005/8/layout/default"/>
    <dgm:cxn modelId="{F971F368-DC01-4EBF-A39A-5998072BD420}" type="presOf" srcId="{A27899AA-3510-43E2-AAA3-F88FC3535585}" destId="{05D2721A-E618-4878-A096-FB75A3238C28}" srcOrd="0" destOrd="0" presId="urn:microsoft.com/office/officeart/2005/8/layout/default"/>
    <dgm:cxn modelId="{CD48DB6A-D023-4CD2-AF8F-0A8BEE01C9D2}" type="presOf" srcId="{0C1D2B31-DD04-41F4-B4CA-83FC29B7C297}" destId="{4456E394-A7B3-4F82-9456-FD9717D0F4B9}" srcOrd="0" destOrd="0" presId="urn:microsoft.com/office/officeart/2005/8/layout/default"/>
    <dgm:cxn modelId="{7E936F6F-D8CE-4A27-B5FA-00202695567A}" type="presOf" srcId="{D9BB3ED6-A880-4F3D-BFB2-7E7D2C22EC72}" destId="{986E07E6-49DE-4B57-85D7-7FE61883B6C7}" srcOrd="0" destOrd="0" presId="urn:microsoft.com/office/officeart/2005/8/layout/default"/>
    <dgm:cxn modelId="{42D85A70-9674-4083-BA3E-6456FB521F2A}" type="presOf" srcId="{694E2568-92C8-49D5-A77D-9F26A04A4BBB}" destId="{6FE73DEC-34A3-417F-A5B0-04085F81E7CB}" srcOrd="0" destOrd="0" presId="urn:microsoft.com/office/officeart/2005/8/layout/default"/>
    <dgm:cxn modelId="{321ACB73-A1AE-4535-AB9C-7B611D4A5EAC}" type="presOf" srcId="{6D348CDC-C67A-4797-9373-70640227C32F}" destId="{3B433774-4F5E-40CD-B005-5C0200E22D59}" srcOrd="0" destOrd="0" presId="urn:microsoft.com/office/officeart/2005/8/layout/default"/>
    <dgm:cxn modelId="{A8E85455-B8E3-4CCB-8D87-63F164790A1D}" srcId="{694E2568-92C8-49D5-A77D-9F26A04A4BBB}" destId="{0C1D2B31-DD04-41F4-B4CA-83FC29B7C297}" srcOrd="13" destOrd="0" parTransId="{D3B4C3BD-F57A-422B-A1DF-0C7B6B6BDEF7}" sibTransId="{BBC1DCEF-6EA6-4FE3-846D-6813A1C3C0CB}"/>
    <dgm:cxn modelId="{52E4E579-DCF1-4D4C-AE3C-155B2B5FA4EF}" srcId="{694E2568-92C8-49D5-A77D-9F26A04A4BBB}" destId="{6B033078-AE80-4CE2-8E3A-A958E02645F4}" srcOrd="0" destOrd="0" parTransId="{062C10F5-A2F2-4312-8A96-496FCAF05B7E}" sibTransId="{6572B93E-F637-48A0-B99E-C5D23FF4056B}"/>
    <dgm:cxn modelId="{B756FF80-0183-4385-86BB-6C73C5C6381B}" srcId="{694E2568-92C8-49D5-A77D-9F26A04A4BBB}" destId="{BC942B4B-442C-4A01-BA1E-7C6CC5AF7E77}" srcOrd="10" destOrd="0" parTransId="{3E8971A1-CFC5-4FB7-8812-BE52100089FE}" sibTransId="{A821CFD4-F688-4D1E-A013-04A9E186CE1F}"/>
    <dgm:cxn modelId="{3039FB86-D722-4469-A98F-05AB509CF273}" type="presOf" srcId="{492FE060-07AA-4B2F-ABD8-B2EFA02A9FDC}" destId="{4D4435C8-78B2-4EE7-9544-9697CAC04D1D}" srcOrd="0" destOrd="0" presId="urn:microsoft.com/office/officeart/2005/8/layout/default"/>
    <dgm:cxn modelId="{AEBF088D-33E4-4EF8-BCFF-13DC24288064}" srcId="{694E2568-92C8-49D5-A77D-9F26A04A4BBB}" destId="{2760517C-2128-4E55-9B03-22AAF7F47FFB}" srcOrd="17" destOrd="0" parTransId="{8ACE0DD3-38A4-4DD3-A1DB-B982B33B2037}" sibTransId="{B89594B9-682C-4C1B-AB54-82D35AD49D20}"/>
    <dgm:cxn modelId="{6B83548E-07BD-44F3-B813-5DADD60D17C9}" srcId="{694E2568-92C8-49D5-A77D-9F26A04A4BBB}" destId="{0C048E6E-598B-4310-B6B6-376D4BAC403A}" srcOrd="4" destOrd="0" parTransId="{4F3EE988-0A3F-41EF-97D1-89D036E30784}" sibTransId="{04BDDFB5-26C0-4859-BC33-19DEB1B89FAE}"/>
    <dgm:cxn modelId="{1B94D091-52F2-47C5-A350-9D9308A634CF}" type="presOf" srcId="{04FAD4CD-93A6-4418-8E27-3C252E0439D5}" destId="{2C0B512D-9962-409A-80FA-33A5BBA5FC07}" srcOrd="0" destOrd="0" presId="urn:microsoft.com/office/officeart/2005/8/layout/default"/>
    <dgm:cxn modelId="{9C1F7D92-71BD-4F0A-96B7-376823277529}" type="presOf" srcId="{2181ADDB-EEF9-4A99-8041-6543FFCA5D29}" destId="{943C5012-34E9-4519-B1D1-4C430892FBCD}" srcOrd="0" destOrd="0" presId="urn:microsoft.com/office/officeart/2005/8/layout/default"/>
    <dgm:cxn modelId="{D50CF9A3-A354-4373-A7B8-E02227BC876A}" type="presOf" srcId="{75E1795F-1D6C-4490-B973-60E8F977E766}" destId="{87C5CF28-29CF-4258-91E8-D96BEEF10DCD}" srcOrd="0" destOrd="0" presId="urn:microsoft.com/office/officeart/2005/8/layout/default"/>
    <dgm:cxn modelId="{CBDDDCA8-E629-4F3F-8C53-8A5EC4C29C20}" srcId="{694E2568-92C8-49D5-A77D-9F26A04A4BBB}" destId="{04FAD4CD-93A6-4418-8E27-3C252E0439D5}" srcOrd="14" destOrd="0" parTransId="{66F53F6E-7BF8-47CF-8516-9372AB163CFB}" sibTransId="{81A61644-EF81-4822-A733-7DB76AF513B7}"/>
    <dgm:cxn modelId="{62FC3FAA-7A2A-4FA7-A22B-A33CBDA9E15B}" srcId="{694E2568-92C8-49D5-A77D-9F26A04A4BBB}" destId="{75E1795F-1D6C-4490-B973-60E8F977E766}" srcOrd="2" destOrd="0" parTransId="{2874975F-60C0-4290-BC4B-2321CFA71DD9}" sibTransId="{AF2E8446-9EDD-456A-919F-21437F12F31E}"/>
    <dgm:cxn modelId="{BD6065AD-5BEA-4170-B33E-CB8264051304}" srcId="{694E2568-92C8-49D5-A77D-9F26A04A4BBB}" destId="{2181ADDB-EEF9-4A99-8041-6543FFCA5D29}" srcOrd="9" destOrd="0" parTransId="{4BAB4D45-BEB9-4DE3-9207-73C77DC0DDDA}" sibTransId="{22CFD62F-97AB-40B2-ADF7-64CF91E65C2E}"/>
    <dgm:cxn modelId="{E36C69AE-E87F-4738-B50B-BE88A13D72FF}" srcId="{694E2568-92C8-49D5-A77D-9F26A04A4BBB}" destId="{0FA50A2B-3F47-4EDA-B9A5-20C1C0E36DD1}" srcOrd="12" destOrd="0" parTransId="{B322A4D9-59A5-443D-BAF4-DBBDE7B7D727}" sibTransId="{78C2C549-5891-42F6-93EF-EF3EE72F5988}"/>
    <dgm:cxn modelId="{7B122AB1-B326-4159-AAA0-BFC0DF3B672F}" srcId="{694E2568-92C8-49D5-A77D-9F26A04A4BBB}" destId="{22C9B0A3-D0C1-41E6-A9D4-D7A800357483}" srcOrd="16" destOrd="0" parTransId="{51E2CF37-E75A-4A90-A45D-37DDB68117AB}" sibTransId="{8C10DF0D-0665-4531-8B8C-B4D81E783A27}"/>
    <dgm:cxn modelId="{D69BE3B6-2E15-4B67-AE2C-F6231972E7DF}" srcId="{694E2568-92C8-49D5-A77D-9F26A04A4BBB}" destId="{A27899AA-3510-43E2-AAA3-F88FC3535585}" srcOrd="3" destOrd="0" parTransId="{43891252-E247-47FE-A223-5B2D085B74A2}" sibTransId="{D043F039-3A30-428D-B2A6-232271A67AA2}"/>
    <dgm:cxn modelId="{DBAC5AD4-F400-491F-A7B0-3FAA62C88C50}" srcId="{694E2568-92C8-49D5-A77D-9F26A04A4BBB}" destId="{D9BB3ED6-A880-4F3D-BFB2-7E7D2C22EC72}" srcOrd="7" destOrd="0" parTransId="{59759E3E-ABBB-45E6-8161-1C2DEAF9D18A}" sibTransId="{1325BB49-2CB7-4E58-AAFD-70642E3D55ED}"/>
    <dgm:cxn modelId="{2B856AE9-B926-4706-8A4B-90DB07E576BA}" type="presOf" srcId="{3150AD58-5FA4-48C5-B81D-BAC2DCE5834C}" destId="{CBD14FE6-CABC-4905-909A-B4E6FD0B9EE5}" srcOrd="0" destOrd="0" presId="urn:microsoft.com/office/officeart/2005/8/layout/default"/>
    <dgm:cxn modelId="{4A86DAEF-DB62-4594-9878-0BD94762C63C}" type="presOf" srcId="{2A979D5D-E2B3-4FDA-9133-F5D48E04EC66}" destId="{7EDB75CC-B826-4A42-A6BD-E7D15D4A6C50}" srcOrd="0" destOrd="0" presId="urn:microsoft.com/office/officeart/2005/8/layout/default"/>
    <dgm:cxn modelId="{CD1948F6-A6BC-4E43-925B-A0A72CC8EC79}" type="presOf" srcId="{22C9B0A3-D0C1-41E6-A9D4-D7A800357483}" destId="{74532E6A-4718-4688-A6BA-EB9ED762FE70}" srcOrd="0" destOrd="0" presId="urn:microsoft.com/office/officeart/2005/8/layout/default"/>
    <dgm:cxn modelId="{8609E8F7-8C28-42E1-A59C-8E6BCCC434B9}" type="presOf" srcId="{0FA50A2B-3F47-4EDA-B9A5-20C1C0E36DD1}" destId="{99EC001E-8BFD-4558-9ACC-796CCF9E6559}" srcOrd="0" destOrd="0" presId="urn:microsoft.com/office/officeart/2005/8/layout/default"/>
    <dgm:cxn modelId="{B22685FA-DDBF-4018-8DD1-287DB15CD628}" srcId="{694E2568-92C8-49D5-A77D-9F26A04A4BBB}" destId="{2A979D5D-E2B3-4FDA-9133-F5D48E04EC66}" srcOrd="1" destOrd="0" parTransId="{32A79181-036E-463D-8EDF-B0F476A0C469}" sibTransId="{44D914F2-E7A6-45CC-BE39-E90081001979}"/>
    <dgm:cxn modelId="{740D945B-175C-4709-8540-489364FEE301}" type="presParOf" srcId="{6FE73DEC-34A3-417F-A5B0-04085F81E7CB}" destId="{38690ABD-8B4F-41FF-9EEB-A28F6FB6037B}" srcOrd="0" destOrd="0" presId="urn:microsoft.com/office/officeart/2005/8/layout/default"/>
    <dgm:cxn modelId="{88225627-AA63-4E00-AB56-0B4B996AF7AD}" type="presParOf" srcId="{6FE73DEC-34A3-417F-A5B0-04085F81E7CB}" destId="{7516268D-4C91-4AFF-8803-0C75E40309E7}" srcOrd="1" destOrd="0" presId="urn:microsoft.com/office/officeart/2005/8/layout/default"/>
    <dgm:cxn modelId="{07A8F4AD-9DA7-4369-8784-5F1AB492D998}" type="presParOf" srcId="{6FE73DEC-34A3-417F-A5B0-04085F81E7CB}" destId="{7EDB75CC-B826-4A42-A6BD-E7D15D4A6C50}" srcOrd="2" destOrd="0" presId="urn:microsoft.com/office/officeart/2005/8/layout/default"/>
    <dgm:cxn modelId="{E3FB62DF-6F4A-46F2-8AB3-C4FA89BD8253}" type="presParOf" srcId="{6FE73DEC-34A3-417F-A5B0-04085F81E7CB}" destId="{12D08ACF-DC34-4C77-AEB2-91C8CAFDFDF8}" srcOrd="3" destOrd="0" presId="urn:microsoft.com/office/officeart/2005/8/layout/default"/>
    <dgm:cxn modelId="{8707DD02-1110-4A4C-BF2E-4A1930D45356}" type="presParOf" srcId="{6FE73DEC-34A3-417F-A5B0-04085F81E7CB}" destId="{87C5CF28-29CF-4258-91E8-D96BEEF10DCD}" srcOrd="4" destOrd="0" presId="urn:microsoft.com/office/officeart/2005/8/layout/default"/>
    <dgm:cxn modelId="{FEE9DEB1-4E1B-4DD3-A964-221DB8C0EAFB}" type="presParOf" srcId="{6FE73DEC-34A3-417F-A5B0-04085F81E7CB}" destId="{5958F907-1662-40B1-A1D9-FD8B4570C2E3}" srcOrd="5" destOrd="0" presId="urn:microsoft.com/office/officeart/2005/8/layout/default"/>
    <dgm:cxn modelId="{54281BEF-760A-4FDF-80A7-0701C153966F}" type="presParOf" srcId="{6FE73DEC-34A3-417F-A5B0-04085F81E7CB}" destId="{05D2721A-E618-4878-A096-FB75A3238C28}" srcOrd="6" destOrd="0" presId="urn:microsoft.com/office/officeart/2005/8/layout/default"/>
    <dgm:cxn modelId="{EC841712-7354-430D-8F39-66BA45525337}" type="presParOf" srcId="{6FE73DEC-34A3-417F-A5B0-04085F81E7CB}" destId="{AB6485DD-7736-4BA0-A4BA-503193B1D98D}" srcOrd="7" destOrd="0" presId="urn:microsoft.com/office/officeart/2005/8/layout/default"/>
    <dgm:cxn modelId="{7FE30B30-511E-49E9-BF5C-ECF1730B9B8F}" type="presParOf" srcId="{6FE73DEC-34A3-417F-A5B0-04085F81E7CB}" destId="{DAB5E2B5-78CA-4DD9-970A-44ADAB00C23D}" srcOrd="8" destOrd="0" presId="urn:microsoft.com/office/officeart/2005/8/layout/default"/>
    <dgm:cxn modelId="{07165013-9D85-4BFB-8E40-0FCDAA63C691}" type="presParOf" srcId="{6FE73DEC-34A3-417F-A5B0-04085F81E7CB}" destId="{B4308C65-1F38-44AD-8415-DA5244D2117C}" srcOrd="9" destOrd="0" presId="urn:microsoft.com/office/officeart/2005/8/layout/default"/>
    <dgm:cxn modelId="{164C2B5E-427D-413D-863A-850EB45DAC11}" type="presParOf" srcId="{6FE73DEC-34A3-417F-A5B0-04085F81E7CB}" destId="{3B433774-4F5E-40CD-B005-5C0200E22D59}" srcOrd="10" destOrd="0" presId="urn:microsoft.com/office/officeart/2005/8/layout/default"/>
    <dgm:cxn modelId="{0EC010C8-EC90-4DBC-B451-E3387CB2B456}" type="presParOf" srcId="{6FE73DEC-34A3-417F-A5B0-04085F81E7CB}" destId="{ABC07E56-7AFE-43C5-B48C-D9DF13ED764B}" srcOrd="11" destOrd="0" presId="urn:microsoft.com/office/officeart/2005/8/layout/default"/>
    <dgm:cxn modelId="{C025949C-6CA2-422A-B8EA-0ECE351687DA}" type="presParOf" srcId="{6FE73DEC-34A3-417F-A5B0-04085F81E7CB}" destId="{CBD14FE6-CABC-4905-909A-B4E6FD0B9EE5}" srcOrd="12" destOrd="0" presId="urn:microsoft.com/office/officeart/2005/8/layout/default"/>
    <dgm:cxn modelId="{78770832-D05F-4158-B436-C9562AF48F66}" type="presParOf" srcId="{6FE73DEC-34A3-417F-A5B0-04085F81E7CB}" destId="{5287061E-86C2-498C-BE68-D7FDBC60366E}" srcOrd="13" destOrd="0" presId="urn:microsoft.com/office/officeart/2005/8/layout/default"/>
    <dgm:cxn modelId="{F0F897AB-35FF-4FF7-88B3-205E856C3760}" type="presParOf" srcId="{6FE73DEC-34A3-417F-A5B0-04085F81E7CB}" destId="{986E07E6-49DE-4B57-85D7-7FE61883B6C7}" srcOrd="14" destOrd="0" presId="urn:microsoft.com/office/officeart/2005/8/layout/default"/>
    <dgm:cxn modelId="{1A66BFCE-15F1-4561-94A7-D5BAEBB8E222}" type="presParOf" srcId="{6FE73DEC-34A3-417F-A5B0-04085F81E7CB}" destId="{F475E168-A0DD-4F19-A71E-539F28C42CA6}" srcOrd="15" destOrd="0" presId="urn:microsoft.com/office/officeart/2005/8/layout/default"/>
    <dgm:cxn modelId="{39AD967E-A3E9-4000-990F-8ABC0C0F0F5B}" type="presParOf" srcId="{6FE73DEC-34A3-417F-A5B0-04085F81E7CB}" destId="{4D4435C8-78B2-4EE7-9544-9697CAC04D1D}" srcOrd="16" destOrd="0" presId="urn:microsoft.com/office/officeart/2005/8/layout/default"/>
    <dgm:cxn modelId="{463E1EA7-8F66-4457-AF92-DF40F822EF7C}" type="presParOf" srcId="{6FE73DEC-34A3-417F-A5B0-04085F81E7CB}" destId="{2BCB11FF-E116-4E8E-BB7E-8F80FF9A19A6}" srcOrd="17" destOrd="0" presId="urn:microsoft.com/office/officeart/2005/8/layout/default"/>
    <dgm:cxn modelId="{7ED46771-827C-4D1B-9258-3DED86BFA619}" type="presParOf" srcId="{6FE73DEC-34A3-417F-A5B0-04085F81E7CB}" destId="{943C5012-34E9-4519-B1D1-4C430892FBCD}" srcOrd="18" destOrd="0" presId="urn:microsoft.com/office/officeart/2005/8/layout/default"/>
    <dgm:cxn modelId="{FB55B61C-35DA-4810-923D-E0CAEE4B4800}" type="presParOf" srcId="{6FE73DEC-34A3-417F-A5B0-04085F81E7CB}" destId="{F12CA819-893F-4A11-B98F-62D6317386CF}" srcOrd="19" destOrd="0" presId="urn:microsoft.com/office/officeart/2005/8/layout/default"/>
    <dgm:cxn modelId="{66FFC7B1-6F2A-4CCB-AD0B-88E428FFBEC2}" type="presParOf" srcId="{6FE73DEC-34A3-417F-A5B0-04085F81E7CB}" destId="{9DFB3269-EF57-4ED8-A332-980550511D12}" srcOrd="20" destOrd="0" presId="urn:microsoft.com/office/officeart/2005/8/layout/default"/>
    <dgm:cxn modelId="{531C5CD5-D569-44C9-A857-E7E4338B2048}" type="presParOf" srcId="{6FE73DEC-34A3-417F-A5B0-04085F81E7CB}" destId="{D62674DD-4CE3-43FE-B925-F882489B6207}" srcOrd="21" destOrd="0" presId="urn:microsoft.com/office/officeart/2005/8/layout/default"/>
    <dgm:cxn modelId="{2874DE0A-3CF6-4232-9406-F63A8D320A6A}" type="presParOf" srcId="{6FE73DEC-34A3-417F-A5B0-04085F81E7CB}" destId="{B7D7234D-5A92-434A-9CCD-893204BD2BE1}" srcOrd="22" destOrd="0" presId="urn:microsoft.com/office/officeart/2005/8/layout/default"/>
    <dgm:cxn modelId="{13E05BEE-129A-45D7-98B4-5556AED2229D}" type="presParOf" srcId="{6FE73DEC-34A3-417F-A5B0-04085F81E7CB}" destId="{B4942EDD-339E-45A8-9C39-AD728291BCD0}" srcOrd="23" destOrd="0" presId="urn:microsoft.com/office/officeart/2005/8/layout/default"/>
    <dgm:cxn modelId="{7C4F96AB-53DA-4B94-B615-8D3521BBFAE5}" type="presParOf" srcId="{6FE73DEC-34A3-417F-A5B0-04085F81E7CB}" destId="{99EC001E-8BFD-4558-9ACC-796CCF9E6559}" srcOrd="24" destOrd="0" presId="urn:microsoft.com/office/officeart/2005/8/layout/default"/>
    <dgm:cxn modelId="{0F584F28-5099-40F6-933D-6425D0DDFC85}" type="presParOf" srcId="{6FE73DEC-34A3-417F-A5B0-04085F81E7CB}" destId="{336BB12C-4419-4825-B60A-58D5E519A466}" srcOrd="25" destOrd="0" presId="urn:microsoft.com/office/officeart/2005/8/layout/default"/>
    <dgm:cxn modelId="{B423FAAE-AE1B-41F2-85EA-9F97769C5412}" type="presParOf" srcId="{6FE73DEC-34A3-417F-A5B0-04085F81E7CB}" destId="{4456E394-A7B3-4F82-9456-FD9717D0F4B9}" srcOrd="26" destOrd="0" presId="urn:microsoft.com/office/officeart/2005/8/layout/default"/>
    <dgm:cxn modelId="{8F864AC8-8CA8-4A81-94B9-5C06AFBE399C}" type="presParOf" srcId="{6FE73DEC-34A3-417F-A5B0-04085F81E7CB}" destId="{C249798A-453C-4911-B18D-A101E6AA41DB}" srcOrd="27" destOrd="0" presId="urn:microsoft.com/office/officeart/2005/8/layout/default"/>
    <dgm:cxn modelId="{097E8C91-F4C2-4673-9229-F67848B111A3}" type="presParOf" srcId="{6FE73DEC-34A3-417F-A5B0-04085F81E7CB}" destId="{2C0B512D-9962-409A-80FA-33A5BBA5FC07}" srcOrd="28" destOrd="0" presId="urn:microsoft.com/office/officeart/2005/8/layout/default"/>
    <dgm:cxn modelId="{4B13C9FA-5C6C-4B93-92D5-71020E8B328A}" type="presParOf" srcId="{6FE73DEC-34A3-417F-A5B0-04085F81E7CB}" destId="{692FB344-1846-43A1-86AC-595CCEDE8FF0}" srcOrd="29" destOrd="0" presId="urn:microsoft.com/office/officeart/2005/8/layout/default"/>
    <dgm:cxn modelId="{64424146-6BA1-46FE-BC08-3DEDED4A251E}" type="presParOf" srcId="{6FE73DEC-34A3-417F-A5B0-04085F81E7CB}" destId="{1A2A82EE-066C-424C-8C0A-1C94855B5E66}" srcOrd="30" destOrd="0" presId="urn:microsoft.com/office/officeart/2005/8/layout/default"/>
    <dgm:cxn modelId="{476E1B18-CB0A-47A2-8CCA-8FD9BD37157C}" type="presParOf" srcId="{6FE73DEC-34A3-417F-A5B0-04085F81E7CB}" destId="{86BECCF6-81B0-4A74-B764-32F672620AC3}" srcOrd="31" destOrd="0" presId="urn:microsoft.com/office/officeart/2005/8/layout/default"/>
    <dgm:cxn modelId="{2D2099BE-6B93-4ECA-A412-7FB78341974F}" type="presParOf" srcId="{6FE73DEC-34A3-417F-A5B0-04085F81E7CB}" destId="{74532E6A-4718-4688-A6BA-EB9ED762FE70}" srcOrd="32" destOrd="0" presId="urn:microsoft.com/office/officeart/2005/8/layout/default"/>
    <dgm:cxn modelId="{9DC30063-7844-48FD-A944-13DCB2E64C47}" type="presParOf" srcId="{6FE73DEC-34A3-417F-A5B0-04085F81E7CB}" destId="{5213C114-EAE4-49D6-BDDB-6F544A6F2809}" srcOrd="33" destOrd="0" presId="urn:microsoft.com/office/officeart/2005/8/layout/default"/>
    <dgm:cxn modelId="{489B135E-BB1F-4FE4-A477-54AB4D1D0742}" type="presParOf" srcId="{6FE73DEC-34A3-417F-A5B0-04085F81E7CB}" destId="{892A4B94-B4B6-4C1F-BC6D-9E9CF6700836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90ABD-8B4F-41FF-9EEB-A28F6FB6037B}">
      <dsp:nvSpPr>
        <dsp:cNvPr id="0" name=""/>
        <dsp:cNvSpPr/>
      </dsp:nvSpPr>
      <dsp:spPr>
        <a:xfrm>
          <a:off x="420753" y="93"/>
          <a:ext cx="1390026" cy="834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Customer will have one or many Orders.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420753" y="93"/>
        <a:ext cx="1390026" cy="834015"/>
      </dsp:txXfrm>
    </dsp:sp>
    <dsp:sp modelId="{7EDB75CC-B826-4A42-A6BD-E7D15D4A6C50}">
      <dsp:nvSpPr>
        <dsp:cNvPr id="0" name=""/>
        <dsp:cNvSpPr/>
      </dsp:nvSpPr>
      <dsp:spPr>
        <a:xfrm>
          <a:off x="1949782" y="93"/>
          <a:ext cx="1390026" cy="834015"/>
        </a:xfrm>
        <a:prstGeom prst="rect">
          <a:avLst/>
        </a:prstGeom>
        <a:solidFill>
          <a:schemeClr val="accent2">
            <a:hueOff val="-85610"/>
            <a:satOff val="-4937"/>
            <a:lumOff val="5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Order will have zero or many Returns. </a:t>
          </a:r>
        </a:p>
      </dsp:txBody>
      <dsp:txXfrm>
        <a:off x="1949782" y="93"/>
        <a:ext cx="1390026" cy="834015"/>
      </dsp:txXfrm>
    </dsp:sp>
    <dsp:sp modelId="{87C5CF28-29CF-4258-91E8-D96BEEF10DCD}">
      <dsp:nvSpPr>
        <dsp:cNvPr id="0" name=""/>
        <dsp:cNvSpPr/>
      </dsp:nvSpPr>
      <dsp:spPr>
        <a:xfrm>
          <a:off x="3478810" y="93"/>
          <a:ext cx="1390026" cy="834015"/>
        </a:xfrm>
        <a:prstGeom prst="rect">
          <a:avLst/>
        </a:prstGeom>
        <a:solidFill>
          <a:schemeClr val="accent2">
            <a:hueOff val="-171219"/>
            <a:satOff val="-9874"/>
            <a:lumOff val="10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Revenue will have zero or many Orders.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3478810" y="93"/>
        <a:ext cx="1390026" cy="834015"/>
      </dsp:txXfrm>
    </dsp:sp>
    <dsp:sp modelId="{05D2721A-E618-4878-A096-FB75A3238C28}">
      <dsp:nvSpPr>
        <dsp:cNvPr id="0" name=""/>
        <dsp:cNvSpPr/>
      </dsp:nvSpPr>
      <dsp:spPr>
        <a:xfrm>
          <a:off x="5007839" y="93"/>
          <a:ext cx="1390026" cy="834015"/>
        </a:xfrm>
        <a:prstGeom prst="rect">
          <a:avLst/>
        </a:prstGeom>
        <a:solidFill>
          <a:schemeClr val="accent2">
            <a:hueOff val="-256829"/>
            <a:satOff val="-14811"/>
            <a:lumOff val="1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Order must have one Shipping Task.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5007839" y="93"/>
        <a:ext cx="1390026" cy="834015"/>
      </dsp:txXfrm>
    </dsp:sp>
    <dsp:sp modelId="{DAB5E2B5-78CA-4DD9-970A-44ADAB00C23D}">
      <dsp:nvSpPr>
        <dsp:cNvPr id="0" name=""/>
        <dsp:cNvSpPr/>
      </dsp:nvSpPr>
      <dsp:spPr>
        <a:xfrm>
          <a:off x="420753" y="973111"/>
          <a:ext cx="1390026" cy="834015"/>
        </a:xfrm>
        <a:prstGeom prst="rect">
          <a:avLst/>
        </a:prstGeom>
        <a:solidFill>
          <a:schemeClr val="accent2">
            <a:hueOff val="-342438"/>
            <a:satOff val="-19748"/>
            <a:lumOff val="2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Order must have one Order Detail.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420753" y="973111"/>
        <a:ext cx="1390026" cy="834015"/>
      </dsp:txXfrm>
    </dsp:sp>
    <dsp:sp modelId="{3B433774-4F5E-40CD-B005-5C0200E22D59}">
      <dsp:nvSpPr>
        <dsp:cNvPr id="0" name=""/>
        <dsp:cNvSpPr/>
      </dsp:nvSpPr>
      <dsp:spPr>
        <a:xfrm>
          <a:off x="1949782" y="973111"/>
          <a:ext cx="1390026" cy="834015"/>
        </a:xfrm>
        <a:prstGeom prst="rect">
          <a:avLst/>
        </a:prstGeom>
        <a:solidFill>
          <a:schemeClr val="accent2">
            <a:hueOff val="-428048"/>
            <a:satOff val="-24685"/>
            <a:lumOff val="25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Order Detail will have one or many Warehouse Peoducts.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1949782" y="973111"/>
        <a:ext cx="1390026" cy="834015"/>
      </dsp:txXfrm>
    </dsp:sp>
    <dsp:sp modelId="{CBD14FE6-CABC-4905-909A-B4E6FD0B9EE5}">
      <dsp:nvSpPr>
        <dsp:cNvPr id="0" name=""/>
        <dsp:cNvSpPr/>
      </dsp:nvSpPr>
      <dsp:spPr>
        <a:xfrm>
          <a:off x="3478810" y="973111"/>
          <a:ext cx="1390026" cy="834015"/>
        </a:xfrm>
        <a:prstGeom prst="rect">
          <a:avLst/>
        </a:prstGeom>
        <a:solidFill>
          <a:schemeClr val="accent2">
            <a:hueOff val="-513658"/>
            <a:satOff val="-29622"/>
            <a:lumOff val="3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Return must have one Warehouse Product.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3478810" y="973111"/>
        <a:ext cx="1390026" cy="834015"/>
      </dsp:txXfrm>
    </dsp:sp>
    <dsp:sp modelId="{986E07E6-49DE-4B57-85D7-7FE61883B6C7}">
      <dsp:nvSpPr>
        <dsp:cNvPr id="0" name=""/>
        <dsp:cNvSpPr/>
      </dsp:nvSpPr>
      <dsp:spPr>
        <a:xfrm>
          <a:off x="5007839" y="973111"/>
          <a:ext cx="1390026" cy="834015"/>
        </a:xfrm>
        <a:prstGeom prst="rect">
          <a:avLst/>
        </a:prstGeom>
        <a:solidFill>
          <a:schemeClr val="accent2">
            <a:hueOff val="-599267"/>
            <a:satOff val="-34559"/>
            <a:lumOff val="35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Employee Salary Record will have zero or many Revenues.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5007839" y="973111"/>
        <a:ext cx="1390026" cy="834015"/>
      </dsp:txXfrm>
    </dsp:sp>
    <dsp:sp modelId="{4D4435C8-78B2-4EE7-9544-9697CAC04D1D}">
      <dsp:nvSpPr>
        <dsp:cNvPr id="0" name=""/>
        <dsp:cNvSpPr/>
      </dsp:nvSpPr>
      <dsp:spPr>
        <a:xfrm>
          <a:off x="420753" y="1946130"/>
          <a:ext cx="1390026" cy="834015"/>
        </a:xfrm>
        <a:prstGeom prst="rect">
          <a:avLst/>
        </a:prstGeom>
        <a:solidFill>
          <a:schemeClr val="accent2">
            <a:hueOff val="-684877"/>
            <a:satOff val="-39496"/>
            <a:lumOff val="4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Warehouse will have one or more Warehouse Products. </a:t>
          </a:r>
        </a:p>
      </dsp:txBody>
      <dsp:txXfrm>
        <a:off x="420753" y="1946130"/>
        <a:ext cx="1390026" cy="834015"/>
      </dsp:txXfrm>
    </dsp:sp>
    <dsp:sp modelId="{943C5012-34E9-4519-B1D1-4C430892FBCD}">
      <dsp:nvSpPr>
        <dsp:cNvPr id="0" name=""/>
        <dsp:cNvSpPr/>
      </dsp:nvSpPr>
      <dsp:spPr>
        <a:xfrm>
          <a:off x="1949782" y="1946130"/>
          <a:ext cx="1390026" cy="834015"/>
        </a:xfrm>
        <a:prstGeom prst="rect">
          <a:avLst/>
        </a:prstGeom>
        <a:solidFill>
          <a:schemeClr val="accent2">
            <a:hueOff val="-770486"/>
            <a:satOff val="-44432"/>
            <a:lumOff val="4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Employee will stay in one or many Warehouses.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1949782" y="1946130"/>
        <a:ext cx="1390026" cy="834015"/>
      </dsp:txXfrm>
    </dsp:sp>
    <dsp:sp modelId="{9DFB3269-EF57-4ED8-A332-980550511D12}">
      <dsp:nvSpPr>
        <dsp:cNvPr id="0" name=""/>
        <dsp:cNvSpPr/>
      </dsp:nvSpPr>
      <dsp:spPr>
        <a:xfrm>
          <a:off x="3478810" y="1946130"/>
          <a:ext cx="1390026" cy="834015"/>
        </a:xfrm>
        <a:prstGeom prst="rect">
          <a:avLst/>
        </a:prstGeom>
        <a:solidFill>
          <a:schemeClr val="accent2">
            <a:hueOff val="-856096"/>
            <a:satOff val="-49369"/>
            <a:lumOff val="50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Employee will have one or many Records of Employee Direct Deposit.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3478810" y="1946130"/>
        <a:ext cx="1390026" cy="834015"/>
      </dsp:txXfrm>
    </dsp:sp>
    <dsp:sp modelId="{B7D7234D-5A92-434A-9CCD-893204BD2BE1}">
      <dsp:nvSpPr>
        <dsp:cNvPr id="0" name=""/>
        <dsp:cNvSpPr/>
      </dsp:nvSpPr>
      <dsp:spPr>
        <a:xfrm>
          <a:off x="5007839" y="1946130"/>
          <a:ext cx="1390026" cy="834015"/>
        </a:xfrm>
        <a:prstGeom prst="rect">
          <a:avLst/>
        </a:prstGeom>
        <a:solidFill>
          <a:schemeClr val="accent2">
            <a:hueOff val="-941706"/>
            <a:satOff val="-54306"/>
            <a:lumOff val="55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Employee will have zero or many Employee Reimbursements.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5007839" y="1946130"/>
        <a:ext cx="1390026" cy="834015"/>
      </dsp:txXfrm>
    </dsp:sp>
    <dsp:sp modelId="{99EC001E-8BFD-4558-9ACC-796CCF9E6559}">
      <dsp:nvSpPr>
        <dsp:cNvPr id="0" name=""/>
        <dsp:cNvSpPr/>
      </dsp:nvSpPr>
      <dsp:spPr>
        <a:xfrm>
          <a:off x="420753" y="2919148"/>
          <a:ext cx="1390026" cy="834015"/>
        </a:xfrm>
        <a:prstGeom prst="rect">
          <a:avLst/>
        </a:prstGeom>
        <a:solidFill>
          <a:schemeClr val="accent2">
            <a:hueOff val="-1027315"/>
            <a:satOff val="-59243"/>
            <a:lumOff val="60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Employee will have one Employee Salary.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420753" y="2919148"/>
        <a:ext cx="1390026" cy="834015"/>
      </dsp:txXfrm>
    </dsp:sp>
    <dsp:sp modelId="{4456E394-A7B3-4F82-9456-FD9717D0F4B9}">
      <dsp:nvSpPr>
        <dsp:cNvPr id="0" name=""/>
        <dsp:cNvSpPr/>
      </dsp:nvSpPr>
      <dsp:spPr>
        <a:xfrm>
          <a:off x="1949782" y="2919148"/>
          <a:ext cx="1390026" cy="834015"/>
        </a:xfrm>
        <a:prstGeom prst="rect">
          <a:avLst/>
        </a:prstGeom>
        <a:solidFill>
          <a:schemeClr val="accent2">
            <a:hueOff val="-1112925"/>
            <a:satOff val="-64180"/>
            <a:lumOff val="65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Employee will have zero or many Shipping Task.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1949782" y="2919148"/>
        <a:ext cx="1390026" cy="834015"/>
      </dsp:txXfrm>
    </dsp:sp>
    <dsp:sp modelId="{2C0B512D-9962-409A-80FA-33A5BBA5FC07}">
      <dsp:nvSpPr>
        <dsp:cNvPr id="0" name=""/>
        <dsp:cNvSpPr/>
      </dsp:nvSpPr>
      <dsp:spPr>
        <a:xfrm>
          <a:off x="3478810" y="2919148"/>
          <a:ext cx="1390026" cy="834015"/>
        </a:xfrm>
        <a:prstGeom prst="rect">
          <a:avLst/>
        </a:prstGeom>
        <a:solidFill>
          <a:schemeClr val="accent2">
            <a:hueOff val="-1198534"/>
            <a:satOff val="-69117"/>
            <a:lumOff val="7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Shipping Task will have one Shipping Record.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3478810" y="2919148"/>
        <a:ext cx="1390026" cy="834015"/>
      </dsp:txXfrm>
    </dsp:sp>
    <dsp:sp modelId="{1A2A82EE-066C-424C-8C0A-1C94855B5E66}">
      <dsp:nvSpPr>
        <dsp:cNvPr id="0" name=""/>
        <dsp:cNvSpPr/>
      </dsp:nvSpPr>
      <dsp:spPr>
        <a:xfrm>
          <a:off x="5007839" y="2919148"/>
          <a:ext cx="1390026" cy="834015"/>
        </a:xfrm>
        <a:prstGeom prst="rect">
          <a:avLst/>
        </a:prstGeom>
        <a:solidFill>
          <a:schemeClr val="accent2">
            <a:hueOff val="-1284144"/>
            <a:satOff val="-74054"/>
            <a:lumOff val="76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Warehouse Product will have one or many Products.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5007839" y="2919148"/>
        <a:ext cx="1390026" cy="834015"/>
      </dsp:txXfrm>
    </dsp:sp>
    <dsp:sp modelId="{74532E6A-4718-4688-A6BA-EB9ED762FE70}">
      <dsp:nvSpPr>
        <dsp:cNvPr id="0" name=""/>
        <dsp:cNvSpPr/>
      </dsp:nvSpPr>
      <dsp:spPr>
        <a:xfrm>
          <a:off x="1949782" y="3892166"/>
          <a:ext cx="1390026" cy="834015"/>
        </a:xfrm>
        <a:prstGeom prst="rect">
          <a:avLst/>
        </a:prstGeom>
        <a:solidFill>
          <a:schemeClr val="accent2">
            <a:hueOff val="-1369753"/>
            <a:satOff val="-78991"/>
            <a:lumOff val="81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Product will have one or many Supplies Product Details.</a:t>
          </a:r>
          <a:r>
            <a:rPr lang="en-US" sz="700" b="1" kern="1200">
              <a:solidFill>
                <a:schemeClr val="tx1"/>
              </a:solidFill>
              <a:latin typeface="Calibri Light" panose="020F0302020204030204"/>
            </a:rPr>
            <a:t> </a:t>
          </a:r>
          <a:endParaRPr lang="en-US" sz="700" b="1" kern="1200">
            <a:solidFill>
              <a:schemeClr val="tx1"/>
            </a:solidFill>
          </a:endParaRPr>
        </a:p>
      </dsp:txBody>
      <dsp:txXfrm>
        <a:off x="1949782" y="3892166"/>
        <a:ext cx="1390026" cy="834015"/>
      </dsp:txXfrm>
    </dsp:sp>
    <dsp:sp modelId="{892A4B94-B4B6-4C1F-BC6D-9E9CF6700836}">
      <dsp:nvSpPr>
        <dsp:cNvPr id="0" name=""/>
        <dsp:cNvSpPr/>
      </dsp:nvSpPr>
      <dsp:spPr>
        <a:xfrm>
          <a:off x="3478810" y="3892166"/>
          <a:ext cx="1390026" cy="83401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>
              <a:solidFill>
                <a:schemeClr val="tx1"/>
              </a:solidFill>
            </a:rPr>
            <a:t>Each Product will only be stored in one Warehouse. Supplies will have one or many Supplies Product Details. Supplies action date should be recorded in supplies action date.</a:t>
          </a:r>
        </a:p>
      </dsp:txBody>
      <dsp:txXfrm>
        <a:off x="3478810" y="3892166"/>
        <a:ext cx="1390026" cy="83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cs typeface="Calibri Light"/>
              </a:rPr>
              <a:t>INFO6210  </a:t>
            </a:r>
            <a:br>
              <a:rPr lang="en-US" sz="8000">
                <a:cs typeface="Calibri Light"/>
              </a:rPr>
            </a:br>
            <a:r>
              <a:rPr lang="en-US" sz="8000">
                <a:cs typeface="Calibri Light"/>
              </a:rPr>
              <a:t>E-Commerce Database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>
                <a:cs typeface="Calibri"/>
              </a:rPr>
              <a:t>Group 4</a:t>
            </a:r>
            <a:endParaRPr lang="en-US"/>
          </a:p>
          <a:p>
            <a:pPr algn="l"/>
            <a:r>
              <a:rPr lang="en-US" sz="2800" err="1">
                <a:cs typeface="Calibri"/>
              </a:rPr>
              <a:t>Ruobing</a:t>
            </a:r>
            <a:r>
              <a:rPr lang="en-US" sz="2800">
                <a:cs typeface="Calibri"/>
              </a:rPr>
              <a:t> Bai, </a:t>
            </a:r>
            <a:r>
              <a:rPr lang="en-US" sz="2800" err="1">
                <a:cs typeface="Calibri"/>
              </a:rPr>
              <a:t>Ruiwen</a:t>
            </a:r>
            <a:r>
              <a:rPr lang="en-US" sz="2800">
                <a:cs typeface="Calibri"/>
              </a:rPr>
              <a:t> </a:t>
            </a:r>
            <a:r>
              <a:rPr lang="en-US" sz="2800" err="1">
                <a:cs typeface="Calibri"/>
              </a:rPr>
              <a:t>Jin</a:t>
            </a:r>
            <a:r>
              <a:rPr lang="en-US" sz="2800">
                <a:cs typeface="Calibri"/>
              </a:rPr>
              <a:t>, Fred Sebastian, </a:t>
            </a:r>
            <a:r>
              <a:rPr lang="en-US" sz="2800" err="1">
                <a:cs typeface="Calibri"/>
              </a:rPr>
              <a:t>Jinning</a:t>
            </a:r>
            <a:r>
              <a:rPr lang="en-US" sz="2800">
                <a:cs typeface="Calibri"/>
              </a:rPr>
              <a:t> Yang, &amp; </a:t>
            </a:r>
            <a:r>
              <a:rPr lang="en-US" sz="2800" err="1">
                <a:cs typeface="Calibri"/>
              </a:rPr>
              <a:t>Haozhou</a:t>
            </a:r>
            <a:r>
              <a:rPr lang="en-US" sz="2800">
                <a:cs typeface="Calibri"/>
              </a:rPr>
              <a:t> Zhou</a:t>
            </a:r>
            <a:endParaRPr lang="en-US"/>
          </a:p>
          <a:p>
            <a:pPr algn="l"/>
            <a:endParaRPr lang="en-US" sz="2800">
              <a:cs typeface="Calibri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7ADA94A-E2E5-45D7-9A16-72081F63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912" y="40888"/>
            <a:ext cx="1191322" cy="11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0B22A-8B23-4740-8AAC-1642CA79FE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3056" y="756"/>
            <a:ext cx="4786230" cy="70104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View2:</a:t>
            </a:r>
            <a:br>
              <a:rPr lang="en-US" sz="1400" b="1" kern="1200" dirty="0"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This view show employee salary information 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4CB62-B171-4DCC-BFB0-4B41ABF7BDC8}"/>
              </a:ext>
            </a:extLst>
          </p:cNvPr>
          <p:cNvSpPr txBox="1"/>
          <p:nvPr/>
        </p:nvSpPr>
        <p:spPr>
          <a:xfrm>
            <a:off x="586175" y="630936"/>
            <a:ext cx="1096269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3E309CE-2445-48C3-BA64-F99AFAFB733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83963" y="4025618"/>
            <a:ext cx="10917936" cy="256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F5750-D0FC-4100-AF62-2CE43E0B7464}"/>
              </a:ext>
            </a:extLst>
          </p:cNvPr>
          <p:cNvSpPr txBox="1"/>
          <p:nvPr/>
        </p:nvSpPr>
        <p:spPr>
          <a:xfrm>
            <a:off x="585592" y="804424"/>
            <a:ext cx="11302652" cy="3016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/>
              <a:t>CREATE VIEW </a:t>
            </a:r>
            <a:r>
              <a:rPr lang="en-US" sz="1000" b="1" dirty="0" err="1"/>
              <a:t>vwEmployeeSalaryDetail</a:t>
            </a:r>
            <a:r>
              <a:rPr lang="en-US" sz="1000" b="1" dirty="0"/>
              <a:t> AS SELECT einfo.EmployeeID,einfo.EmployeeLastName,einfo.EmployeeFirstName,temp.BaseSalary,temp.Bonus,</a:t>
            </a:r>
          </a:p>
          <a:p>
            <a:r>
              <a:rPr lang="en-US" sz="1000" b="1" dirty="0"/>
              <a:t>temp.Tax,temp1.ReimbursementID,temp1.ReceiptInfo,temp1.Price,temp2.DepositAmount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From </a:t>
            </a:r>
            <a:r>
              <a:rPr lang="en-US" sz="1000" b="1" dirty="0" err="1"/>
              <a:t>dbo.EmployeeInfo</a:t>
            </a:r>
            <a:r>
              <a:rPr lang="en-US" sz="1000" b="1" dirty="0"/>
              <a:t> </a:t>
            </a:r>
            <a:r>
              <a:rPr lang="en-US" sz="1000" b="1" dirty="0" err="1"/>
              <a:t>einfo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JOIN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 (Select </a:t>
            </a:r>
            <a:r>
              <a:rPr lang="en-US" sz="1000" b="1" dirty="0" err="1"/>
              <a:t>esalary.EmployeeID,esalary.EmployeeSalaryID</a:t>
            </a:r>
            <a:r>
              <a:rPr lang="en-US" sz="1000" b="1" dirty="0"/>
              <a:t>, er.RevenueID,er.TotalRevenue,er.Tax,esalary.BaseSalary,esalary.Bonus,esalary.TotalSalary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 From </a:t>
            </a:r>
            <a:r>
              <a:rPr lang="en-US" sz="1000" b="1" dirty="0" err="1"/>
              <a:t>dbo.EmployeeSalary</a:t>
            </a:r>
            <a:r>
              <a:rPr lang="en-US" sz="1000" b="1" dirty="0"/>
              <a:t> </a:t>
            </a:r>
            <a:r>
              <a:rPr lang="en-US" sz="1000" b="1" dirty="0" err="1"/>
              <a:t>esalary</a:t>
            </a:r>
            <a:endParaRPr lang="en-US" sz="1000" b="1" dirty="0" err="1">
              <a:cs typeface="Calibri"/>
            </a:endParaRPr>
          </a:p>
          <a:p>
            <a:r>
              <a:rPr lang="en-US" sz="1000" b="1" dirty="0"/>
              <a:t>JOIN </a:t>
            </a:r>
            <a:r>
              <a:rPr lang="en-US" sz="1000" b="1" dirty="0" err="1"/>
              <a:t>dbo.Revenue</a:t>
            </a:r>
            <a:r>
              <a:rPr lang="en-US" sz="1000" b="1" dirty="0"/>
              <a:t> er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ON </a:t>
            </a:r>
            <a:r>
              <a:rPr lang="en-US" sz="1000" b="1" dirty="0" err="1"/>
              <a:t>er.EmployeeSalaryID</a:t>
            </a:r>
            <a:r>
              <a:rPr lang="en-US" sz="1000" b="1" dirty="0"/>
              <a:t>=</a:t>
            </a:r>
            <a:r>
              <a:rPr lang="en-US" sz="1000" b="1" dirty="0" err="1"/>
              <a:t>esalary.EmployeeSalaryID</a:t>
            </a:r>
            <a:endParaRPr lang="en-US" sz="1000" b="1" dirty="0" err="1">
              <a:cs typeface="Calibri"/>
            </a:endParaRPr>
          </a:p>
          <a:p>
            <a:r>
              <a:rPr lang="en-US" sz="1000" b="1" dirty="0"/>
              <a:t> )temp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 ON </a:t>
            </a:r>
            <a:r>
              <a:rPr lang="en-US" sz="1000" b="1" dirty="0" err="1"/>
              <a:t>temp.EmployeeID</a:t>
            </a:r>
            <a:r>
              <a:rPr lang="en-US" sz="1000" b="1" dirty="0"/>
              <a:t>=</a:t>
            </a:r>
            <a:r>
              <a:rPr lang="en-US" sz="1000" b="1" dirty="0" err="1"/>
              <a:t>einfo.EmployeeID</a:t>
            </a:r>
            <a:endParaRPr lang="en-US" sz="1000" b="1" dirty="0" err="1">
              <a:cs typeface="Calibri"/>
            </a:endParaRPr>
          </a:p>
          <a:p>
            <a:r>
              <a:rPr lang="en-US" sz="1000" b="1" dirty="0"/>
              <a:t>JOIN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(Select *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FROM </a:t>
            </a:r>
            <a:r>
              <a:rPr lang="en-US" sz="1000" b="1" dirty="0" err="1"/>
              <a:t>dbo.EmployeeReimbursement</a:t>
            </a:r>
            <a:r>
              <a:rPr lang="en-US" sz="1000" b="1" dirty="0"/>
              <a:t> </a:t>
            </a:r>
            <a:r>
              <a:rPr lang="en-US" sz="1000" b="1" dirty="0" err="1"/>
              <a:t>ereimbusrsement</a:t>
            </a:r>
            <a:r>
              <a:rPr lang="en-US" sz="1000" b="1" dirty="0"/>
              <a:t>)temp1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ON temp1.EmployeeID=</a:t>
            </a:r>
            <a:r>
              <a:rPr lang="en-US" sz="1000" b="1" dirty="0" err="1"/>
              <a:t>einfo.EmployeeID</a:t>
            </a:r>
            <a:endParaRPr lang="en-US" sz="1000" b="1" dirty="0" err="1">
              <a:cs typeface="Calibri"/>
            </a:endParaRPr>
          </a:p>
          <a:p>
            <a:r>
              <a:rPr lang="en-US" sz="1000" b="1" dirty="0"/>
              <a:t>JOIN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(SELECT *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FROM </a:t>
            </a:r>
            <a:r>
              <a:rPr lang="en-US" sz="1000" b="1" dirty="0" err="1"/>
              <a:t>dbo.EmployeeDirectDeposit</a:t>
            </a:r>
            <a:r>
              <a:rPr lang="en-US" sz="1000" b="1" dirty="0"/>
              <a:t> </a:t>
            </a:r>
            <a:r>
              <a:rPr lang="en-US" sz="1000" b="1" dirty="0" err="1"/>
              <a:t>edd</a:t>
            </a:r>
            <a:r>
              <a:rPr lang="en-US" sz="1000" b="1" dirty="0"/>
              <a:t>)temp2</a:t>
            </a:r>
            <a:endParaRPr lang="en-US" sz="1000" b="1" dirty="0">
              <a:cs typeface="Calibri"/>
            </a:endParaRPr>
          </a:p>
          <a:p>
            <a:r>
              <a:rPr lang="en-US" sz="1000" b="1" dirty="0"/>
              <a:t>ON temp2.EmployeeID=</a:t>
            </a:r>
            <a:r>
              <a:rPr lang="en-US" sz="1000" b="1" dirty="0" err="1"/>
              <a:t>einfo.EmployeeID</a:t>
            </a:r>
            <a:endParaRPr lang="en-US" sz="1000" b="1" dirty="0" err="1">
              <a:cs typeface="Calibri"/>
            </a:endParaRPr>
          </a:p>
          <a:p>
            <a:r>
              <a:rPr lang="en-US" sz="1000" b="1" dirty="0"/>
              <a:t>GO</a:t>
            </a:r>
            <a:endParaRPr lang="en-US" sz="1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1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E42F06-A95F-4D58-BC72-1AEB2E0FF06D}"/>
              </a:ext>
            </a:extLst>
          </p:cNvPr>
          <p:cNvGrpSpPr/>
          <p:nvPr/>
        </p:nvGrpSpPr>
        <p:grpSpPr>
          <a:xfrm>
            <a:off x="-9636" y="13693"/>
            <a:ext cx="12191999" cy="6666189"/>
            <a:chOff x="5726" y="-9633"/>
            <a:chExt cx="12191999" cy="66661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2BDD089-7721-451D-89D4-9AAFA2A870D5}"/>
                </a:ext>
              </a:extLst>
            </p:cNvPr>
            <p:cNvSpPr/>
            <p:nvPr/>
          </p:nvSpPr>
          <p:spPr>
            <a:xfrm>
              <a:off x="5726" y="-9633"/>
              <a:ext cx="12191999" cy="678364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AB5CEF0-620E-4384-AD48-214F2CC72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6283" y="723499"/>
              <a:ext cx="10547546" cy="593305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03460-5468-4F7C-8195-39A79D6A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214" y="-66477"/>
            <a:ext cx="7343192" cy="74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Data </a:t>
            </a:r>
            <a:r>
              <a:rPr lang="en-US" sz="3200"/>
              <a:t>Report using Tableau</a:t>
            </a:r>
            <a:endParaRPr lang="en-US" sz="3200" kern="1200">
              <a:latin typeface="+mj-lt"/>
              <a:cs typeface="Calibri Light"/>
            </a:endParaRPr>
          </a:p>
        </p:txBody>
      </p:sp>
      <p:pic>
        <p:nvPicPr>
          <p:cNvPr id="4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2BA2BB9D-CCDC-45F2-B8C6-9B975185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2" y="682873"/>
            <a:ext cx="11016342" cy="61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2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419A-6DA9-4400-A8D6-30E83D64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787" y="2328103"/>
            <a:ext cx="6026427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Thank you!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0452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CF54-9DFC-4DF2-9881-4C585356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787A-77B2-4A9F-9C0B-8C0D6BAF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103"/>
            <a:ext cx="10515600" cy="4889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Management tool for online businesses</a:t>
            </a:r>
          </a:p>
          <a:p>
            <a:pPr lvl="1"/>
            <a:r>
              <a:rPr lang="en-US">
                <a:cs typeface="Calibri"/>
              </a:rPr>
              <a:t>Redundancies</a:t>
            </a:r>
          </a:p>
          <a:p>
            <a:pPr lvl="1"/>
            <a:r>
              <a:rPr lang="en-US">
                <a:cs typeface="Calibri"/>
              </a:rPr>
              <a:t>Purchase trends</a:t>
            </a:r>
          </a:p>
          <a:p>
            <a:pPr lvl="1"/>
            <a:r>
              <a:rPr lang="en-US">
                <a:cs typeface="Calibri"/>
              </a:rPr>
              <a:t>Time-based demands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Further client's understanding</a:t>
            </a:r>
          </a:p>
          <a:p>
            <a:pPr lvl="1"/>
            <a:r>
              <a:rPr lang="en-US">
                <a:cs typeface="Calibri"/>
              </a:rPr>
              <a:t>Inventory</a:t>
            </a:r>
          </a:p>
          <a:p>
            <a:pPr lvl="1"/>
            <a:r>
              <a:rPr lang="en-US">
                <a:cs typeface="Calibri"/>
              </a:rPr>
              <a:t>Relationships – employee, suppliers, and customers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16 Entities divided into sales, management, and supplies</a:t>
            </a:r>
            <a:endParaRPr lang="en-US"/>
          </a:p>
        </p:txBody>
      </p:sp>
      <p:pic>
        <p:nvPicPr>
          <p:cNvPr id="4" name="Graphic 4" descr="A grid with small circles">
            <a:extLst>
              <a:ext uri="{FF2B5EF4-FFF2-40B4-BE49-F238E27FC236}">
                <a16:creationId xmlns:a16="http://schemas.microsoft.com/office/drawing/2014/main" id="{BF36A5BB-BEEA-4359-A6DE-4AE3CF67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837" y="540380"/>
            <a:ext cx="5851834" cy="58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35A21D4B-2301-4B67-AF1B-F61B70897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l="14386" r="4279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ln w="127000" cap="rnd">
            <a:solidFill>
              <a:schemeClr val="accent2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FBED2-01E5-4669-9255-1E9888D2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cs typeface="Calibri Light"/>
              </a:rPr>
              <a:t>Business rules</a:t>
            </a:r>
            <a:endParaRPr lang="en-US" sz="4000" b="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302C60D-4703-4870-850A-3F332942F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772911"/>
              </p:ext>
            </p:extLst>
          </p:nvPr>
        </p:nvGraphicFramePr>
        <p:xfrm>
          <a:off x="4529079" y="1065862"/>
          <a:ext cx="68186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676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B4F7-2E6A-4B02-8455-BE271F9D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86" y="361864"/>
            <a:ext cx="5343359" cy="331248"/>
          </a:xfrm>
        </p:spPr>
        <p:txBody>
          <a:bodyPr>
            <a:noAutofit/>
          </a:bodyPr>
          <a:lstStyle/>
          <a:p>
            <a:r>
              <a:rPr lang="en-US" sz="4000">
                <a:cs typeface="Calibri Light"/>
              </a:rPr>
              <a:t>ERD Overview(3rd Norm)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AA34416-6CD6-4842-B1EB-5D07B6B71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90251"/>
              </p:ext>
            </p:extLst>
          </p:nvPr>
        </p:nvGraphicFramePr>
        <p:xfrm>
          <a:off x="7533736" y="57508"/>
          <a:ext cx="4592620" cy="6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310">
                  <a:extLst>
                    <a:ext uri="{9D8B030D-6E8A-4147-A177-3AD203B41FA5}">
                      <a16:colId xmlns:a16="http://schemas.microsoft.com/office/drawing/2014/main" val="2181628976"/>
                    </a:ext>
                  </a:extLst>
                </a:gridCol>
                <a:gridCol w="2296310">
                  <a:extLst>
                    <a:ext uri="{9D8B030D-6E8A-4147-A177-3AD203B41FA5}">
                      <a16:colId xmlns:a16="http://schemas.microsoft.com/office/drawing/2014/main" val="3085492757"/>
                    </a:ext>
                  </a:extLst>
                </a:gridCol>
              </a:tblGrid>
              <a:tr h="3976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effectLst/>
                          <a:latin typeface="Calibri"/>
                        </a:rPr>
                        <a:t>16 Entities: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effectLst/>
                          <a:latin typeface="Calibri"/>
                        </a:rPr>
                        <a:t>General class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220256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WebsiteCustomerAccount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rowSpan="8">
                  <a:txBody>
                    <a:bodyPr/>
                    <a:lstStyle/>
                    <a:p>
                      <a:pPr marL="0" lvl="0"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Sales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4164357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CustomerOrder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712693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Return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805054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Product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050492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OrderDetail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807133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ShippingTask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027812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ShippingRecord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4202872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WarehouseProduct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562377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Warehouse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marL="0" lvl="0"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Management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285383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EmployeeInfo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218056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EmployeeSalary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707751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 lvl="0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Revenue</a:t>
                      </a:r>
                      <a:endParaRPr lang="en-US" sz="140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845571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EmployeeReimbursement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707648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EmployeeDirectDeposit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489309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err="1">
                          <a:effectLst/>
                        </a:rPr>
                        <a:t>SuppliesProductDetail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lvl="0"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Supplies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7584417"/>
                  </a:ext>
                </a:extLst>
              </a:tr>
              <a:tr h="39763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Supplies</a:t>
                      </a:r>
                      <a:endParaRPr lang="en-US" sz="1400">
                        <a:effectLst/>
                        <a:latin typeface="Cambria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487301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A7E438EC-865A-4BDE-883A-D02CABA5B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6" r="104"/>
          <a:stretch/>
        </p:blipFill>
        <p:spPr>
          <a:xfrm>
            <a:off x="161866" y="1049594"/>
            <a:ext cx="7312053" cy="49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2D69A-0169-48FD-BD99-266D5D03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  <a:ea typeface="+mj-lt"/>
                <a:cs typeface="+mj-lt"/>
              </a:rPr>
              <a:t>Entity and attributes design(ERD)</a:t>
            </a:r>
            <a:endParaRPr lang="en-US" sz="360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3" descr="Diagram&#10;&#10;Description automatically generated">
            <a:extLst>
              <a:ext uri="{FF2B5EF4-FFF2-40B4-BE49-F238E27FC236}">
                <a16:creationId xmlns:a16="http://schemas.microsoft.com/office/drawing/2014/main" id="{22B1F94C-3337-4CB1-95F3-26FB5B631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17" t="5563" r="39431" b="51327"/>
          <a:stretch/>
        </p:blipFill>
        <p:spPr>
          <a:xfrm>
            <a:off x="3468711" y="1784323"/>
            <a:ext cx="7858363" cy="40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4B0C-5D8D-4543-91B4-478FDF3B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64336"/>
            <a:ext cx="10515600" cy="817563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Data Implementation-table-level check constraints-Ruiwen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4C00-5073-4739-9EA2-A61C06F3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4" y="749468"/>
            <a:ext cx="11946020" cy="621549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cs typeface="Calibri"/>
              </a:rPr>
              <a:t>1. Salary</a:t>
            </a:r>
            <a:r>
              <a:rPr lang="en-US" sz="1400" b="1">
                <a:ea typeface="+mn-lt"/>
                <a:cs typeface="+mn-lt"/>
              </a:rPr>
              <a:t> range  constraint on EmployeeSalary table for Salaryrange column, it is not permitted that one's salary be less than 1000 or greater than 100000.</a:t>
            </a:r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ALTER TABLE Group4DB.dbo.EmployeeSalary ADD CONSTRAINT Salaryrange CHECK (TotalSalary&gt;1000 AND TotalSalary&lt;100000);</a:t>
            </a:r>
          </a:p>
          <a:p>
            <a:pPr marL="0" indent="0">
              <a:buNone/>
            </a:pPr>
            <a:endParaRPr lang="en-US" sz="1400" b="1"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86F70-5183-4614-9E03-60CFFE4EB49A}"/>
              </a:ext>
            </a:extLst>
          </p:cNvPr>
          <p:cNvSpPr txBox="1"/>
          <p:nvPr/>
        </p:nvSpPr>
        <p:spPr>
          <a:xfrm>
            <a:off x="179137" y="1529347"/>
            <a:ext cx="5517147" cy="52629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2. </a:t>
            </a:r>
            <a:r>
              <a:rPr lang="en-US" sz="1400" b="1">
                <a:ea typeface="+mn-lt"/>
                <a:cs typeface="+mn-lt"/>
              </a:rPr>
              <a:t>A ban policy for customers who return their products more than 5 times within a month.</a:t>
            </a:r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CREATE FUNCTION num_return_1m(@cid int)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RETURNS int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AS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BEGIN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DECLARE @count int = 0;  </a:t>
            </a:r>
          </a:p>
          <a:p>
            <a:r>
              <a:rPr lang="en-US" sz="1400">
                <a:ea typeface="+mn-lt"/>
                <a:cs typeface="+mn-lt"/>
              </a:rPr>
              <a:t>    SELECT @count = num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FROM(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SELECT TOP 1 COUNT(ReturnID) AS num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FROM(SELECT r.ReturnID, r.OrderID, MONTH(r.ReturnDate) [month], c.CustomerID FROM Group4DB.dbo.[Return] r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LEFT JOIN Group4DB.dbo.CustomerOrder c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ON r.OrderID = c.OrderID) t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GROUP BY [month], CustomerID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HAVING CustomerID = @cid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ORDER BY COUNT(ReturnID) DESC) a ; 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   RETURN @count;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END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;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ALTER TABLE Group4DB.dbo.CustomerOrder ADD CONSTRAINT BanMuchReturn CHECK</a:t>
            </a:r>
          </a:p>
          <a:p>
            <a:r>
              <a:rPr lang="en-US" sz="1400">
                <a:ea typeface="+mn-lt"/>
                <a:cs typeface="+mn-lt"/>
              </a:rPr>
              <a:t>(dbo.num_return_1m(CustomerID) &lt; 5)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8C3F2-71F2-4397-9970-052392EB2310}"/>
              </a:ext>
            </a:extLst>
          </p:cNvPr>
          <p:cNvSpPr txBox="1"/>
          <p:nvPr/>
        </p:nvSpPr>
        <p:spPr>
          <a:xfrm>
            <a:off x="5833979" y="1529347"/>
            <a:ext cx="6292515" cy="510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+mn-lt"/>
                <a:cs typeface="+mn-lt"/>
              </a:rPr>
              <a:t>3.adding the limit that return no more than 30 days since the day when the package shipped.</a:t>
            </a:r>
          </a:p>
          <a:p>
            <a:endParaRPr lang="en-US" sz="1400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CREATE FUNCTION interval_r_o(@rid int)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RETURNS int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AS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BEGIN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DECLARE @days int = 0;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SELECT @days = DATEDIFF(d, ShippingDate, ReturnDate) 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FROM(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  SELECT r.ReturnID, r.OrderID, r.ReturnDate, t.ShippingDate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FROM Group4DB.dbo.[Return] r 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LEFT JOIN Group4DB.dbo.ShippingTask t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ON r.OrderID = t.OrderID) a 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WHERE ReturnID = @rid;</a:t>
            </a:r>
            <a:endParaRPr lang="en-US"/>
          </a:p>
          <a:p>
            <a:endParaRPr lang="en-US"/>
          </a:p>
          <a:p>
            <a:r>
              <a:rPr lang="en-US" sz="1400">
                <a:ea typeface="+mn-lt"/>
                <a:cs typeface="+mn-lt"/>
              </a:rPr>
              <a:t>    RETURN @days;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END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ALTER TABLE Group4DB.dbo.[Return] ADD CONSTRAINT BanLongDayReturn CHECK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(dbo.interval_r_o(ReturnID) &lt; 30) ;</a:t>
            </a: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00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5FF-17FE-4641-BA8D-03A00044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1" y="365125"/>
            <a:ext cx="11335109" cy="1339940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Data Implementation – Data Encryptio</a:t>
            </a:r>
            <a:r>
              <a:rPr lang="en-US">
                <a:ea typeface="+mj-lt"/>
                <a:cs typeface="+mj-lt"/>
              </a:rPr>
              <a:t>n</a:t>
            </a:r>
            <a:br>
              <a:rPr lang="en-US">
                <a:ea typeface="+mj-lt"/>
                <a:cs typeface="+mj-l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8A98-41ED-412D-A18A-BF436F42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1710606"/>
            <a:ext cx="68925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Protect key information for employees and customers</a:t>
            </a:r>
          </a:p>
          <a:p>
            <a:r>
              <a:rPr lang="en-US">
                <a:cs typeface="Calibri"/>
              </a:rPr>
              <a:t>Encrypted attributes: </a:t>
            </a:r>
          </a:p>
          <a:p>
            <a:pPr lvl="1"/>
            <a:r>
              <a:rPr lang="en-US">
                <a:cs typeface="Calibri"/>
              </a:rPr>
              <a:t>Employee </a:t>
            </a:r>
            <a:r>
              <a:rPr lang="en-US" err="1">
                <a:cs typeface="Calibri"/>
              </a:rPr>
              <a:t>ssn</a:t>
            </a:r>
            <a:r>
              <a:rPr lang="en-US">
                <a:cs typeface="Calibri"/>
              </a:rPr>
              <a:t> - (</a:t>
            </a:r>
            <a:r>
              <a:rPr lang="en-US" err="1">
                <a:cs typeface="Calibri"/>
              </a:rPr>
              <a:t>EmployeeInfo</a:t>
            </a:r>
            <a:r>
              <a:rPr lang="en-US">
                <a:cs typeface="Calibri"/>
              </a:rPr>
              <a:t> entity)</a:t>
            </a:r>
          </a:p>
          <a:p>
            <a:pPr lvl="1"/>
            <a:r>
              <a:rPr lang="en-US">
                <a:cs typeface="Calibri"/>
              </a:rPr>
              <a:t> Customer account  password - </a:t>
            </a:r>
          </a:p>
          <a:p>
            <a:pPr marL="457200" lvl="1" indent="0">
              <a:buNone/>
            </a:pPr>
            <a:r>
              <a:rPr lang="en-US">
                <a:cs typeface="Calibri"/>
              </a:rPr>
              <a:t>    (</a:t>
            </a:r>
            <a:r>
              <a:rPr lang="en-US" err="1">
                <a:cs typeface="Calibri"/>
              </a:rPr>
              <a:t>WebsiteCustomerAccount</a:t>
            </a:r>
            <a:r>
              <a:rPr lang="en-US">
                <a:cs typeface="Calibri"/>
              </a:rPr>
              <a:t> entity)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3C76E59F-44FA-4910-84B9-C957DDA3CD7E}"/>
              </a:ext>
            </a:extLst>
          </p:cNvPr>
          <p:cNvSpPr/>
          <p:nvPr/>
        </p:nvSpPr>
        <p:spPr>
          <a:xfrm>
            <a:off x="7866392" y="1245618"/>
            <a:ext cx="3651848" cy="920150"/>
          </a:xfrm>
          <a:prstGeom prst="downArrowCallou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Create master key</a:t>
            </a:r>
            <a:endParaRPr lang="en-US"/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580F7416-EF29-4DBD-8C0E-16DC75E3B370}"/>
              </a:ext>
            </a:extLst>
          </p:cNvPr>
          <p:cNvSpPr/>
          <p:nvPr/>
        </p:nvSpPr>
        <p:spPr>
          <a:xfrm>
            <a:off x="7866391" y="3948561"/>
            <a:ext cx="3651848" cy="1408979"/>
          </a:xfrm>
          <a:prstGeom prst="downArrowCallou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Encrypted select attributes(employee SSN and customer password) during insertion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255F6939-347E-456F-B794-12A0DE92A34B}"/>
              </a:ext>
            </a:extLst>
          </p:cNvPr>
          <p:cNvSpPr/>
          <p:nvPr/>
        </p:nvSpPr>
        <p:spPr>
          <a:xfrm>
            <a:off x="7866391" y="3085920"/>
            <a:ext cx="3651848" cy="920150"/>
          </a:xfrm>
          <a:prstGeom prst="downArrowCallou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Open Symmetric key</a:t>
            </a:r>
            <a:endParaRPr lang="en-US"/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4AC06991-E22D-4D0B-B8D3-15C7C51385AD}"/>
              </a:ext>
            </a:extLst>
          </p:cNvPr>
          <p:cNvSpPr/>
          <p:nvPr/>
        </p:nvSpPr>
        <p:spPr>
          <a:xfrm>
            <a:off x="7866392" y="2165769"/>
            <a:ext cx="3651848" cy="920150"/>
          </a:xfrm>
          <a:prstGeom prst="downArrowCallou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Create symmetric key to encrypt data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381A88-462F-423C-B354-B33E11C5027F}"/>
              </a:ext>
            </a:extLst>
          </p:cNvPr>
          <p:cNvSpPr/>
          <p:nvPr/>
        </p:nvSpPr>
        <p:spPr>
          <a:xfrm>
            <a:off x="7865493" y="5356644"/>
            <a:ext cx="3651848" cy="948904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Decrypt by Key if needed</a:t>
            </a:r>
            <a:endParaRPr lang="en-US"/>
          </a:p>
        </p:txBody>
      </p:sp>
      <p:pic>
        <p:nvPicPr>
          <p:cNvPr id="4" name="Picture 5" descr="Text, table&#10;&#10;Description automatically generated">
            <a:extLst>
              <a:ext uri="{FF2B5EF4-FFF2-40B4-BE49-F238E27FC236}">
                <a16:creationId xmlns:a16="http://schemas.microsoft.com/office/drawing/2014/main" id="{0E61F02B-1E45-4658-8517-A22B8FAA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8" y="4403965"/>
            <a:ext cx="2533650" cy="21907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D700902-522E-42DE-AD63-363D6BC6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46" y="4370537"/>
            <a:ext cx="1257300" cy="22288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99127C5-F63C-48E6-B6F0-4C2E8C556165}"/>
              </a:ext>
            </a:extLst>
          </p:cNvPr>
          <p:cNvSpPr/>
          <p:nvPr/>
        </p:nvSpPr>
        <p:spPr>
          <a:xfrm>
            <a:off x="3464570" y="5257024"/>
            <a:ext cx="977660" cy="48883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4B0C-5D8D-4543-91B4-478FDF3B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25" y="629266"/>
            <a:ext cx="4404864" cy="1622321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cs typeface="Calibri Light"/>
              </a:rPr>
              <a:t>Data Implementation – Computed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4C00-5073-4739-9EA2-A61C06F3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9" y="2438400"/>
            <a:ext cx="4641622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Total Salary =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BaseSalary</a:t>
            </a:r>
            <a:r>
              <a:rPr lang="en-US" sz="2000">
                <a:cs typeface="Calibri"/>
              </a:rPr>
              <a:t> +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cs typeface="Calibri"/>
              </a:rPr>
              <a:t>Bonus</a:t>
            </a:r>
            <a:r>
              <a:rPr lang="en-US" sz="2000">
                <a:cs typeface="Calibri"/>
              </a:rPr>
              <a:t> +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cs typeface="Calibri"/>
              </a:rPr>
              <a:t>Price</a:t>
            </a:r>
          </a:p>
          <a:p>
            <a:pPr lvl="1"/>
            <a:endParaRPr lang="en-US" sz="2000">
              <a:cs typeface="Calibri"/>
            </a:endParaRPr>
          </a:p>
          <a:p>
            <a:pPr lvl="1"/>
            <a:r>
              <a:rPr lang="en-US" sz="20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BaseSalary</a:t>
            </a:r>
            <a:r>
              <a:rPr lang="en-US" sz="2000">
                <a:cs typeface="Calibri"/>
              </a:rPr>
              <a:t> and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cs typeface="Calibri"/>
              </a:rPr>
              <a:t>Bonus</a:t>
            </a:r>
            <a:r>
              <a:rPr lang="en-US" sz="2000">
                <a:cs typeface="Calibri"/>
              </a:rPr>
              <a:t> from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EmployeeSalary</a:t>
            </a:r>
            <a:br>
              <a:rPr lang="en-US" sz="2000">
                <a:cs typeface="Calibri"/>
              </a:rPr>
            </a:br>
            <a:endParaRPr lang="en-US" sz="2000">
              <a:cs typeface="Calibri"/>
            </a:endParaRPr>
          </a:p>
          <a:p>
            <a:pPr lvl="1"/>
            <a:r>
              <a:rPr lang="en-US" sz="2000">
                <a:solidFill>
                  <a:schemeClr val="accent6">
                    <a:lumMod val="75000"/>
                  </a:schemeClr>
                </a:solidFill>
                <a:cs typeface="Calibri"/>
              </a:rPr>
              <a:t>Price</a:t>
            </a:r>
            <a:r>
              <a:rPr lang="en-US" sz="2000">
                <a:cs typeface="Calibri"/>
              </a:rPr>
              <a:t> from </a:t>
            </a:r>
            <a:r>
              <a:rPr lang="en-US" sz="200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EmployeeReimbursement</a:t>
            </a:r>
            <a:r>
              <a:rPr lang="en-US" sz="2000">
                <a:cs typeface="Calibri"/>
              </a:rPr>
              <a:t> </a:t>
            </a:r>
          </a:p>
          <a:p>
            <a:pPr lvl="1"/>
            <a:endParaRPr lang="en-US" sz="2000">
              <a:cs typeface="Calibri"/>
            </a:endParaRPr>
          </a:p>
          <a:p>
            <a:r>
              <a:rPr lang="en-US" sz="2000" err="1">
                <a:cs typeface="Calibri"/>
              </a:rPr>
              <a:t>EmployeeID</a:t>
            </a:r>
            <a:r>
              <a:rPr lang="en-US" sz="2000">
                <a:cs typeface="Calibri"/>
              </a:rPr>
              <a:t> used as the 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0542191-F76D-4887-911D-A3130D1B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155" y="1906691"/>
            <a:ext cx="6019331" cy="2242201"/>
          </a:xfrm>
          <a:prstGeom prst="rect">
            <a:avLst/>
          </a:prstGeom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90894E-AE9E-443C-B9AE-312F765F4452}"/>
              </a:ext>
            </a:extLst>
          </p:cNvPr>
          <p:cNvSpPr txBox="1">
            <a:spLocks/>
          </p:cNvSpPr>
          <p:nvPr/>
        </p:nvSpPr>
        <p:spPr>
          <a:xfrm>
            <a:off x="5373329" y="1302056"/>
            <a:ext cx="6014517" cy="73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User-Defined Function</a:t>
            </a:r>
          </a:p>
        </p:txBody>
      </p:sp>
      <p:pic>
        <p:nvPicPr>
          <p:cNvPr id="7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C3F9DB-9209-4DE4-B04C-A4203273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60" y="5297551"/>
            <a:ext cx="6004931" cy="44460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E5FBC11-0AF8-4AAC-BED3-6A7536888EB9}"/>
              </a:ext>
            </a:extLst>
          </p:cNvPr>
          <p:cNvSpPr txBox="1">
            <a:spLocks/>
          </p:cNvSpPr>
          <p:nvPr/>
        </p:nvSpPr>
        <p:spPr>
          <a:xfrm>
            <a:off x="5373329" y="4666007"/>
            <a:ext cx="6014517" cy="73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cs typeface="Calibri Light"/>
              </a:rPr>
              <a:t>Update Function to Insert Data</a:t>
            </a:r>
          </a:p>
        </p:txBody>
      </p:sp>
    </p:spTree>
    <p:extLst>
      <p:ext uri="{BB962C8B-B14F-4D97-AF65-F5344CB8AC3E}">
        <p14:creationId xmlns:p14="http://schemas.microsoft.com/office/powerpoint/2010/main" val="3487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0D11-6666-4F48-BB63-1A3A2CA9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 b="1">
                <a:cs typeface="Calibri Light"/>
              </a:rPr>
              <a:t>Data implementation-View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9B0C-781B-4927-BE78-EEB60A5C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B52AA22-CC6F-4A0F-9C9D-4D806954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62" y="3796004"/>
            <a:ext cx="5770322" cy="2831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3A274-198F-4233-9DE1-ECCC88257C3F}"/>
              </a:ext>
            </a:extLst>
          </p:cNvPr>
          <p:cNvSpPr txBox="1"/>
          <p:nvPr/>
        </p:nvSpPr>
        <p:spPr>
          <a:xfrm>
            <a:off x="2130704" y="4612542"/>
            <a:ext cx="39634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View1:</a:t>
            </a:r>
            <a:endParaRPr lang="en-US" sz="2400">
              <a:cs typeface="Calibri"/>
            </a:endParaRPr>
          </a:p>
          <a:p>
            <a:r>
              <a:rPr lang="en-US" sz="2400" dirty="0"/>
              <a:t>This view shows details of orders</a:t>
            </a:r>
            <a:r>
              <a:rPr lang="en-US" sz="2000" b="1" dirty="0"/>
              <a:t> </a:t>
            </a:r>
            <a:endParaRPr lang="en-US" sz="2000" b="1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0B40E-7C06-4E96-A741-0B8C930F8309}"/>
              </a:ext>
            </a:extLst>
          </p:cNvPr>
          <p:cNvSpPr txBox="1"/>
          <p:nvPr/>
        </p:nvSpPr>
        <p:spPr>
          <a:xfrm>
            <a:off x="5102943" y="186813"/>
            <a:ext cx="6622025" cy="329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CREATE VIEW </a:t>
            </a:r>
            <a:r>
              <a:rPr lang="en-US" sz="1600" b="1" dirty="0" err="1"/>
              <a:t>vwOrderDetail</a:t>
            </a:r>
            <a:r>
              <a:rPr lang="en-US" sz="1600" b="1" dirty="0"/>
              <a:t> AS SELECT co.OrderID,co.OrderDate,co.TotalPrice,co.TrackingNumber,temp.ProductID,temp.[ProductName ]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From </a:t>
            </a:r>
            <a:r>
              <a:rPr lang="en-US" sz="1600" b="1" dirty="0" err="1"/>
              <a:t>dbo.CustomerOrder</a:t>
            </a:r>
            <a:r>
              <a:rPr lang="en-US" sz="1600" b="1" dirty="0"/>
              <a:t> co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Join 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(SELECT </a:t>
            </a:r>
            <a:r>
              <a:rPr lang="en-US" sz="1600" b="1" dirty="0" err="1"/>
              <a:t>od.OrderID,od.OrderDetailID,wp.ProductID,wp</a:t>
            </a:r>
            <a:r>
              <a:rPr lang="en-US" sz="1600" b="1" dirty="0"/>
              <a:t>.[ProductName ]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From </a:t>
            </a:r>
            <a:r>
              <a:rPr lang="en-US" sz="1600" b="1" dirty="0" err="1"/>
              <a:t>dbo</a:t>
            </a:r>
            <a:r>
              <a:rPr lang="en-US" sz="1600" b="1" dirty="0"/>
              <a:t>.[</a:t>
            </a:r>
            <a:r>
              <a:rPr lang="en-US" sz="1600" b="1" dirty="0" err="1"/>
              <a:t>OrderDetail</a:t>
            </a:r>
            <a:r>
              <a:rPr lang="en-US" sz="1600" b="1" dirty="0"/>
              <a:t> ] od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Join </a:t>
            </a:r>
            <a:r>
              <a:rPr lang="en-US" sz="1600" b="1" dirty="0" err="1"/>
              <a:t>dbo.WarehouseProduct</a:t>
            </a:r>
            <a:r>
              <a:rPr lang="en-US" sz="1600" b="1" dirty="0"/>
              <a:t> wp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On </a:t>
            </a:r>
            <a:r>
              <a:rPr lang="en-US" sz="1600" b="1" dirty="0" err="1"/>
              <a:t>od.ProductID</a:t>
            </a:r>
            <a:r>
              <a:rPr lang="en-US" sz="1600" b="1" dirty="0"/>
              <a:t>=</a:t>
            </a:r>
            <a:r>
              <a:rPr lang="en-US" sz="1600" b="1" dirty="0" err="1"/>
              <a:t>wp.ProductID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) temp</a:t>
            </a:r>
            <a:endParaRPr lang="en-US" sz="1600" b="1" dirty="0">
              <a:cs typeface="Calibri"/>
            </a:endParaRPr>
          </a:p>
          <a:p>
            <a:r>
              <a:rPr lang="en-US" sz="1600" b="1" dirty="0"/>
              <a:t>On </a:t>
            </a:r>
            <a:r>
              <a:rPr lang="en-US" sz="1600" b="1" dirty="0" err="1"/>
              <a:t>co.OrderID</a:t>
            </a:r>
            <a:r>
              <a:rPr lang="en-US" sz="1600" b="1" dirty="0"/>
              <a:t> = </a:t>
            </a:r>
            <a:r>
              <a:rPr lang="en-US" sz="1600" b="1" dirty="0" err="1"/>
              <a:t>temp.OrderID</a:t>
            </a:r>
            <a:r>
              <a:rPr lang="en-US" sz="1600" b="1" dirty="0"/>
              <a:t>;</a:t>
            </a:r>
            <a:endParaRPr lang="en-US" sz="1600" b="1" dirty="0">
              <a:cs typeface="Calibri"/>
            </a:endParaRPr>
          </a:p>
          <a:p>
            <a:endParaRPr lang="en-US" sz="1600" b="1" dirty="0">
              <a:cs typeface="Calibri"/>
            </a:endParaRPr>
          </a:p>
          <a:p>
            <a:r>
              <a:rPr lang="en-US" sz="1600" b="1" dirty="0"/>
              <a:t>GO</a:t>
            </a:r>
            <a:endParaRPr lang="en-US" sz="1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18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INFO6210   E-Commerce Database</vt:lpstr>
      <vt:lpstr>Introduction</vt:lpstr>
      <vt:lpstr>Business rules</vt:lpstr>
      <vt:lpstr>ERD Overview(3rd Norm)</vt:lpstr>
      <vt:lpstr>Entity and attributes design(ERD)</vt:lpstr>
      <vt:lpstr>Data Implementation-table-level check constraints-Ruiwen</vt:lpstr>
      <vt:lpstr>Data Implementation – Data Encryption </vt:lpstr>
      <vt:lpstr>Data Implementation – Computed Column</vt:lpstr>
      <vt:lpstr>Data implementation-View</vt:lpstr>
      <vt:lpstr>View2: This view show employee salary information </vt:lpstr>
      <vt:lpstr>Data Report using Tableau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88</cp:revision>
  <dcterms:created xsi:type="dcterms:W3CDTF">2021-04-12T14:31:36Z</dcterms:created>
  <dcterms:modified xsi:type="dcterms:W3CDTF">2021-04-17T15:08:28Z</dcterms:modified>
</cp:coreProperties>
</file>