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2" r:id="rId58"/>
    <p:sldId id="381" r:id="rId59"/>
    <p:sldId id="383" r:id="rId60"/>
    <p:sldId id="384" r:id="rId61"/>
    <p:sldId id="362" r:id="rId62"/>
    <p:sldId id="386" r:id="rId63"/>
    <p:sldId id="385" r:id="rId64"/>
    <p:sldId id="319" r:id="rId65"/>
    <p:sldId id="320" r:id="rId66"/>
    <p:sldId id="321" r:id="rId67"/>
    <p:sldId id="322" r:id="rId68"/>
    <p:sldId id="388" r:id="rId69"/>
    <p:sldId id="387" r:id="rId70"/>
    <p:sldId id="299" r:id="rId71"/>
    <p:sldId id="376" r:id="rId72"/>
    <p:sldId id="338" r:id="rId73"/>
    <p:sldId id="300" r:id="rId74"/>
    <p:sldId id="301" r:id="rId75"/>
    <p:sldId id="302" r:id="rId76"/>
    <p:sldId id="303" r:id="rId77"/>
    <p:sldId id="282" r:id="rId78"/>
    <p:sldId id="257" r:id="rId79"/>
    <p:sldId id="265" r:id="rId80"/>
    <p:sldId id="276" r:id="rId81"/>
    <p:sldId id="310" r:id="rId82"/>
    <p:sldId id="311" r:id="rId83"/>
    <p:sldId id="389" r:id="rId84"/>
    <p:sldId id="391" r:id="rId85"/>
    <p:sldId id="390" r:id="rId86"/>
    <p:sldId id="392" r:id="rId87"/>
    <p:sldId id="312" r:id="rId88"/>
    <p:sldId id="333" r:id="rId89"/>
    <p:sldId id="313" r:id="rId90"/>
    <p:sldId id="314" r:id="rId91"/>
    <p:sldId id="261" r:id="rId92"/>
    <p:sldId id="270" r:id="rId93"/>
    <p:sldId id="271" r:id="rId94"/>
    <p:sldId id="272" r:id="rId95"/>
    <p:sldId id="273" r:id="rId96"/>
    <p:sldId id="274" r:id="rId97"/>
    <p:sldId id="275"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69" d="100"/>
          <a:sy n="69" d="100"/>
        </p:scale>
        <p:origin x="4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27/6/2022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27/6/2022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27/6/2022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27/6/2022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27/6/2022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27/6/2022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png"/><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png"/><Relationship Id="rId5" Type="http://schemas.openxmlformats.org/officeDocument/2006/relationships/image" Target="../media/image54.wmf"/><Relationship Id="rId4" Type="http://schemas.openxmlformats.org/officeDocument/2006/relationships/oleObject" Target="../embeddings/oleObject30.bin"/></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png"/><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8.png"/><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67.wmf"/><Relationship Id="rId5" Type="http://schemas.openxmlformats.org/officeDocument/2006/relationships/image" Target="../media/image70.png"/><Relationship Id="rId10" Type="http://schemas.openxmlformats.org/officeDocument/2006/relationships/oleObject" Target="../embeddings/oleObject35.bin"/><Relationship Id="rId4" Type="http://schemas.openxmlformats.org/officeDocument/2006/relationships/image" Target="../media/image69.png"/><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2.wmf"/></Relationships>
</file>

<file path=ppt/slides/_rels/slide96.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4.wmf"/><Relationship Id="rId5" Type="http://schemas.openxmlformats.org/officeDocument/2006/relationships/oleObject" Target="../embeddings/oleObject38.bin"/><Relationship Id="rId4" Type="http://schemas.openxmlformats.org/officeDocument/2006/relationships/image" Target="../media/image83.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8046"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8047"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8048"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8049"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597"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976"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977"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645"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641"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665"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6016"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6017"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665"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8288"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8289"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8290"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709"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1191"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1192"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1193"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899"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900"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720"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884"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885"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3953164" y="4433455"/>
            <a:ext cx="6954321" cy="2101554"/>
            <a:chOff x="1657350" y="4001858"/>
            <a:chExt cx="5984421" cy="1628386"/>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313136"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97588"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89574"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84982" y="5249643"/>
              <a:ext cx="305131" cy="286176"/>
            </a:xfrm>
            <a:prstGeom prst="rect">
              <a:avLst/>
            </a:prstGeom>
            <a:noFill/>
          </p:spPr>
          <p:txBody>
            <a:bodyPr wrap="none" rtlCol="0">
              <a:spAutoFit/>
            </a:bodyPr>
            <a:lstStyle/>
            <a:p>
              <a:r>
                <a:rPr lang="en-US" dirty="0" smtClean="0"/>
                <a:t>0 </a:t>
              </a:r>
              <a:endParaRPr lang="en-SG" dirty="0"/>
            </a:p>
          </p:txBody>
        </p:sp>
        <p:sp>
          <p:nvSpPr>
            <p:cNvPr id="20" name="文本框 19"/>
            <p:cNvSpPr txBox="1"/>
            <p:nvPr/>
          </p:nvSpPr>
          <p:spPr>
            <a:xfrm>
              <a:off x="4683835"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282688" y="5254161"/>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892719" y="5251658"/>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454028" y="5258814"/>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7001677" y="5258814"/>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107506"/>
              <a:ext cx="550432" cy="92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27577" y="4069594"/>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11737" y="4066675"/>
              <a:ext cx="566219" cy="946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22441" y="4081134"/>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5" idx="0"/>
            </p:cNvCxnSpPr>
            <p:nvPr/>
          </p:nvCxnSpPr>
          <p:spPr>
            <a:xfrm flipV="1">
              <a:off x="5372370" y="4045406"/>
              <a:ext cx="601982" cy="10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14093"/>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864"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865"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SG" dirty="0" smtClean="0"/>
                  <a:t>A surface can be represented by both 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768"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789"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r>
                  <a:rPr lang="en-SG" dirty="0" smtClean="0"/>
                  <a:t>There are two types of 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 Generated </a:t>
                </a:r>
                <a:r>
                  <a:rPr lang="en-SG" dirty="0"/>
                  <a:t>by revolving a 2D closed curve around an axis. </a:t>
                </a:r>
                <a:r>
                  <a:rPr lang="en-SG" dirty="0" smtClean="0"/>
                  <a:t>With the equation of form like</a:t>
                </a:r>
              </a:p>
              <a:p>
                <a:pPr marL="914400" lvl="2" indent="0">
                  <a:buNone/>
                </a:pPr>
                <a14:m>
                  <m:oMathPara xmlns:m="http://schemas.openxmlformats.org/officeDocument/2006/math">
                    <m:oMathParaPr>
                      <m:jc m:val="centerGroup"/>
                    </m:oMathParaPr>
                    <m:oMath xmlns:m="http://schemas.openxmlformats.org/officeDocument/2006/math">
                      <m:r>
                        <a:rPr lang="en-SG" b="1" i="0" smtClean="0">
                          <a:latin typeface="Cambria Math" panose="02040503050406030204" pitchFamily="18" charset="0"/>
                        </a:rPr>
                        <m:t>𝐩</m:t>
                      </m:r>
                      <m:r>
                        <a:rPr lang="en-SG" b="0" i="0" smtClean="0">
                          <a:latin typeface="Cambria Math" panose="02040503050406030204" pitchFamily="18" charset="0"/>
                        </a:rPr>
                        <m:t>(</m:t>
                      </m:r>
                      <m:r>
                        <m:rPr>
                          <m:sty m:val="p"/>
                        </m:rPr>
                        <a:rPr lang="en-SG" b="0" i="0" smtClean="0">
                          <a:latin typeface="Cambria Math" panose="02040503050406030204" pitchFamily="18" charset="0"/>
                        </a:rPr>
                        <m:t>u</m:t>
                      </m:r>
                      <m:r>
                        <a:rPr lang="en-SG"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𝑥</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𝑦</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𝑐𝑜𝑠</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𝑦</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𝑢</m:t>
                          </m:r>
                        </m:e>
                      </m:d>
                      <m:r>
                        <a:rPr lang="en-SG" b="0" i="1" smtClean="0">
                          <a:latin typeface="Cambria Math" panose="02040503050406030204" pitchFamily="18" charset="0"/>
                          <a:ea typeface="Cambria Math" panose="02040503050406030204" pitchFamily="18" charset="0"/>
                        </a:rPr>
                        <m:t>𝑠𝑖𝑛</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oMath>
                  </m:oMathPara>
                </a14:m>
                <a:endParaRPr lang="en-SG" dirty="0" smtClean="0"/>
              </a:p>
              <a:p>
                <a:pPr lvl="2">
                  <a:buFont typeface="Wingdings" panose="05000000000000000000" pitchFamily="2" charset="2"/>
                  <a:buChar char="ü"/>
                </a:pPr>
                <a:r>
                  <a:rPr lang="en-SG" dirty="0" smtClean="0"/>
                  <a:t>Ruled </a:t>
                </a:r>
                <a:r>
                  <a:rPr lang="en-SG" dirty="0"/>
                  <a:t>surface: </a:t>
                </a:r>
                <a:r>
                  <a:rPr lang="en-SG" dirty="0" smtClean="0"/>
                  <a:t>Obtained </a:t>
                </a:r>
                <a:r>
                  <a:rPr lang="en-SG" dirty="0"/>
                  <a:t>by joining </a:t>
                </a:r>
                <a:r>
                  <a:rPr lang="en-SG" dirty="0" smtClean="0"/>
                  <a:t>two </a:t>
                </a:r>
                <a:r>
                  <a:rPr lang="en-SG" dirty="0"/>
                  <a:t>or more space curves by means of straight </a:t>
                </a:r>
                <a:r>
                  <a:rPr lang="en-SG" dirty="0" smtClean="0"/>
                  <a:t>lines. For any two curves say </a:t>
                </a:r>
                <a14:m>
                  <m:oMath xmlns:m="http://schemas.openxmlformats.org/officeDocument/2006/math">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and </a:t>
                </a:r>
                <a14:m>
                  <m:oMath xmlns:m="http://schemas.openxmlformats.org/officeDocument/2006/math">
                    <m:sSub>
                      <m:sSubPr>
                        <m:ctrlPr>
                          <a:rPr lang="en-SG" i="1">
                            <a:latin typeface="Cambria Math" panose="02040503050406030204" pitchFamily="18" charset="0"/>
                          </a:rPr>
                        </m:ctrlPr>
                      </m:sSubPr>
                      <m:e>
                        <m:r>
                          <a:rPr lang="en-SG" b="1" i="1">
                            <a:latin typeface="Cambria Math" panose="02040503050406030204" pitchFamily="18" charset="0"/>
                          </a:rPr>
                          <m:t>𝒄</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 a generalising equation of a ruled surface is like   </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𝑣</m:t>
                          </m:r>
                        </m:e>
                      </m:d>
                      <m:r>
                        <a:rPr lang="en-SG" b="0" i="1"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𝑣</m:t>
                          </m:r>
                        </m:e>
                      </m:d>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𝑣</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2"/>
                <a:stretch>
                  <a:fillRect l="-970" t="-2241"/>
                </a:stretch>
              </a:blipFill>
            </p:spPr>
            <p:txBody>
              <a:bodyPr/>
              <a:lstStyle/>
              <a:p>
                <a:r>
                  <a:rPr lang="en-SG">
                    <a:noFill/>
                  </a:rPr>
                  <a:t> </a:t>
                </a:r>
              </a:p>
            </p:txBody>
          </p:sp>
        </mc:Fallback>
      </mc:AlternateContent>
      <p:pic>
        <p:nvPicPr>
          <p:cNvPr id="5" name="图片 4"/>
          <p:cNvPicPr>
            <a:picLocks noChangeAspect="1"/>
          </p:cNvPicPr>
          <p:nvPr/>
        </p:nvPicPr>
        <p:blipFill>
          <a:blip r:embed="rId3"/>
          <a:stretch>
            <a:fillRect/>
          </a:stretch>
        </p:blipFill>
        <p:spPr>
          <a:xfrm>
            <a:off x="6096000" y="1397986"/>
            <a:ext cx="5191132" cy="1938099"/>
          </a:xfrm>
          <a:prstGeom prst="rect">
            <a:avLst/>
          </a:prstGeom>
        </p:spPr>
      </p:pic>
    </p:spTree>
    <p:extLst>
      <p:ext uri="{BB962C8B-B14F-4D97-AF65-F5344CB8AC3E}">
        <p14:creationId xmlns:p14="http://schemas.microsoft.com/office/powerpoint/2010/main" val="3513262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602884"/>
              </a:xfrm>
            </p:spPr>
            <p:txBody>
              <a:bodyPr>
                <a:normAutofit/>
              </a:bodyPr>
              <a:lstStyle/>
              <a:p>
                <a:pPr lvl="1">
                  <a:buFont typeface="Wingdings" panose="05000000000000000000" pitchFamily="2" charset="2"/>
                  <a:buChar char="§"/>
                </a:pPr>
                <a:r>
                  <a:rPr lang="en-SG" dirty="0" smtClean="0"/>
                  <a:t>Synthetic </a:t>
                </a:r>
                <a:r>
                  <a:rPr lang="en-SG" dirty="0"/>
                  <a:t>surface (sculptured surface) is built using many data points or curves </a:t>
                </a:r>
              </a:p>
              <a:p>
                <a:pPr lvl="2">
                  <a:buFont typeface="Wingdings" panose="05000000000000000000" pitchFamily="2" charset="2"/>
                  <a:buChar char="ü"/>
                </a:pPr>
                <a:r>
                  <a:rPr lang="en-SG" dirty="0"/>
                  <a:t>Bezier </a:t>
                </a:r>
                <a:r>
                  <a:rPr lang="en-SG" dirty="0" smtClean="0"/>
                  <a:t>surface:  </a:t>
                </a:r>
                <a:r>
                  <a:rPr lang="en-SG" dirty="0"/>
                  <a:t>The Bezier surface is the direct extension of the Bezier curve. Points on a Bezier surface can, therefore, be specified as an extension of the Bezier curve</a:t>
                </a:r>
                <a:r>
                  <a:rPr lang="en-SG" dirty="0" smtClean="0"/>
                  <a:t>.</a:t>
                </a:r>
              </a:p>
              <a:p>
                <a:pPr marL="914400" lvl="2" indent="0">
                  <a:buNone/>
                </a:pPr>
                <a:endParaRPr lang="en-SG" dirty="0"/>
              </a:p>
              <a:p>
                <a:pPr marL="914400" lvl="2" indent="0">
                  <a:buNone/>
                </a:pPr>
                <a:endParaRPr lang="en-SG" dirty="0" smtClean="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r>
                  <a:rPr lang="en-SG" dirty="0" smtClean="0"/>
                  <a:t>where </a:t>
                </a:r>
                <a14:m>
                  <m:oMath xmlns:m="http://schemas.openxmlformats.org/officeDocument/2006/math">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𝑝</m:t>
                        </m:r>
                      </m:e>
                      <m:sub>
                        <m:r>
                          <a:rPr lang="en-SG" b="0" i="1" dirty="0" smtClean="0">
                            <a:latin typeface="Cambria Math" panose="02040503050406030204" pitchFamily="18" charset="0"/>
                          </a:rPr>
                          <m:t>𝑖𝑗</m:t>
                        </m:r>
                      </m:sub>
                    </m:sSub>
                  </m:oMath>
                </a14:m>
                <a:r>
                  <a:rPr lang="en-SG" dirty="0" smtClean="0"/>
                  <a:t> represents </a:t>
                </a:r>
                <a:r>
                  <a:rPr lang="en-SG" dirty="0"/>
                  <a:t>the rectangular array of control points (m + 1) × (n + 1) defining the vertices of the </a:t>
                </a:r>
                <a:r>
                  <a:rPr lang="en-SG" dirty="0" smtClean="0"/>
                  <a:t>characteristic </a:t>
                </a:r>
                <a:r>
                  <a:rPr lang="en-SG" dirty="0"/>
                  <a:t>polyhedron of the  </a:t>
                </a:r>
                <a:r>
                  <a:rPr lang="en-SG" dirty="0" smtClean="0"/>
                  <a:t>Bezier patch.</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602884"/>
              </a:xfrm>
              <a:blipFill>
                <a:blip r:embed="rId3"/>
                <a:stretch>
                  <a:fillRect t="-1852" r="-228"/>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909148464"/>
              </p:ext>
            </p:extLst>
          </p:nvPr>
        </p:nvGraphicFramePr>
        <p:xfrm>
          <a:off x="2032000" y="2873166"/>
          <a:ext cx="4475856" cy="2281382"/>
        </p:xfrm>
        <a:graphic>
          <a:graphicData uri="http://schemas.openxmlformats.org/presentationml/2006/ole">
            <mc:AlternateContent xmlns:mc="http://schemas.openxmlformats.org/markup-compatibility/2006">
              <mc:Choice xmlns:v="urn:schemas-microsoft-com:vml" Requires="v">
                <p:oleObj spid="_x0000_s31816" name="Equation" r:id="rId4" imgW="2616120" imgH="1333440" progId="Equation.DSMT4">
                  <p:embed/>
                </p:oleObj>
              </mc:Choice>
              <mc:Fallback>
                <p:oleObj name="Equation" r:id="rId4" imgW="2616120" imgH="1333440" progId="Equation.DSMT4">
                  <p:embed/>
                  <p:pic>
                    <p:nvPicPr>
                      <p:cNvPr id="0" name=""/>
                      <p:cNvPicPr/>
                      <p:nvPr/>
                    </p:nvPicPr>
                    <p:blipFill>
                      <a:blip r:embed="rId5"/>
                      <a:stretch>
                        <a:fillRect/>
                      </a:stretch>
                    </p:blipFill>
                    <p:spPr>
                      <a:xfrm>
                        <a:off x="2032000" y="2873166"/>
                        <a:ext cx="4475856" cy="2281382"/>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6921153" y="2873166"/>
            <a:ext cx="4432647" cy="2281382"/>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6153727" cy="4351338"/>
              </a:xfrm>
            </p:spPr>
            <p:txBody>
              <a:bodyPr>
                <a:normAutofit/>
              </a:bodyPr>
              <a:lstStyle/>
              <a:p>
                <a:pPr lvl="2">
                  <a:buFont typeface="Wingdings" panose="05000000000000000000" pitchFamily="2" charset="2"/>
                  <a:buChar char="ü"/>
                </a:pPr>
                <a:r>
                  <a:rPr lang="en-SG" dirty="0" smtClean="0"/>
                  <a:t>B-spline surface:</a:t>
                </a:r>
              </a:p>
              <a:p>
                <a:pPr lvl="2">
                  <a:buFont typeface="Wingdings" panose="05000000000000000000" pitchFamily="2" charset="2"/>
                  <a:buChar char="ü"/>
                </a:pPr>
                <a:endParaRPr lang="en-SG" dirty="0"/>
              </a:p>
              <a:p>
                <a:pPr lvl="2">
                  <a:buFont typeface="Wingdings" panose="05000000000000000000" pitchFamily="2" charset="2"/>
                  <a:buChar char="ü"/>
                </a:pPr>
                <a:endParaRPr lang="en-SG" dirty="0" smtClean="0"/>
              </a:p>
              <a:p>
                <a:pPr marL="914400" lvl="2" indent="0">
                  <a:buNone/>
                </a:pPr>
                <a:r>
                  <a:rPr lang="en-SG" dirty="0"/>
                  <a:t>where </a:t>
                </a:r>
                <a14:m>
                  <m:oMath xmlns:m="http://schemas.openxmlformats.org/officeDocument/2006/math">
                    <m:sSub>
                      <m:sSubPr>
                        <m:ctrlPr>
                          <a:rPr lang="en-SG" i="1" dirty="0">
                            <a:latin typeface="Cambria Math" panose="02040503050406030204" pitchFamily="18" charset="0"/>
                          </a:rPr>
                        </m:ctrlPr>
                      </m:sSubPr>
                      <m:e>
                        <m:r>
                          <a:rPr lang="en-SG" i="1" dirty="0">
                            <a:latin typeface="Cambria Math" panose="02040503050406030204" pitchFamily="18" charset="0"/>
                          </a:rPr>
                          <m:t>𝑝</m:t>
                        </m:r>
                      </m:e>
                      <m:sub>
                        <m:r>
                          <a:rPr lang="en-SG" i="1" dirty="0">
                            <a:latin typeface="Cambria Math" panose="02040503050406030204" pitchFamily="18" charset="0"/>
                          </a:rPr>
                          <m:t>𝑖𝑗</m:t>
                        </m:r>
                      </m:sub>
                    </m:sSub>
                  </m:oMath>
                </a14:m>
                <a:r>
                  <a:rPr lang="en-SG" dirty="0"/>
                  <a:t> </a:t>
                </a:r>
                <a:r>
                  <a:rPr lang="en-SG" dirty="0" smtClean="0"/>
                  <a:t>are </a:t>
                </a:r>
                <a:r>
                  <a:rPr lang="en-SG" dirty="0"/>
                  <a:t>the control points and these form the polyhedron of the resulting B-spline surface. The surface </a:t>
                </a:r>
                <a:r>
                  <a:rPr lang="en-SG" dirty="0" smtClean="0"/>
                  <a:t>has </a:t>
                </a:r>
                <a:r>
                  <a:rPr lang="en-SG" dirty="0"/>
                  <a:t>a degree of (k – 1) in the u direction and (l – 1) in the v direction. Knot vectors in both u and v </a:t>
                </a:r>
                <a:r>
                  <a:rPr lang="en-SG" dirty="0" smtClean="0"/>
                  <a:t>directions </a:t>
                </a:r>
                <a:r>
                  <a:rPr lang="en-SG" dirty="0"/>
                  <a:t>are constant but not necessarily equal. The basis functions are the same </a:t>
                </a:r>
                <a:r>
                  <a:rPr lang="en-SG" dirty="0" smtClean="0"/>
                  <a:t>as B-spline </a:t>
                </a:r>
                <a:r>
                  <a:rPr lang="en-SG" dirty="0"/>
                  <a:t>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6153727" cy="4351338"/>
              </a:xfrm>
              <a:blipFill>
                <a:blip r:embed="rId3"/>
                <a:stretch>
                  <a:fillRect t="-1401" r="-693"/>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451098026"/>
              </p:ext>
            </p:extLst>
          </p:nvPr>
        </p:nvGraphicFramePr>
        <p:xfrm>
          <a:off x="2227623" y="2164367"/>
          <a:ext cx="5834062" cy="688975"/>
        </p:xfrm>
        <a:graphic>
          <a:graphicData uri="http://schemas.openxmlformats.org/presentationml/2006/ole">
            <mc:AlternateContent xmlns:mc="http://schemas.openxmlformats.org/markup-compatibility/2006">
              <mc:Choice xmlns:v="urn:schemas-microsoft-com:vml" Requires="v">
                <p:oleObj spid="_x0000_s32840" name="Equation" r:id="rId4" imgW="3759120" imgH="444240" progId="Equation.DSMT4">
                  <p:embed/>
                </p:oleObj>
              </mc:Choice>
              <mc:Fallback>
                <p:oleObj name="Equation" r:id="rId4" imgW="3759120" imgH="444240" progId="Equation.DSMT4">
                  <p:embed/>
                  <p:pic>
                    <p:nvPicPr>
                      <p:cNvPr id="7" name="对象 6"/>
                      <p:cNvPicPr/>
                      <p:nvPr/>
                    </p:nvPicPr>
                    <p:blipFill>
                      <a:blip r:embed="rId5"/>
                      <a:stretch>
                        <a:fillRect/>
                      </a:stretch>
                    </p:blipFill>
                    <p:spPr>
                      <a:xfrm>
                        <a:off x="2227623" y="2164367"/>
                        <a:ext cx="5834062" cy="68897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411098" y="2853342"/>
            <a:ext cx="3801052" cy="3233260"/>
          </a:xfrm>
          <a:prstGeom prst="rect">
            <a:avLst/>
          </a:prstGeom>
        </p:spPr>
      </p:pic>
      <p:sp>
        <p:nvSpPr>
          <p:cNvPr id="4" name="文本框 3"/>
          <p:cNvSpPr txBox="1"/>
          <p:nvPr/>
        </p:nvSpPr>
        <p:spPr>
          <a:xfrm>
            <a:off x="7411098" y="6176962"/>
            <a:ext cx="4510007" cy="646331"/>
          </a:xfrm>
          <a:prstGeom prst="rect">
            <a:avLst/>
          </a:prstGeom>
          <a:noFill/>
        </p:spPr>
        <p:txBody>
          <a:bodyPr wrap="square" rtlCol="0">
            <a:spAutoFit/>
          </a:bodyPr>
          <a:lstStyle/>
          <a:p>
            <a:r>
              <a:rPr lang="en-SG" dirty="0"/>
              <a:t>https://reference.wolfram.com/language/ref/BSplineSurface.html</a:t>
            </a:r>
          </a:p>
        </p:txBody>
      </p:sp>
    </p:spTree>
    <p:extLst>
      <p:ext uri="{BB962C8B-B14F-4D97-AF65-F5344CB8AC3E}">
        <p14:creationId xmlns:p14="http://schemas.microsoft.com/office/powerpoint/2010/main" val="292065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pPr lvl="2">
                  <a:buFont typeface="Wingdings" panose="05000000000000000000" pitchFamily="2" charset="2"/>
                  <a:buChar char="ü"/>
                </a:pPr>
                <a:r>
                  <a:rPr lang="en-SG" dirty="0" smtClean="0"/>
                  <a:t>Coons </a:t>
                </a:r>
                <a:r>
                  <a:rPr lang="en-SG" dirty="0"/>
                  <a:t>surface: </a:t>
                </a:r>
                <a:r>
                  <a:rPr lang="en-SG" dirty="0" smtClean="0"/>
                  <a:t>Utilises </a:t>
                </a:r>
                <a:r>
                  <a:rPr lang="en-SG" dirty="0"/>
                  <a:t>closed intersecting boundary curves </a:t>
                </a:r>
                <a:r>
                  <a:rPr lang="en-SG" dirty="0" smtClean="0"/>
                  <a:t>to generate </a:t>
                </a:r>
                <a:r>
                  <a:rPr lang="en-SG" dirty="0"/>
                  <a:t>a </a:t>
                </a:r>
                <a:r>
                  <a:rPr lang="en-SG" dirty="0" smtClean="0"/>
                  <a:t>surface</a:t>
                </a:r>
                <a:r>
                  <a:rPr lang="en-SG" dirty="0"/>
                  <a:t>. </a:t>
                </a:r>
                <a:r>
                  <a:rPr lang="en-SG" dirty="0" smtClean="0"/>
                  <a:t> For a four boundary curves r(u,0),r(0,w),r(u,1),r(1,w). Every opposite boundaries can be generated a ruled surface. A method to produce a Coons surface is superposition of two ruled surfaces.</a:t>
                </a:r>
              </a:p>
              <a:p>
                <a:pPr marL="914400" lvl="2" indent="0">
                  <a:buNone/>
                </a:pPr>
                <a:r>
                  <a:rPr lang="en-SG" dirty="0"/>
                  <a:t> </a:t>
                </a:r>
                <a:r>
                  <a:rPr lang="en-SG" dirty="0" smtClean="0"/>
                  <a:t>   for ruled surfaces we have</a:t>
                </a:r>
              </a:p>
              <a:p>
                <a:pPr marL="914400" lvl="2" indent="0">
                  <a:buNone/>
                </a:pPr>
                <a:endParaRPr lang="en-SG" dirty="0"/>
              </a:p>
              <a:p>
                <a:pPr marL="914400" lvl="2" indent="0">
                  <a:buNone/>
                </a:pPr>
                <a:endParaRPr lang="en-SG" dirty="0" smtClean="0"/>
              </a:p>
              <a:p>
                <a:pPr marL="914400" lvl="2" indent="0">
                  <a:buNone/>
                </a:pPr>
                <a:r>
                  <a:rPr lang="en-SG" dirty="0" smtClean="0"/>
                  <a:t>   the final version of Coons surface patch is</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𝒓</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3"/>
                <a:stretch>
                  <a:fillRect t="-140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527711402"/>
              </p:ext>
            </p:extLst>
          </p:nvPr>
        </p:nvGraphicFramePr>
        <p:xfrm>
          <a:off x="4178300" y="3386138"/>
          <a:ext cx="3263900" cy="733425"/>
        </p:xfrm>
        <a:graphic>
          <a:graphicData uri="http://schemas.openxmlformats.org/presentationml/2006/ole">
            <mc:AlternateContent xmlns:mc="http://schemas.openxmlformats.org/markup-compatibility/2006">
              <mc:Choice xmlns:v="urn:schemas-microsoft-com:vml" Requires="v">
                <p:oleObj spid="_x0000_s33864" name="Equation" r:id="rId4" imgW="2031840" imgH="457200" progId="Equation.DSMT4">
                  <p:embed/>
                </p:oleObj>
              </mc:Choice>
              <mc:Fallback>
                <p:oleObj name="Equation" r:id="rId4" imgW="2031840" imgH="457200" progId="Equation.DSMT4">
                  <p:embed/>
                  <p:pic>
                    <p:nvPicPr>
                      <p:cNvPr id="7" name="对象 6"/>
                      <p:cNvPicPr/>
                      <p:nvPr/>
                    </p:nvPicPr>
                    <p:blipFill>
                      <a:blip r:embed="rId5"/>
                      <a:stretch>
                        <a:fillRect/>
                      </a:stretch>
                    </p:blipFill>
                    <p:spPr>
                      <a:xfrm>
                        <a:off x="4178300" y="3386138"/>
                        <a:ext cx="3263900" cy="733425"/>
                      </a:xfrm>
                      <a:prstGeom prst="rect">
                        <a:avLst/>
                      </a:prstGeom>
                    </p:spPr>
                  </p:pic>
                </p:oleObj>
              </mc:Fallback>
            </mc:AlternateContent>
          </a:graphicData>
        </a:graphic>
      </p:graphicFrame>
      <p:pic>
        <p:nvPicPr>
          <p:cNvPr id="4" name="图片 3"/>
          <p:cNvPicPr>
            <a:picLocks noChangeAspect="1"/>
          </p:cNvPicPr>
          <p:nvPr/>
        </p:nvPicPr>
        <p:blipFill rotWithShape="1">
          <a:blip r:embed="rId6"/>
          <a:srcRect l="5" r="31937"/>
          <a:stretch/>
        </p:blipFill>
        <p:spPr>
          <a:xfrm>
            <a:off x="7442200" y="3015057"/>
            <a:ext cx="4054978" cy="3161906"/>
          </a:xfrm>
          <a:prstGeom prst="rect">
            <a:avLst/>
          </a:prstGeom>
        </p:spPr>
      </p:pic>
    </p:spTree>
    <p:extLst>
      <p:ext uri="{BB962C8B-B14F-4D97-AF65-F5344CB8AC3E}">
        <p14:creationId xmlns:p14="http://schemas.microsoft.com/office/powerpoint/2010/main" val="638717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Solid Modelling</a:t>
            </a:r>
            <a:endParaRPr lang="en-SG" dirty="0"/>
          </a:p>
        </p:txBody>
      </p:sp>
      <p:sp>
        <p:nvSpPr>
          <p:cNvPr id="3" name="内容占位符 2"/>
          <p:cNvSpPr>
            <a:spLocks noGrp="1"/>
          </p:cNvSpPr>
          <p:nvPr>
            <p:ph idx="1"/>
          </p:nvPr>
        </p:nvSpPr>
        <p:spPr/>
        <p:txBody>
          <a:bodyPr/>
          <a:lstStyle/>
          <a:p>
            <a:pPr marL="0" indent="0">
              <a:buNone/>
            </a:pPr>
            <a:r>
              <a:rPr lang="en-SG" dirty="0" smtClean="0"/>
              <a:t>The most common methods used in commercial CAD system</a:t>
            </a:r>
          </a:p>
          <a:p>
            <a:r>
              <a:rPr lang="en-SG" dirty="0" smtClean="0"/>
              <a:t>Boundary representation (B-Rep)</a:t>
            </a:r>
          </a:p>
          <a:p>
            <a:r>
              <a:rPr lang="en-SG" dirty="0" smtClean="0"/>
              <a:t>Constructive Solid Geometry (CSG)</a:t>
            </a:r>
          </a:p>
          <a:p>
            <a:r>
              <a:rPr lang="en-SG" dirty="0" smtClean="0"/>
              <a:t>Sweeping</a:t>
            </a:r>
          </a:p>
        </p:txBody>
      </p:sp>
    </p:spTree>
    <p:extLst>
      <p:ext uri="{BB962C8B-B14F-4D97-AF65-F5344CB8AC3E}">
        <p14:creationId xmlns:p14="http://schemas.microsoft.com/office/powerpoint/2010/main" val="3533909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p:sp>
        <p:nvSpPr>
          <p:cNvPr id="3" name="内容占位符 2"/>
          <p:cNvSpPr>
            <a:spLocks noGrp="1"/>
          </p:cNvSpPr>
          <p:nvPr>
            <p:ph idx="1"/>
          </p:nvPr>
        </p:nvSpPr>
        <p:spPr/>
        <p:txBody>
          <a:bodyPr/>
          <a:lstStyle/>
          <a:p>
            <a:r>
              <a:rPr lang="en-US" dirty="0" smtClean="0"/>
              <a:t>Any solid occupies a limited space, </a:t>
            </a:r>
            <a:r>
              <a:rPr lang="en-US" dirty="0"/>
              <a:t>t</a:t>
            </a:r>
            <a:r>
              <a:rPr lang="en-US" dirty="0" smtClean="0"/>
              <a:t>hat is, it has a boundary wrapped itself. By boundary, it can be clearly distinguished wherever is interior or exterior of the solid. Which means a solid can be defined by its boundary.</a:t>
            </a:r>
          </a:p>
          <a:p>
            <a:r>
              <a:rPr lang="en-US" dirty="0" smtClean="0"/>
              <a:t>Usually, a boundary is </a:t>
            </a:r>
            <a:r>
              <a:rPr lang="en-US" dirty="0"/>
              <a:t>geometrically </a:t>
            </a:r>
            <a:r>
              <a:rPr lang="en-US" dirty="0" smtClean="0"/>
              <a:t>described by its vertices, edges loops, faces, genus and bodies.</a:t>
            </a:r>
          </a:p>
          <a:p>
            <a:r>
              <a:rPr lang="en-US" dirty="0" smtClean="0"/>
              <a:t>There are some data structures with maps have been developed for boundary representations.</a:t>
            </a:r>
          </a:p>
          <a:p>
            <a:r>
              <a:rPr lang="en-US" dirty="0" smtClean="0"/>
              <a:t>Modern systems introduced also quadrics and NURBS surfaces as a part of B-Rep.</a:t>
            </a:r>
            <a:endParaRPr lang="en-SG" dirty="0"/>
          </a:p>
        </p:txBody>
      </p:sp>
    </p:spTree>
    <p:extLst>
      <p:ext uri="{BB962C8B-B14F-4D97-AF65-F5344CB8AC3E}">
        <p14:creationId xmlns:p14="http://schemas.microsoft.com/office/powerpoint/2010/main" val="3595649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82164" cy="4351338"/>
              </a:xfrm>
            </p:spPr>
            <p:txBody>
              <a:bodyPr>
                <a:normAutofit lnSpcReduction="10000"/>
              </a:bodyPr>
              <a:lstStyle/>
              <a:p>
                <a:r>
                  <a:rPr lang="en-SG" dirty="0" smtClean="0"/>
                  <a:t>In a B-Rep model, there are two types of information included, topological </a:t>
                </a:r>
                <a:r>
                  <a:rPr lang="en-SG" dirty="0"/>
                  <a:t>and geometric data. </a:t>
                </a:r>
                <a:r>
                  <a:rPr lang="en-SG" dirty="0" smtClean="0"/>
                  <a:t>The topological part provides the relationships </a:t>
                </a:r>
                <a:r>
                  <a:rPr lang="en-SG" dirty="0"/>
                  <a:t>among </a:t>
                </a:r>
                <a:r>
                  <a:rPr lang="en-SG" dirty="0" smtClean="0"/>
                  <a:t>vertices</a:t>
                </a:r>
                <a:r>
                  <a:rPr lang="en-SG" dirty="0"/>
                  <a:t>, edges and </a:t>
                </a:r>
                <a:r>
                  <a:rPr lang="en-SG" dirty="0" smtClean="0"/>
                  <a:t>faces, etc. </a:t>
                </a:r>
                <a:r>
                  <a:rPr lang="en-SG" dirty="0"/>
                  <a:t>Geometric information is usually equations of the edges and </a:t>
                </a:r>
                <a:r>
                  <a:rPr lang="en-SG" dirty="0" smtClean="0"/>
                  <a:t>faces.</a:t>
                </a:r>
              </a:p>
              <a:p>
                <a:r>
                  <a:rPr lang="en-US" dirty="0" smtClean="0"/>
                  <a:t>Euler’s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=2(</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smtClean="0"/>
              </a:p>
              <a:p>
                <a:pPr marL="0" indent="0">
                  <a:buNone/>
                </a:pPr>
                <a:r>
                  <a:rPr lang="en-US" dirty="0" smtClean="0"/>
                  <a:t>   where </a:t>
                </a:r>
                <a14:m>
                  <m:oMath xmlns:m="http://schemas.openxmlformats.org/officeDocument/2006/math">
                    <m:r>
                      <a:rPr lang="en-SG" b="0" i="1" smtClean="0">
                        <a:latin typeface="Cambria Math" panose="02040503050406030204" pitchFamily="18" charset="0"/>
                      </a:rPr>
                      <m:t>𝐹</m:t>
                    </m:r>
                    <m:r>
                      <a:rPr lang="en-SG" b="0" i="1" smtClean="0">
                        <a:latin typeface="Cambria Math" panose="02040503050406030204" pitchFamily="18" charset="0"/>
                      </a:rPr>
                      <m:t>,</m:t>
                    </m:r>
                    <m:r>
                      <a:rPr lang="en-SG" b="0" i="1" smtClean="0">
                        <a:latin typeface="Cambria Math" panose="02040503050406030204" pitchFamily="18" charset="0"/>
                      </a:rPr>
                      <m:t>𝐸</m:t>
                    </m:r>
                    <m:r>
                      <a:rPr lang="en-SG" b="0" i="1" smtClean="0">
                        <a:latin typeface="Cambria Math" panose="02040503050406030204" pitchFamily="18" charset="0"/>
                      </a:rPr>
                      <m:t>,</m:t>
                    </m:r>
                    <m:r>
                      <a:rPr lang="en-SG" b="0" i="1" smtClean="0">
                        <a:latin typeface="Cambria Math" panose="02040503050406030204" pitchFamily="18" charset="0"/>
                      </a:rPr>
                      <m:t>𝑉</m:t>
                    </m:r>
                    <m:r>
                      <a:rPr lang="en-SG" b="0" i="1" smtClean="0">
                        <a:latin typeface="Cambria Math" panose="02040503050406030204" pitchFamily="18" charset="0"/>
                      </a:rPr>
                      <m:t>,</m:t>
                    </m:r>
                    <m:r>
                      <a:rPr lang="en-SG" b="0" i="1" smtClean="0">
                        <a:latin typeface="Cambria Math" panose="02040503050406030204" pitchFamily="18" charset="0"/>
                      </a:rPr>
                      <m:t>𝐿</m:t>
                    </m:r>
                    <m:r>
                      <a:rPr lang="en-SG" b="0" i="1" smtClean="0">
                        <a:latin typeface="Cambria Math" panose="02040503050406030204" pitchFamily="18" charset="0"/>
                      </a:rPr>
                      <m:t>,</m:t>
                    </m:r>
                    <m:r>
                      <a:rPr lang="en-SG" b="0" i="1" smtClean="0">
                        <a:latin typeface="Cambria Math" panose="02040503050406030204" pitchFamily="18" charset="0"/>
                      </a:rPr>
                      <m:t>𝐵</m:t>
                    </m:r>
                    <m:r>
                      <a:rPr lang="en-SG" b="0" i="1" smtClean="0">
                        <a:latin typeface="Cambria Math" panose="02040503050406030204" pitchFamily="18" charset="0"/>
                      </a:rPr>
                      <m:t>,</m:t>
                    </m:r>
                    <m:r>
                      <a:rPr lang="en-SG" b="0" i="1" smtClean="0">
                        <a:latin typeface="Cambria Math" panose="02040503050406030204" pitchFamily="18" charset="0"/>
                      </a:rPr>
                      <m:t>𝐺</m:t>
                    </m:r>
                  </m:oMath>
                </a14:m>
                <a:r>
                  <a:rPr lang="en-US" dirty="0" smtClean="0"/>
                  <a:t> are the number of faces, edges, vertices, face’s inner loop, bodies, and genus respectively.</a:t>
                </a:r>
                <a:endParaRPr lang="en-US" dirty="0"/>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82164" cy="4351338"/>
              </a:xfrm>
              <a:blipFill>
                <a:blip r:embed="rId2"/>
                <a:stretch>
                  <a:fillRect l="-1736" t="-3081" r="-2645"/>
                </a:stretch>
              </a:blipFill>
            </p:spPr>
            <p:txBody>
              <a:bodyPr/>
              <a:lstStyle/>
              <a:p>
                <a:r>
                  <a:rPr lang="en-SG">
                    <a:noFill/>
                  </a:rPr>
                  <a:t> </a:t>
                </a:r>
              </a:p>
            </p:txBody>
          </p:sp>
        </mc:Fallback>
      </mc:AlternateContent>
      <p:sp>
        <p:nvSpPr>
          <p:cNvPr id="5" name="文本框 4"/>
          <p:cNvSpPr txBox="1"/>
          <p:nvPr/>
        </p:nvSpPr>
        <p:spPr>
          <a:xfrm>
            <a:off x="7698909" y="4337315"/>
            <a:ext cx="3950120" cy="523220"/>
          </a:xfrm>
          <a:prstGeom prst="rect">
            <a:avLst/>
          </a:prstGeom>
          <a:noFill/>
        </p:spPr>
        <p:txBody>
          <a:bodyPr wrap="none" rtlCol="0">
            <a:spAutoFit/>
          </a:bodyPr>
          <a:lstStyle/>
          <a:p>
            <a:pPr algn="ctr"/>
            <a:r>
              <a:rPr lang="en-SG" sz="1400" dirty="0" smtClean="0"/>
              <a:t>B-Rep of a cylinder</a:t>
            </a:r>
          </a:p>
          <a:p>
            <a:r>
              <a:rPr lang="en-SG" sz="1400" dirty="0" smtClean="0"/>
              <a:t>(P N Rao, CAD/CAM: Principles and Applications,3e)</a:t>
            </a:r>
            <a:endParaRPr lang="en-SG" sz="1400" dirty="0"/>
          </a:p>
        </p:txBody>
      </p:sp>
      <p:pic>
        <p:nvPicPr>
          <p:cNvPr id="6" name="图片 5"/>
          <p:cNvPicPr>
            <a:picLocks noChangeAspect="1"/>
          </p:cNvPicPr>
          <p:nvPr/>
        </p:nvPicPr>
        <p:blipFill>
          <a:blip r:embed="rId3"/>
          <a:stretch>
            <a:fillRect/>
          </a:stretch>
        </p:blipFill>
        <p:spPr>
          <a:xfrm>
            <a:off x="8146474" y="2465839"/>
            <a:ext cx="3502556" cy="1718234"/>
          </a:xfrm>
          <a:prstGeom prst="rect">
            <a:avLst/>
          </a:prstGeom>
        </p:spPr>
      </p:pic>
    </p:spTree>
    <p:extLst>
      <p:ext uri="{BB962C8B-B14F-4D97-AF65-F5344CB8AC3E}">
        <p14:creationId xmlns:p14="http://schemas.microsoft.com/office/powerpoint/2010/main" val="171780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34862"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34863"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34864"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Sweeping</a:t>
            </a:r>
            <a:endParaRPr lang="en-SG" dirty="0"/>
          </a:p>
        </p:txBody>
      </p:sp>
      <p:sp>
        <p:nvSpPr>
          <p:cNvPr id="3" name="内容占位符 2"/>
          <p:cNvSpPr>
            <a:spLocks noGrp="1"/>
          </p:cNvSpPr>
          <p:nvPr>
            <p:ph idx="1"/>
          </p:nvPr>
        </p:nvSpPr>
        <p:spPr>
          <a:xfrm>
            <a:off x="838199" y="1825625"/>
            <a:ext cx="7308273" cy="4351338"/>
          </a:xfrm>
        </p:spPr>
        <p:txBody>
          <a:bodyPr>
            <a:normAutofit/>
          </a:bodyPr>
          <a:lstStyle/>
          <a:p>
            <a:r>
              <a:rPr lang="en-SG" dirty="0"/>
              <a:t>A solid is created by </a:t>
            </a:r>
            <a:r>
              <a:rPr lang="en-SG" dirty="0" smtClean="0"/>
              <a:t>moving </a:t>
            </a:r>
            <a:r>
              <a:rPr lang="en-SG" dirty="0"/>
              <a:t>a profile shape along a specified </a:t>
            </a:r>
            <a:r>
              <a:rPr lang="en-SG" dirty="0" smtClean="0"/>
              <a:t>path. Most of commercial </a:t>
            </a:r>
            <a:r>
              <a:rPr lang="en-SG" dirty="0"/>
              <a:t>CAD systems provide the functionality for constructing swept solids </a:t>
            </a:r>
            <a:r>
              <a:rPr lang="en-SG" dirty="0" smtClean="0"/>
              <a:t>in a </a:t>
            </a:r>
            <a:r>
              <a:rPr lang="en-SG" dirty="0"/>
              <a:t>2D cross-section moving on a space </a:t>
            </a:r>
            <a:r>
              <a:rPr lang="en-SG" dirty="0" smtClean="0"/>
              <a:t>trajectory. </a:t>
            </a:r>
            <a:endParaRPr lang="en-SG" dirty="0"/>
          </a:p>
        </p:txBody>
      </p:sp>
      <p:pic>
        <p:nvPicPr>
          <p:cNvPr id="5" name="图片 4"/>
          <p:cNvPicPr>
            <a:picLocks noChangeAspect="1"/>
          </p:cNvPicPr>
          <p:nvPr/>
        </p:nvPicPr>
        <p:blipFill>
          <a:blip r:embed="rId2"/>
          <a:stretch>
            <a:fillRect/>
          </a:stretch>
        </p:blipFill>
        <p:spPr>
          <a:xfrm>
            <a:off x="8257311" y="1479663"/>
            <a:ext cx="1136072" cy="4009664"/>
          </a:xfrm>
          <a:prstGeom prst="rect">
            <a:avLst/>
          </a:prstGeom>
        </p:spPr>
      </p:pic>
      <p:pic>
        <p:nvPicPr>
          <p:cNvPr id="6" name="图片 5"/>
          <p:cNvPicPr>
            <a:picLocks noChangeAspect="1"/>
          </p:cNvPicPr>
          <p:nvPr/>
        </p:nvPicPr>
        <p:blipFill>
          <a:blip r:embed="rId3"/>
          <a:stretch>
            <a:fillRect/>
          </a:stretch>
        </p:blipFill>
        <p:spPr>
          <a:xfrm>
            <a:off x="9762836" y="1482519"/>
            <a:ext cx="1311894" cy="4006808"/>
          </a:xfrm>
          <a:prstGeom prst="rect">
            <a:avLst/>
          </a:prstGeom>
        </p:spPr>
      </p:pic>
    </p:spTree>
    <p:extLst>
      <p:ext uri="{BB962C8B-B14F-4D97-AF65-F5344CB8AC3E}">
        <p14:creationId xmlns:p14="http://schemas.microsoft.com/office/powerpoint/2010/main" val="2896400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315697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 of </a:t>
            </a:r>
            <a:r>
              <a:rPr lang="en-SG" dirty="0" smtClean="0"/>
              <a:t>NC &amp; CNC</a:t>
            </a:r>
            <a:endParaRPr lang="en-SG" dirty="0"/>
          </a:p>
        </p:txBody>
      </p:sp>
      <p:sp>
        <p:nvSpPr>
          <p:cNvPr id="3" name="内容占位符 2"/>
          <p:cNvSpPr>
            <a:spLocks noGrp="1"/>
          </p:cNvSpPr>
          <p:nvPr>
            <p:ph idx="1"/>
          </p:nvPr>
        </p:nvSpPr>
        <p:spPr>
          <a:xfrm>
            <a:off x="838200" y="1825625"/>
            <a:ext cx="10515600" cy="4538230"/>
          </a:xfrm>
        </p:spPr>
        <p:txBody>
          <a:bodyPr>
            <a:normAutofit fontScale="92500" lnSpcReduction="10000"/>
          </a:bodyPr>
          <a:lstStyle/>
          <a:p>
            <a:r>
              <a:rPr lang="en-SG" dirty="0" smtClean="0"/>
              <a:t>NC in CAM</a:t>
            </a:r>
          </a:p>
          <a:p>
            <a:pPr lvl="1">
              <a:buFont typeface="Wingdings" panose="05000000000000000000" pitchFamily="2" charset="2"/>
              <a:buChar char="§"/>
            </a:pPr>
            <a:r>
              <a:rPr lang="en-SG" dirty="0" smtClean="0"/>
              <a:t>NC, short of Numerical Control, is introduced into manufacturing field with the rapid development of microelectronics. Bendix Corporation built the first commercial production-based NC unit using MIT patents </a:t>
            </a:r>
            <a:r>
              <a:rPr lang="en-SG" dirty="0"/>
              <a:t>in </a:t>
            </a:r>
            <a:r>
              <a:rPr lang="en-SG" dirty="0" smtClean="0"/>
              <a:t>1954.</a:t>
            </a:r>
          </a:p>
          <a:p>
            <a:pPr lvl="1">
              <a:buFont typeface="Wingdings" panose="05000000000000000000" pitchFamily="2" charset="2"/>
              <a:buChar char="§"/>
            </a:pPr>
            <a:r>
              <a:rPr lang="en-SG" dirty="0"/>
              <a:t>Basically, </a:t>
            </a:r>
            <a:r>
              <a:rPr lang="en-SG" dirty="0" smtClean="0"/>
              <a:t>a </a:t>
            </a:r>
            <a:r>
              <a:rPr lang="en-SG" dirty="0"/>
              <a:t>NC machine runs on a program </a:t>
            </a:r>
            <a:r>
              <a:rPr lang="en-SG" dirty="0" smtClean="0"/>
              <a:t>fed </a:t>
            </a:r>
            <a:r>
              <a:rPr lang="en-SG" dirty="0"/>
              <a:t>to it. The program consists of precise instructions </a:t>
            </a:r>
            <a:r>
              <a:rPr lang="en-SG" dirty="0" smtClean="0"/>
              <a:t>with geometric and process information, such as what </a:t>
            </a:r>
            <a:r>
              <a:rPr lang="en-SG" dirty="0"/>
              <a:t>tool to be used, at what speed, at what feed and to move from </a:t>
            </a:r>
            <a:r>
              <a:rPr lang="en-SG" dirty="0" smtClean="0"/>
              <a:t>which point </a:t>
            </a:r>
            <a:r>
              <a:rPr lang="en-SG" dirty="0"/>
              <a:t>to which point in what path</a:t>
            </a:r>
            <a:r>
              <a:rPr lang="en-SG" dirty="0" smtClean="0"/>
              <a:t>.</a:t>
            </a:r>
          </a:p>
          <a:p>
            <a:pPr lvl="1">
              <a:buFont typeface="Wingdings" panose="05000000000000000000" pitchFamily="2" charset="2"/>
              <a:buChar char="§"/>
            </a:pPr>
            <a:r>
              <a:rPr lang="en-SG" dirty="0" smtClean="0"/>
              <a:t>To make the soft instructions sense, some hard part should be driven</a:t>
            </a:r>
          </a:p>
          <a:p>
            <a:pPr lvl="2">
              <a:buFont typeface="Wingdings" panose="05000000000000000000" pitchFamily="2" charset="2"/>
              <a:buChar char="ü"/>
            </a:pPr>
            <a:r>
              <a:rPr lang="en-SG" dirty="0"/>
              <a:t>starting and stopping of machine-tool spindle </a:t>
            </a:r>
          </a:p>
          <a:p>
            <a:pPr lvl="2">
              <a:buFont typeface="Wingdings" panose="05000000000000000000" pitchFamily="2" charset="2"/>
              <a:buChar char="ü"/>
            </a:pPr>
            <a:r>
              <a:rPr lang="en-SG" dirty="0" smtClean="0"/>
              <a:t>controlling </a:t>
            </a:r>
            <a:r>
              <a:rPr lang="en-SG" dirty="0"/>
              <a:t>the spindle speed </a:t>
            </a:r>
          </a:p>
          <a:p>
            <a:pPr lvl="2">
              <a:buFont typeface="Wingdings" panose="05000000000000000000" pitchFamily="2" charset="2"/>
              <a:buChar char="ü"/>
            </a:pPr>
            <a:r>
              <a:rPr lang="en-SG" dirty="0" smtClean="0"/>
              <a:t>positioning </a:t>
            </a:r>
            <a:r>
              <a:rPr lang="en-SG" dirty="0"/>
              <a:t>the tool tip at desired locations and guiding it along desired paths by automatic control </a:t>
            </a:r>
            <a:r>
              <a:rPr lang="en-SG" dirty="0" smtClean="0"/>
              <a:t>of </a:t>
            </a:r>
            <a:r>
              <a:rPr lang="en-SG" dirty="0"/>
              <a:t>the motion of </a:t>
            </a:r>
            <a:r>
              <a:rPr lang="en-SG" dirty="0" smtClean="0"/>
              <a:t>slides</a:t>
            </a:r>
          </a:p>
          <a:p>
            <a:pPr lvl="2">
              <a:buFont typeface="Wingdings" panose="05000000000000000000" pitchFamily="2" charset="2"/>
              <a:buChar char="ü"/>
            </a:pPr>
            <a:r>
              <a:rPr lang="en-SG" dirty="0"/>
              <a:t>controlling the rate of movement of the tool </a:t>
            </a:r>
            <a:r>
              <a:rPr lang="en-SG" dirty="0" smtClean="0"/>
              <a:t>tip</a:t>
            </a:r>
            <a:endParaRPr lang="en-SG" dirty="0"/>
          </a:p>
          <a:p>
            <a:pPr lvl="2">
              <a:buFont typeface="Wingdings" panose="05000000000000000000" pitchFamily="2" charset="2"/>
              <a:buChar char="ü"/>
            </a:pPr>
            <a:r>
              <a:rPr lang="en-SG" dirty="0" smtClean="0"/>
              <a:t>changing </a:t>
            </a:r>
            <a:r>
              <a:rPr lang="en-SG" dirty="0"/>
              <a:t>of tools in the spindle</a:t>
            </a:r>
            <a:endParaRPr lang="en-SG" dirty="0" smtClean="0"/>
          </a:p>
        </p:txBody>
      </p:sp>
    </p:spTree>
    <p:extLst>
      <p:ext uri="{BB962C8B-B14F-4D97-AF65-F5344CB8AC3E}">
        <p14:creationId xmlns:p14="http://schemas.microsoft.com/office/powerpoint/2010/main" val="86630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 &amp; CNC</a:t>
            </a:r>
            <a:endParaRPr lang="en-SG" dirty="0"/>
          </a:p>
        </p:txBody>
      </p:sp>
      <p:sp>
        <p:nvSpPr>
          <p:cNvPr id="3" name="内容占位符 2"/>
          <p:cNvSpPr>
            <a:spLocks noGrp="1"/>
          </p:cNvSpPr>
          <p:nvPr>
            <p:ph idx="1"/>
          </p:nvPr>
        </p:nvSpPr>
        <p:spPr>
          <a:xfrm>
            <a:off x="838200" y="1690688"/>
            <a:ext cx="10515600" cy="3721821"/>
          </a:xfrm>
        </p:spPr>
        <p:txBody>
          <a:bodyPr>
            <a:normAutofit/>
          </a:bodyPr>
          <a:lstStyle/>
          <a:p>
            <a:r>
              <a:rPr lang="en-SG" dirty="0"/>
              <a:t>Principle of numerical control</a:t>
            </a:r>
          </a:p>
          <a:p>
            <a:pPr lvl="1">
              <a:buFont typeface="Wingdings" panose="05000000000000000000" pitchFamily="2" charset="2"/>
              <a:buChar char="§"/>
            </a:pPr>
            <a:r>
              <a:rPr lang="en-SG" dirty="0"/>
              <a:t>The basic information that has to be input into the system consists of the part geometry, cutting-process parameters followed by the cutting tools used.</a:t>
            </a:r>
          </a:p>
          <a:p>
            <a:pPr lvl="1">
              <a:buFont typeface="Wingdings" panose="05000000000000000000" pitchFamily="2" charset="2"/>
              <a:buChar char="§"/>
            </a:pPr>
            <a:r>
              <a:rPr lang="en-SG" dirty="0" smtClean="0"/>
              <a:t>The </a:t>
            </a:r>
            <a:r>
              <a:rPr lang="en-SG" dirty="0"/>
              <a:t>part program is then entered into the controller of the machine, which in turn runs the machine tool to make the part.</a:t>
            </a:r>
          </a:p>
          <a:p>
            <a:pPr lvl="1">
              <a:buFont typeface="Wingdings" panose="05000000000000000000" pitchFamily="2" charset="2"/>
              <a:buChar char="§"/>
            </a:pPr>
            <a:r>
              <a:rPr lang="en-SG" dirty="0"/>
              <a:t>Each of the machine axes is connected to a servomotor which works under the control of the  Machine Control Unit (MCU</a:t>
            </a:r>
            <a:r>
              <a:rPr lang="en-SG" dirty="0" smtClean="0"/>
              <a:t>).</a:t>
            </a:r>
            <a:endParaRPr lang="en-SG" dirty="0"/>
          </a:p>
          <a:p>
            <a:pPr lvl="1">
              <a:buFont typeface="Wingdings" panose="05000000000000000000" pitchFamily="2" charset="2"/>
              <a:buChar char="§"/>
            </a:pPr>
            <a:r>
              <a:rPr lang="en-SG" dirty="0"/>
              <a:t>The movement of the cutting tool with respect to the </a:t>
            </a:r>
            <a:r>
              <a:rPr lang="en-SG" dirty="0" err="1" smtClean="0"/>
              <a:t>workpiece</a:t>
            </a:r>
            <a:r>
              <a:rPr lang="en-SG" dirty="0" smtClean="0"/>
              <a:t> </a:t>
            </a:r>
            <a:r>
              <a:rPr lang="en-SG" dirty="0"/>
              <a:t>is given in terms of the coordinates, which are used to control the motion of the servomotor which </a:t>
            </a:r>
            <a:r>
              <a:rPr lang="en-SG" dirty="0" smtClean="0"/>
              <a:t>drives </a:t>
            </a:r>
            <a:r>
              <a:rPr lang="en-SG" dirty="0"/>
              <a:t>the individual axes</a:t>
            </a:r>
            <a:r>
              <a:rPr lang="en-SG" dirty="0" smtClean="0"/>
              <a:t>.</a:t>
            </a:r>
            <a:endParaRPr lang="en-SG" dirty="0"/>
          </a:p>
        </p:txBody>
      </p:sp>
    </p:spTree>
    <p:extLst>
      <p:ext uri="{BB962C8B-B14F-4D97-AF65-F5344CB8AC3E}">
        <p14:creationId xmlns:p14="http://schemas.microsoft.com/office/powerpoint/2010/main" val="2443771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58473" y="222126"/>
            <a:ext cx="7176654" cy="6505852"/>
          </a:xfrm>
          <a:prstGeom prst="rect">
            <a:avLst/>
          </a:prstGeom>
        </p:spPr>
      </p:pic>
    </p:spTree>
    <p:extLst>
      <p:ext uri="{BB962C8B-B14F-4D97-AF65-F5344CB8AC3E}">
        <p14:creationId xmlns:p14="http://schemas.microsoft.com/office/powerpoint/2010/main" val="42283999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 &amp; CNC</a:t>
            </a:r>
            <a:endParaRPr lang="en-SG" dirty="0"/>
          </a:p>
        </p:txBody>
      </p:sp>
      <p:sp>
        <p:nvSpPr>
          <p:cNvPr id="3" name="内容占位符 2"/>
          <p:cNvSpPr>
            <a:spLocks noGrp="1"/>
          </p:cNvSpPr>
          <p:nvPr>
            <p:ph idx="1"/>
          </p:nvPr>
        </p:nvSpPr>
        <p:spPr>
          <a:xfrm>
            <a:off x="838200" y="1825625"/>
            <a:ext cx="10515600" cy="4351338"/>
          </a:xfrm>
        </p:spPr>
        <p:txBody>
          <a:bodyPr>
            <a:normAutofit fontScale="92500" lnSpcReduction="20000"/>
          </a:bodyPr>
          <a:lstStyle/>
          <a:p>
            <a:r>
              <a:rPr lang="en-SG" dirty="0"/>
              <a:t>Principal types of CNC </a:t>
            </a:r>
            <a:r>
              <a:rPr lang="en-SG" dirty="0" smtClean="0"/>
              <a:t>machine</a:t>
            </a:r>
          </a:p>
          <a:p>
            <a:pPr lvl="1">
              <a:buFont typeface="Wingdings" panose="05000000000000000000" pitchFamily="2" charset="2"/>
              <a:buChar char="§"/>
            </a:pPr>
            <a:r>
              <a:rPr lang="en-SG" dirty="0" smtClean="0"/>
              <a:t>Computer Numerical Control (CNC) integrated a computer type controller into the machine tools, which is a big step from NC to CNC. NC focuses mainly on the hardware techniques, and on the other hand, CNC mainly concerns of software techniques, which means more flexibilities, huge data </a:t>
            </a:r>
            <a:r>
              <a:rPr lang="en-US" dirty="0" smtClean="0"/>
              <a:t>throughput, standard OS. Sometimes it is also termed software numerical </a:t>
            </a:r>
            <a:r>
              <a:rPr lang="en-SG" dirty="0" smtClean="0"/>
              <a:t>control.</a:t>
            </a:r>
          </a:p>
          <a:p>
            <a:pPr lvl="1">
              <a:buFont typeface="Wingdings" panose="05000000000000000000" pitchFamily="2" charset="2"/>
              <a:buChar char="§"/>
            </a:pPr>
            <a:r>
              <a:rPr lang="en-SG" dirty="0" smtClean="0"/>
              <a:t>There are four numerical control modes: </a:t>
            </a:r>
          </a:p>
          <a:p>
            <a:pPr lvl="2">
              <a:buFont typeface="Wingdings" panose="05000000000000000000" pitchFamily="2" charset="2"/>
              <a:buChar char="ü"/>
            </a:pPr>
            <a:r>
              <a:rPr lang="en-SG" dirty="0" smtClean="0"/>
              <a:t>Point-to-point mode; the machine tool can be moved to any point along X and Y axes, then to perform machining in Z axis at that point, </a:t>
            </a:r>
            <a:r>
              <a:rPr lang="en-SG" dirty="0" smtClean="0"/>
              <a:t>such as drilling machines.</a:t>
            </a:r>
            <a:endParaRPr lang="en-SG" dirty="0" smtClean="0"/>
          </a:p>
          <a:p>
            <a:pPr lvl="2">
              <a:buFont typeface="Wingdings" panose="05000000000000000000" pitchFamily="2" charset="2"/>
              <a:buChar char="ü"/>
            </a:pPr>
            <a:r>
              <a:rPr lang="en-SG" dirty="0" smtClean="0"/>
              <a:t>Point-to-point straight line mode; Improved the point-to-point mode, in which the machine tool can carry out a continuous motion in each of the axis direction.</a:t>
            </a:r>
          </a:p>
          <a:p>
            <a:pPr lvl="2">
              <a:buFont typeface="Wingdings" panose="05000000000000000000" pitchFamily="2" charset="2"/>
              <a:buChar char="ü"/>
            </a:pPr>
            <a:r>
              <a:rPr lang="en-SG" dirty="0" smtClean="0"/>
              <a:t>2-axis contouring, with switchable plane; Based on the previous two modes, in this mode, the machine tool can be moved simultaneously in any 2 axes. We usually call it 2.5D mode. </a:t>
            </a:r>
          </a:p>
          <a:p>
            <a:pPr lvl="2">
              <a:buFont typeface="Wingdings" panose="05000000000000000000" pitchFamily="2" charset="2"/>
              <a:buChar char="ü"/>
            </a:pPr>
            <a:r>
              <a:rPr lang="en-SG" dirty="0" smtClean="0"/>
              <a:t>3-axis contouring continuous path. This mode can be found in most of current-day control systems. In this mode, the machine tool is supposed have the capability of simultaneous 3 or more axes motion.</a:t>
            </a:r>
            <a:endParaRPr lang="en-SG" dirty="0"/>
          </a:p>
        </p:txBody>
      </p:sp>
    </p:spTree>
    <p:extLst>
      <p:ext uri="{BB962C8B-B14F-4D97-AF65-F5344CB8AC3E}">
        <p14:creationId xmlns:p14="http://schemas.microsoft.com/office/powerpoint/2010/main" val="25050235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 &amp; CNC</a:t>
            </a:r>
          </a:p>
        </p:txBody>
      </p:sp>
      <p:pic>
        <p:nvPicPr>
          <p:cNvPr id="4" name="图片 3"/>
          <p:cNvPicPr>
            <a:picLocks noChangeAspect="1"/>
          </p:cNvPicPr>
          <p:nvPr/>
        </p:nvPicPr>
        <p:blipFill>
          <a:blip r:embed="rId2"/>
          <a:stretch>
            <a:fillRect/>
          </a:stretch>
        </p:blipFill>
        <p:spPr>
          <a:xfrm>
            <a:off x="1874982" y="1328121"/>
            <a:ext cx="7833007" cy="5118861"/>
          </a:xfrm>
          <a:prstGeom prst="rect">
            <a:avLst/>
          </a:prstGeom>
        </p:spPr>
      </p:pic>
    </p:spTree>
    <p:extLst>
      <p:ext uri="{BB962C8B-B14F-4D97-AF65-F5344CB8AC3E}">
        <p14:creationId xmlns:p14="http://schemas.microsoft.com/office/powerpoint/2010/main" val="755072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443"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0942"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0943"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0944"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488"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9987</TotalTime>
  <Words>5377</Words>
  <Application>Microsoft Office PowerPoint</Application>
  <PresentationFormat>宽屏</PresentationFormat>
  <Paragraphs>556</Paragraphs>
  <Slides>97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06"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Geometry of surface</vt:lpstr>
      <vt:lpstr>Geometry of surface</vt:lpstr>
      <vt:lpstr>Geometry of surface</vt:lpstr>
      <vt:lpstr>Solid Modelling</vt:lpstr>
      <vt:lpstr>Boundary representation (B-Rep)</vt:lpstr>
      <vt:lpstr>Boundary representation (B-Rep)</vt:lpstr>
      <vt:lpstr>Constructive solid geometry (CSG)</vt:lpstr>
      <vt:lpstr>Boolean operations in set theory</vt:lpstr>
      <vt:lpstr>Boolean operations of multi-bodies</vt:lpstr>
      <vt:lpstr>Boolean logic with binary tree</vt:lpstr>
      <vt:lpstr>Sweeping</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 of NC &amp; CNC</vt:lpstr>
      <vt:lpstr>Brief of NC &amp; CNC</vt:lpstr>
      <vt:lpstr>PowerPoint 演示文稿</vt:lpstr>
      <vt:lpstr>Brief of NC &amp; CNC</vt:lpstr>
      <vt:lpstr>Brief of NC &amp; CNC</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497</cp:revision>
  <dcterms:created xsi:type="dcterms:W3CDTF">2022-04-06T09:15:30Z</dcterms:created>
  <dcterms:modified xsi:type="dcterms:W3CDTF">2022-06-27T14:39:06Z</dcterms:modified>
</cp:coreProperties>
</file>