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9" r:id="rId3"/>
    <p:sldId id="291" r:id="rId4"/>
    <p:sldId id="295" r:id="rId5"/>
    <p:sldId id="287" r:id="rId6"/>
    <p:sldId id="323" r:id="rId7"/>
    <p:sldId id="324" r:id="rId8"/>
    <p:sldId id="325" r:id="rId9"/>
    <p:sldId id="326" r:id="rId10"/>
    <p:sldId id="327" r:id="rId11"/>
    <p:sldId id="328" r:id="rId12"/>
    <p:sldId id="329" r:id="rId13"/>
    <p:sldId id="330" r:id="rId14"/>
    <p:sldId id="334" r:id="rId15"/>
    <p:sldId id="335" r:id="rId16"/>
    <p:sldId id="336" r:id="rId17"/>
    <p:sldId id="337" r:id="rId18"/>
    <p:sldId id="331" r:id="rId19"/>
    <p:sldId id="367" r:id="rId20"/>
    <p:sldId id="332" r:id="rId21"/>
    <p:sldId id="309" r:id="rId22"/>
    <p:sldId id="288" r:id="rId23"/>
    <p:sldId id="347" r:id="rId24"/>
    <p:sldId id="348" r:id="rId25"/>
    <p:sldId id="349" r:id="rId26"/>
    <p:sldId id="350" r:id="rId27"/>
    <p:sldId id="351" r:id="rId28"/>
    <p:sldId id="352" r:id="rId29"/>
    <p:sldId id="353" r:id="rId30"/>
    <p:sldId id="354" r:id="rId31"/>
    <p:sldId id="340" r:id="rId32"/>
    <p:sldId id="341" r:id="rId33"/>
    <p:sldId id="342" r:id="rId34"/>
    <p:sldId id="343" r:id="rId35"/>
    <p:sldId id="344" r:id="rId36"/>
    <p:sldId id="345" r:id="rId37"/>
    <p:sldId id="355" r:id="rId38"/>
    <p:sldId id="315" r:id="rId39"/>
    <p:sldId id="316" r:id="rId40"/>
    <p:sldId id="356" r:id="rId41"/>
    <p:sldId id="357" r:id="rId42"/>
    <p:sldId id="365" r:id="rId43"/>
    <p:sldId id="372" r:id="rId44"/>
    <p:sldId id="366" r:id="rId45"/>
    <p:sldId id="358" r:id="rId46"/>
    <p:sldId id="368" r:id="rId47"/>
    <p:sldId id="371" r:id="rId48"/>
    <p:sldId id="373" r:id="rId49"/>
    <p:sldId id="374" r:id="rId50"/>
    <p:sldId id="375" r:id="rId51"/>
    <p:sldId id="377" r:id="rId52"/>
    <p:sldId id="363" r:id="rId53"/>
    <p:sldId id="379" r:id="rId54"/>
    <p:sldId id="378" r:id="rId55"/>
    <p:sldId id="317" r:id="rId56"/>
    <p:sldId id="380" r:id="rId57"/>
    <p:sldId id="381" r:id="rId58"/>
    <p:sldId id="362" r:id="rId59"/>
    <p:sldId id="318" r:id="rId60"/>
    <p:sldId id="319" r:id="rId61"/>
    <p:sldId id="320" r:id="rId62"/>
    <p:sldId id="321" r:id="rId63"/>
    <p:sldId id="322" r:id="rId64"/>
    <p:sldId id="298" r:id="rId65"/>
    <p:sldId id="299" r:id="rId66"/>
    <p:sldId id="376" r:id="rId67"/>
    <p:sldId id="338" r:id="rId68"/>
    <p:sldId id="300" r:id="rId69"/>
    <p:sldId id="301" r:id="rId70"/>
    <p:sldId id="302" r:id="rId71"/>
    <p:sldId id="303" r:id="rId72"/>
    <p:sldId id="282" r:id="rId73"/>
    <p:sldId id="257" r:id="rId74"/>
    <p:sldId id="265" r:id="rId75"/>
    <p:sldId id="276" r:id="rId76"/>
    <p:sldId id="310" r:id="rId77"/>
    <p:sldId id="311" r:id="rId78"/>
    <p:sldId id="312" r:id="rId79"/>
    <p:sldId id="333" r:id="rId80"/>
    <p:sldId id="313" r:id="rId81"/>
    <p:sldId id="314" r:id="rId82"/>
    <p:sldId id="261" r:id="rId83"/>
    <p:sldId id="270" r:id="rId84"/>
    <p:sldId id="271" r:id="rId85"/>
    <p:sldId id="272" r:id="rId86"/>
    <p:sldId id="273" r:id="rId87"/>
    <p:sldId id="274" r:id="rId88"/>
    <p:sldId id="275" r:id="rId8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443" autoAdjust="0"/>
    <p:restoredTop sz="94660"/>
  </p:normalViewPr>
  <p:slideViewPr>
    <p:cSldViewPr snapToGrid="0">
      <p:cViewPr varScale="1">
        <p:scale>
          <a:sx n="69" d="100"/>
          <a:sy n="69" d="100"/>
        </p:scale>
        <p:origin x="432"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 Id="rId4" Type="http://schemas.openxmlformats.org/officeDocument/2006/relationships/image" Target="../media/image7.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image" Target="../media/image37.wmf"/><Relationship Id="rId1" Type="http://schemas.openxmlformats.org/officeDocument/2006/relationships/image" Target="../media/image36.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40.wmf"/><Relationship Id="rId1" Type="http://schemas.openxmlformats.org/officeDocument/2006/relationships/image" Target="../media/image39.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44.wmf"/><Relationship Id="rId1" Type="http://schemas.openxmlformats.org/officeDocument/2006/relationships/image" Target="../media/image43.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47.wmf"/><Relationship Id="rId1" Type="http://schemas.openxmlformats.org/officeDocument/2006/relationships/image" Target="../media/image46.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49.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51.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56.wmf"/><Relationship Id="rId2" Type="http://schemas.openxmlformats.org/officeDocument/2006/relationships/image" Target="../media/image55.wmf"/><Relationship Id="rId1" Type="http://schemas.openxmlformats.org/officeDocument/2006/relationships/image" Target="../media/image54.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6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70.wmf"/><Relationship Id="rId2" Type="http://schemas.openxmlformats.org/officeDocument/2006/relationships/image" Target="../media/image69.wmf"/><Relationship Id="rId1" Type="http://schemas.openxmlformats.org/officeDocument/2006/relationships/image" Target="../media/image68.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71.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5.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en-SG"/>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en-SG"/>
          </a:p>
        </p:txBody>
      </p:sp>
      <p:sp>
        <p:nvSpPr>
          <p:cNvPr id="4" name="日期占位符 3"/>
          <p:cNvSpPr>
            <a:spLocks noGrp="1"/>
          </p:cNvSpPr>
          <p:nvPr>
            <p:ph type="dt" sz="half" idx="10"/>
          </p:nvPr>
        </p:nvSpPr>
        <p:spPr/>
        <p:txBody>
          <a:bodyPr/>
          <a:lstStyle/>
          <a:p>
            <a:fld id="{012790D9-61A1-4D2A-ABFB-2410DF2390CB}" type="datetimeFigureOut">
              <a:rPr lang="en-SG" smtClean="0"/>
              <a:t>17/6/2022</a:t>
            </a:fld>
            <a:endParaRPr lang="en-SG"/>
          </a:p>
        </p:txBody>
      </p:sp>
      <p:sp>
        <p:nvSpPr>
          <p:cNvPr id="5" name="页脚占位符 4"/>
          <p:cNvSpPr>
            <a:spLocks noGrp="1"/>
          </p:cNvSpPr>
          <p:nvPr>
            <p:ph type="ftr" sz="quarter" idx="11"/>
          </p:nvPr>
        </p:nvSpPr>
        <p:spPr/>
        <p:txBody>
          <a:bodyPr/>
          <a:lstStyle/>
          <a:p>
            <a:endParaRPr lang="en-SG"/>
          </a:p>
        </p:txBody>
      </p:sp>
      <p:sp>
        <p:nvSpPr>
          <p:cNvPr id="6" name="灯片编号占位符 5"/>
          <p:cNvSpPr>
            <a:spLocks noGrp="1"/>
          </p:cNvSpPr>
          <p:nvPr>
            <p:ph type="sldNum" sz="quarter" idx="12"/>
          </p:nvPr>
        </p:nvSpPr>
        <p:spPr/>
        <p:txBody>
          <a:bodyPr/>
          <a:lstStyle/>
          <a:p>
            <a:fld id="{74BD2A0B-2E23-4750-882C-AF342DE96047}" type="slidenum">
              <a:rPr lang="en-SG" smtClean="0"/>
              <a:t>‹#›</a:t>
            </a:fld>
            <a:endParaRPr lang="en-SG"/>
          </a:p>
        </p:txBody>
      </p:sp>
    </p:spTree>
    <p:extLst>
      <p:ext uri="{BB962C8B-B14F-4D97-AF65-F5344CB8AC3E}">
        <p14:creationId xmlns:p14="http://schemas.microsoft.com/office/powerpoint/2010/main" val="13591297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SG"/>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SG"/>
          </a:p>
        </p:txBody>
      </p:sp>
      <p:sp>
        <p:nvSpPr>
          <p:cNvPr id="4" name="日期占位符 3"/>
          <p:cNvSpPr>
            <a:spLocks noGrp="1"/>
          </p:cNvSpPr>
          <p:nvPr>
            <p:ph type="dt" sz="half" idx="10"/>
          </p:nvPr>
        </p:nvSpPr>
        <p:spPr/>
        <p:txBody>
          <a:bodyPr/>
          <a:lstStyle/>
          <a:p>
            <a:fld id="{012790D9-61A1-4D2A-ABFB-2410DF2390CB}" type="datetimeFigureOut">
              <a:rPr lang="en-SG" smtClean="0"/>
              <a:t>17/6/2022</a:t>
            </a:fld>
            <a:endParaRPr lang="en-SG"/>
          </a:p>
        </p:txBody>
      </p:sp>
      <p:sp>
        <p:nvSpPr>
          <p:cNvPr id="5" name="页脚占位符 4"/>
          <p:cNvSpPr>
            <a:spLocks noGrp="1"/>
          </p:cNvSpPr>
          <p:nvPr>
            <p:ph type="ftr" sz="quarter" idx="11"/>
          </p:nvPr>
        </p:nvSpPr>
        <p:spPr/>
        <p:txBody>
          <a:bodyPr/>
          <a:lstStyle/>
          <a:p>
            <a:endParaRPr lang="en-SG"/>
          </a:p>
        </p:txBody>
      </p:sp>
      <p:sp>
        <p:nvSpPr>
          <p:cNvPr id="6" name="灯片编号占位符 5"/>
          <p:cNvSpPr>
            <a:spLocks noGrp="1"/>
          </p:cNvSpPr>
          <p:nvPr>
            <p:ph type="sldNum" sz="quarter" idx="12"/>
          </p:nvPr>
        </p:nvSpPr>
        <p:spPr/>
        <p:txBody>
          <a:bodyPr/>
          <a:lstStyle/>
          <a:p>
            <a:fld id="{74BD2A0B-2E23-4750-882C-AF342DE96047}" type="slidenum">
              <a:rPr lang="en-SG" smtClean="0"/>
              <a:t>‹#›</a:t>
            </a:fld>
            <a:endParaRPr lang="en-SG"/>
          </a:p>
        </p:txBody>
      </p:sp>
    </p:spTree>
    <p:extLst>
      <p:ext uri="{BB962C8B-B14F-4D97-AF65-F5344CB8AC3E}">
        <p14:creationId xmlns:p14="http://schemas.microsoft.com/office/powerpoint/2010/main" val="3455399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SG"/>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SG"/>
          </a:p>
        </p:txBody>
      </p:sp>
      <p:sp>
        <p:nvSpPr>
          <p:cNvPr id="4" name="日期占位符 3"/>
          <p:cNvSpPr>
            <a:spLocks noGrp="1"/>
          </p:cNvSpPr>
          <p:nvPr>
            <p:ph type="dt" sz="half" idx="10"/>
          </p:nvPr>
        </p:nvSpPr>
        <p:spPr/>
        <p:txBody>
          <a:bodyPr/>
          <a:lstStyle/>
          <a:p>
            <a:fld id="{012790D9-61A1-4D2A-ABFB-2410DF2390CB}" type="datetimeFigureOut">
              <a:rPr lang="en-SG" smtClean="0"/>
              <a:t>17/6/2022</a:t>
            </a:fld>
            <a:endParaRPr lang="en-SG"/>
          </a:p>
        </p:txBody>
      </p:sp>
      <p:sp>
        <p:nvSpPr>
          <p:cNvPr id="5" name="页脚占位符 4"/>
          <p:cNvSpPr>
            <a:spLocks noGrp="1"/>
          </p:cNvSpPr>
          <p:nvPr>
            <p:ph type="ftr" sz="quarter" idx="11"/>
          </p:nvPr>
        </p:nvSpPr>
        <p:spPr/>
        <p:txBody>
          <a:bodyPr/>
          <a:lstStyle/>
          <a:p>
            <a:endParaRPr lang="en-SG"/>
          </a:p>
        </p:txBody>
      </p:sp>
      <p:sp>
        <p:nvSpPr>
          <p:cNvPr id="6" name="灯片编号占位符 5"/>
          <p:cNvSpPr>
            <a:spLocks noGrp="1"/>
          </p:cNvSpPr>
          <p:nvPr>
            <p:ph type="sldNum" sz="quarter" idx="12"/>
          </p:nvPr>
        </p:nvSpPr>
        <p:spPr/>
        <p:txBody>
          <a:bodyPr/>
          <a:lstStyle/>
          <a:p>
            <a:fld id="{74BD2A0B-2E23-4750-882C-AF342DE96047}" type="slidenum">
              <a:rPr lang="en-SG" smtClean="0"/>
              <a:t>‹#›</a:t>
            </a:fld>
            <a:endParaRPr lang="en-SG"/>
          </a:p>
        </p:txBody>
      </p:sp>
    </p:spTree>
    <p:extLst>
      <p:ext uri="{BB962C8B-B14F-4D97-AF65-F5344CB8AC3E}">
        <p14:creationId xmlns:p14="http://schemas.microsoft.com/office/powerpoint/2010/main" val="25315597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SG"/>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SG"/>
          </a:p>
        </p:txBody>
      </p:sp>
      <p:sp>
        <p:nvSpPr>
          <p:cNvPr id="4" name="日期占位符 3"/>
          <p:cNvSpPr>
            <a:spLocks noGrp="1"/>
          </p:cNvSpPr>
          <p:nvPr>
            <p:ph type="dt" sz="half" idx="10"/>
          </p:nvPr>
        </p:nvSpPr>
        <p:spPr/>
        <p:txBody>
          <a:bodyPr/>
          <a:lstStyle/>
          <a:p>
            <a:fld id="{012790D9-61A1-4D2A-ABFB-2410DF2390CB}" type="datetimeFigureOut">
              <a:rPr lang="en-SG" smtClean="0"/>
              <a:t>17/6/2022</a:t>
            </a:fld>
            <a:endParaRPr lang="en-SG"/>
          </a:p>
        </p:txBody>
      </p:sp>
      <p:sp>
        <p:nvSpPr>
          <p:cNvPr id="5" name="页脚占位符 4"/>
          <p:cNvSpPr>
            <a:spLocks noGrp="1"/>
          </p:cNvSpPr>
          <p:nvPr>
            <p:ph type="ftr" sz="quarter" idx="11"/>
          </p:nvPr>
        </p:nvSpPr>
        <p:spPr/>
        <p:txBody>
          <a:bodyPr/>
          <a:lstStyle/>
          <a:p>
            <a:endParaRPr lang="en-SG"/>
          </a:p>
        </p:txBody>
      </p:sp>
      <p:sp>
        <p:nvSpPr>
          <p:cNvPr id="6" name="灯片编号占位符 5"/>
          <p:cNvSpPr>
            <a:spLocks noGrp="1"/>
          </p:cNvSpPr>
          <p:nvPr>
            <p:ph type="sldNum" sz="quarter" idx="12"/>
          </p:nvPr>
        </p:nvSpPr>
        <p:spPr/>
        <p:txBody>
          <a:bodyPr/>
          <a:lstStyle/>
          <a:p>
            <a:fld id="{74BD2A0B-2E23-4750-882C-AF342DE96047}" type="slidenum">
              <a:rPr lang="en-SG" smtClean="0"/>
              <a:t>‹#›</a:t>
            </a:fld>
            <a:endParaRPr lang="en-SG"/>
          </a:p>
        </p:txBody>
      </p:sp>
    </p:spTree>
    <p:extLst>
      <p:ext uri="{BB962C8B-B14F-4D97-AF65-F5344CB8AC3E}">
        <p14:creationId xmlns:p14="http://schemas.microsoft.com/office/powerpoint/2010/main" val="2918137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en-SG"/>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012790D9-61A1-4D2A-ABFB-2410DF2390CB}" type="datetimeFigureOut">
              <a:rPr lang="en-SG" smtClean="0"/>
              <a:t>17/6/2022</a:t>
            </a:fld>
            <a:endParaRPr lang="en-SG"/>
          </a:p>
        </p:txBody>
      </p:sp>
      <p:sp>
        <p:nvSpPr>
          <p:cNvPr id="5" name="页脚占位符 4"/>
          <p:cNvSpPr>
            <a:spLocks noGrp="1"/>
          </p:cNvSpPr>
          <p:nvPr>
            <p:ph type="ftr" sz="quarter" idx="11"/>
          </p:nvPr>
        </p:nvSpPr>
        <p:spPr/>
        <p:txBody>
          <a:bodyPr/>
          <a:lstStyle/>
          <a:p>
            <a:endParaRPr lang="en-SG"/>
          </a:p>
        </p:txBody>
      </p:sp>
      <p:sp>
        <p:nvSpPr>
          <p:cNvPr id="6" name="灯片编号占位符 5"/>
          <p:cNvSpPr>
            <a:spLocks noGrp="1"/>
          </p:cNvSpPr>
          <p:nvPr>
            <p:ph type="sldNum" sz="quarter" idx="12"/>
          </p:nvPr>
        </p:nvSpPr>
        <p:spPr/>
        <p:txBody>
          <a:bodyPr/>
          <a:lstStyle/>
          <a:p>
            <a:fld id="{74BD2A0B-2E23-4750-882C-AF342DE96047}" type="slidenum">
              <a:rPr lang="en-SG" smtClean="0"/>
              <a:t>‹#›</a:t>
            </a:fld>
            <a:endParaRPr lang="en-SG"/>
          </a:p>
        </p:txBody>
      </p:sp>
    </p:spTree>
    <p:extLst>
      <p:ext uri="{BB962C8B-B14F-4D97-AF65-F5344CB8AC3E}">
        <p14:creationId xmlns:p14="http://schemas.microsoft.com/office/powerpoint/2010/main" val="3308043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SG"/>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SG"/>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SG"/>
          </a:p>
        </p:txBody>
      </p:sp>
      <p:sp>
        <p:nvSpPr>
          <p:cNvPr id="5" name="日期占位符 4"/>
          <p:cNvSpPr>
            <a:spLocks noGrp="1"/>
          </p:cNvSpPr>
          <p:nvPr>
            <p:ph type="dt" sz="half" idx="10"/>
          </p:nvPr>
        </p:nvSpPr>
        <p:spPr/>
        <p:txBody>
          <a:bodyPr/>
          <a:lstStyle/>
          <a:p>
            <a:fld id="{012790D9-61A1-4D2A-ABFB-2410DF2390CB}" type="datetimeFigureOut">
              <a:rPr lang="en-SG" smtClean="0"/>
              <a:t>17/6/2022</a:t>
            </a:fld>
            <a:endParaRPr lang="en-SG"/>
          </a:p>
        </p:txBody>
      </p:sp>
      <p:sp>
        <p:nvSpPr>
          <p:cNvPr id="6" name="页脚占位符 5"/>
          <p:cNvSpPr>
            <a:spLocks noGrp="1"/>
          </p:cNvSpPr>
          <p:nvPr>
            <p:ph type="ftr" sz="quarter" idx="11"/>
          </p:nvPr>
        </p:nvSpPr>
        <p:spPr/>
        <p:txBody>
          <a:bodyPr/>
          <a:lstStyle/>
          <a:p>
            <a:endParaRPr lang="en-SG"/>
          </a:p>
        </p:txBody>
      </p:sp>
      <p:sp>
        <p:nvSpPr>
          <p:cNvPr id="7" name="灯片编号占位符 6"/>
          <p:cNvSpPr>
            <a:spLocks noGrp="1"/>
          </p:cNvSpPr>
          <p:nvPr>
            <p:ph type="sldNum" sz="quarter" idx="12"/>
          </p:nvPr>
        </p:nvSpPr>
        <p:spPr/>
        <p:txBody>
          <a:bodyPr/>
          <a:lstStyle/>
          <a:p>
            <a:fld id="{74BD2A0B-2E23-4750-882C-AF342DE96047}" type="slidenum">
              <a:rPr lang="en-SG" smtClean="0"/>
              <a:t>‹#›</a:t>
            </a:fld>
            <a:endParaRPr lang="en-SG"/>
          </a:p>
        </p:txBody>
      </p:sp>
    </p:spTree>
    <p:extLst>
      <p:ext uri="{BB962C8B-B14F-4D97-AF65-F5344CB8AC3E}">
        <p14:creationId xmlns:p14="http://schemas.microsoft.com/office/powerpoint/2010/main" val="12557092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en-SG"/>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SG"/>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SG"/>
          </a:p>
        </p:txBody>
      </p:sp>
      <p:sp>
        <p:nvSpPr>
          <p:cNvPr id="7" name="日期占位符 6"/>
          <p:cNvSpPr>
            <a:spLocks noGrp="1"/>
          </p:cNvSpPr>
          <p:nvPr>
            <p:ph type="dt" sz="half" idx="10"/>
          </p:nvPr>
        </p:nvSpPr>
        <p:spPr/>
        <p:txBody>
          <a:bodyPr/>
          <a:lstStyle/>
          <a:p>
            <a:fld id="{012790D9-61A1-4D2A-ABFB-2410DF2390CB}" type="datetimeFigureOut">
              <a:rPr lang="en-SG" smtClean="0"/>
              <a:t>17/6/2022</a:t>
            </a:fld>
            <a:endParaRPr lang="en-SG"/>
          </a:p>
        </p:txBody>
      </p:sp>
      <p:sp>
        <p:nvSpPr>
          <p:cNvPr id="8" name="页脚占位符 7"/>
          <p:cNvSpPr>
            <a:spLocks noGrp="1"/>
          </p:cNvSpPr>
          <p:nvPr>
            <p:ph type="ftr" sz="quarter" idx="11"/>
          </p:nvPr>
        </p:nvSpPr>
        <p:spPr/>
        <p:txBody>
          <a:bodyPr/>
          <a:lstStyle/>
          <a:p>
            <a:endParaRPr lang="en-SG"/>
          </a:p>
        </p:txBody>
      </p:sp>
      <p:sp>
        <p:nvSpPr>
          <p:cNvPr id="9" name="灯片编号占位符 8"/>
          <p:cNvSpPr>
            <a:spLocks noGrp="1"/>
          </p:cNvSpPr>
          <p:nvPr>
            <p:ph type="sldNum" sz="quarter" idx="12"/>
          </p:nvPr>
        </p:nvSpPr>
        <p:spPr/>
        <p:txBody>
          <a:bodyPr/>
          <a:lstStyle/>
          <a:p>
            <a:fld id="{74BD2A0B-2E23-4750-882C-AF342DE96047}" type="slidenum">
              <a:rPr lang="en-SG" smtClean="0"/>
              <a:t>‹#›</a:t>
            </a:fld>
            <a:endParaRPr lang="en-SG"/>
          </a:p>
        </p:txBody>
      </p:sp>
    </p:spTree>
    <p:extLst>
      <p:ext uri="{BB962C8B-B14F-4D97-AF65-F5344CB8AC3E}">
        <p14:creationId xmlns:p14="http://schemas.microsoft.com/office/powerpoint/2010/main" val="42154886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SG"/>
          </a:p>
        </p:txBody>
      </p:sp>
      <p:sp>
        <p:nvSpPr>
          <p:cNvPr id="3" name="日期占位符 2"/>
          <p:cNvSpPr>
            <a:spLocks noGrp="1"/>
          </p:cNvSpPr>
          <p:nvPr>
            <p:ph type="dt" sz="half" idx="10"/>
          </p:nvPr>
        </p:nvSpPr>
        <p:spPr/>
        <p:txBody>
          <a:bodyPr/>
          <a:lstStyle/>
          <a:p>
            <a:fld id="{012790D9-61A1-4D2A-ABFB-2410DF2390CB}" type="datetimeFigureOut">
              <a:rPr lang="en-SG" smtClean="0"/>
              <a:t>17/6/2022</a:t>
            </a:fld>
            <a:endParaRPr lang="en-SG"/>
          </a:p>
        </p:txBody>
      </p:sp>
      <p:sp>
        <p:nvSpPr>
          <p:cNvPr id="4" name="页脚占位符 3"/>
          <p:cNvSpPr>
            <a:spLocks noGrp="1"/>
          </p:cNvSpPr>
          <p:nvPr>
            <p:ph type="ftr" sz="quarter" idx="11"/>
          </p:nvPr>
        </p:nvSpPr>
        <p:spPr/>
        <p:txBody>
          <a:bodyPr/>
          <a:lstStyle/>
          <a:p>
            <a:endParaRPr lang="en-SG"/>
          </a:p>
        </p:txBody>
      </p:sp>
      <p:sp>
        <p:nvSpPr>
          <p:cNvPr id="5" name="灯片编号占位符 4"/>
          <p:cNvSpPr>
            <a:spLocks noGrp="1"/>
          </p:cNvSpPr>
          <p:nvPr>
            <p:ph type="sldNum" sz="quarter" idx="12"/>
          </p:nvPr>
        </p:nvSpPr>
        <p:spPr/>
        <p:txBody>
          <a:bodyPr/>
          <a:lstStyle/>
          <a:p>
            <a:fld id="{74BD2A0B-2E23-4750-882C-AF342DE96047}" type="slidenum">
              <a:rPr lang="en-SG" smtClean="0"/>
              <a:t>‹#›</a:t>
            </a:fld>
            <a:endParaRPr lang="en-SG"/>
          </a:p>
        </p:txBody>
      </p:sp>
    </p:spTree>
    <p:extLst>
      <p:ext uri="{BB962C8B-B14F-4D97-AF65-F5344CB8AC3E}">
        <p14:creationId xmlns:p14="http://schemas.microsoft.com/office/powerpoint/2010/main" val="16847315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12790D9-61A1-4D2A-ABFB-2410DF2390CB}" type="datetimeFigureOut">
              <a:rPr lang="en-SG" smtClean="0"/>
              <a:t>17/6/2022</a:t>
            </a:fld>
            <a:endParaRPr lang="en-SG"/>
          </a:p>
        </p:txBody>
      </p:sp>
      <p:sp>
        <p:nvSpPr>
          <p:cNvPr id="3" name="页脚占位符 2"/>
          <p:cNvSpPr>
            <a:spLocks noGrp="1"/>
          </p:cNvSpPr>
          <p:nvPr>
            <p:ph type="ftr" sz="quarter" idx="11"/>
          </p:nvPr>
        </p:nvSpPr>
        <p:spPr/>
        <p:txBody>
          <a:bodyPr/>
          <a:lstStyle/>
          <a:p>
            <a:endParaRPr lang="en-SG"/>
          </a:p>
        </p:txBody>
      </p:sp>
      <p:sp>
        <p:nvSpPr>
          <p:cNvPr id="4" name="灯片编号占位符 3"/>
          <p:cNvSpPr>
            <a:spLocks noGrp="1"/>
          </p:cNvSpPr>
          <p:nvPr>
            <p:ph type="sldNum" sz="quarter" idx="12"/>
          </p:nvPr>
        </p:nvSpPr>
        <p:spPr/>
        <p:txBody>
          <a:bodyPr/>
          <a:lstStyle/>
          <a:p>
            <a:fld id="{74BD2A0B-2E23-4750-882C-AF342DE96047}" type="slidenum">
              <a:rPr lang="en-SG" smtClean="0"/>
              <a:t>‹#›</a:t>
            </a:fld>
            <a:endParaRPr lang="en-SG"/>
          </a:p>
        </p:txBody>
      </p:sp>
    </p:spTree>
    <p:extLst>
      <p:ext uri="{BB962C8B-B14F-4D97-AF65-F5344CB8AC3E}">
        <p14:creationId xmlns:p14="http://schemas.microsoft.com/office/powerpoint/2010/main" val="3058264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SG"/>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SG"/>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012790D9-61A1-4D2A-ABFB-2410DF2390CB}" type="datetimeFigureOut">
              <a:rPr lang="en-SG" smtClean="0"/>
              <a:t>17/6/2022</a:t>
            </a:fld>
            <a:endParaRPr lang="en-SG"/>
          </a:p>
        </p:txBody>
      </p:sp>
      <p:sp>
        <p:nvSpPr>
          <p:cNvPr id="6" name="页脚占位符 5"/>
          <p:cNvSpPr>
            <a:spLocks noGrp="1"/>
          </p:cNvSpPr>
          <p:nvPr>
            <p:ph type="ftr" sz="quarter" idx="11"/>
          </p:nvPr>
        </p:nvSpPr>
        <p:spPr/>
        <p:txBody>
          <a:bodyPr/>
          <a:lstStyle/>
          <a:p>
            <a:endParaRPr lang="en-SG"/>
          </a:p>
        </p:txBody>
      </p:sp>
      <p:sp>
        <p:nvSpPr>
          <p:cNvPr id="7" name="灯片编号占位符 6"/>
          <p:cNvSpPr>
            <a:spLocks noGrp="1"/>
          </p:cNvSpPr>
          <p:nvPr>
            <p:ph type="sldNum" sz="quarter" idx="12"/>
          </p:nvPr>
        </p:nvSpPr>
        <p:spPr/>
        <p:txBody>
          <a:bodyPr/>
          <a:lstStyle/>
          <a:p>
            <a:fld id="{74BD2A0B-2E23-4750-882C-AF342DE96047}" type="slidenum">
              <a:rPr lang="en-SG" smtClean="0"/>
              <a:t>‹#›</a:t>
            </a:fld>
            <a:endParaRPr lang="en-SG"/>
          </a:p>
        </p:txBody>
      </p:sp>
    </p:spTree>
    <p:extLst>
      <p:ext uri="{BB962C8B-B14F-4D97-AF65-F5344CB8AC3E}">
        <p14:creationId xmlns:p14="http://schemas.microsoft.com/office/powerpoint/2010/main" val="383551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SG"/>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012790D9-61A1-4D2A-ABFB-2410DF2390CB}" type="datetimeFigureOut">
              <a:rPr lang="en-SG" smtClean="0"/>
              <a:t>17/6/2022</a:t>
            </a:fld>
            <a:endParaRPr lang="en-SG"/>
          </a:p>
        </p:txBody>
      </p:sp>
      <p:sp>
        <p:nvSpPr>
          <p:cNvPr id="6" name="页脚占位符 5"/>
          <p:cNvSpPr>
            <a:spLocks noGrp="1"/>
          </p:cNvSpPr>
          <p:nvPr>
            <p:ph type="ftr" sz="quarter" idx="11"/>
          </p:nvPr>
        </p:nvSpPr>
        <p:spPr/>
        <p:txBody>
          <a:bodyPr/>
          <a:lstStyle/>
          <a:p>
            <a:endParaRPr lang="en-SG"/>
          </a:p>
        </p:txBody>
      </p:sp>
      <p:sp>
        <p:nvSpPr>
          <p:cNvPr id="7" name="灯片编号占位符 6"/>
          <p:cNvSpPr>
            <a:spLocks noGrp="1"/>
          </p:cNvSpPr>
          <p:nvPr>
            <p:ph type="sldNum" sz="quarter" idx="12"/>
          </p:nvPr>
        </p:nvSpPr>
        <p:spPr/>
        <p:txBody>
          <a:bodyPr/>
          <a:lstStyle/>
          <a:p>
            <a:fld id="{74BD2A0B-2E23-4750-882C-AF342DE96047}" type="slidenum">
              <a:rPr lang="en-SG" smtClean="0"/>
              <a:t>‹#›</a:t>
            </a:fld>
            <a:endParaRPr lang="en-SG"/>
          </a:p>
        </p:txBody>
      </p:sp>
    </p:spTree>
    <p:extLst>
      <p:ext uri="{BB962C8B-B14F-4D97-AF65-F5344CB8AC3E}">
        <p14:creationId xmlns:p14="http://schemas.microsoft.com/office/powerpoint/2010/main" val="34870008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SG"/>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SG"/>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2790D9-61A1-4D2A-ABFB-2410DF2390CB}" type="datetimeFigureOut">
              <a:rPr lang="en-SG" smtClean="0"/>
              <a:t>17/6/2022</a:t>
            </a:fld>
            <a:endParaRPr lang="en-SG"/>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BD2A0B-2E23-4750-882C-AF342DE96047}" type="slidenum">
              <a:rPr lang="en-SG" smtClean="0"/>
              <a:t>‹#›</a:t>
            </a:fld>
            <a:endParaRPr lang="en-SG"/>
          </a:p>
        </p:txBody>
      </p:sp>
    </p:spTree>
    <p:extLst>
      <p:ext uri="{BB962C8B-B14F-4D97-AF65-F5344CB8AC3E}">
        <p14:creationId xmlns:p14="http://schemas.microsoft.com/office/powerpoint/2010/main" val="34190929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5.wmf"/><Relationship Id="rId5" Type="http://schemas.openxmlformats.org/officeDocument/2006/relationships/oleObject" Target="../embeddings/oleObject2.bin"/><Relationship Id="rId10" Type="http://schemas.openxmlformats.org/officeDocument/2006/relationships/image" Target="../media/image7.wmf"/><Relationship Id="rId4" Type="http://schemas.openxmlformats.org/officeDocument/2006/relationships/image" Target="../media/image4.wmf"/><Relationship Id="rId9" Type="http://schemas.openxmlformats.org/officeDocument/2006/relationships/oleObject" Target="../embeddings/oleObject4.bin"/></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8.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0.wmf"/><Relationship Id="rId5" Type="http://schemas.openxmlformats.org/officeDocument/2006/relationships/oleObject" Target="../embeddings/oleObject7.bin"/><Relationship Id="rId4" Type="http://schemas.openxmlformats.org/officeDocument/2006/relationships/image" Target="../media/image9.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1.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2.w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3.wmf"/></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17.wmf"/><Relationship Id="rId5" Type="http://schemas.openxmlformats.org/officeDocument/2006/relationships/oleObject" Target="../embeddings/oleObject12.bin"/><Relationship Id="rId4" Type="http://schemas.openxmlformats.org/officeDocument/2006/relationships/image" Target="../media/image16.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24.emf"/></Relationships>
</file>

<file path=ppt/slides/_rels/slide41.xml.rels><?xml version="1.0" encoding="UTF-8" standalone="yes"?>
<Relationships xmlns="http://schemas.openxmlformats.org/package/2006/relationships"><Relationship Id="rId13" Type="http://schemas.openxmlformats.org/officeDocument/2006/relationships/image" Target="../media/image54.png"/><Relationship Id="rId18" Type="http://schemas.openxmlformats.org/officeDocument/2006/relationships/oleObject" Target="../embeddings/oleObject16.bin"/><Relationship Id="rId17" Type="http://schemas.openxmlformats.org/officeDocument/2006/relationships/image" Target="../media/image26.wmf"/><Relationship Id="rId2" Type="http://schemas.openxmlformats.org/officeDocument/2006/relationships/slideLayout" Target="../slideLayouts/slideLayout2.xml"/><Relationship Id="rId16" Type="http://schemas.openxmlformats.org/officeDocument/2006/relationships/oleObject" Target="../embeddings/oleObject15.bin"/><Relationship Id="rId20" Type="http://schemas.openxmlformats.org/officeDocument/2006/relationships/image" Target="../media/image28.emf"/><Relationship Id="rId1" Type="http://schemas.openxmlformats.org/officeDocument/2006/relationships/vmlDrawing" Target="../drawings/vmlDrawing9.vml"/><Relationship Id="rId15" Type="http://schemas.openxmlformats.org/officeDocument/2006/relationships/image" Target="../media/image25.wmf"/><Relationship Id="rId19" Type="http://schemas.openxmlformats.org/officeDocument/2006/relationships/image" Target="../media/image27.wmf"/><Relationship Id="rId14" Type="http://schemas.openxmlformats.org/officeDocument/2006/relationships/oleObject" Target="../embeddings/oleObject14.bin"/></Relationships>
</file>

<file path=ppt/slides/_rels/slide42.xml.rels><?xml version="1.0" encoding="UTF-8" standalone="yes"?>
<Relationships xmlns="http://schemas.openxmlformats.org/package/2006/relationships"><Relationship Id="rId8" Type="http://schemas.openxmlformats.org/officeDocument/2006/relationships/image" Target="../media/image29.wmf"/><Relationship Id="rId3" Type="http://schemas.openxmlformats.org/officeDocument/2006/relationships/image" Target="../media/image30.png"/><Relationship Id="rId7"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 Id="rId9" Type="http://schemas.openxmlformats.org/officeDocument/2006/relationships/image" Target="../media/image34.emf"/></Relationships>
</file>

<file path=ppt/slides/_rels/slide4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8" Type="http://schemas.openxmlformats.org/officeDocument/2006/relationships/oleObject" Target="../embeddings/oleObject20.bin"/><Relationship Id="rId3" Type="http://schemas.openxmlformats.org/officeDocument/2006/relationships/image" Target="../media/image39.png"/><Relationship Id="rId7" Type="http://schemas.openxmlformats.org/officeDocument/2006/relationships/image" Target="../media/image37.wmf"/><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embeddings/oleObject19.bin"/><Relationship Id="rId5" Type="http://schemas.openxmlformats.org/officeDocument/2006/relationships/image" Target="../media/image36.wmf"/><Relationship Id="rId4" Type="http://schemas.openxmlformats.org/officeDocument/2006/relationships/oleObject" Target="../embeddings/oleObject18.bin"/><Relationship Id="rId9" Type="http://schemas.openxmlformats.org/officeDocument/2006/relationships/image" Target="../media/image38.wmf"/></Relationships>
</file>

<file path=ppt/slides/_rels/slide4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21.bin"/><Relationship Id="rId7" Type="http://schemas.openxmlformats.org/officeDocument/2006/relationships/image" Target="../media/image41.emf"/><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40.wmf"/><Relationship Id="rId5" Type="http://schemas.openxmlformats.org/officeDocument/2006/relationships/oleObject" Target="../embeddings/oleObject22.bin"/><Relationship Id="rId4" Type="http://schemas.openxmlformats.org/officeDocument/2006/relationships/image" Target="../media/image39.wmf"/></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42.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44.wmf"/><Relationship Id="rId5" Type="http://schemas.openxmlformats.org/officeDocument/2006/relationships/oleObject" Target="../embeddings/oleObject25.bin"/><Relationship Id="rId4" Type="http://schemas.openxmlformats.org/officeDocument/2006/relationships/image" Target="../media/image43.wmf"/></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47.wmf"/><Relationship Id="rId5" Type="http://schemas.openxmlformats.org/officeDocument/2006/relationships/oleObject" Target="../embeddings/oleObject27.bin"/><Relationship Id="rId4" Type="http://schemas.openxmlformats.org/officeDocument/2006/relationships/image" Target="../media/image46.wmf"/></Relationships>
</file>

<file path=ppt/slides/_rels/slide5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slideLayout" Target="../slideLayouts/slideLayout2.xml"/><Relationship Id="rId1" Type="http://schemas.openxmlformats.org/officeDocument/2006/relationships/vmlDrawing" Target="../drawings/vmlDrawing16.vml"/><Relationship Id="rId5" Type="http://schemas.openxmlformats.org/officeDocument/2006/relationships/image" Target="../media/image49.wmf"/><Relationship Id="rId4" Type="http://schemas.openxmlformats.org/officeDocument/2006/relationships/oleObject" Target="../embeddings/oleObject28.bin"/></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2.xml"/><Relationship Id="rId1" Type="http://schemas.openxmlformats.org/officeDocument/2006/relationships/vmlDrawing" Target="../drawings/vmlDrawing17.vml"/><Relationship Id="rId5" Type="http://schemas.openxmlformats.org/officeDocument/2006/relationships/image" Target="../media/image52.png"/><Relationship Id="rId4" Type="http://schemas.openxmlformats.org/officeDocument/2006/relationships/image" Target="../media/image51.wmf"/></Relationships>
</file>

<file path=ppt/slides/_rels/slide57.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8" Type="http://schemas.openxmlformats.org/officeDocument/2006/relationships/oleObject" Target="../embeddings/oleObject31.bin"/><Relationship Id="rId3" Type="http://schemas.openxmlformats.org/officeDocument/2006/relationships/image" Target="../media/image57.png"/><Relationship Id="rId7" Type="http://schemas.openxmlformats.org/officeDocument/2006/relationships/image" Target="../media/image54.wmf"/><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oleObject" Target="../embeddings/oleObject30.bin"/><Relationship Id="rId11" Type="http://schemas.openxmlformats.org/officeDocument/2006/relationships/image" Target="../media/image56.wmf"/><Relationship Id="rId5" Type="http://schemas.openxmlformats.org/officeDocument/2006/relationships/image" Target="../media/image59.png"/><Relationship Id="rId10" Type="http://schemas.openxmlformats.org/officeDocument/2006/relationships/oleObject" Target="../embeddings/oleObject32.bin"/><Relationship Id="rId4" Type="http://schemas.openxmlformats.org/officeDocument/2006/relationships/image" Target="../media/image58.png"/><Relationship Id="rId9" Type="http://schemas.openxmlformats.org/officeDocument/2006/relationships/image" Target="../media/image55.wmf"/></Relationships>
</file>

<file path=ppt/slides/_rels/slide62.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2.xml"/><Relationship Id="rId1" Type="http://schemas.openxmlformats.org/officeDocument/2006/relationships/vmlDrawing" Target="../drawings/vmlDrawing19.vml"/><Relationship Id="rId4" Type="http://schemas.openxmlformats.org/officeDocument/2006/relationships/image" Target="../media/image67.wmf"/></Relationships>
</file>

<file path=ppt/slides/_rels/slide87.xml.rels><?xml version="1.0" encoding="UTF-8" standalone="yes"?>
<Relationships xmlns="http://schemas.openxmlformats.org/package/2006/relationships"><Relationship Id="rId8" Type="http://schemas.openxmlformats.org/officeDocument/2006/relationships/image" Target="../media/image70.wmf"/><Relationship Id="rId3" Type="http://schemas.openxmlformats.org/officeDocument/2006/relationships/oleObject" Target="../embeddings/oleObject34.bin"/><Relationship Id="rId7" Type="http://schemas.openxmlformats.org/officeDocument/2006/relationships/oleObject" Target="../embeddings/oleObject36.bin"/><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image" Target="../media/image69.wmf"/><Relationship Id="rId5" Type="http://schemas.openxmlformats.org/officeDocument/2006/relationships/oleObject" Target="../embeddings/oleObject35.bin"/><Relationship Id="rId4" Type="http://schemas.openxmlformats.org/officeDocument/2006/relationships/image" Target="../media/image68.wmf"/></Relationships>
</file>

<file path=ppt/slides/_rels/slide88.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slideLayout" Target="../slideLayouts/slideLayout2.xml"/><Relationship Id="rId1" Type="http://schemas.openxmlformats.org/officeDocument/2006/relationships/vmlDrawing" Target="../drawings/vmlDrawing21.vml"/><Relationship Id="rId4" Type="http://schemas.openxmlformats.org/officeDocument/2006/relationships/image" Target="../media/image71.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SG" sz="7200" dirty="0" smtClean="0"/>
              <a:t>CAD/CAM</a:t>
            </a:r>
            <a:endParaRPr lang="en-SG" dirty="0"/>
          </a:p>
        </p:txBody>
      </p:sp>
      <p:sp>
        <p:nvSpPr>
          <p:cNvPr id="3" name="副标题 2"/>
          <p:cNvSpPr>
            <a:spLocks noGrp="1"/>
          </p:cNvSpPr>
          <p:nvPr>
            <p:ph type="subTitle" idx="1"/>
          </p:nvPr>
        </p:nvSpPr>
        <p:spPr/>
        <p:txBody>
          <a:bodyPr/>
          <a:lstStyle/>
          <a:p>
            <a:endParaRPr lang="en-SG" dirty="0"/>
          </a:p>
        </p:txBody>
      </p:sp>
    </p:spTree>
    <p:extLst>
      <p:ext uri="{BB962C8B-B14F-4D97-AF65-F5344CB8AC3E}">
        <p14:creationId xmlns:p14="http://schemas.microsoft.com/office/powerpoint/2010/main" val="31599309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Working Coordinate System(WCS)</a:t>
            </a:r>
          </a:p>
        </p:txBody>
      </p:sp>
      <p:sp>
        <p:nvSpPr>
          <p:cNvPr id="3" name="内容占位符 2"/>
          <p:cNvSpPr>
            <a:spLocks noGrp="1"/>
          </p:cNvSpPr>
          <p:nvPr>
            <p:ph idx="1"/>
          </p:nvPr>
        </p:nvSpPr>
        <p:spPr>
          <a:xfrm>
            <a:off x="838200" y="1886011"/>
            <a:ext cx="10515600" cy="4351338"/>
          </a:xfrm>
        </p:spPr>
        <p:txBody>
          <a:bodyPr>
            <a:normAutofit/>
          </a:bodyPr>
          <a:lstStyle/>
          <a:p>
            <a:r>
              <a:rPr lang="en-SG" dirty="0"/>
              <a:t>G</a:t>
            </a:r>
            <a:r>
              <a:rPr lang="en-SG" dirty="0" smtClean="0"/>
              <a:t>iven a vector under WCS,                , and let                     is the stored point represented with MCS. Supposing T is the transformation matrix,  we have</a:t>
            </a:r>
            <a:endParaRPr lang="en-SG" dirty="0"/>
          </a:p>
          <a:p>
            <a:endParaRPr lang="en-SG" dirty="0" smtClean="0"/>
          </a:p>
          <a:p>
            <a:pPr marL="0" indent="0">
              <a:buNone/>
            </a:pPr>
            <a:endParaRPr lang="en-SG" dirty="0"/>
          </a:p>
          <a:p>
            <a:pPr marL="0" indent="0">
              <a:buNone/>
            </a:pPr>
            <a:r>
              <a:rPr lang="en-SG" dirty="0" smtClean="0"/>
              <a:t> </a:t>
            </a:r>
          </a:p>
        </p:txBody>
      </p:sp>
      <p:graphicFrame>
        <p:nvGraphicFramePr>
          <p:cNvPr id="4" name="对象 3"/>
          <p:cNvGraphicFramePr>
            <a:graphicFrameLocks noChangeAspect="1"/>
          </p:cNvGraphicFramePr>
          <p:nvPr>
            <p:extLst/>
          </p:nvPr>
        </p:nvGraphicFramePr>
        <p:xfrm>
          <a:off x="7545806" y="1951528"/>
          <a:ext cx="1458913" cy="417513"/>
        </p:xfrm>
        <a:graphic>
          <a:graphicData uri="http://schemas.openxmlformats.org/presentationml/2006/ole">
            <mc:AlternateContent xmlns:mc="http://schemas.openxmlformats.org/markup-compatibility/2006">
              <mc:Choice xmlns:v="urn:schemas-microsoft-com:vml" Requires="v">
                <p:oleObj spid="_x0000_s27746" name="Equation" r:id="rId3" imgW="711000" imgH="203040" progId="Equation.DSMT4">
                  <p:embed/>
                </p:oleObj>
              </mc:Choice>
              <mc:Fallback>
                <p:oleObj name="Equation" r:id="rId3" imgW="711000" imgH="203040" progId="Equation.DSMT4">
                  <p:embed/>
                  <p:pic>
                    <p:nvPicPr>
                      <p:cNvPr id="4" name="对象 3"/>
                      <p:cNvPicPr/>
                      <p:nvPr/>
                    </p:nvPicPr>
                    <p:blipFill>
                      <a:blip r:embed="rId4"/>
                      <a:stretch>
                        <a:fillRect/>
                      </a:stretch>
                    </p:blipFill>
                    <p:spPr>
                      <a:xfrm>
                        <a:off x="7545806" y="1951528"/>
                        <a:ext cx="1458913" cy="417513"/>
                      </a:xfrm>
                      <a:prstGeom prst="rect">
                        <a:avLst/>
                      </a:prstGeom>
                    </p:spPr>
                  </p:pic>
                </p:oleObj>
              </mc:Fallback>
            </mc:AlternateContent>
          </a:graphicData>
        </a:graphic>
      </p:graphicFrame>
      <p:graphicFrame>
        <p:nvGraphicFramePr>
          <p:cNvPr id="5" name="对象 4"/>
          <p:cNvGraphicFramePr>
            <a:graphicFrameLocks noChangeAspect="1"/>
          </p:cNvGraphicFramePr>
          <p:nvPr>
            <p:extLst/>
          </p:nvPr>
        </p:nvGraphicFramePr>
        <p:xfrm>
          <a:off x="5029619" y="1947860"/>
          <a:ext cx="1184275" cy="411163"/>
        </p:xfrm>
        <a:graphic>
          <a:graphicData uri="http://schemas.openxmlformats.org/presentationml/2006/ole">
            <mc:AlternateContent xmlns:mc="http://schemas.openxmlformats.org/markup-compatibility/2006">
              <mc:Choice xmlns:v="urn:schemas-microsoft-com:vml" Requires="v">
                <p:oleObj spid="_x0000_s27747" name="Equation" r:id="rId5" imgW="583920" imgH="203040" progId="Equation.DSMT4">
                  <p:embed/>
                </p:oleObj>
              </mc:Choice>
              <mc:Fallback>
                <p:oleObj name="Equation" r:id="rId5" imgW="583920" imgH="203040" progId="Equation.DSMT4">
                  <p:embed/>
                  <p:pic>
                    <p:nvPicPr>
                      <p:cNvPr id="5" name="对象 4"/>
                      <p:cNvPicPr/>
                      <p:nvPr/>
                    </p:nvPicPr>
                    <p:blipFill>
                      <a:blip r:embed="rId6"/>
                      <a:stretch>
                        <a:fillRect/>
                      </a:stretch>
                    </p:blipFill>
                    <p:spPr>
                      <a:xfrm>
                        <a:off x="5029619" y="1947860"/>
                        <a:ext cx="1184275" cy="411163"/>
                      </a:xfrm>
                      <a:prstGeom prst="rect">
                        <a:avLst/>
                      </a:prstGeom>
                    </p:spPr>
                  </p:pic>
                </p:oleObj>
              </mc:Fallback>
            </mc:AlternateContent>
          </a:graphicData>
        </a:graphic>
      </p:graphicFrame>
      <p:graphicFrame>
        <p:nvGraphicFramePr>
          <p:cNvPr id="8" name="对象 7"/>
          <p:cNvGraphicFramePr>
            <a:graphicFrameLocks noChangeAspect="1"/>
          </p:cNvGraphicFramePr>
          <p:nvPr>
            <p:extLst/>
          </p:nvPr>
        </p:nvGraphicFramePr>
        <p:xfrm>
          <a:off x="5029619" y="3226355"/>
          <a:ext cx="1066381" cy="403495"/>
        </p:xfrm>
        <a:graphic>
          <a:graphicData uri="http://schemas.openxmlformats.org/presentationml/2006/ole">
            <mc:AlternateContent xmlns:mc="http://schemas.openxmlformats.org/markup-compatibility/2006">
              <mc:Choice xmlns:v="urn:schemas-microsoft-com:vml" Requires="v">
                <p:oleObj spid="_x0000_s27748" name="Equation" r:id="rId7" imgW="469800" imgH="177480" progId="Equation.DSMT4">
                  <p:embed/>
                </p:oleObj>
              </mc:Choice>
              <mc:Fallback>
                <p:oleObj name="Equation" r:id="rId7" imgW="469800" imgH="177480" progId="Equation.DSMT4">
                  <p:embed/>
                  <p:pic>
                    <p:nvPicPr>
                      <p:cNvPr id="8" name="对象 7"/>
                      <p:cNvPicPr/>
                      <p:nvPr/>
                    </p:nvPicPr>
                    <p:blipFill>
                      <a:blip r:embed="rId8"/>
                      <a:stretch>
                        <a:fillRect/>
                      </a:stretch>
                    </p:blipFill>
                    <p:spPr>
                      <a:xfrm>
                        <a:off x="5029619" y="3226355"/>
                        <a:ext cx="1066381" cy="403495"/>
                      </a:xfrm>
                      <a:prstGeom prst="rect">
                        <a:avLst/>
                      </a:prstGeom>
                    </p:spPr>
                  </p:pic>
                </p:oleObj>
              </mc:Fallback>
            </mc:AlternateContent>
          </a:graphicData>
        </a:graphic>
      </p:graphicFrame>
      <p:graphicFrame>
        <p:nvGraphicFramePr>
          <p:cNvPr id="9" name="对象 8"/>
          <p:cNvGraphicFramePr>
            <a:graphicFrameLocks noChangeAspect="1"/>
          </p:cNvGraphicFramePr>
          <p:nvPr>
            <p:extLst/>
          </p:nvPr>
        </p:nvGraphicFramePr>
        <p:xfrm>
          <a:off x="3901771" y="4130691"/>
          <a:ext cx="3322076" cy="1476478"/>
        </p:xfrm>
        <a:graphic>
          <a:graphicData uri="http://schemas.openxmlformats.org/presentationml/2006/ole">
            <mc:AlternateContent xmlns:mc="http://schemas.openxmlformats.org/markup-compatibility/2006">
              <mc:Choice xmlns:v="urn:schemas-microsoft-com:vml" Requires="v">
                <p:oleObj spid="_x0000_s27749" name="Equation" r:id="rId9" imgW="1600200" imgH="711000" progId="Equation.DSMT4">
                  <p:embed/>
                </p:oleObj>
              </mc:Choice>
              <mc:Fallback>
                <p:oleObj name="Equation" r:id="rId9" imgW="1600200" imgH="711000" progId="Equation.DSMT4">
                  <p:embed/>
                  <p:pic>
                    <p:nvPicPr>
                      <p:cNvPr id="9" name="对象 8"/>
                      <p:cNvPicPr/>
                      <p:nvPr/>
                    </p:nvPicPr>
                    <p:blipFill>
                      <a:blip r:embed="rId10"/>
                      <a:stretch>
                        <a:fillRect/>
                      </a:stretch>
                    </p:blipFill>
                    <p:spPr>
                      <a:xfrm>
                        <a:off x="3901771" y="4130691"/>
                        <a:ext cx="3322076" cy="1476478"/>
                      </a:xfrm>
                      <a:prstGeom prst="rect">
                        <a:avLst/>
                      </a:prstGeom>
                    </p:spPr>
                  </p:pic>
                </p:oleObj>
              </mc:Fallback>
            </mc:AlternateContent>
          </a:graphicData>
        </a:graphic>
      </p:graphicFrame>
    </p:spTree>
    <p:extLst>
      <p:ext uri="{BB962C8B-B14F-4D97-AF65-F5344CB8AC3E}">
        <p14:creationId xmlns:p14="http://schemas.microsoft.com/office/powerpoint/2010/main" val="2847616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 </a:t>
            </a:r>
            <a:r>
              <a:rPr lang="en-SG" dirty="0" smtClean="0"/>
              <a:t>Homogenous </a:t>
            </a:r>
            <a:r>
              <a:rPr lang="en-SG" dirty="0"/>
              <a:t>transformation matrix </a:t>
            </a:r>
          </a:p>
        </p:txBody>
      </p:sp>
      <p:sp>
        <p:nvSpPr>
          <p:cNvPr id="3" name="内容占位符 2"/>
          <p:cNvSpPr>
            <a:spLocks noGrp="1"/>
          </p:cNvSpPr>
          <p:nvPr>
            <p:ph idx="1"/>
          </p:nvPr>
        </p:nvSpPr>
        <p:spPr/>
        <p:txBody>
          <a:bodyPr/>
          <a:lstStyle/>
          <a:p>
            <a:r>
              <a:rPr lang="en-SG" dirty="0" smtClean="0"/>
              <a:t>Since we still </a:t>
            </a:r>
            <a:r>
              <a:rPr lang="en-SG" dirty="0"/>
              <a:t>need consider translation and project operation meanwhile. </a:t>
            </a:r>
            <a:r>
              <a:rPr lang="en-SG" dirty="0" smtClean="0"/>
              <a:t>The matrix to finish all the transformations from WCS to MCS looks like as follows.</a:t>
            </a:r>
          </a:p>
          <a:p>
            <a:pPr marL="0" indent="0">
              <a:buNone/>
            </a:pPr>
            <a:endParaRPr lang="en-SG" dirty="0"/>
          </a:p>
          <a:p>
            <a:pPr marL="0" indent="0">
              <a:buNone/>
            </a:pPr>
            <a:endParaRPr lang="en-SG" dirty="0"/>
          </a:p>
        </p:txBody>
      </p:sp>
      <p:graphicFrame>
        <p:nvGraphicFramePr>
          <p:cNvPr id="4" name="对象 3"/>
          <p:cNvGraphicFramePr>
            <a:graphicFrameLocks noChangeAspect="1"/>
          </p:cNvGraphicFramePr>
          <p:nvPr>
            <p:extLst/>
          </p:nvPr>
        </p:nvGraphicFramePr>
        <p:xfrm>
          <a:off x="4733147" y="3536262"/>
          <a:ext cx="2716213" cy="2147887"/>
        </p:xfrm>
        <a:graphic>
          <a:graphicData uri="http://schemas.openxmlformats.org/presentationml/2006/ole">
            <mc:AlternateContent xmlns:mc="http://schemas.openxmlformats.org/markup-compatibility/2006">
              <mc:Choice xmlns:v="urn:schemas-microsoft-com:vml" Requires="v">
                <p:oleObj spid="_x0000_s10522" name="Equation" r:id="rId3" imgW="1155600" imgH="914400" progId="Equation.DSMT4">
                  <p:embed/>
                </p:oleObj>
              </mc:Choice>
              <mc:Fallback>
                <p:oleObj name="Equation" r:id="rId3" imgW="1155600" imgH="914400" progId="Equation.DSMT4">
                  <p:embed/>
                  <p:pic>
                    <p:nvPicPr>
                      <p:cNvPr id="4" name="对象 3"/>
                      <p:cNvPicPr/>
                      <p:nvPr/>
                    </p:nvPicPr>
                    <p:blipFill>
                      <a:blip r:embed="rId4"/>
                      <a:stretch>
                        <a:fillRect/>
                      </a:stretch>
                    </p:blipFill>
                    <p:spPr>
                      <a:xfrm>
                        <a:off x="4733147" y="3536262"/>
                        <a:ext cx="2716213" cy="2147887"/>
                      </a:xfrm>
                      <a:prstGeom prst="rect">
                        <a:avLst/>
                      </a:prstGeom>
                    </p:spPr>
                  </p:pic>
                </p:oleObj>
              </mc:Fallback>
            </mc:AlternateContent>
          </a:graphicData>
        </a:graphic>
      </p:graphicFrame>
    </p:spTree>
    <p:extLst>
      <p:ext uri="{BB962C8B-B14F-4D97-AF65-F5344CB8AC3E}">
        <p14:creationId xmlns:p14="http://schemas.microsoft.com/office/powerpoint/2010/main" val="35566287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Homogenous transformation matrix</a:t>
            </a:r>
          </a:p>
        </p:txBody>
      </p:sp>
      <p:sp>
        <p:nvSpPr>
          <p:cNvPr id="3" name="内容占位符 2"/>
          <p:cNvSpPr>
            <a:spLocks noGrp="1"/>
          </p:cNvSpPr>
          <p:nvPr>
            <p:ph idx="1"/>
          </p:nvPr>
        </p:nvSpPr>
        <p:spPr/>
        <p:txBody>
          <a:bodyPr>
            <a:normAutofit fontScale="92500" lnSpcReduction="20000"/>
          </a:bodyPr>
          <a:lstStyle/>
          <a:p>
            <a:r>
              <a:rPr lang="en-SG" dirty="0" smtClean="0"/>
              <a:t>Let</a:t>
            </a:r>
          </a:p>
          <a:p>
            <a:endParaRPr lang="en-SG" dirty="0"/>
          </a:p>
          <a:p>
            <a:pPr marL="0" indent="0">
              <a:buNone/>
            </a:pPr>
            <a:endParaRPr lang="en-SG" dirty="0" smtClean="0"/>
          </a:p>
          <a:p>
            <a:pPr marL="0" indent="0">
              <a:buNone/>
            </a:pPr>
            <a:endParaRPr lang="en-SG" dirty="0" smtClean="0"/>
          </a:p>
          <a:p>
            <a:pPr marL="0" indent="0">
              <a:buNone/>
            </a:pPr>
            <a:r>
              <a:rPr lang="en-SG" dirty="0" smtClean="0"/>
              <a:t>The above matrix become</a:t>
            </a:r>
          </a:p>
          <a:p>
            <a:pPr marL="0" indent="0">
              <a:buNone/>
            </a:pPr>
            <a:endParaRPr lang="en-SG" dirty="0"/>
          </a:p>
          <a:p>
            <a:pPr marL="0" indent="0">
              <a:buNone/>
            </a:pPr>
            <a:endParaRPr lang="en-SG" dirty="0" smtClean="0"/>
          </a:p>
          <a:p>
            <a:pPr marL="0" indent="0">
              <a:buNone/>
            </a:pPr>
            <a:endParaRPr lang="en-SG" dirty="0"/>
          </a:p>
          <a:p>
            <a:pPr marL="0" indent="0">
              <a:buNone/>
            </a:pPr>
            <a:r>
              <a:rPr lang="en-SG" dirty="0" smtClean="0"/>
              <a:t>T is to transform coordinate components, </a:t>
            </a:r>
            <a:r>
              <a:rPr lang="en-SG" b="1" dirty="0" smtClean="0"/>
              <a:t>o</a:t>
            </a:r>
            <a:r>
              <a:rPr lang="en-SG" dirty="0" smtClean="0"/>
              <a:t> means origin point shifting,</a:t>
            </a:r>
          </a:p>
          <a:p>
            <a:pPr marL="0" indent="0">
              <a:buNone/>
            </a:pPr>
            <a:r>
              <a:rPr lang="en-SG" b="1" dirty="0" smtClean="0"/>
              <a:t>p</a:t>
            </a:r>
            <a:r>
              <a:rPr lang="en-SG" dirty="0" smtClean="0"/>
              <a:t> </a:t>
            </a:r>
            <a:r>
              <a:rPr lang="en-SG" dirty="0"/>
              <a:t>is </a:t>
            </a:r>
            <a:r>
              <a:rPr lang="en-SG" dirty="0" smtClean="0"/>
              <a:t>perspective vector, s </a:t>
            </a:r>
            <a:r>
              <a:rPr lang="en-SG" dirty="0"/>
              <a:t>means </a:t>
            </a:r>
            <a:r>
              <a:rPr lang="en-SG" dirty="0" smtClean="0"/>
              <a:t>perspective shifting </a:t>
            </a:r>
            <a:endParaRPr lang="en-SG" dirty="0"/>
          </a:p>
        </p:txBody>
      </p:sp>
      <p:graphicFrame>
        <p:nvGraphicFramePr>
          <p:cNvPr id="4" name="对象 3"/>
          <p:cNvGraphicFramePr>
            <a:graphicFrameLocks noChangeAspect="1"/>
          </p:cNvGraphicFramePr>
          <p:nvPr>
            <p:extLst/>
          </p:nvPr>
        </p:nvGraphicFramePr>
        <p:xfrm>
          <a:off x="4097548" y="1825625"/>
          <a:ext cx="2716780" cy="1769066"/>
        </p:xfrm>
        <a:graphic>
          <a:graphicData uri="http://schemas.openxmlformats.org/presentationml/2006/ole">
            <mc:AlternateContent xmlns:mc="http://schemas.openxmlformats.org/markup-compatibility/2006">
              <mc:Choice xmlns:v="urn:schemas-microsoft-com:vml" Requires="v">
                <p:oleObj spid="_x0000_s11826" name="Equation" r:id="rId3" imgW="1091880" imgH="711000" progId="Equation.DSMT4">
                  <p:embed/>
                </p:oleObj>
              </mc:Choice>
              <mc:Fallback>
                <p:oleObj name="Equation" r:id="rId3" imgW="1091880" imgH="711000" progId="Equation.DSMT4">
                  <p:embed/>
                  <p:pic>
                    <p:nvPicPr>
                      <p:cNvPr id="4" name="对象 3"/>
                      <p:cNvPicPr/>
                      <p:nvPr/>
                    </p:nvPicPr>
                    <p:blipFill>
                      <a:blip r:embed="rId4"/>
                      <a:stretch>
                        <a:fillRect/>
                      </a:stretch>
                    </p:blipFill>
                    <p:spPr>
                      <a:xfrm>
                        <a:off x="4097548" y="1825625"/>
                        <a:ext cx="2716780" cy="1769066"/>
                      </a:xfrm>
                      <a:prstGeom prst="rect">
                        <a:avLst/>
                      </a:prstGeom>
                    </p:spPr>
                  </p:pic>
                </p:oleObj>
              </mc:Fallback>
            </mc:AlternateContent>
          </a:graphicData>
        </a:graphic>
      </p:graphicFrame>
      <p:graphicFrame>
        <p:nvGraphicFramePr>
          <p:cNvPr id="5" name="对象 4"/>
          <p:cNvGraphicFramePr>
            <a:graphicFrameLocks noChangeAspect="1"/>
          </p:cNvGraphicFramePr>
          <p:nvPr>
            <p:extLst/>
          </p:nvPr>
        </p:nvGraphicFramePr>
        <p:xfrm>
          <a:off x="4840212" y="3729628"/>
          <a:ext cx="1455738" cy="1165225"/>
        </p:xfrm>
        <a:graphic>
          <a:graphicData uri="http://schemas.openxmlformats.org/presentationml/2006/ole">
            <mc:AlternateContent xmlns:mc="http://schemas.openxmlformats.org/markup-compatibility/2006">
              <mc:Choice xmlns:v="urn:schemas-microsoft-com:vml" Requires="v">
                <p:oleObj spid="_x0000_s11827" name="Equation" r:id="rId5" imgW="571320" imgH="457200" progId="Equation.DSMT4">
                  <p:embed/>
                </p:oleObj>
              </mc:Choice>
              <mc:Fallback>
                <p:oleObj name="Equation" r:id="rId5" imgW="571320" imgH="457200" progId="Equation.DSMT4">
                  <p:embed/>
                  <p:pic>
                    <p:nvPicPr>
                      <p:cNvPr id="5" name="对象 4"/>
                      <p:cNvPicPr/>
                      <p:nvPr/>
                    </p:nvPicPr>
                    <p:blipFill>
                      <a:blip r:embed="rId6"/>
                      <a:stretch>
                        <a:fillRect/>
                      </a:stretch>
                    </p:blipFill>
                    <p:spPr>
                      <a:xfrm>
                        <a:off x="4840212" y="3729628"/>
                        <a:ext cx="1455738" cy="1165225"/>
                      </a:xfrm>
                      <a:prstGeom prst="rect">
                        <a:avLst/>
                      </a:prstGeom>
                    </p:spPr>
                  </p:pic>
                </p:oleObj>
              </mc:Fallback>
            </mc:AlternateContent>
          </a:graphicData>
        </a:graphic>
      </p:graphicFrame>
    </p:spTree>
    <p:extLst>
      <p:ext uri="{BB962C8B-B14F-4D97-AF65-F5344CB8AC3E}">
        <p14:creationId xmlns:p14="http://schemas.microsoft.com/office/powerpoint/2010/main" val="17633661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Homogenous transformation</a:t>
            </a:r>
          </a:p>
        </p:txBody>
      </p:sp>
      <p:sp>
        <p:nvSpPr>
          <p:cNvPr id="3" name="内容占位符 2"/>
          <p:cNvSpPr>
            <a:spLocks noGrp="1"/>
          </p:cNvSpPr>
          <p:nvPr>
            <p:ph idx="1"/>
          </p:nvPr>
        </p:nvSpPr>
        <p:spPr/>
        <p:txBody>
          <a:bodyPr/>
          <a:lstStyle/>
          <a:p>
            <a:r>
              <a:rPr lang="en-SG" dirty="0" smtClean="0"/>
              <a:t>Actually, for any point under WCS should be transformed to MCS, the final forms looks like</a:t>
            </a:r>
            <a:endParaRPr lang="en-SG" dirty="0"/>
          </a:p>
        </p:txBody>
      </p:sp>
      <p:graphicFrame>
        <p:nvGraphicFramePr>
          <p:cNvPr id="4" name="对象 3"/>
          <p:cNvGraphicFramePr>
            <a:graphicFrameLocks noChangeAspect="1"/>
          </p:cNvGraphicFramePr>
          <p:nvPr>
            <p:extLst/>
          </p:nvPr>
        </p:nvGraphicFramePr>
        <p:xfrm>
          <a:off x="1350273" y="3092420"/>
          <a:ext cx="9596648" cy="2382616"/>
        </p:xfrm>
        <a:graphic>
          <a:graphicData uri="http://schemas.openxmlformats.org/presentationml/2006/ole">
            <mc:AlternateContent xmlns:mc="http://schemas.openxmlformats.org/markup-compatibility/2006">
              <mc:Choice xmlns:v="urn:schemas-microsoft-com:vml" Requires="v">
                <p:oleObj spid="_x0000_s12570" name="Equation" r:id="rId3" imgW="3682800" imgH="914400" progId="Equation.DSMT4">
                  <p:embed/>
                </p:oleObj>
              </mc:Choice>
              <mc:Fallback>
                <p:oleObj name="Equation" r:id="rId3" imgW="3682800" imgH="914400" progId="Equation.DSMT4">
                  <p:embed/>
                  <p:pic>
                    <p:nvPicPr>
                      <p:cNvPr id="4" name="对象 3"/>
                      <p:cNvPicPr/>
                      <p:nvPr/>
                    </p:nvPicPr>
                    <p:blipFill>
                      <a:blip r:embed="rId4"/>
                      <a:stretch>
                        <a:fillRect/>
                      </a:stretch>
                    </p:blipFill>
                    <p:spPr>
                      <a:xfrm>
                        <a:off x="1350273" y="3092420"/>
                        <a:ext cx="9596648" cy="2382616"/>
                      </a:xfrm>
                      <a:prstGeom prst="rect">
                        <a:avLst/>
                      </a:prstGeom>
                    </p:spPr>
                  </p:pic>
                </p:oleObj>
              </mc:Fallback>
            </mc:AlternateContent>
          </a:graphicData>
        </a:graphic>
      </p:graphicFrame>
    </p:spTree>
    <p:extLst>
      <p:ext uri="{BB962C8B-B14F-4D97-AF65-F5344CB8AC3E}">
        <p14:creationId xmlns:p14="http://schemas.microsoft.com/office/powerpoint/2010/main" val="34947478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Some useful HT matrices</a:t>
            </a:r>
            <a:endParaRPr lang="en-SG" dirty="0"/>
          </a:p>
        </p:txBody>
      </p:sp>
      <p:sp>
        <p:nvSpPr>
          <p:cNvPr id="3" name="内容占位符 2"/>
          <p:cNvSpPr>
            <a:spLocks noGrp="1"/>
          </p:cNvSpPr>
          <p:nvPr>
            <p:ph idx="1"/>
          </p:nvPr>
        </p:nvSpPr>
        <p:spPr/>
        <p:txBody>
          <a:bodyPr/>
          <a:lstStyle/>
          <a:p>
            <a:r>
              <a:rPr lang="en-SG" dirty="0" smtClean="0"/>
              <a:t>Matrix without perspective involved</a:t>
            </a:r>
            <a:endParaRPr lang="en-SG" dirty="0"/>
          </a:p>
        </p:txBody>
      </p:sp>
      <p:graphicFrame>
        <p:nvGraphicFramePr>
          <p:cNvPr id="5" name="对象 4"/>
          <p:cNvGraphicFramePr>
            <a:graphicFrameLocks noChangeAspect="1"/>
          </p:cNvGraphicFramePr>
          <p:nvPr>
            <p:extLst/>
          </p:nvPr>
        </p:nvGraphicFramePr>
        <p:xfrm>
          <a:off x="4632385" y="2910587"/>
          <a:ext cx="2493034" cy="1972510"/>
        </p:xfrm>
        <a:graphic>
          <a:graphicData uri="http://schemas.openxmlformats.org/presentationml/2006/ole">
            <mc:AlternateContent xmlns:mc="http://schemas.openxmlformats.org/markup-compatibility/2006">
              <mc:Choice xmlns:v="urn:schemas-microsoft-com:vml" Requires="v">
                <p:oleObj spid="_x0000_s13566" name="Equation" r:id="rId3" imgW="1155600" imgH="914400" progId="Equation.DSMT4">
                  <p:embed/>
                </p:oleObj>
              </mc:Choice>
              <mc:Fallback>
                <p:oleObj name="Equation" r:id="rId3" imgW="1155600" imgH="914400" progId="Equation.DSMT4">
                  <p:embed/>
                  <p:pic>
                    <p:nvPicPr>
                      <p:cNvPr id="5" name="对象 4"/>
                      <p:cNvPicPr/>
                      <p:nvPr/>
                    </p:nvPicPr>
                    <p:blipFill>
                      <a:blip r:embed="rId4"/>
                      <a:stretch>
                        <a:fillRect/>
                      </a:stretch>
                    </p:blipFill>
                    <p:spPr>
                      <a:xfrm>
                        <a:off x="4632385" y="2910587"/>
                        <a:ext cx="2493034" cy="1972510"/>
                      </a:xfrm>
                      <a:prstGeom prst="rect">
                        <a:avLst/>
                      </a:prstGeom>
                    </p:spPr>
                  </p:pic>
                </p:oleObj>
              </mc:Fallback>
            </mc:AlternateContent>
          </a:graphicData>
        </a:graphic>
      </p:graphicFrame>
    </p:spTree>
    <p:extLst>
      <p:ext uri="{BB962C8B-B14F-4D97-AF65-F5344CB8AC3E}">
        <p14:creationId xmlns:p14="http://schemas.microsoft.com/office/powerpoint/2010/main" val="37905215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Some useful HT matrices</a:t>
            </a:r>
            <a:endParaRPr lang="en-SG" dirty="0"/>
          </a:p>
        </p:txBody>
      </p:sp>
      <p:sp>
        <p:nvSpPr>
          <p:cNvPr id="3" name="内容占位符 2"/>
          <p:cNvSpPr>
            <a:spLocks noGrp="1"/>
          </p:cNvSpPr>
          <p:nvPr>
            <p:ph idx="1"/>
          </p:nvPr>
        </p:nvSpPr>
        <p:spPr/>
        <p:txBody>
          <a:bodyPr/>
          <a:lstStyle/>
          <a:p>
            <a:r>
              <a:rPr lang="en-SG" dirty="0" smtClean="0"/>
              <a:t>Matrix pure shearing involved</a:t>
            </a:r>
          </a:p>
          <a:p>
            <a:endParaRPr lang="en-SG" dirty="0"/>
          </a:p>
          <a:p>
            <a:endParaRPr lang="en-SG" dirty="0" smtClean="0"/>
          </a:p>
          <a:p>
            <a:endParaRPr lang="en-SG" dirty="0"/>
          </a:p>
          <a:p>
            <a:endParaRPr lang="en-SG" dirty="0" smtClean="0"/>
          </a:p>
          <a:p>
            <a:endParaRPr lang="en-SG" dirty="0"/>
          </a:p>
          <a:p>
            <a:r>
              <a:rPr lang="en-SG" dirty="0" smtClean="0"/>
              <a:t>At the same time, T part of this matrix is symmetric. Which means t</a:t>
            </a:r>
            <a:r>
              <a:rPr lang="en-SG" baseline="-25000" dirty="0" smtClean="0"/>
              <a:t>21</a:t>
            </a:r>
            <a:r>
              <a:rPr lang="en-SG" dirty="0" smtClean="0"/>
              <a:t>=t</a:t>
            </a:r>
            <a:r>
              <a:rPr lang="en-SG" baseline="-25000" dirty="0"/>
              <a:t>12</a:t>
            </a:r>
            <a:r>
              <a:rPr lang="en-SG" dirty="0" smtClean="0"/>
              <a:t>, t</a:t>
            </a:r>
            <a:r>
              <a:rPr lang="en-SG" baseline="-25000" dirty="0"/>
              <a:t>31</a:t>
            </a:r>
            <a:r>
              <a:rPr lang="en-SG" dirty="0" smtClean="0"/>
              <a:t>=t</a:t>
            </a:r>
            <a:r>
              <a:rPr lang="en-SG" baseline="-25000" dirty="0"/>
              <a:t>13</a:t>
            </a:r>
            <a:r>
              <a:rPr lang="en-SG" dirty="0" smtClean="0"/>
              <a:t>, t</a:t>
            </a:r>
            <a:r>
              <a:rPr lang="en-SG" baseline="-25000" dirty="0"/>
              <a:t>32</a:t>
            </a:r>
            <a:r>
              <a:rPr lang="en-SG" dirty="0" smtClean="0"/>
              <a:t>=t</a:t>
            </a:r>
            <a:r>
              <a:rPr lang="en-SG" baseline="-25000" dirty="0"/>
              <a:t>23</a:t>
            </a:r>
          </a:p>
        </p:txBody>
      </p:sp>
      <p:graphicFrame>
        <p:nvGraphicFramePr>
          <p:cNvPr id="5" name="对象 4"/>
          <p:cNvGraphicFramePr>
            <a:graphicFrameLocks noChangeAspect="1"/>
          </p:cNvGraphicFramePr>
          <p:nvPr>
            <p:extLst/>
          </p:nvPr>
        </p:nvGraphicFramePr>
        <p:xfrm>
          <a:off x="4672013" y="2909888"/>
          <a:ext cx="2409825" cy="1973262"/>
        </p:xfrm>
        <a:graphic>
          <a:graphicData uri="http://schemas.openxmlformats.org/presentationml/2006/ole">
            <mc:AlternateContent xmlns:mc="http://schemas.openxmlformats.org/markup-compatibility/2006">
              <mc:Choice xmlns:v="urn:schemas-microsoft-com:vml" Requires="v">
                <p:oleObj spid="_x0000_s14590" name="Equation" r:id="rId3" imgW="1117440" imgH="914400" progId="Equation.DSMT4">
                  <p:embed/>
                </p:oleObj>
              </mc:Choice>
              <mc:Fallback>
                <p:oleObj name="Equation" r:id="rId3" imgW="1117440" imgH="914400" progId="Equation.DSMT4">
                  <p:embed/>
                  <p:pic>
                    <p:nvPicPr>
                      <p:cNvPr id="5" name="对象 4"/>
                      <p:cNvPicPr/>
                      <p:nvPr/>
                    </p:nvPicPr>
                    <p:blipFill>
                      <a:blip r:embed="rId4"/>
                      <a:stretch>
                        <a:fillRect/>
                      </a:stretch>
                    </p:blipFill>
                    <p:spPr>
                      <a:xfrm>
                        <a:off x="4672013" y="2909888"/>
                        <a:ext cx="2409825" cy="1973262"/>
                      </a:xfrm>
                      <a:prstGeom prst="rect">
                        <a:avLst/>
                      </a:prstGeom>
                    </p:spPr>
                  </p:pic>
                </p:oleObj>
              </mc:Fallback>
            </mc:AlternateContent>
          </a:graphicData>
        </a:graphic>
      </p:graphicFrame>
    </p:spTree>
    <p:extLst>
      <p:ext uri="{BB962C8B-B14F-4D97-AF65-F5344CB8AC3E}">
        <p14:creationId xmlns:p14="http://schemas.microsoft.com/office/powerpoint/2010/main" val="9857218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345057"/>
            <a:ext cx="10515600" cy="5831906"/>
          </a:xfrm>
        </p:spPr>
        <p:txBody>
          <a:bodyPr/>
          <a:lstStyle/>
          <a:p>
            <a:r>
              <a:rPr lang="en-SG" dirty="0" smtClean="0"/>
              <a:t>Example: Given a cube with length of edge 1 at the origin O, assume vertex O is fixed, and there is a homogenous transformation which shear vertex F(1,1,1) to F’(1,1,2). Find out the transformation matrix and the new positions of all vertices.</a:t>
            </a:r>
            <a:endParaRPr lang="en-SG" dirty="0"/>
          </a:p>
        </p:txBody>
      </p:sp>
      <p:pic>
        <p:nvPicPr>
          <p:cNvPr id="4" name="图片 3"/>
          <p:cNvPicPr>
            <a:picLocks noChangeAspect="1"/>
          </p:cNvPicPr>
          <p:nvPr/>
        </p:nvPicPr>
        <p:blipFill>
          <a:blip r:embed="rId2"/>
          <a:stretch>
            <a:fillRect/>
          </a:stretch>
        </p:blipFill>
        <p:spPr>
          <a:xfrm>
            <a:off x="1856229" y="2651365"/>
            <a:ext cx="2648086" cy="2159111"/>
          </a:xfrm>
          <a:prstGeom prst="rect">
            <a:avLst/>
          </a:prstGeom>
        </p:spPr>
      </p:pic>
      <p:sp>
        <p:nvSpPr>
          <p:cNvPr id="6" name="右箭头 5"/>
          <p:cNvSpPr/>
          <p:nvPr/>
        </p:nvSpPr>
        <p:spPr>
          <a:xfrm>
            <a:off x="5218627" y="3592897"/>
            <a:ext cx="802257" cy="2760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7" name="图片 6"/>
          <p:cNvPicPr>
            <a:picLocks noChangeAspect="1"/>
          </p:cNvPicPr>
          <p:nvPr/>
        </p:nvPicPr>
        <p:blipFill>
          <a:blip r:embed="rId3"/>
          <a:stretch>
            <a:fillRect/>
          </a:stretch>
        </p:blipFill>
        <p:spPr>
          <a:xfrm>
            <a:off x="6735196" y="2651365"/>
            <a:ext cx="2387723" cy="2197213"/>
          </a:xfrm>
          <a:prstGeom prst="rect">
            <a:avLst/>
          </a:prstGeom>
        </p:spPr>
      </p:pic>
    </p:spTree>
    <p:extLst>
      <p:ext uri="{BB962C8B-B14F-4D97-AF65-F5344CB8AC3E}">
        <p14:creationId xmlns:p14="http://schemas.microsoft.com/office/powerpoint/2010/main" val="23396479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500332"/>
            <a:ext cx="10515600" cy="5676631"/>
          </a:xfrm>
        </p:spPr>
        <p:txBody>
          <a:bodyPr/>
          <a:lstStyle/>
          <a:p>
            <a:r>
              <a:rPr lang="en-SG" dirty="0" smtClean="0"/>
              <a:t>To vertex E, we have the linear equations after taking use of shearing transformation</a:t>
            </a:r>
          </a:p>
          <a:p>
            <a:endParaRPr lang="en-SG" dirty="0"/>
          </a:p>
          <a:p>
            <a:endParaRPr lang="en-SG" dirty="0" smtClean="0"/>
          </a:p>
          <a:p>
            <a:endParaRPr lang="en-SG" dirty="0"/>
          </a:p>
          <a:p>
            <a:pPr marL="0" indent="0">
              <a:buNone/>
            </a:pPr>
            <a:endParaRPr lang="en-SG" dirty="0"/>
          </a:p>
          <a:p>
            <a:r>
              <a:rPr lang="en-SG" dirty="0" smtClean="0"/>
              <a:t>The solution of homogenous transformation matrix is</a:t>
            </a:r>
          </a:p>
          <a:p>
            <a:endParaRPr lang="en-SG" dirty="0" smtClean="0"/>
          </a:p>
          <a:p>
            <a:endParaRPr lang="en-SG" dirty="0"/>
          </a:p>
        </p:txBody>
      </p:sp>
      <p:graphicFrame>
        <p:nvGraphicFramePr>
          <p:cNvPr id="4" name="对象 3"/>
          <p:cNvGraphicFramePr>
            <a:graphicFrameLocks noChangeAspect="1"/>
          </p:cNvGraphicFramePr>
          <p:nvPr>
            <p:extLst/>
          </p:nvPr>
        </p:nvGraphicFramePr>
        <p:xfrm>
          <a:off x="3729725" y="1677687"/>
          <a:ext cx="4652825" cy="1626230"/>
        </p:xfrm>
        <a:graphic>
          <a:graphicData uri="http://schemas.openxmlformats.org/presentationml/2006/ole">
            <mc:AlternateContent xmlns:mc="http://schemas.openxmlformats.org/markup-compatibility/2006">
              <mc:Choice xmlns:v="urn:schemas-microsoft-com:vml" Requires="v">
                <p:oleObj spid="_x0000_s15866" name="Equation" r:id="rId3" imgW="2616120" imgH="914400" progId="Equation.DSMT4">
                  <p:embed/>
                </p:oleObj>
              </mc:Choice>
              <mc:Fallback>
                <p:oleObj name="Equation" r:id="rId3" imgW="2616120" imgH="914400" progId="Equation.DSMT4">
                  <p:embed/>
                  <p:pic>
                    <p:nvPicPr>
                      <p:cNvPr id="4" name="对象 3"/>
                      <p:cNvPicPr/>
                      <p:nvPr/>
                    </p:nvPicPr>
                    <p:blipFill>
                      <a:blip r:embed="rId4"/>
                      <a:stretch>
                        <a:fillRect/>
                      </a:stretch>
                    </p:blipFill>
                    <p:spPr>
                      <a:xfrm>
                        <a:off x="3729725" y="1677687"/>
                        <a:ext cx="4652825" cy="1626230"/>
                      </a:xfrm>
                      <a:prstGeom prst="rect">
                        <a:avLst/>
                      </a:prstGeom>
                    </p:spPr>
                  </p:pic>
                </p:oleObj>
              </mc:Fallback>
            </mc:AlternateContent>
          </a:graphicData>
        </a:graphic>
      </p:graphicFrame>
      <p:graphicFrame>
        <p:nvGraphicFramePr>
          <p:cNvPr id="5" name="对象 4"/>
          <p:cNvGraphicFramePr>
            <a:graphicFrameLocks noChangeAspect="1"/>
          </p:cNvGraphicFramePr>
          <p:nvPr>
            <p:extLst/>
          </p:nvPr>
        </p:nvGraphicFramePr>
        <p:xfrm>
          <a:off x="3851275" y="4024313"/>
          <a:ext cx="3708400" cy="2152650"/>
        </p:xfrm>
        <a:graphic>
          <a:graphicData uri="http://schemas.openxmlformats.org/presentationml/2006/ole">
            <mc:AlternateContent xmlns:mc="http://schemas.openxmlformats.org/markup-compatibility/2006">
              <mc:Choice xmlns:v="urn:schemas-microsoft-com:vml" Requires="v">
                <p:oleObj spid="_x0000_s15867" name="Equation" r:id="rId5" imgW="1574640" imgH="914400" progId="Equation.DSMT4">
                  <p:embed/>
                </p:oleObj>
              </mc:Choice>
              <mc:Fallback>
                <p:oleObj name="Equation" r:id="rId5" imgW="1574640" imgH="914400" progId="Equation.DSMT4">
                  <p:embed/>
                  <p:pic>
                    <p:nvPicPr>
                      <p:cNvPr id="5" name="对象 4"/>
                      <p:cNvPicPr/>
                      <p:nvPr/>
                    </p:nvPicPr>
                    <p:blipFill>
                      <a:blip r:embed="rId6"/>
                      <a:stretch>
                        <a:fillRect/>
                      </a:stretch>
                    </p:blipFill>
                    <p:spPr>
                      <a:xfrm>
                        <a:off x="3851275" y="4024313"/>
                        <a:ext cx="3708400" cy="2152650"/>
                      </a:xfrm>
                      <a:prstGeom prst="rect">
                        <a:avLst/>
                      </a:prstGeom>
                    </p:spPr>
                  </p:pic>
                </p:oleObj>
              </mc:Fallback>
            </mc:AlternateContent>
          </a:graphicData>
        </a:graphic>
      </p:graphicFrame>
    </p:spTree>
    <p:extLst>
      <p:ext uri="{BB962C8B-B14F-4D97-AF65-F5344CB8AC3E}">
        <p14:creationId xmlns:p14="http://schemas.microsoft.com/office/powerpoint/2010/main" val="31073237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Screen coordinate system (SCS)</a:t>
            </a:r>
            <a:endParaRPr lang="en-SG" dirty="0"/>
          </a:p>
        </p:txBody>
      </p:sp>
      <p:sp>
        <p:nvSpPr>
          <p:cNvPr id="3" name="内容占位符 2"/>
          <p:cNvSpPr>
            <a:spLocks noGrp="1"/>
          </p:cNvSpPr>
          <p:nvPr>
            <p:ph idx="1"/>
          </p:nvPr>
        </p:nvSpPr>
        <p:spPr>
          <a:xfrm>
            <a:off x="838200" y="1825625"/>
            <a:ext cx="6775958" cy="4351338"/>
          </a:xfrm>
        </p:spPr>
        <p:txBody>
          <a:bodyPr>
            <a:normAutofit lnSpcReduction="10000"/>
          </a:bodyPr>
          <a:lstStyle/>
          <a:p>
            <a:r>
              <a:rPr lang="en-SG" dirty="0" smtClean="0"/>
              <a:t>The coordinate system of screen is a 2D Cartesian coordinate system, which origin (0,0) locates at left-upper corner of the screen. The scale of SCS usually depends on the resolution of screen. For example if the revolution of a screen is 1096x1024, which means the X axis extend to right of screen until scale of 1096, and the Y axis extend to bottom of screen until scale of 1024.</a:t>
            </a:r>
          </a:p>
          <a:p>
            <a:r>
              <a:rPr lang="en-SG" dirty="0" smtClean="0"/>
              <a:t>The SCS is mainly used to display correct images on screen device. So it is pixel related. </a:t>
            </a:r>
            <a:endParaRPr lang="en-SG" dirty="0"/>
          </a:p>
        </p:txBody>
      </p:sp>
      <p:sp>
        <p:nvSpPr>
          <p:cNvPr id="4" name="矩形 3"/>
          <p:cNvSpPr/>
          <p:nvPr/>
        </p:nvSpPr>
        <p:spPr>
          <a:xfrm>
            <a:off x="7919049" y="2449902"/>
            <a:ext cx="3881887" cy="25447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矩形 6"/>
          <p:cNvSpPr/>
          <p:nvPr/>
        </p:nvSpPr>
        <p:spPr>
          <a:xfrm>
            <a:off x="7782560" y="2357120"/>
            <a:ext cx="4145280" cy="27736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9" name="直接箭头连接符 8"/>
          <p:cNvCxnSpPr/>
          <p:nvPr/>
        </p:nvCxnSpPr>
        <p:spPr>
          <a:xfrm flipV="1">
            <a:off x="8087360" y="2631440"/>
            <a:ext cx="2214880" cy="101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直接箭头连接符 10"/>
          <p:cNvCxnSpPr/>
          <p:nvPr/>
        </p:nvCxnSpPr>
        <p:spPr>
          <a:xfrm>
            <a:off x="8087360" y="2651760"/>
            <a:ext cx="0" cy="16459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文本框 11"/>
          <p:cNvSpPr txBox="1"/>
          <p:nvPr/>
        </p:nvSpPr>
        <p:spPr>
          <a:xfrm>
            <a:off x="10322606" y="2631440"/>
            <a:ext cx="304892" cy="369332"/>
          </a:xfrm>
          <a:prstGeom prst="rect">
            <a:avLst/>
          </a:prstGeom>
          <a:noFill/>
        </p:spPr>
        <p:txBody>
          <a:bodyPr wrap="none" rtlCol="0">
            <a:spAutoFit/>
          </a:bodyPr>
          <a:lstStyle/>
          <a:p>
            <a:r>
              <a:rPr lang="en-SG" dirty="0" smtClean="0"/>
              <a:t>X</a:t>
            </a:r>
            <a:endParaRPr lang="en-SG" dirty="0"/>
          </a:p>
        </p:txBody>
      </p:sp>
      <p:sp>
        <p:nvSpPr>
          <p:cNvPr id="13" name="文本框 12"/>
          <p:cNvSpPr txBox="1"/>
          <p:nvPr/>
        </p:nvSpPr>
        <p:spPr>
          <a:xfrm>
            <a:off x="8087360" y="4205796"/>
            <a:ext cx="304892" cy="369332"/>
          </a:xfrm>
          <a:prstGeom prst="rect">
            <a:avLst/>
          </a:prstGeom>
          <a:noFill/>
        </p:spPr>
        <p:txBody>
          <a:bodyPr wrap="none" rtlCol="0">
            <a:spAutoFit/>
          </a:bodyPr>
          <a:lstStyle/>
          <a:p>
            <a:r>
              <a:rPr lang="en-SG" dirty="0" smtClean="0"/>
              <a:t>Y</a:t>
            </a:r>
            <a:endParaRPr lang="en-SG" dirty="0"/>
          </a:p>
        </p:txBody>
      </p:sp>
      <p:sp>
        <p:nvSpPr>
          <p:cNvPr id="14" name="文本框 13"/>
          <p:cNvSpPr txBox="1"/>
          <p:nvPr/>
        </p:nvSpPr>
        <p:spPr>
          <a:xfrm>
            <a:off x="8133839" y="2725564"/>
            <a:ext cx="617477" cy="369332"/>
          </a:xfrm>
          <a:prstGeom prst="rect">
            <a:avLst/>
          </a:prstGeom>
          <a:noFill/>
        </p:spPr>
        <p:txBody>
          <a:bodyPr wrap="none" rtlCol="0">
            <a:spAutoFit/>
          </a:bodyPr>
          <a:lstStyle/>
          <a:p>
            <a:r>
              <a:rPr lang="en-SG" dirty="0" smtClean="0"/>
              <a:t>(0,0)</a:t>
            </a:r>
            <a:endParaRPr lang="en-SG" dirty="0"/>
          </a:p>
        </p:txBody>
      </p:sp>
    </p:spTree>
    <p:extLst>
      <p:ext uri="{BB962C8B-B14F-4D97-AF65-F5344CB8AC3E}">
        <p14:creationId xmlns:p14="http://schemas.microsoft.com/office/powerpoint/2010/main" val="36517198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View  Generation</a:t>
            </a:r>
          </a:p>
        </p:txBody>
      </p:sp>
      <p:sp>
        <p:nvSpPr>
          <p:cNvPr id="3" name="内容占位符 2"/>
          <p:cNvSpPr>
            <a:spLocks noGrp="1"/>
          </p:cNvSpPr>
          <p:nvPr>
            <p:ph idx="1"/>
          </p:nvPr>
        </p:nvSpPr>
        <p:spPr/>
        <p:txBody>
          <a:bodyPr/>
          <a:lstStyle/>
          <a:p>
            <a:r>
              <a:rPr lang="en-SG" dirty="0" smtClean="0"/>
              <a:t>The  </a:t>
            </a:r>
            <a:r>
              <a:rPr lang="en-SG" dirty="0"/>
              <a:t>display  screen  is  two-dimensional. </a:t>
            </a:r>
            <a:endParaRPr lang="en-SG" dirty="0" smtClean="0"/>
          </a:p>
          <a:p>
            <a:r>
              <a:rPr lang="en-SG" dirty="0" smtClean="0"/>
              <a:t>How to present 3D model on </a:t>
            </a:r>
            <a:r>
              <a:rPr lang="en-SG" dirty="0"/>
              <a:t>the </a:t>
            </a:r>
            <a:r>
              <a:rPr lang="en-SG" dirty="0" smtClean="0"/>
              <a:t>screen.</a:t>
            </a:r>
          </a:p>
          <a:p>
            <a:r>
              <a:rPr lang="en-SG" dirty="0" smtClean="0"/>
              <a:t>the </a:t>
            </a:r>
            <a:r>
              <a:rPr lang="en-SG" dirty="0"/>
              <a:t>orthogonal projection. </a:t>
            </a:r>
          </a:p>
        </p:txBody>
      </p:sp>
    </p:spTree>
    <p:extLst>
      <p:ext uri="{BB962C8B-B14F-4D97-AF65-F5344CB8AC3E}">
        <p14:creationId xmlns:p14="http://schemas.microsoft.com/office/powerpoint/2010/main" val="13703588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Scope of CAD/CAM</a:t>
            </a:r>
            <a:endParaRPr lang="en-SG" dirty="0"/>
          </a:p>
        </p:txBody>
      </p:sp>
      <p:pic>
        <p:nvPicPr>
          <p:cNvPr id="4" name="内容占位符 3"/>
          <p:cNvPicPr>
            <a:picLocks noGrp="1" noChangeAspect="1"/>
          </p:cNvPicPr>
          <p:nvPr>
            <p:ph idx="1"/>
          </p:nvPr>
        </p:nvPicPr>
        <p:blipFill>
          <a:blip r:embed="rId2"/>
          <a:stretch>
            <a:fillRect/>
          </a:stretch>
        </p:blipFill>
        <p:spPr>
          <a:xfrm>
            <a:off x="2153481" y="2320506"/>
            <a:ext cx="7547444" cy="3217651"/>
          </a:xfrm>
          <a:prstGeom prst="rect">
            <a:avLst/>
          </a:prstGeom>
        </p:spPr>
      </p:pic>
    </p:spTree>
    <p:extLst>
      <p:ext uri="{BB962C8B-B14F-4D97-AF65-F5344CB8AC3E}">
        <p14:creationId xmlns:p14="http://schemas.microsoft.com/office/powerpoint/2010/main" val="21200244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Coordinate system</a:t>
            </a:r>
          </a:p>
        </p:txBody>
      </p:sp>
      <p:sp>
        <p:nvSpPr>
          <p:cNvPr id="3" name="内容占位符 2"/>
          <p:cNvSpPr>
            <a:spLocks noGrp="1"/>
          </p:cNvSpPr>
          <p:nvPr>
            <p:ph idx="1"/>
          </p:nvPr>
        </p:nvSpPr>
        <p:spPr/>
        <p:txBody>
          <a:bodyPr>
            <a:normAutofit/>
          </a:bodyPr>
          <a:lstStyle/>
          <a:p>
            <a:r>
              <a:rPr lang="en-SG" dirty="0" smtClean="0"/>
              <a:t>By default, in most of CAD software, the WCS and MCS are overlapped as you start up the main program.</a:t>
            </a:r>
          </a:p>
          <a:p>
            <a:r>
              <a:rPr lang="en-SG" dirty="0" smtClean="0"/>
              <a:t>Definitely, To </a:t>
            </a:r>
            <a:r>
              <a:rPr lang="en-SG" dirty="0"/>
              <a:t>display correct image of the cad model on screen, we still need </a:t>
            </a:r>
            <a:r>
              <a:rPr lang="en-SG" dirty="0" smtClean="0"/>
              <a:t>some </a:t>
            </a:r>
            <a:r>
              <a:rPr lang="en-SG" dirty="0"/>
              <a:t>transformation operations to make it sense</a:t>
            </a:r>
            <a:r>
              <a:rPr lang="en-SG" dirty="0" smtClean="0"/>
              <a:t>.</a:t>
            </a:r>
          </a:p>
          <a:p>
            <a:r>
              <a:rPr lang="en-SG" dirty="0" smtClean="0"/>
              <a:t>From the view of user, the inputted geometrical elements will firstly transform to </a:t>
            </a:r>
            <a:r>
              <a:rPr lang="en-US" dirty="0" smtClean="0"/>
              <a:t>uniforms under MCS, then through display converting package developed by CAD software provider, all </a:t>
            </a:r>
            <a:r>
              <a:rPr lang="en-US" altLang="zh-CN" dirty="0" smtClean="0"/>
              <a:t>3D geometrical items will be shown on the 2D screen</a:t>
            </a:r>
            <a:r>
              <a:rPr lang="en-US" altLang="zh-CN" smtClean="0"/>
              <a:t>. </a:t>
            </a:r>
            <a:endParaRPr lang="en-SG" dirty="0"/>
          </a:p>
        </p:txBody>
      </p:sp>
    </p:spTree>
    <p:extLst>
      <p:ext uri="{BB962C8B-B14F-4D97-AF65-F5344CB8AC3E}">
        <p14:creationId xmlns:p14="http://schemas.microsoft.com/office/powerpoint/2010/main" val="9770690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SG" dirty="0"/>
              <a:t>CAD data exchange and storage</a:t>
            </a:r>
          </a:p>
        </p:txBody>
      </p:sp>
      <p:sp>
        <p:nvSpPr>
          <p:cNvPr id="5" name="文本占位符 4"/>
          <p:cNvSpPr>
            <a:spLocks noGrp="1"/>
          </p:cNvSpPr>
          <p:nvPr>
            <p:ph type="body" idx="1"/>
          </p:nvPr>
        </p:nvSpPr>
        <p:spPr/>
        <p:txBody>
          <a:bodyPr/>
          <a:lstStyle/>
          <a:p>
            <a:endParaRPr lang="en-SG"/>
          </a:p>
        </p:txBody>
      </p:sp>
    </p:spTree>
    <p:extLst>
      <p:ext uri="{BB962C8B-B14F-4D97-AF65-F5344CB8AC3E}">
        <p14:creationId xmlns:p14="http://schemas.microsoft.com/office/powerpoint/2010/main" val="3259146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CAD data exchange and storage</a:t>
            </a:r>
            <a:endParaRPr lang="en-SG" dirty="0"/>
          </a:p>
        </p:txBody>
      </p:sp>
      <p:sp>
        <p:nvSpPr>
          <p:cNvPr id="3" name="内容占位符 2"/>
          <p:cNvSpPr>
            <a:spLocks noGrp="1"/>
          </p:cNvSpPr>
          <p:nvPr>
            <p:ph idx="1"/>
          </p:nvPr>
        </p:nvSpPr>
        <p:spPr>
          <a:xfrm>
            <a:off x="838200" y="1825625"/>
            <a:ext cx="6889510" cy="4351338"/>
          </a:xfrm>
        </p:spPr>
        <p:txBody>
          <a:bodyPr/>
          <a:lstStyle/>
          <a:p>
            <a:r>
              <a:rPr lang="en-SG" dirty="0" smtClean="0"/>
              <a:t>Graphic standard</a:t>
            </a:r>
          </a:p>
          <a:p>
            <a:pPr marL="457200" lvl="1" indent="0">
              <a:buNone/>
            </a:pPr>
            <a:r>
              <a:rPr lang="en-SG" dirty="0" smtClean="0"/>
              <a:t>There are various CAD software systems used in different fields. How people could share the same model among these systems? The answer is to share data obeying the same standard. The mainstream data standards are: GKS,STEP, etc.</a:t>
            </a:r>
          </a:p>
          <a:p>
            <a:endParaRPr lang="en-SG" dirty="0" smtClean="0"/>
          </a:p>
        </p:txBody>
      </p:sp>
      <p:pic>
        <p:nvPicPr>
          <p:cNvPr id="5" name="图片 4"/>
          <p:cNvPicPr>
            <a:picLocks noChangeAspect="1"/>
          </p:cNvPicPr>
          <p:nvPr/>
        </p:nvPicPr>
        <p:blipFill>
          <a:blip r:embed="rId2"/>
          <a:stretch>
            <a:fillRect/>
          </a:stretch>
        </p:blipFill>
        <p:spPr>
          <a:xfrm>
            <a:off x="7727710" y="1566383"/>
            <a:ext cx="3993550" cy="4610580"/>
          </a:xfrm>
          <a:prstGeom prst="rect">
            <a:avLst/>
          </a:prstGeom>
        </p:spPr>
      </p:pic>
    </p:spTree>
    <p:extLst>
      <p:ext uri="{BB962C8B-B14F-4D97-AF65-F5344CB8AC3E}">
        <p14:creationId xmlns:p14="http://schemas.microsoft.com/office/powerpoint/2010/main" val="16120717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Data exchange standards</a:t>
            </a:r>
          </a:p>
        </p:txBody>
      </p:sp>
      <p:sp>
        <p:nvSpPr>
          <p:cNvPr id="3" name="内容占位符 2"/>
          <p:cNvSpPr>
            <a:spLocks noGrp="1"/>
          </p:cNvSpPr>
          <p:nvPr>
            <p:ph idx="1"/>
          </p:nvPr>
        </p:nvSpPr>
        <p:spPr/>
        <p:txBody>
          <a:bodyPr>
            <a:normAutofit fontScale="77500" lnSpcReduction="20000"/>
          </a:bodyPr>
          <a:lstStyle/>
          <a:p>
            <a:r>
              <a:rPr lang="en-SG" dirty="0" smtClean="0"/>
              <a:t>There </a:t>
            </a:r>
            <a:r>
              <a:rPr lang="en-SG" dirty="0"/>
              <a:t>is increasing application of CAD accompanied by a growth in </a:t>
            </a:r>
            <a:r>
              <a:rPr lang="en-SG" dirty="0" smtClean="0"/>
              <a:t>product </a:t>
            </a:r>
            <a:r>
              <a:rPr lang="en-SG" dirty="0"/>
              <a:t>variety and the range of companies involved</a:t>
            </a:r>
          </a:p>
          <a:p>
            <a:pPr lvl="1">
              <a:buFont typeface="Wingdings" panose="05000000000000000000" pitchFamily="2" charset="2"/>
              <a:buChar char="§"/>
            </a:pPr>
            <a:r>
              <a:rPr lang="en-SG" dirty="0" smtClean="0"/>
              <a:t>component </a:t>
            </a:r>
            <a:r>
              <a:rPr lang="en-SG" dirty="0"/>
              <a:t>suppliers must often match their designs to many variants of </a:t>
            </a:r>
            <a:r>
              <a:rPr lang="en-SG" dirty="0" smtClean="0"/>
              <a:t>different </a:t>
            </a:r>
            <a:r>
              <a:rPr lang="en-SG" dirty="0"/>
              <a:t>products</a:t>
            </a:r>
          </a:p>
          <a:p>
            <a:pPr lvl="1">
              <a:buFont typeface="Wingdings" panose="05000000000000000000" pitchFamily="2" charset="2"/>
              <a:buChar char="§"/>
            </a:pPr>
            <a:r>
              <a:rPr lang="en-SG" dirty="0" smtClean="0"/>
              <a:t>a </a:t>
            </a:r>
            <a:r>
              <a:rPr lang="en-SG" dirty="0"/>
              <a:t>large amount of component and product data must be exchanged</a:t>
            </a:r>
          </a:p>
          <a:p>
            <a:pPr lvl="1">
              <a:buFont typeface="Wingdings" panose="05000000000000000000" pitchFamily="2" charset="2"/>
              <a:buChar char="§"/>
            </a:pPr>
            <a:r>
              <a:rPr lang="en-SG" dirty="0" smtClean="0"/>
              <a:t>the </a:t>
            </a:r>
            <a:r>
              <a:rPr lang="en-SG" dirty="0"/>
              <a:t>simplest way is for both companies to used same CADCAM system </a:t>
            </a:r>
            <a:r>
              <a:rPr lang="en-SG" dirty="0" smtClean="0"/>
              <a:t>and </a:t>
            </a:r>
            <a:r>
              <a:rPr lang="en-SG" dirty="0"/>
              <a:t>software revision number</a:t>
            </a:r>
          </a:p>
          <a:p>
            <a:pPr lvl="1">
              <a:buFont typeface="Wingdings" panose="05000000000000000000" pitchFamily="2" charset="2"/>
              <a:buChar char="§"/>
            </a:pPr>
            <a:r>
              <a:rPr lang="en-SG" dirty="0" smtClean="0"/>
              <a:t>however</a:t>
            </a:r>
            <a:r>
              <a:rPr lang="en-SG" dirty="0"/>
              <a:t>, it is more equitable for different CADCAM systems to </a:t>
            </a:r>
            <a:r>
              <a:rPr lang="en-SG" dirty="0" smtClean="0"/>
              <a:t>accurately </a:t>
            </a:r>
            <a:r>
              <a:rPr lang="en-SG" dirty="0"/>
              <a:t>exchange the same data</a:t>
            </a:r>
          </a:p>
          <a:p>
            <a:pPr lvl="2"/>
            <a:r>
              <a:rPr lang="en-SG" dirty="0" smtClean="0"/>
              <a:t>too </a:t>
            </a:r>
            <a:r>
              <a:rPr lang="en-SG" dirty="0"/>
              <a:t>many individual inter-software translator programs would be required</a:t>
            </a:r>
          </a:p>
          <a:p>
            <a:pPr lvl="2"/>
            <a:r>
              <a:rPr lang="en-SG" dirty="0" smtClean="0"/>
              <a:t>need </a:t>
            </a:r>
            <a:r>
              <a:rPr lang="en-SG" dirty="0"/>
              <a:t>to convert the data into a neutral file format first</a:t>
            </a:r>
          </a:p>
          <a:p>
            <a:pPr lvl="2"/>
            <a:r>
              <a:rPr lang="en-SG" dirty="0" smtClean="0"/>
              <a:t>then </a:t>
            </a:r>
            <a:r>
              <a:rPr lang="en-SG" dirty="0"/>
              <a:t>translate the neutral format into the target system data structure</a:t>
            </a:r>
          </a:p>
          <a:p>
            <a:r>
              <a:rPr lang="en-SG" dirty="0" smtClean="0"/>
              <a:t>However</a:t>
            </a:r>
            <a:r>
              <a:rPr lang="en-SG" dirty="0"/>
              <a:t>, a neutral file format is not straightforward due to</a:t>
            </a:r>
          </a:p>
          <a:p>
            <a:pPr lvl="1">
              <a:buFont typeface="Wingdings" panose="05000000000000000000" pitchFamily="2" charset="2"/>
              <a:buChar char="§"/>
            </a:pPr>
            <a:r>
              <a:rPr lang="en-SG" dirty="0" smtClean="0"/>
              <a:t>different </a:t>
            </a:r>
            <a:r>
              <a:rPr lang="en-SG" dirty="0"/>
              <a:t>international CADCAM methods </a:t>
            </a:r>
          </a:p>
          <a:p>
            <a:pPr lvl="1">
              <a:buFont typeface="Wingdings" panose="05000000000000000000" pitchFamily="2" charset="2"/>
              <a:buChar char="§"/>
            </a:pPr>
            <a:r>
              <a:rPr lang="en-SG" dirty="0" smtClean="0"/>
              <a:t>different </a:t>
            </a:r>
            <a:r>
              <a:rPr lang="en-SG" dirty="0"/>
              <a:t>CAD representations:</a:t>
            </a:r>
          </a:p>
          <a:p>
            <a:pPr lvl="2"/>
            <a:r>
              <a:rPr lang="en-SG" dirty="0" smtClean="0"/>
              <a:t>2D </a:t>
            </a:r>
            <a:r>
              <a:rPr lang="en-SG" dirty="0" err="1"/>
              <a:t>draughting</a:t>
            </a:r>
            <a:r>
              <a:rPr lang="en-SG" dirty="0"/>
              <a:t>; wire frame geometry; surface/solid models</a:t>
            </a:r>
          </a:p>
          <a:p>
            <a:pPr lvl="2"/>
            <a:r>
              <a:rPr lang="en-SG" dirty="0" smtClean="0"/>
              <a:t>higher </a:t>
            </a:r>
            <a:r>
              <a:rPr lang="en-SG" dirty="0"/>
              <a:t>order curves → cubic polynomial conversion leads to loss of precision</a:t>
            </a:r>
          </a:p>
          <a:p>
            <a:r>
              <a:rPr lang="en-SG" dirty="0" smtClean="0"/>
              <a:t>Ongoing </a:t>
            </a:r>
            <a:r>
              <a:rPr lang="en-SG" dirty="0"/>
              <a:t>effort to define an internationally accepted standard</a:t>
            </a:r>
          </a:p>
        </p:txBody>
      </p:sp>
    </p:spTree>
    <p:extLst>
      <p:ext uri="{BB962C8B-B14F-4D97-AF65-F5344CB8AC3E}">
        <p14:creationId xmlns:p14="http://schemas.microsoft.com/office/powerpoint/2010/main" val="22481095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199" y="365125"/>
            <a:ext cx="10169107" cy="1325563"/>
          </a:xfrm>
        </p:spPr>
        <p:txBody>
          <a:bodyPr/>
          <a:lstStyle/>
          <a:p>
            <a:r>
              <a:rPr lang="en-SG" dirty="0"/>
              <a:t>IGES(Initial Graphics Exchange </a:t>
            </a:r>
            <a:r>
              <a:rPr lang="en-SG" dirty="0" smtClean="0"/>
              <a:t>Specification)</a:t>
            </a:r>
            <a:endParaRPr lang="en-SG" dirty="0"/>
          </a:p>
        </p:txBody>
      </p:sp>
      <p:sp>
        <p:nvSpPr>
          <p:cNvPr id="3" name="内容占位符 2"/>
          <p:cNvSpPr>
            <a:spLocks noGrp="1"/>
          </p:cNvSpPr>
          <p:nvPr>
            <p:ph idx="1"/>
          </p:nvPr>
        </p:nvSpPr>
        <p:spPr/>
        <p:txBody>
          <a:bodyPr>
            <a:normAutofit fontScale="62500" lnSpcReduction="20000"/>
          </a:bodyPr>
          <a:lstStyle/>
          <a:p>
            <a:pPr marL="0" indent="0">
              <a:buNone/>
            </a:pPr>
            <a:r>
              <a:rPr lang="en-SG" dirty="0" smtClean="0"/>
              <a:t>A </a:t>
            </a:r>
            <a:r>
              <a:rPr lang="en-SG" dirty="0"/>
              <a:t>standard for </a:t>
            </a:r>
            <a:r>
              <a:rPr lang="en-SG" dirty="0" smtClean="0"/>
              <a:t>the </a:t>
            </a:r>
            <a:r>
              <a:rPr lang="en-SG" dirty="0"/>
              <a:t>structure and syntax of neutral file in ASCII, compressed </a:t>
            </a:r>
            <a:r>
              <a:rPr lang="en-SG" dirty="0" smtClean="0"/>
              <a:t>ASCII </a:t>
            </a:r>
            <a:r>
              <a:rPr lang="en-SG" dirty="0"/>
              <a:t>or binary format</a:t>
            </a:r>
          </a:p>
          <a:p>
            <a:r>
              <a:rPr lang="en-SG" dirty="0" smtClean="0"/>
              <a:t>the </a:t>
            </a:r>
            <a:r>
              <a:rPr lang="en-SG" dirty="0"/>
              <a:t>ASCII format is: 80 character records/lines, terminated by semicolons, fields divided with commas</a:t>
            </a:r>
          </a:p>
          <a:p>
            <a:r>
              <a:rPr lang="en-SG" dirty="0" smtClean="0"/>
              <a:t>Start </a:t>
            </a:r>
            <a:r>
              <a:rPr lang="en-SG" dirty="0"/>
              <a:t>section:</a:t>
            </a:r>
          </a:p>
          <a:p>
            <a:pPr marL="457200" lvl="1" indent="0">
              <a:buNone/>
            </a:pPr>
            <a:r>
              <a:rPr lang="en-SG" dirty="0"/>
              <a:t>– contains data such as the features of the originating system to assist the </a:t>
            </a:r>
            <a:r>
              <a:rPr lang="en-SG" dirty="0" smtClean="0"/>
              <a:t>recipient </a:t>
            </a:r>
            <a:r>
              <a:rPr lang="en-SG" dirty="0"/>
              <a:t>in translating the file </a:t>
            </a:r>
          </a:p>
          <a:p>
            <a:r>
              <a:rPr lang="en-SG" dirty="0" smtClean="0"/>
              <a:t>Global </a:t>
            </a:r>
            <a:r>
              <a:rPr lang="en-SG" dirty="0"/>
              <a:t>section:</a:t>
            </a:r>
          </a:p>
          <a:p>
            <a:pPr marL="457200" lvl="1" indent="0">
              <a:buNone/>
            </a:pPr>
            <a:r>
              <a:rPr lang="en-SG" dirty="0"/>
              <a:t>– contains 24 parameter fields which are necessary to translate the file</a:t>
            </a:r>
          </a:p>
          <a:p>
            <a:r>
              <a:rPr lang="en-SG" dirty="0" smtClean="0"/>
              <a:t>Directory </a:t>
            </a:r>
            <a:r>
              <a:rPr lang="en-SG" dirty="0"/>
              <a:t>section:</a:t>
            </a:r>
          </a:p>
          <a:p>
            <a:pPr marL="457200" lvl="1" indent="0">
              <a:buNone/>
            </a:pPr>
            <a:r>
              <a:rPr lang="en-SG" dirty="0"/>
              <a:t>– contains 18 x 8-character fields on 2 lines as an entry for each entity; codes </a:t>
            </a:r>
            <a:r>
              <a:rPr lang="en-SG" dirty="0" smtClean="0"/>
              <a:t>represent </a:t>
            </a:r>
            <a:r>
              <a:rPr lang="en-SG" dirty="0"/>
              <a:t>the entity type, subtype, and pointers to entity data in next section</a:t>
            </a:r>
          </a:p>
          <a:p>
            <a:r>
              <a:rPr lang="en-SG" dirty="0" smtClean="0"/>
              <a:t>Parameter </a:t>
            </a:r>
            <a:r>
              <a:rPr lang="en-SG" dirty="0"/>
              <a:t>Data Section:</a:t>
            </a:r>
          </a:p>
          <a:p>
            <a:pPr marL="457200" lvl="1" indent="0">
              <a:buNone/>
            </a:pPr>
            <a:r>
              <a:rPr lang="en-SG" dirty="0"/>
              <a:t>– contains entity specific data such as coordinates, annotations, spline control </a:t>
            </a:r>
            <a:r>
              <a:rPr lang="en-SG" dirty="0" smtClean="0"/>
              <a:t>points</a:t>
            </a:r>
            <a:r>
              <a:rPr lang="en-SG" dirty="0"/>
              <a:t>, pointers to directory entries, etc.</a:t>
            </a:r>
          </a:p>
          <a:p>
            <a:r>
              <a:rPr lang="en-SG" dirty="0" smtClean="0"/>
              <a:t>the </a:t>
            </a:r>
            <a:r>
              <a:rPr lang="en-SG" dirty="0"/>
              <a:t>first parameter for each entry identifies the entity type from which the meanings for remaining </a:t>
            </a:r>
            <a:r>
              <a:rPr lang="en-SG" dirty="0" smtClean="0"/>
              <a:t>parameters </a:t>
            </a:r>
            <a:r>
              <a:rPr lang="en-SG" dirty="0"/>
              <a:t>are derived.</a:t>
            </a:r>
          </a:p>
          <a:p>
            <a:r>
              <a:rPr lang="en-SG" dirty="0" smtClean="0"/>
              <a:t>Termination </a:t>
            </a:r>
            <a:r>
              <a:rPr lang="en-SG" dirty="0"/>
              <a:t>Section:</a:t>
            </a:r>
          </a:p>
          <a:p>
            <a:pPr marL="457200" lvl="1" indent="0">
              <a:buNone/>
            </a:pPr>
            <a:r>
              <a:rPr lang="en-SG" dirty="0"/>
              <a:t>– marks the end of the data file, contains subtotals of records for data transmission </a:t>
            </a:r>
            <a:r>
              <a:rPr lang="en-SG" dirty="0" smtClean="0"/>
              <a:t>checks</a:t>
            </a:r>
            <a:endParaRPr lang="en-SG" dirty="0"/>
          </a:p>
        </p:txBody>
      </p:sp>
    </p:spTree>
    <p:extLst>
      <p:ext uri="{BB962C8B-B14F-4D97-AF65-F5344CB8AC3E}">
        <p14:creationId xmlns:p14="http://schemas.microsoft.com/office/powerpoint/2010/main" val="31464311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IGES data types</a:t>
            </a:r>
          </a:p>
        </p:txBody>
      </p:sp>
      <p:sp>
        <p:nvSpPr>
          <p:cNvPr id="3" name="内容占位符 2"/>
          <p:cNvSpPr>
            <a:spLocks noGrp="1"/>
          </p:cNvSpPr>
          <p:nvPr>
            <p:ph idx="1"/>
          </p:nvPr>
        </p:nvSpPr>
        <p:spPr>
          <a:xfrm>
            <a:off x="838200" y="1690688"/>
            <a:ext cx="5289468" cy="4486275"/>
          </a:xfrm>
        </p:spPr>
        <p:txBody>
          <a:bodyPr>
            <a:normAutofit fontScale="85000" lnSpcReduction="10000"/>
          </a:bodyPr>
          <a:lstStyle/>
          <a:p>
            <a:r>
              <a:rPr lang="en-SG" dirty="0"/>
              <a:t>The global section consists of:</a:t>
            </a:r>
          </a:p>
          <a:p>
            <a:pPr lvl="1">
              <a:buFont typeface="Wingdings" panose="05000000000000000000" pitchFamily="2" charset="2"/>
              <a:buChar char="ü"/>
            </a:pPr>
            <a:r>
              <a:rPr lang="en-SG" dirty="0" smtClean="0"/>
              <a:t>delimiter </a:t>
            </a:r>
            <a:r>
              <a:rPr lang="en-SG" dirty="0"/>
              <a:t>characters (1,2); </a:t>
            </a:r>
            <a:r>
              <a:rPr lang="en-SG" dirty="0" smtClean="0"/>
              <a:t>sender’s </a:t>
            </a:r>
            <a:r>
              <a:rPr lang="en-SG" dirty="0"/>
              <a:t>identifier (3); filename </a:t>
            </a:r>
            <a:r>
              <a:rPr lang="en-SG" dirty="0" smtClean="0"/>
              <a:t>(</a:t>
            </a:r>
            <a:r>
              <a:rPr lang="en-SG" dirty="0"/>
              <a:t>4); software ID (5); IGES </a:t>
            </a:r>
            <a:r>
              <a:rPr lang="en-SG" dirty="0" smtClean="0"/>
              <a:t>processor </a:t>
            </a:r>
            <a:r>
              <a:rPr lang="en-SG" dirty="0"/>
              <a:t>version (6); number </a:t>
            </a:r>
            <a:r>
              <a:rPr lang="en-SG" dirty="0" smtClean="0"/>
              <a:t>precision </a:t>
            </a:r>
            <a:r>
              <a:rPr lang="en-SG" dirty="0"/>
              <a:t>(7-11); receiver’s </a:t>
            </a:r>
            <a:r>
              <a:rPr lang="en-SG" dirty="0" smtClean="0"/>
              <a:t>identifier </a:t>
            </a:r>
            <a:r>
              <a:rPr lang="en-SG" dirty="0"/>
              <a:t>(12); model space </a:t>
            </a:r>
            <a:r>
              <a:rPr lang="en-SG" dirty="0" smtClean="0"/>
              <a:t>scale </a:t>
            </a:r>
            <a:r>
              <a:rPr lang="en-SG" dirty="0"/>
              <a:t>(13); units (14); unit name </a:t>
            </a:r>
            <a:r>
              <a:rPr lang="en-SG" dirty="0" smtClean="0"/>
              <a:t>(</a:t>
            </a:r>
            <a:r>
              <a:rPr lang="en-SG" dirty="0"/>
              <a:t>15); maximum number of line </a:t>
            </a:r>
            <a:r>
              <a:rPr lang="en-SG" dirty="0" smtClean="0"/>
              <a:t>thicknesses </a:t>
            </a:r>
            <a:r>
              <a:rPr lang="en-SG" dirty="0"/>
              <a:t>(16); maximum line </a:t>
            </a:r>
            <a:r>
              <a:rPr lang="en-SG" dirty="0" smtClean="0"/>
              <a:t>thickness </a:t>
            </a:r>
            <a:r>
              <a:rPr lang="en-SG" dirty="0"/>
              <a:t>(17); time </a:t>
            </a:r>
            <a:r>
              <a:rPr lang="en-SG" dirty="0" smtClean="0"/>
              <a:t>file generated </a:t>
            </a:r>
            <a:r>
              <a:rPr lang="en-SG" dirty="0"/>
              <a:t>(18); smallest </a:t>
            </a:r>
            <a:r>
              <a:rPr lang="en-SG" dirty="0" smtClean="0"/>
              <a:t>distance </a:t>
            </a:r>
            <a:r>
              <a:rPr lang="en-SG" dirty="0"/>
              <a:t>(19); largest </a:t>
            </a:r>
            <a:r>
              <a:rPr lang="en-SG" dirty="0" smtClean="0"/>
              <a:t>coordinate </a:t>
            </a:r>
            <a:r>
              <a:rPr lang="en-SG" dirty="0"/>
              <a:t>(20);</a:t>
            </a:r>
          </a:p>
          <a:p>
            <a:r>
              <a:rPr lang="en-SG" dirty="0" smtClean="0"/>
              <a:t>Each </a:t>
            </a:r>
            <a:r>
              <a:rPr lang="en-SG" dirty="0"/>
              <a:t>record line has an </a:t>
            </a:r>
            <a:r>
              <a:rPr lang="en-SG" dirty="0" smtClean="0"/>
              <a:t>identifier </a:t>
            </a:r>
            <a:r>
              <a:rPr lang="en-SG" dirty="0"/>
              <a:t>in columns 73-80 used </a:t>
            </a:r>
            <a:r>
              <a:rPr lang="en-SG" dirty="0" smtClean="0"/>
              <a:t>as </a:t>
            </a:r>
            <a:r>
              <a:rPr lang="en-SG" dirty="0"/>
              <a:t>a pointer for </a:t>
            </a:r>
            <a:r>
              <a:rPr lang="en-SG" dirty="0" smtClean="0"/>
              <a:t>cross-referencing </a:t>
            </a:r>
            <a:r>
              <a:rPr lang="en-SG" dirty="0"/>
              <a:t>between sections</a:t>
            </a:r>
          </a:p>
          <a:p>
            <a:pPr lvl="1">
              <a:buFont typeface="Wingdings" panose="05000000000000000000" pitchFamily="2" charset="2"/>
              <a:buChar char="ü"/>
            </a:pPr>
            <a:r>
              <a:rPr lang="en-SG" dirty="0" smtClean="0"/>
              <a:t>the </a:t>
            </a:r>
            <a:r>
              <a:rPr lang="en-SG" dirty="0"/>
              <a:t>first character indicates the </a:t>
            </a:r>
            <a:r>
              <a:rPr lang="en-SG" dirty="0" smtClean="0"/>
              <a:t>section </a:t>
            </a:r>
            <a:r>
              <a:rPr lang="en-SG" dirty="0"/>
              <a:t>(S = Start, G = Global, </a:t>
            </a:r>
            <a:r>
              <a:rPr lang="en-SG" dirty="0" smtClean="0"/>
              <a:t>D </a:t>
            </a:r>
            <a:r>
              <a:rPr lang="en-SG" dirty="0"/>
              <a:t>= Directory, P = Parameter, </a:t>
            </a:r>
            <a:r>
              <a:rPr lang="en-SG" dirty="0" smtClean="0"/>
              <a:t>T </a:t>
            </a:r>
            <a:r>
              <a:rPr lang="en-SG" dirty="0"/>
              <a:t>= Termination)</a:t>
            </a:r>
          </a:p>
        </p:txBody>
      </p:sp>
      <p:pic>
        <p:nvPicPr>
          <p:cNvPr id="4" name="图片 3"/>
          <p:cNvPicPr>
            <a:picLocks noChangeAspect="1"/>
          </p:cNvPicPr>
          <p:nvPr/>
        </p:nvPicPr>
        <p:blipFill>
          <a:blip r:embed="rId2"/>
          <a:stretch>
            <a:fillRect/>
          </a:stretch>
        </p:blipFill>
        <p:spPr>
          <a:xfrm>
            <a:off x="6285206" y="1306286"/>
            <a:ext cx="5388239" cy="5265451"/>
          </a:xfrm>
          <a:prstGeom prst="rect">
            <a:avLst/>
          </a:prstGeom>
        </p:spPr>
      </p:pic>
    </p:spTree>
    <p:extLst>
      <p:ext uri="{BB962C8B-B14F-4D97-AF65-F5344CB8AC3E}">
        <p14:creationId xmlns:p14="http://schemas.microsoft.com/office/powerpoint/2010/main" val="9769000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IGES example</a:t>
            </a:r>
          </a:p>
        </p:txBody>
      </p:sp>
      <p:sp>
        <p:nvSpPr>
          <p:cNvPr id="3" name="内容占位符 2"/>
          <p:cNvSpPr>
            <a:spLocks noGrp="1"/>
          </p:cNvSpPr>
          <p:nvPr>
            <p:ph idx="1"/>
          </p:nvPr>
        </p:nvSpPr>
        <p:spPr>
          <a:xfrm>
            <a:off x="838200" y="1504991"/>
            <a:ext cx="7723909" cy="3375767"/>
          </a:xfrm>
        </p:spPr>
        <p:txBody>
          <a:bodyPr>
            <a:normAutofit fontScale="62500" lnSpcReduction="20000"/>
          </a:bodyPr>
          <a:lstStyle/>
          <a:p>
            <a:pPr marL="0" indent="0">
              <a:lnSpc>
                <a:spcPts val="600"/>
              </a:lnSpc>
              <a:buNone/>
            </a:pPr>
            <a:r>
              <a:rPr lang="pt-BR" dirty="0"/>
              <a:t>EXAMPLE IGES FILE                                                                         S0000001</a:t>
            </a:r>
          </a:p>
          <a:p>
            <a:pPr marL="0" indent="0">
              <a:lnSpc>
                <a:spcPts val="600"/>
              </a:lnSpc>
              <a:buNone/>
            </a:pPr>
            <a:r>
              <a:rPr lang="pt-BR" dirty="0"/>
              <a:t>1H,,1H;,,,9HMASTERCAM, 1H1,16,8,24,8,56,,1.,1,4HINCH,1,0.01, G0000001</a:t>
            </a:r>
          </a:p>
          <a:p>
            <a:pPr marL="0" indent="0">
              <a:lnSpc>
                <a:spcPts val="600"/>
              </a:lnSpc>
              <a:buNone/>
            </a:pPr>
            <a:r>
              <a:rPr lang="pt-BR" dirty="0"/>
              <a:t>13H850101.0100000,0.,100.,,,,;                                                         G0000002</a:t>
            </a:r>
          </a:p>
          <a:p>
            <a:pPr marL="0" indent="0">
              <a:lnSpc>
                <a:spcPts val="600"/>
              </a:lnSpc>
              <a:buNone/>
            </a:pPr>
            <a:r>
              <a:rPr lang="pt-BR" dirty="0"/>
              <a:t>116         1        1       1       1                                    0   00000000D0000001</a:t>
            </a:r>
          </a:p>
          <a:p>
            <a:pPr marL="0" indent="0">
              <a:lnSpc>
                <a:spcPts val="600"/>
              </a:lnSpc>
              <a:buNone/>
            </a:pPr>
            <a:r>
              <a:rPr lang="pt-BR" dirty="0"/>
              <a:t>116         0        3       1                                                                  D0000002</a:t>
            </a:r>
          </a:p>
          <a:p>
            <a:pPr marL="0" indent="0">
              <a:lnSpc>
                <a:spcPts val="600"/>
              </a:lnSpc>
              <a:buNone/>
            </a:pPr>
            <a:r>
              <a:rPr lang="pt-BR" dirty="0"/>
              <a:t>124         2        1       1       1                                    0   00000000D0000003</a:t>
            </a:r>
          </a:p>
          <a:p>
            <a:pPr marL="0" indent="0">
              <a:lnSpc>
                <a:spcPts val="600"/>
              </a:lnSpc>
              <a:buNone/>
            </a:pPr>
            <a:r>
              <a:rPr lang="pt-BR" dirty="0"/>
              <a:t>124         0        3       1                                                                  D0000004</a:t>
            </a:r>
          </a:p>
          <a:p>
            <a:pPr marL="0" indent="0">
              <a:lnSpc>
                <a:spcPts val="600"/>
              </a:lnSpc>
              <a:buNone/>
            </a:pPr>
            <a:r>
              <a:rPr lang="pt-BR" dirty="0"/>
              <a:t>100         3        1       1       1                                    3   00000000D0000005</a:t>
            </a:r>
          </a:p>
          <a:p>
            <a:pPr marL="0" indent="0">
              <a:lnSpc>
                <a:spcPts val="600"/>
              </a:lnSpc>
              <a:buNone/>
            </a:pPr>
            <a:r>
              <a:rPr lang="pt-BR" dirty="0"/>
              <a:t>100         0        3       1                                                                  D0000006</a:t>
            </a:r>
          </a:p>
          <a:p>
            <a:pPr marL="0" indent="0">
              <a:lnSpc>
                <a:spcPts val="600"/>
              </a:lnSpc>
              <a:buNone/>
            </a:pPr>
            <a:r>
              <a:rPr lang="pt-BR" dirty="0"/>
              <a:t>110         4        1       1       1                                    0   00000000D0000007</a:t>
            </a:r>
          </a:p>
          <a:p>
            <a:pPr marL="0" indent="0">
              <a:lnSpc>
                <a:spcPts val="600"/>
              </a:lnSpc>
              <a:buNone/>
            </a:pPr>
            <a:r>
              <a:rPr lang="pt-BR" dirty="0"/>
              <a:t>110         0        3       1                                                                  D0000008</a:t>
            </a:r>
          </a:p>
          <a:p>
            <a:pPr marL="0" indent="0">
              <a:lnSpc>
                <a:spcPts val="600"/>
              </a:lnSpc>
              <a:buNone/>
            </a:pPr>
            <a:r>
              <a:rPr lang="pt-BR" dirty="0"/>
              <a:t>116,100.,-100.,0.;                                                                              1P0000001</a:t>
            </a:r>
          </a:p>
          <a:p>
            <a:pPr marL="0" indent="0">
              <a:lnSpc>
                <a:spcPts val="600"/>
              </a:lnSpc>
              <a:buNone/>
            </a:pPr>
            <a:r>
              <a:rPr lang="pt-BR" dirty="0"/>
              <a:t>124,1.,0.,0.,0.,0.,1.,0.,0.,0.,0.,1.,0.;                                                   3P0000002</a:t>
            </a:r>
          </a:p>
          <a:p>
            <a:pPr marL="0" indent="0">
              <a:lnSpc>
                <a:spcPts val="600"/>
              </a:lnSpc>
              <a:buNone/>
            </a:pPr>
            <a:r>
              <a:rPr lang="pt-BR" dirty="0"/>
              <a:t>100,0.,100.,-100.,-150.,-100.,150.,-99.99999;                                  5P0000003</a:t>
            </a:r>
          </a:p>
          <a:p>
            <a:pPr marL="0" indent="0">
              <a:lnSpc>
                <a:spcPts val="600"/>
              </a:lnSpc>
              <a:buNone/>
            </a:pPr>
            <a:r>
              <a:rPr lang="pt-BR" dirty="0"/>
              <a:t>110,135.3553,-135.3553,0.,206.066,-64.64465,0.;                           7P0000004</a:t>
            </a:r>
          </a:p>
          <a:p>
            <a:pPr marL="0" indent="0">
              <a:lnSpc>
                <a:spcPts val="600"/>
              </a:lnSpc>
              <a:buNone/>
            </a:pPr>
            <a:r>
              <a:rPr lang="pt-BR" dirty="0"/>
              <a:t>S0000001G0000002D0000008P0000004                                          T0000001</a:t>
            </a:r>
            <a:endParaRPr lang="en-SG" dirty="0"/>
          </a:p>
        </p:txBody>
      </p:sp>
      <p:pic>
        <p:nvPicPr>
          <p:cNvPr id="4" name="图片 3"/>
          <p:cNvPicPr>
            <a:picLocks noChangeAspect="1"/>
          </p:cNvPicPr>
          <p:nvPr/>
        </p:nvPicPr>
        <p:blipFill>
          <a:blip r:embed="rId2"/>
          <a:stretch>
            <a:fillRect/>
          </a:stretch>
        </p:blipFill>
        <p:spPr>
          <a:xfrm>
            <a:off x="9341286" y="1825625"/>
            <a:ext cx="2273417" cy="2387723"/>
          </a:xfrm>
          <a:prstGeom prst="rect">
            <a:avLst/>
          </a:prstGeom>
        </p:spPr>
      </p:pic>
      <p:sp>
        <p:nvSpPr>
          <p:cNvPr id="5" name="内容占位符 2"/>
          <p:cNvSpPr txBox="1">
            <a:spLocks/>
          </p:cNvSpPr>
          <p:nvPr/>
        </p:nvSpPr>
        <p:spPr>
          <a:xfrm>
            <a:off x="1116281" y="4880758"/>
            <a:ext cx="10498422" cy="1816925"/>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SG" dirty="0"/>
              <a:t>• (116) point, (124) transformation matrix, (100) circular arc, (110) </a:t>
            </a:r>
            <a:r>
              <a:rPr lang="en-SG" dirty="0" smtClean="0"/>
              <a:t>line </a:t>
            </a:r>
          </a:p>
          <a:p>
            <a:pPr marL="0" indent="0">
              <a:lnSpc>
                <a:spcPct val="100000"/>
              </a:lnSpc>
              <a:buNone/>
            </a:pPr>
            <a:r>
              <a:rPr lang="en-SG" dirty="0" smtClean="0"/>
              <a:t>Note</a:t>
            </a:r>
            <a:r>
              <a:rPr lang="en-SG" dirty="0"/>
              <a:t>: Parameter entry for line (110) is </a:t>
            </a:r>
            <a:r>
              <a:rPr lang="en-SG" dirty="0" smtClean="0"/>
              <a:t>x1, y1, z1, x2, y2, z2; </a:t>
            </a:r>
            <a:r>
              <a:rPr lang="en-SG" dirty="0"/>
              <a:t>for arc (100) is z, </a:t>
            </a:r>
          </a:p>
          <a:p>
            <a:pPr marL="0" indent="0">
              <a:lnSpc>
                <a:spcPct val="100000"/>
              </a:lnSpc>
              <a:buNone/>
            </a:pPr>
            <a:r>
              <a:rPr lang="en-SG" dirty="0"/>
              <a:t>x, y of centre, x, y of start point, x, y of end point; for point (116) is x, y, z.</a:t>
            </a:r>
          </a:p>
        </p:txBody>
      </p:sp>
    </p:spTree>
    <p:extLst>
      <p:ext uri="{BB962C8B-B14F-4D97-AF65-F5344CB8AC3E}">
        <p14:creationId xmlns:p14="http://schemas.microsoft.com/office/powerpoint/2010/main" val="26079225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SG" dirty="0"/>
              <a:t>STEP(Standard for the Exchange of Product model </a:t>
            </a:r>
            <a:r>
              <a:rPr lang="en-SG" dirty="0" smtClean="0"/>
              <a:t>data)</a:t>
            </a:r>
            <a:endParaRPr lang="en-SG" dirty="0"/>
          </a:p>
        </p:txBody>
      </p:sp>
      <p:sp>
        <p:nvSpPr>
          <p:cNvPr id="3" name="内容占位符 2"/>
          <p:cNvSpPr>
            <a:spLocks noGrp="1"/>
          </p:cNvSpPr>
          <p:nvPr>
            <p:ph idx="1"/>
          </p:nvPr>
        </p:nvSpPr>
        <p:spPr>
          <a:xfrm>
            <a:off x="838200" y="1690688"/>
            <a:ext cx="7538049" cy="4641100"/>
          </a:xfrm>
        </p:spPr>
        <p:txBody>
          <a:bodyPr>
            <a:normAutofit fontScale="92500" lnSpcReduction="10000"/>
          </a:bodyPr>
          <a:lstStyle/>
          <a:p>
            <a:r>
              <a:rPr lang="en-SG" dirty="0" smtClean="0"/>
              <a:t>Uses </a:t>
            </a:r>
            <a:r>
              <a:rPr lang="en-SG" dirty="0"/>
              <a:t>a formal model for data </a:t>
            </a:r>
            <a:r>
              <a:rPr lang="en-SG" dirty="0" smtClean="0"/>
              <a:t>exchange</a:t>
            </a:r>
            <a:r>
              <a:rPr lang="en-SG" dirty="0"/>
              <a:t>, described using </a:t>
            </a:r>
            <a:r>
              <a:rPr lang="en-SG" dirty="0" smtClean="0"/>
              <a:t>an information </a:t>
            </a:r>
            <a:r>
              <a:rPr lang="en-SG" dirty="0"/>
              <a:t>modelling </a:t>
            </a:r>
            <a:r>
              <a:rPr lang="en-SG" dirty="0" smtClean="0"/>
              <a:t>language </a:t>
            </a:r>
            <a:r>
              <a:rPr lang="en-SG" dirty="0"/>
              <a:t>called </a:t>
            </a:r>
            <a:r>
              <a:rPr lang="en-SG" dirty="0" smtClean="0"/>
              <a:t>EXPRESS</a:t>
            </a:r>
          </a:p>
          <a:p>
            <a:r>
              <a:rPr lang="en-SG" dirty="0" smtClean="0"/>
              <a:t>STEP </a:t>
            </a:r>
            <a:r>
              <a:rPr lang="en-SG" dirty="0"/>
              <a:t>has a three layer </a:t>
            </a:r>
            <a:r>
              <a:rPr lang="en-SG" dirty="0" smtClean="0"/>
              <a:t>architecture </a:t>
            </a:r>
            <a:r>
              <a:rPr lang="en-SG" dirty="0"/>
              <a:t>enabling definition </a:t>
            </a:r>
            <a:r>
              <a:rPr lang="en-SG" dirty="0" smtClean="0"/>
              <a:t>of </a:t>
            </a:r>
            <a:r>
              <a:rPr lang="en-SG" dirty="0"/>
              <a:t>multiple application views </a:t>
            </a:r>
            <a:r>
              <a:rPr lang="en-SG" dirty="0" smtClean="0"/>
              <a:t>and </a:t>
            </a:r>
            <a:r>
              <a:rPr lang="en-SG" dirty="0"/>
              <a:t>implementations:</a:t>
            </a:r>
          </a:p>
          <a:p>
            <a:pPr lvl="1">
              <a:buFont typeface="Wingdings" panose="05000000000000000000" pitchFamily="2" charset="2"/>
              <a:buChar char="ü"/>
            </a:pPr>
            <a:r>
              <a:rPr lang="en-SG" dirty="0" smtClean="0"/>
              <a:t>techniques </a:t>
            </a:r>
            <a:r>
              <a:rPr lang="en-SG" dirty="0"/>
              <a:t>for implementing </a:t>
            </a:r>
            <a:r>
              <a:rPr lang="en-SG" dirty="0" smtClean="0"/>
              <a:t>STEP</a:t>
            </a:r>
            <a:r>
              <a:rPr lang="en-SG" dirty="0"/>
              <a:t>, relations between </a:t>
            </a:r>
            <a:r>
              <a:rPr lang="en-SG" dirty="0" smtClean="0"/>
              <a:t>EXPRESS </a:t>
            </a:r>
            <a:r>
              <a:rPr lang="en-SG" dirty="0"/>
              <a:t>language, model, </a:t>
            </a:r>
            <a:r>
              <a:rPr lang="en-SG" dirty="0" smtClean="0"/>
              <a:t>and </a:t>
            </a:r>
            <a:r>
              <a:rPr lang="en-SG" dirty="0"/>
              <a:t>the physical file</a:t>
            </a:r>
          </a:p>
          <a:p>
            <a:pPr lvl="1">
              <a:buFont typeface="Wingdings" panose="05000000000000000000" pitchFamily="2" charset="2"/>
              <a:buChar char="ü"/>
            </a:pPr>
            <a:r>
              <a:rPr lang="en-SG" dirty="0" smtClean="0"/>
              <a:t>resource </a:t>
            </a:r>
            <a:r>
              <a:rPr lang="en-SG" dirty="0"/>
              <a:t>information models </a:t>
            </a:r>
            <a:r>
              <a:rPr lang="en-SG" dirty="0" smtClean="0"/>
              <a:t>to </a:t>
            </a:r>
            <a:r>
              <a:rPr lang="en-SG" dirty="0"/>
              <a:t>provide context </a:t>
            </a:r>
            <a:r>
              <a:rPr lang="en-SG" dirty="0" smtClean="0"/>
              <a:t>independent </a:t>
            </a:r>
            <a:r>
              <a:rPr lang="en-SG" dirty="0"/>
              <a:t>information</a:t>
            </a:r>
          </a:p>
          <a:p>
            <a:r>
              <a:rPr lang="en-SG" dirty="0" smtClean="0"/>
              <a:t>description </a:t>
            </a:r>
            <a:r>
              <a:rPr lang="en-SG" dirty="0"/>
              <a:t>of geometry, </a:t>
            </a:r>
            <a:r>
              <a:rPr lang="en-SG" dirty="0" smtClean="0"/>
              <a:t>topology</a:t>
            </a:r>
            <a:r>
              <a:rPr lang="en-SG" dirty="0"/>
              <a:t>, product structure</a:t>
            </a:r>
          </a:p>
          <a:p>
            <a:pPr marL="457200" lvl="1" indent="0">
              <a:buNone/>
            </a:pPr>
            <a:r>
              <a:rPr lang="en-SG" dirty="0" smtClean="0"/>
              <a:t>application </a:t>
            </a:r>
            <a:r>
              <a:rPr lang="en-SG" dirty="0"/>
              <a:t>protocols </a:t>
            </a:r>
            <a:r>
              <a:rPr lang="en-SG" dirty="0" smtClean="0"/>
              <a:t>describing </a:t>
            </a:r>
            <a:r>
              <a:rPr lang="en-SG" dirty="0"/>
              <a:t>constrained </a:t>
            </a:r>
            <a:r>
              <a:rPr lang="en-SG" dirty="0" smtClean="0"/>
              <a:t>subsets </a:t>
            </a:r>
            <a:r>
              <a:rPr lang="en-SG" dirty="0"/>
              <a:t>related to specific </a:t>
            </a:r>
            <a:r>
              <a:rPr lang="en-SG" dirty="0" smtClean="0"/>
              <a:t>applications </a:t>
            </a:r>
            <a:r>
              <a:rPr lang="en-SG" dirty="0"/>
              <a:t>such as </a:t>
            </a:r>
            <a:r>
              <a:rPr lang="en-SG" dirty="0" smtClean="0"/>
              <a:t>geometry</a:t>
            </a:r>
            <a:r>
              <a:rPr lang="en-SG" dirty="0"/>
              <a:t>, electrical product </a:t>
            </a:r>
            <a:r>
              <a:rPr lang="en-SG" dirty="0" smtClean="0"/>
              <a:t>modelling</a:t>
            </a:r>
            <a:r>
              <a:rPr lang="en-SG" dirty="0"/>
              <a:t>, etc.</a:t>
            </a:r>
          </a:p>
        </p:txBody>
      </p:sp>
      <p:pic>
        <p:nvPicPr>
          <p:cNvPr id="4" name="图片 3"/>
          <p:cNvPicPr>
            <a:picLocks noChangeAspect="1"/>
          </p:cNvPicPr>
          <p:nvPr/>
        </p:nvPicPr>
        <p:blipFill>
          <a:blip r:embed="rId2"/>
          <a:stretch>
            <a:fillRect/>
          </a:stretch>
        </p:blipFill>
        <p:spPr>
          <a:xfrm>
            <a:off x="8324167" y="2216989"/>
            <a:ext cx="3562708" cy="2958859"/>
          </a:xfrm>
          <a:prstGeom prst="rect">
            <a:avLst/>
          </a:prstGeom>
        </p:spPr>
      </p:pic>
    </p:spTree>
    <p:extLst>
      <p:ext uri="{BB962C8B-B14F-4D97-AF65-F5344CB8AC3E}">
        <p14:creationId xmlns:p14="http://schemas.microsoft.com/office/powerpoint/2010/main" val="8314553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EXPRESS language</a:t>
            </a:r>
          </a:p>
        </p:txBody>
      </p:sp>
      <p:sp>
        <p:nvSpPr>
          <p:cNvPr id="3" name="内容占位符 2"/>
          <p:cNvSpPr>
            <a:spLocks noGrp="1"/>
          </p:cNvSpPr>
          <p:nvPr>
            <p:ph idx="1"/>
          </p:nvPr>
        </p:nvSpPr>
        <p:spPr>
          <a:xfrm>
            <a:off x="838200" y="1825625"/>
            <a:ext cx="6977332" cy="4351338"/>
          </a:xfrm>
        </p:spPr>
        <p:txBody>
          <a:bodyPr>
            <a:normAutofit fontScale="85000" lnSpcReduction="20000"/>
          </a:bodyPr>
          <a:lstStyle/>
          <a:p>
            <a:r>
              <a:rPr lang="en-SG" dirty="0"/>
              <a:t>IGES defines the file format</a:t>
            </a:r>
          </a:p>
          <a:p>
            <a:r>
              <a:rPr lang="en-SG" dirty="0" smtClean="0"/>
              <a:t>STEP </a:t>
            </a:r>
            <a:r>
              <a:rPr lang="en-SG" dirty="0"/>
              <a:t>uses the EXPRESS language to </a:t>
            </a:r>
            <a:r>
              <a:rPr lang="en-SG" dirty="0" smtClean="0"/>
              <a:t>map </a:t>
            </a:r>
            <a:r>
              <a:rPr lang="en-SG" dirty="0"/>
              <a:t>the data to the physical file</a:t>
            </a:r>
          </a:p>
          <a:p>
            <a:r>
              <a:rPr lang="en-SG" dirty="0" smtClean="0"/>
              <a:t>the </a:t>
            </a:r>
            <a:r>
              <a:rPr lang="en-SG" dirty="0"/>
              <a:t>EXPRESS language is used to </a:t>
            </a:r>
            <a:r>
              <a:rPr lang="en-SG" dirty="0" smtClean="0"/>
              <a:t>define </a:t>
            </a:r>
            <a:r>
              <a:rPr lang="en-SG" dirty="0"/>
              <a:t>entities as a collection of </a:t>
            </a:r>
            <a:r>
              <a:rPr lang="en-SG" dirty="0" smtClean="0"/>
              <a:t>attributes</a:t>
            </a:r>
            <a:endParaRPr lang="en-SG" dirty="0"/>
          </a:p>
          <a:p>
            <a:pPr marL="457200" lvl="1" indent="0">
              <a:buNone/>
            </a:pPr>
            <a:r>
              <a:rPr lang="en-SG" dirty="0"/>
              <a:t>– strings</a:t>
            </a:r>
          </a:p>
          <a:p>
            <a:pPr marL="457200" lvl="1" indent="0">
              <a:buNone/>
            </a:pPr>
            <a:r>
              <a:rPr lang="en-SG" dirty="0"/>
              <a:t>– real/integer numbers</a:t>
            </a:r>
          </a:p>
          <a:p>
            <a:pPr marL="457200" lvl="1" indent="0">
              <a:buNone/>
            </a:pPr>
            <a:r>
              <a:rPr lang="en-SG" dirty="0"/>
              <a:t>– logical/Boolean values</a:t>
            </a:r>
          </a:p>
          <a:p>
            <a:pPr marL="457200" lvl="1" indent="0">
              <a:buNone/>
            </a:pPr>
            <a:r>
              <a:rPr lang="en-SG" dirty="0"/>
              <a:t>– references to other entities, etc.</a:t>
            </a:r>
          </a:p>
          <a:p>
            <a:r>
              <a:rPr lang="en-SG" dirty="0" smtClean="0"/>
              <a:t>collections </a:t>
            </a:r>
            <a:r>
              <a:rPr lang="en-SG" dirty="0"/>
              <a:t>of attributes may be:</a:t>
            </a:r>
          </a:p>
          <a:p>
            <a:pPr marL="457200" lvl="1" indent="0">
              <a:buNone/>
            </a:pPr>
            <a:r>
              <a:rPr lang="en-SG" dirty="0"/>
              <a:t>– ordered: arrays, lists</a:t>
            </a:r>
          </a:p>
          <a:p>
            <a:pPr marL="457200" lvl="1" indent="0">
              <a:buNone/>
            </a:pPr>
            <a:r>
              <a:rPr lang="en-SG" dirty="0"/>
              <a:t>– unordered: sets, bags</a:t>
            </a:r>
          </a:p>
          <a:p>
            <a:r>
              <a:rPr lang="en-SG" dirty="0" smtClean="0"/>
              <a:t>the </a:t>
            </a:r>
            <a:r>
              <a:rPr lang="en-SG" dirty="0"/>
              <a:t>collection of entity definitions, data </a:t>
            </a:r>
            <a:r>
              <a:rPr lang="en-SG" dirty="0" smtClean="0"/>
              <a:t>types </a:t>
            </a:r>
            <a:r>
              <a:rPr lang="en-SG" dirty="0"/>
              <a:t>and associated constraints is a </a:t>
            </a:r>
            <a:r>
              <a:rPr lang="en-SG" dirty="0" smtClean="0"/>
              <a:t>schema</a:t>
            </a:r>
            <a:endParaRPr lang="en-SG" dirty="0"/>
          </a:p>
        </p:txBody>
      </p:sp>
      <p:pic>
        <p:nvPicPr>
          <p:cNvPr id="4" name="图片 3"/>
          <p:cNvPicPr>
            <a:picLocks noChangeAspect="1"/>
          </p:cNvPicPr>
          <p:nvPr/>
        </p:nvPicPr>
        <p:blipFill>
          <a:blip r:embed="rId2"/>
          <a:stretch>
            <a:fillRect/>
          </a:stretch>
        </p:blipFill>
        <p:spPr>
          <a:xfrm>
            <a:off x="7981777" y="1027905"/>
            <a:ext cx="3714877" cy="5149057"/>
          </a:xfrm>
          <a:prstGeom prst="rect">
            <a:avLst/>
          </a:prstGeom>
        </p:spPr>
      </p:pic>
    </p:spTree>
    <p:extLst>
      <p:ext uri="{BB962C8B-B14F-4D97-AF65-F5344CB8AC3E}">
        <p14:creationId xmlns:p14="http://schemas.microsoft.com/office/powerpoint/2010/main" val="22374735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EXPRESS geometric entities</a:t>
            </a:r>
          </a:p>
        </p:txBody>
      </p:sp>
      <p:sp>
        <p:nvSpPr>
          <p:cNvPr id="3" name="内容占位符 2"/>
          <p:cNvSpPr>
            <a:spLocks noGrp="1"/>
          </p:cNvSpPr>
          <p:nvPr>
            <p:ph idx="1"/>
          </p:nvPr>
        </p:nvSpPr>
        <p:spPr>
          <a:xfrm>
            <a:off x="838200" y="1532327"/>
            <a:ext cx="6209581" cy="2246043"/>
          </a:xfrm>
        </p:spPr>
        <p:txBody>
          <a:bodyPr>
            <a:normAutofit lnSpcReduction="10000"/>
          </a:bodyPr>
          <a:lstStyle/>
          <a:p>
            <a:r>
              <a:rPr lang="en-SG" dirty="0"/>
              <a:t>EXPRESS-G is a specific subset of </a:t>
            </a:r>
            <a:r>
              <a:rPr lang="en-SG" dirty="0" smtClean="0"/>
              <a:t>EXPRESS </a:t>
            </a:r>
            <a:r>
              <a:rPr lang="en-SG" dirty="0"/>
              <a:t>used for graphical </a:t>
            </a:r>
            <a:r>
              <a:rPr lang="en-SG" dirty="0" smtClean="0"/>
              <a:t>notation </a:t>
            </a:r>
            <a:endParaRPr lang="en-SG" dirty="0"/>
          </a:p>
          <a:p>
            <a:pPr marL="457200" lvl="1" indent="0">
              <a:buNone/>
            </a:pPr>
            <a:r>
              <a:rPr lang="en-SG" dirty="0"/>
              <a:t>– simpler definition of relationships </a:t>
            </a:r>
            <a:r>
              <a:rPr lang="en-SG" dirty="0" smtClean="0"/>
              <a:t>between </a:t>
            </a:r>
            <a:r>
              <a:rPr lang="en-SG" dirty="0"/>
              <a:t>entities in a class hierarchy</a:t>
            </a:r>
          </a:p>
          <a:p>
            <a:pPr marL="457200" lvl="1" indent="0">
              <a:buNone/>
            </a:pPr>
            <a:r>
              <a:rPr lang="en-SG" dirty="0"/>
              <a:t>– constraints cannot be specified</a:t>
            </a:r>
          </a:p>
          <a:p>
            <a:pPr marL="457200" lvl="1" indent="0">
              <a:buNone/>
            </a:pPr>
            <a:r>
              <a:rPr lang="en-SG" dirty="0"/>
              <a:t>– other EXPRESS subsets developed</a:t>
            </a:r>
          </a:p>
        </p:txBody>
      </p:sp>
      <p:pic>
        <p:nvPicPr>
          <p:cNvPr id="4" name="图片 3"/>
          <p:cNvPicPr>
            <a:picLocks noChangeAspect="1"/>
          </p:cNvPicPr>
          <p:nvPr/>
        </p:nvPicPr>
        <p:blipFill rotWithShape="1">
          <a:blip r:embed="rId2"/>
          <a:srcRect t="1" b="955"/>
          <a:stretch/>
        </p:blipFill>
        <p:spPr>
          <a:xfrm>
            <a:off x="1854815" y="3778370"/>
            <a:ext cx="3600000" cy="2520000"/>
          </a:xfrm>
          <a:prstGeom prst="rect">
            <a:avLst/>
          </a:prstGeom>
        </p:spPr>
      </p:pic>
      <p:sp>
        <p:nvSpPr>
          <p:cNvPr id="5" name="文本框 4"/>
          <p:cNvSpPr txBox="1"/>
          <p:nvPr/>
        </p:nvSpPr>
        <p:spPr>
          <a:xfrm>
            <a:off x="7461849" y="1690688"/>
            <a:ext cx="3709358" cy="4401205"/>
          </a:xfrm>
          <a:prstGeom prst="rect">
            <a:avLst/>
          </a:prstGeom>
          <a:noFill/>
        </p:spPr>
        <p:txBody>
          <a:bodyPr wrap="square" rtlCol="0">
            <a:spAutoFit/>
          </a:bodyPr>
          <a:lstStyle/>
          <a:p>
            <a:r>
              <a:rPr lang="en-SG" sz="2000" dirty="0"/>
              <a:t>ENTITY point ;</a:t>
            </a:r>
          </a:p>
          <a:p>
            <a:pPr lvl="1"/>
            <a:r>
              <a:rPr lang="en-SG" sz="2000" dirty="0"/>
              <a:t>x-coordinate : REAL ;</a:t>
            </a:r>
          </a:p>
          <a:p>
            <a:pPr lvl="1"/>
            <a:r>
              <a:rPr lang="en-SG" sz="2000" dirty="0"/>
              <a:t>y-coordinate : REAL ;</a:t>
            </a:r>
          </a:p>
          <a:p>
            <a:pPr lvl="1"/>
            <a:r>
              <a:rPr lang="en-SG" sz="2000" dirty="0"/>
              <a:t>z-coordinate : REAL ;</a:t>
            </a:r>
          </a:p>
          <a:p>
            <a:r>
              <a:rPr lang="en-SG" sz="2000" dirty="0"/>
              <a:t>END_ENTITY </a:t>
            </a:r>
            <a:r>
              <a:rPr lang="en-SG" sz="2000" dirty="0" smtClean="0"/>
              <a:t>;</a:t>
            </a:r>
          </a:p>
          <a:p>
            <a:endParaRPr lang="en-SG" sz="2000" dirty="0"/>
          </a:p>
          <a:p>
            <a:r>
              <a:rPr lang="en-SG" sz="2000" dirty="0"/>
              <a:t>ENTITY circle ;</a:t>
            </a:r>
          </a:p>
          <a:p>
            <a:pPr lvl="1"/>
            <a:r>
              <a:rPr lang="en-SG" sz="2000" dirty="0"/>
              <a:t>centre : point ;</a:t>
            </a:r>
          </a:p>
          <a:p>
            <a:pPr lvl="1"/>
            <a:r>
              <a:rPr lang="en-SG" sz="2000" dirty="0"/>
              <a:t>radius : REAL ;</a:t>
            </a:r>
          </a:p>
          <a:p>
            <a:r>
              <a:rPr lang="en-SG" sz="2000" dirty="0"/>
              <a:t>END_ENTITY </a:t>
            </a:r>
            <a:r>
              <a:rPr lang="en-SG" sz="2000" dirty="0" smtClean="0"/>
              <a:t>;</a:t>
            </a:r>
          </a:p>
          <a:p>
            <a:endParaRPr lang="en-SG" sz="2000" dirty="0"/>
          </a:p>
          <a:p>
            <a:r>
              <a:rPr lang="en-SG" sz="2000" dirty="0"/>
              <a:t>#15 = POINT (3.3,4.4,5.5) ;</a:t>
            </a:r>
          </a:p>
          <a:p>
            <a:r>
              <a:rPr lang="en-SG" sz="2000" dirty="0"/>
              <a:t>#16 = POINT (6.6,7.7,8.8) ;</a:t>
            </a:r>
          </a:p>
          <a:p>
            <a:r>
              <a:rPr lang="en-SG" sz="2000" dirty="0"/>
              <a:t>#17 = CIRCLE (#15, 5.0) ;</a:t>
            </a:r>
          </a:p>
        </p:txBody>
      </p:sp>
    </p:spTree>
    <p:extLst>
      <p:ext uri="{BB962C8B-B14F-4D97-AF65-F5344CB8AC3E}">
        <p14:creationId xmlns:p14="http://schemas.microsoft.com/office/powerpoint/2010/main" val="12705530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CAD/CAM system</a:t>
            </a:r>
            <a:endParaRPr lang="en-SG" dirty="0"/>
          </a:p>
        </p:txBody>
      </p:sp>
      <p:sp>
        <p:nvSpPr>
          <p:cNvPr id="3" name="内容占位符 2"/>
          <p:cNvSpPr>
            <a:spLocks noGrp="1"/>
          </p:cNvSpPr>
          <p:nvPr>
            <p:ph idx="1"/>
          </p:nvPr>
        </p:nvSpPr>
        <p:spPr/>
        <p:txBody>
          <a:bodyPr/>
          <a:lstStyle/>
          <a:p>
            <a:r>
              <a:rPr lang="en-US" dirty="0" smtClean="0"/>
              <a:t>Today, almost all the CAD/CAM software systems are interactive. To use this kind of system well, one, </a:t>
            </a:r>
            <a:r>
              <a:rPr lang="en-US" dirty="0"/>
              <a:t>as a designer or </a:t>
            </a:r>
            <a:r>
              <a:rPr lang="en-US" dirty="0" smtClean="0"/>
              <a:t>user, should know of how these systems work and how to set or get information with CAD/CAM system through GUI(Graphics User Interface)</a:t>
            </a:r>
          </a:p>
          <a:p>
            <a:endParaRPr lang="en-SG" dirty="0"/>
          </a:p>
        </p:txBody>
      </p:sp>
    </p:spTree>
    <p:extLst>
      <p:ext uri="{BB962C8B-B14F-4D97-AF65-F5344CB8AC3E}">
        <p14:creationId xmlns:p14="http://schemas.microsoft.com/office/powerpoint/2010/main" val="36278945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STEP standard</a:t>
            </a:r>
          </a:p>
        </p:txBody>
      </p:sp>
      <p:sp>
        <p:nvSpPr>
          <p:cNvPr id="3" name="内容占位符 2"/>
          <p:cNvSpPr>
            <a:spLocks noGrp="1"/>
          </p:cNvSpPr>
          <p:nvPr>
            <p:ph idx="1"/>
          </p:nvPr>
        </p:nvSpPr>
        <p:spPr>
          <a:xfrm>
            <a:off x="655607" y="1526874"/>
            <a:ext cx="10843403" cy="4908431"/>
          </a:xfrm>
        </p:spPr>
        <p:txBody>
          <a:bodyPr>
            <a:normAutofit fontScale="77500" lnSpcReduction="20000"/>
          </a:bodyPr>
          <a:lstStyle/>
          <a:p>
            <a:pPr marL="0" indent="0">
              <a:buNone/>
            </a:pPr>
            <a:r>
              <a:rPr lang="en-SG" dirty="0"/>
              <a:t> STEP is being developed incrementally as a series of </a:t>
            </a:r>
            <a:r>
              <a:rPr lang="en-SG" dirty="0" smtClean="0"/>
              <a:t>separate </a:t>
            </a:r>
            <a:r>
              <a:rPr lang="en-SG" dirty="0"/>
              <a:t>standards (parts) divided into classes:</a:t>
            </a:r>
          </a:p>
          <a:p>
            <a:pPr marL="457200" lvl="1" indent="0">
              <a:buNone/>
            </a:pPr>
            <a:r>
              <a:rPr lang="en-SG" dirty="0"/>
              <a:t>– Introductory (1-9)</a:t>
            </a:r>
          </a:p>
          <a:p>
            <a:pPr marL="914400" lvl="2" indent="0">
              <a:buNone/>
            </a:pPr>
            <a:r>
              <a:rPr lang="en-SG" dirty="0"/>
              <a:t>• Part 1: Overview and general Principles</a:t>
            </a:r>
          </a:p>
          <a:p>
            <a:pPr marL="457200" lvl="1" indent="0">
              <a:buNone/>
            </a:pPr>
            <a:r>
              <a:rPr lang="en-SG" dirty="0"/>
              <a:t>– Description Methods (11-19)</a:t>
            </a:r>
          </a:p>
          <a:p>
            <a:pPr marL="914400" lvl="2" indent="0">
              <a:buNone/>
            </a:pPr>
            <a:r>
              <a:rPr lang="en-SG" dirty="0"/>
              <a:t>• Parts 11, 12: EXPRESS language</a:t>
            </a:r>
          </a:p>
          <a:p>
            <a:pPr marL="457200" lvl="1" indent="0">
              <a:buNone/>
            </a:pPr>
            <a:r>
              <a:rPr lang="en-SG" dirty="0"/>
              <a:t>– Implementation Methods (21-29)</a:t>
            </a:r>
          </a:p>
          <a:p>
            <a:pPr marL="914400" lvl="2" indent="0">
              <a:buNone/>
            </a:pPr>
            <a:r>
              <a:rPr lang="en-SG" dirty="0"/>
              <a:t>• describe how EXPRESS mapped to physical files and other storage mechanisms</a:t>
            </a:r>
          </a:p>
          <a:p>
            <a:pPr marL="457200" lvl="1" indent="0">
              <a:buNone/>
            </a:pPr>
            <a:r>
              <a:rPr lang="en-SG" dirty="0"/>
              <a:t>– Conformance Testing Methodology and Framework (31-39)</a:t>
            </a:r>
          </a:p>
          <a:p>
            <a:pPr marL="914400" lvl="2" indent="0">
              <a:buNone/>
            </a:pPr>
            <a:r>
              <a:rPr lang="en-SG" dirty="0"/>
              <a:t>• provide methods for testing implementations, and test suites</a:t>
            </a:r>
          </a:p>
          <a:p>
            <a:pPr marL="457200" lvl="1" indent="0">
              <a:buNone/>
            </a:pPr>
            <a:r>
              <a:rPr lang="en-SG" dirty="0"/>
              <a:t>– Integrated Resources (41-99, 101-199)</a:t>
            </a:r>
          </a:p>
          <a:p>
            <a:pPr marL="914400" lvl="2" indent="0">
              <a:buNone/>
            </a:pPr>
            <a:r>
              <a:rPr lang="en-SG" dirty="0"/>
              <a:t>• geometry and structure representation (41-99), and widely used applications such as </a:t>
            </a:r>
            <a:r>
              <a:rPr lang="en-SG" dirty="0" err="1" smtClean="0"/>
              <a:t>draughting</a:t>
            </a:r>
            <a:r>
              <a:rPr lang="en-SG" dirty="0" smtClean="0"/>
              <a:t> </a:t>
            </a:r>
            <a:r>
              <a:rPr lang="en-SG" dirty="0"/>
              <a:t>and FE (101-199)</a:t>
            </a:r>
          </a:p>
          <a:p>
            <a:pPr marL="457200" lvl="1" indent="0">
              <a:buNone/>
            </a:pPr>
            <a:r>
              <a:rPr lang="en-SG" dirty="0"/>
              <a:t>– Application Protocols (210-299)</a:t>
            </a:r>
          </a:p>
          <a:p>
            <a:pPr marL="914400" lvl="2" indent="0">
              <a:buNone/>
            </a:pPr>
            <a:r>
              <a:rPr lang="en-SG" dirty="0"/>
              <a:t>• implementation of STEP to specific industrial applications</a:t>
            </a:r>
          </a:p>
          <a:p>
            <a:pPr marL="457200" lvl="1" indent="0">
              <a:buNone/>
            </a:pPr>
            <a:r>
              <a:rPr lang="en-SG" dirty="0"/>
              <a:t>– Abstract Test Suites (301-399)</a:t>
            </a:r>
          </a:p>
          <a:p>
            <a:pPr marL="914400" lvl="2" indent="0">
              <a:buNone/>
            </a:pPr>
            <a:r>
              <a:rPr lang="en-SG" dirty="0"/>
              <a:t>• for each of the application protocols</a:t>
            </a:r>
          </a:p>
          <a:p>
            <a:pPr marL="457200" lvl="1" indent="0">
              <a:buNone/>
            </a:pPr>
            <a:r>
              <a:rPr lang="en-SG" dirty="0"/>
              <a:t>– Application Interpreted Constructs (501-?)</a:t>
            </a:r>
          </a:p>
          <a:p>
            <a:pPr marL="914400" lvl="2" indent="0">
              <a:buNone/>
            </a:pPr>
            <a:r>
              <a:rPr lang="en-SG" dirty="0"/>
              <a:t>• describe model entity constructs and specific modelling approaches</a:t>
            </a:r>
          </a:p>
        </p:txBody>
      </p:sp>
    </p:spTree>
    <p:extLst>
      <p:ext uri="{BB962C8B-B14F-4D97-AF65-F5344CB8AC3E}">
        <p14:creationId xmlns:p14="http://schemas.microsoft.com/office/powerpoint/2010/main" val="37686680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STEP</a:t>
            </a:r>
            <a:endParaRPr lang="en-SG" dirty="0"/>
          </a:p>
        </p:txBody>
      </p:sp>
      <p:sp>
        <p:nvSpPr>
          <p:cNvPr id="3" name="内容占位符 2"/>
          <p:cNvSpPr>
            <a:spLocks noGrp="1"/>
          </p:cNvSpPr>
          <p:nvPr>
            <p:ph idx="1"/>
          </p:nvPr>
        </p:nvSpPr>
        <p:spPr/>
        <p:txBody>
          <a:bodyPr/>
          <a:lstStyle/>
          <a:p>
            <a:r>
              <a:rPr lang="en-SG" dirty="0">
                <a:solidFill>
                  <a:srgbClr val="FF0000"/>
                </a:solidFill>
              </a:rPr>
              <a:t>Standard for the Exchange of Product Model Data ( STEP), officially the ISO standard 10303, Product Data </a:t>
            </a:r>
            <a:r>
              <a:rPr lang="en-SG" dirty="0" smtClean="0">
                <a:solidFill>
                  <a:srgbClr val="FF0000"/>
                </a:solidFill>
              </a:rPr>
              <a:t>Representation </a:t>
            </a:r>
            <a:r>
              <a:rPr lang="en-SG" dirty="0">
                <a:solidFill>
                  <a:srgbClr val="FF0000"/>
                </a:solidFill>
              </a:rPr>
              <a:t>and Exchange, is a series of international standards with the goal of defining data across the </a:t>
            </a:r>
            <a:r>
              <a:rPr lang="en-SG" dirty="0" smtClean="0">
                <a:solidFill>
                  <a:srgbClr val="FF0000"/>
                </a:solidFill>
              </a:rPr>
              <a:t>full </a:t>
            </a:r>
            <a:r>
              <a:rPr lang="en-SG" dirty="0">
                <a:solidFill>
                  <a:srgbClr val="FF0000"/>
                </a:solidFill>
              </a:rPr>
              <a:t>engineering and manufacturing life cycle. The ability to share data across applications, across vendor </a:t>
            </a:r>
            <a:r>
              <a:rPr lang="en-SG" dirty="0" smtClean="0">
                <a:solidFill>
                  <a:srgbClr val="FF0000"/>
                </a:solidFill>
              </a:rPr>
              <a:t>platforms </a:t>
            </a:r>
            <a:r>
              <a:rPr lang="en-SG" dirty="0">
                <a:solidFill>
                  <a:srgbClr val="FF0000"/>
                </a:solidFill>
              </a:rPr>
              <a:t>and between contractors, suppliers and customers, is the main goal of this standard.</a:t>
            </a:r>
          </a:p>
        </p:txBody>
      </p:sp>
    </p:spTree>
    <p:extLst>
      <p:ext uri="{BB962C8B-B14F-4D97-AF65-F5344CB8AC3E}">
        <p14:creationId xmlns:p14="http://schemas.microsoft.com/office/powerpoint/2010/main" val="31701818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STEP</a:t>
            </a:r>
            <a:endParaRPr lang="en-SG" dirty="0"/>
          </a:p>
        </p:txBody>
      </p:sp>
      <p:sp>
        <p:nvSpPr>
          <p:cNvPr id="3" name="内容占位符 2"/>
          <p:cNvSpPr>
            <a:spLocks noGrp="1"/>
          </p:cNvSpPr>
          <p:nvPr>
            <p:ph idx="1"/>
          </p:nvPr>
        </p:nvSpPr>
        <p:spPr/>
        <p:txBody>
          <a:bodyPr/>
          <a:lstStyle/>
          <a:p>
            <a:pPr marL="0" indent="0">
              <a:buNone/>
            </a:pPr>
            <a:r>
              <a:rPr lang="en-SG" dirty="0"/>
              <a:t>The broad scope of STEP is as follows.</a:t>
            </a:r>
          </a:p>
          <a:p>
            <a:pPr marL="0" indent="0">
              <a:buNone/>
            </a:pPr>
            <a:r>
              <a:rPr lang="en-SG" dirty="0"/>
              <a:t>  1.  The standard method of representing the information necessary for completely defining a product </a:t>
            </a:r>
            <a:r>
              <a:rPr lang="en-SG" dirty="0" smtClean="0"/>
              <a:t>throughout </a:t>
            </a:r>
            <a:r>
              <a:rPr lang="en-SG" dirty="0"/>
              <a:t>its entire life, i.e., from the product conception to the end of useful life.</a:t>
            </a:r>
          </a:p>
          <a:p>
            <a:pPr marL="0" indent="0">
              <a:buNone/>
            </a:pPr>
            <a:r>
              <a:rPr lang="en-SG" dirty="0"/>
              <a:t>  2.  Standard methods for exchanging the data electronically between two different </a:t>
            </a:r>
            <a:r>
              <a:rPr lang="en-SG" dirty="0" smtClean="0"/>
              <a:t>systems.</a:t>
            </a:r>
          </a:p>
          <a:p>
            <a:pPr marL="0" indent="0">
              <a:buNone/>
            </a:pPr>
            <a:r>
              <a:rPr lang="en-SG" dirty="0" smtClean="0"/>
              <a:t>The </a:t>
            </a:r>
            <a:r>
              <a:rPr lang="en-SG" dirty="0"/>
              <a:t>STEP documentation is split into eight major areas.</a:t>
            </a:r>
          </a:p>
        </p:txBody>
      </p:sp>
    </p:spTree>
    <p:extLst>
      <p:ext uri="{BB962C8B-B14F-4D97-AF65-F5344CB8AC3E}">
        <p14:creationId xmlns:p14="http://schemas.microsoft.com/office/powerpoint/2010/main" val="39811735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The STEP documentation is split into eight major areas.</a:t>
            </a:r>
          </a:p>
        </p:txBody>
      </p:sp>
      <p:sp>
        <p:nvSpPr>
          <p:cNvPr id="3" name="内容占位符 2"/>
          <p:cNvSpPr>
            <a:spLocks noGrp="1"/>
          </p:cNvSpPr>
          <p:nvPr>
            <p:ph idx="1"/>
          </p:nvPr>
        </p:nvSpPr>
        <p:spPr/>
        <p:txBody>
          <a:bodyPr>
            <a:normAutofit/>
          </a:bodyPr>
          <a:lstStyle/>
          <a:p>
            <a:pPr marL="514350" indent="-514350">
              <a:buFont typeface="+mj-lt"/>
              <a:buAutoNum type="arabicPeriod"/>
            </a:pPr>
            <a:r>
              <a:rPr lang="en-SG" dirty="0" smtClean="0"/>
              <a:t>Overview  </a:t>
            </a:r>
            <a:r>
              <a:rPr lang="en-SG" dirty="0"/>
              <a:t>It gives the general introduction and overview of the standard and forms part one of the ISO </a:t>
            </a:r>
            <a:r>
              <a:rPr lang="en-SG" dirty="0" smtClean="0"/>
              <a:t>standard </a:t>
            </a:r>
            <a:r>
              <a:rPr lang="en-SG" dirty="0"/>
              <a:t>10303.</a:t>
            </a:r>
          </a:p>
          <a:p>
            <a:pPr marL="514350" indent="-514350">
              <a:buFont typeface="+mj-lt"/>
              <a:buAutoNum type="arabicPeriod"/>
            </a:pPr>
            <a:r>
              <a:rPr lang="en-SG" dirty="0"/>
              <a:t>Description  Methods  The  application  protocols  planned  in  STEP  are  far  reaching  compared  to  any </a:t>
            </a:r>
            <a:r>
              <a:rPr lang="en-SG" dirty="0" smtClean="0"/>
              <a:t>other  </a:t>
            </a:r>
            <a:r>
              <a:rPr lang="en-SG" dirty="0"/>
              <a:t>existing  standard  or  models.  Hence,  a  new  descriptive  formal  information  modelling  language </a:t>
            </a:r>
            <a:r>
              <a:rPr lang="en-SG" dirty="0" smtClean="0"/>
              <a:t>called   </a:t>
            </a:r>
            <a:r>
              <a:rPr lang="en-SG" dirty="0"/>
              <a:t>EXPRESS  is  developed  such  that  the  protocols  be  properly  </a:t>
            </a:r>
            <a:r>
              <a:rPr lang="en-SG" dirty="0" smtClean="0"/>
              <a:t>defined</a:t>
            </a:r>
          </a:p>
          <a:p>
            <a:pPr marL="514350" indent="-514350">
              <a:buFont typeface="+mj-lt"/>
              <a:buAutoNum type="arabicPeriod"/>
            </a:pPr>
            <a:r>
              <a:rPr lang="en-SG" dirty="0" smtClean="0"/>
              <a:t>Implementation  </a:t>
            </a:r>
            <a:r>
              <a:rPr lang="en-SG" dirty="0"/>
              <a:t>Methods  This  provides  specifications  as  to  how  the  STEP  information  be  physically </a:t>
            </a:r>
            <a:r>
              <a:rPr lang="en-SG" dirty="0" smtClean="0"/>
              <a:t>represented </a:t>
            </a:r>
            <a:r>
              <a:rPr lang="en-SG" dirty="0"/>
              <a:t>for the exchange environment. </a:t>
            </a:r>
          </a:p>
        </p:txBody>
      </p:sp>
    </p:spTree>
    <p:extLst>
      <p:ext uri="{BB962C8B-B14F-4D97-AF65-F5344CB8AC3E}">
        <p14:creationId xmlns:p14="http://schemas.microsoft.com/office/powerpoint/2010/main" val="7508158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629392"/>
            <a:ext cx="10515600" cy="5547571"/>
          </a:xfrm>
        </p:spPr>
        <p:txBody>
          <a:bodyPr>
            <a:normAutofit/>
          </a:bodyPr>
          <a:lstStyle/>
          <a:p>
            <a:pPr marL="514350" indent="-514350">
              <a:buFont typeface="+mj-lt"/>
              <a:buAutoNum type="arabicPeriod" startAt="4"/>
            </a:pPr>
            <a:r>
              <a:rPr lang="en-SG" b="1" dirty="0"/>
              <a:t>Conformance and Tools  </a:t>
            </a:r>
            <a:r>
              <a:rPr lang="en-SG" dirty="0"/>
              <a:t>This part provides the specifications for conformance testing of the processors used </a:t>
            </a:r>
            <a:r>
              <a:rPr lang="en-SG" dirty="0" smtClean="0"/>
              <a:t>for </a:t>
            </a:r>
            <a:r>
              <a:rPr lang="en-SG" dirty="0"/>
              <a:t>STEP information. They provide information on methods for testing of software-product conformance to </a:t>
            </a:r>
            <a:r>
              <a:rPr lang="en-SG" dirty="0" smtClean="0"/>
              <a:t>the </a:t>
            </a:r>
            <a:r>
              <a:rPr lang="en-SG" dirty="0"/>
              <a:t>STEP standard, guidance for creating abstract-test suites and the responsibilities of testing laboratories. </a:t>
            </a:r>
            <a:r>
              <a:rPr lang="en-SG" dirty="0" smtClean="0"/>
              <a:t>The </a:t>
            </a:r>
            <a:r>
              <a:rPr lang="en-SG" dirty="0"/>
              <a:t>STEP standard is unique in that it places a very high emphasis on </a:t>
            </a:r>
            <a:r>
              <a:rPr lang="en-SG" dirty="0" smtClean="0"/>
              <a:t>testing </a:t>
            </a:r>
            <a:r>
              <a:rPr lang="en-SG" dirty="0"/>
              <a:t>and actually includes these methods in the standard.</a:t>
            </a:r>
          </a:p>
          <a:p>
            <a:pPr marL="514350" indent="-514350">
              <a:buFont typeface="+mj-lt"/>
              <a:buAutoNum type="arabicPeriod" startAt="4"/>
            </a:pPr>
            <a:r>
              <a:rPr lang="en-SG" b="1" dirty="0"/>
              <a:t>Integrated-generic  Resources  </a:t>
            </a:r>
            <a:r>
              <a:rPr lang="en-SG" dirty="0"/>
              <a:t>These contain the specifications of the information models that support </a:t>
            </a:r>
            <a:r>
              <a:rPr lang="en-SG" dirty="0" smtClean="0"/>
              <a:t>various </a:t>
            </a:r>
            <a:r>
              <a:rPr lang="en-SG" dirty="0"/>
              <a:t>application areas that form part of STEP. The topics that form part of this specification are: geometric </a:t>
            </a:r>
            <a:r>
              <a:rPr lang="en-SG" dirty="0" smtClean="0"/>
              <a:t>and  </a:t>
            </a:r>
            <a:r>
              <a:rPr lang="en-SG" dirty="0"/>
              <a:t>topological  representation,  product  structure  organisation,  materials,  visual  presentation,  tolerances, </a:t>
            </a:r>
            <a:r>
              <a:rPr lang="en-SG" dirty="0" smtClean="0"/>
              <a:t>form </a:t>
            </a:r>
            <a:r>
              <a:rPr lang="en-SG" dirty="0"/>
              <a:t>features and process structure and properties. </a:t>
            </a:r>
          </a:p>
        </p:txBody>
      </p:sp>
    </p:spTree>
    <p:extLst>
      <p:ext uri="{BB962C8B-B14F-4D97-AF65-F5344CB8AC3E}">
        <p14:creationId xmlns:p14="http://schemas.microsoft.com/office/powerpoint/2010/main" val="15521862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534390"/>
            <a:ext cx="10515600" cy="5642573"/>
          </a:xfrm>
        </p:spPr>
        <p:txBody>
          <a:bodyPr/>
          <a:lstStyle/>
          <a:p>
            <a:pPr marL="514350" indent="-514350">
              <a:buFont typeface="+mj-lt"/>
              <a:buAutoNum type="arabicPeriod" startAt="6"/>
            </a:pPr>
            <a:r>
              <a:rPr lang="en-SG" dirty="0"/>
              <a:t> </a:t>
            </a:r>
            <a:r>
              <a:rPr lang="en-SG" b="1" dirty="0"/>
              <a:t>Application Information Models  </a:t>
            </a:r>
            <a:r>
              <a:rPr lang="en-SG" dirty="0"/>
              <a:t>These specify the information models to be used for specific application </a:t>
            </a:r>
            <a:r>
              <a:rPr lang="en-SG" dirty="0" smtClean="0"/>
              <a:t>areas </a:t>
            </a:r>
            <a:r>
              <a:rPr lang="en-SG" dirty="0"/>
              <a:t>such as </a:t>
            </a:r>
            <a:r>
              <a:rPr lang="en-SG" dirty="0" err="1"/>
              <a:t>draughting</a:t>
            </a:r>
            <a:r>
              <a:rPr lang="en-SG" dirty="0"/>
              <a:t>, finite element analysis, kinematics, building core model and Engineering analysis </a:t>
            </a:r>
            <a:r>
              <a:rPr lang="en-SG" dirty="0" smtClean="0"/>
              <a:t>core</a:t>
            </a:r>
            <a:r>
              <a:rPr lang="en-SG" dirty="0"/>
              <a:t>. </a:t>
            </a:r>
          </a:p>
          <a:p>
            <a:pPr marL="514350" indent="-514350">
              <a:buFont typeface="+mj-lt"/>
              <a:buAutoNum type="arabicPeriod" startAt="6"/>
            </a:pPr>
            <a:r>
              <a:rPr lang="en-SG" dirty="0"/>
              <a:t> </a:t>
            </a:r>
            <a:r>
              <a:rPr lang="en-SG" b="1" dirty="0"/>
              <a:t>Application Protocols  </a:t>
            </a:r>
            <a:r>
              <a:rPr lang="en-SG" dirty="0"/>
              <a:t>These are the main protocols to be used as subsets of STEP information model </a:t>
            </a:r>
            <a:r>
              <a:rPr lang="en-SG" dirty="0" smtClean="0"/>
              <a:t>for </a:t>
            </a:r>
            <a:r>
              <a:rPr lang="en-SG" dirty="0"/>
              <a:t>exchange of data between specific application systems (such as between two finite element systems or </a:t>
            </a:r>
            <a:r>
              <a:rPr lang="en-SG" dirty="0" smtClean="0"/>
              <a:t>between </a:t>
            </a:r>
            <a:r>
              <a:rPr lang="en-SG" dirty="0"/>
              <a:t>a CAD and Process Planning system). </a:t>
            </a:r>
          </a:p>
        </p:txBody>
      </p:sp>
    </p:spTree>
    <p:extLst>
      <p:ext uri="{BB962C8B-B14F-4D97-AF65-F5344CB8AC3E}">
        <p14:creationId xmlns:p14="http://schemas.microsoft.com/office/powerpoint/2010/main" val="35969067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45078" y="403761"/>
            <a:ext cx="10515600" cy="5773202"/>
          </a:xfrm>
        </p:spPr>
        <p:txBody>
          <a:bodyPr>
            <a:normAutofit fontScale="92500" lnSpcReduction="20000"/>
          </a:bodyPr>
          <a:lstStyle/>
          <a:p>
            <a:pPr marL="514350" indent="-514350">
              <a:buFont typeface="+mj-lt"/>
              <a:buAutoNum type="arabicPeriod" startAt="8"/>
            </a:pPr>
            <a:r>
              <a:rPr lang="en-SG" b="1" dirty="0"/>
              <a:t>Application Interpreted Constructs  </a:t>
            </a:r>
            <a:r>
              <a:rPr lang="en-SG" dirty="0"/>
              <a:t>These relate to the specific resources useful for defining the </a:t>
            </a:r>
            <a:r>
              <a:rPr lang="en-SG" dirty="0" smtClean="0"/>
              <a:t>generic structures </a:t>
            </a:r>
            <a:r>
              <a:rPr lang="en-SG" dirty="0"/>
              <a:t>useful for applications. These are reusable groups of information resource entities that make it </a:t>
            </a:r>
            <a:r>
              <a:rPr lang="en-SG" dirty="0" smtClean="0"/>
              <a:t>easier </a:t>
            </a:r>
            <a:r>
              <a:rPr lang="en-SG" dirty="0"/>
              <a:t>to express identical semantics in more than one application protocol. Examples include edge-based </a:t>
            </a:r>
            <a:r>
              <a:rPr lang="en-SG" dirty="0" smtClean="0"/>
              <a:t>wireframe</a:t>
            </a:r>
            <a:r>
              <a:rPr lang="en-SG" dirty="0"/>
              <a:t>,  </a:t>
            </a:r>
            <a:r>
              <a:rPr lang="en-SG" dirty="0" err="1"/>
              <a:t>draughting</a:t>
            </a:r>
            <a:r>
              <a:rPr lang="en-SG" dirty="0"/>
              <a:t>  elements,  constructive  solid  geometry,  etc. </a:t>
            </a:r>
            <a:r>
              <a:rPr lang="en-SG" dirty="0" smtClean="0"/>
              <a:t>onwards</a:t>
            </a:r>
            <a:r>
              <a:rPr lang="en-SG" dirty="0"/>
              <a:t>. Examples include edge-based wireframe, shell-based wireframe, geometry-bounded 2D wireframe, </a:t>
            </a:r>
            <a:r>
              <a:rPr lang="en-SG" dirty="0" err="1" smtClean="0"/>
              <a:t>draughting</a:t>
            </a:r>
            <a:r>
              <a:rPr lang="en-SG" dirty="0" smtClean="0"/>
              <a:t>  </a:t>
            </a:r>
            <a:r>
              <a:rPr lang="en-SG" dirty="0"/>
              <a:t>annotation,  drawing  structure  and  administration,  </a:t>
            </a:r>
            <a:r>
              <a:rPr lang="en-SG" dirty="0" err="1"/>
              <a:t>draughting</a:t>
            </a:r>
            <a:r>
              <a:rPr lang="en-SG" dirty="0"/>
              <a:t>  elements,  geometry-bounded </a:t>
            </a:r>
            <a:r>
              <a:rPr lang="en-SG" dirty="0" smtClean="0"/>
              <a:t>surface</a:t>
            </a:r>
            <a:r>
              <a:rPr lang="en-SG" dirty="0"/>
              <a:t>, non-manifold surface, manifold surface, geometry-bounded wireframe, etc.</a:t>
            </a:r>
          </a:p>
          <a:p>
            <a:pPr marL="514350" indent="-514350">
              <a:buFont typeface="+mj-lt"/>
              <a:buAutoNum type="arabicPeriod" startAt="9"/>
            </a:pPr>
            <a:r>
              <a:rPr lang="en-SG" b="1" dirty="0"/>
              <a:t>Application Protocols  </a:t>
            </a:r>
            <a:r>
              <a:rPr lang="en-SG" dirty="0"/>
              <a:t>These define the context for the use of product data for a specific industrial need. </a:t>
            </a:r>
            <a:r>
              <a:rPr lang="en-SG" dirty="0" smtClean="0"/>
              <a:t>These </a:t>
            </a:r>
            <a:r>
              <a:rPr lang="en-SG" dirty="0"/>
              <a:t>are more complex data models used to describe specific product-data applications. These parts are </a:t>
            </a:r>
            <a:r>
              <a:rPr lang="en-SG" dirty="0" smtClean="0"/>
              <a:t>known </a:t>
            </a:r>
            <a:r>
              <a:rPr lang="en-SG" dirty="0"/>
              <a:t>as application protocols and describe not only what data is to be used in describing a product, but how </a:t>
            </a:r>
            <a:r>
              <a:rPr lang="en-SG" dirty="0" smtClean="0"/>
              <a:t>the </a:t>
            </a:r>
            <a:r>
              <a:rPr lang="en-SG" dirty="0"/>
              <a:t>data is to be used in the model. The application protocols use the integrated information resources in well </a:t>
            </a:r>
            <a:r>
              <a:rPr lang="en-SG" dirty="0" smtClean="0"/>
              <a:t>defined </a:t>
            </a:r>
            <a:r>
              <a:rPr lang="en-SG" dirty="0"/>
              <a:t>combinations and configurations to represent a particular data model of some phase of product life. </a:t>
            </a:r>
          </a:p>
        </p:txBody>
      </p:sp>
    </p:spTree>
    <p:extLst>
      <p:ext uri="{BB962C8B-B14F-4D97-AF65-F5344CB8AC3E}">
        <p14:creationId xmlns:p14="http://schemas.microsoft.com/office/powerpoint/2010/main" val="13948613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Exporting CAD data</a:t>
            </a:r>
          </a:p>
        </p:txBody>
      </p:sp>
      <p:sp>
        <p:nvSpPr>
          <p:cNvPr id="3" name="内容占位符 2"/>
          <p:cNvSpPr>
            <a:spLocks noGrp="1"/>
          </p:cNvSpPr>
          <p:nvPr>
            <p:ph idx="1"/>
          </p:nvPr>
        </p:nvSpPr>
        <p:spPr/>
        <p:txBody>
          <a:bodyPr>
            <a:normAutofit/>
          </a:bodyPr>
          <a:lstStyle/>
          <a:p>
            <a:pPr marL="0" indent="0">
              <a:buNone/>
            </a:pPr>
            <a:r>
              <a:rPr lang="en-SG" dirty="0"/>
              <a:t>Transferring 3D CAD models between different software packages </a:t>
            </a:r>
            <a:r>
              <a:rPr lang="en-SG" dirty="0" smtClean="0"/>
              <a:t>can </a:t>
            </a:r>
            <a:r>
              <a:rPr lang="en-SG" dirty="0"/>
              <a:t>be challenging</a:t>
            </a:r>
          </a:p>
          <a:p>
            <a:pPr marL="457200" lvl="1" indent="0">
              <a:buNone/>
            </a:pPr>
            <a:r>
              <a:rPr lang="en-SG" dirty="0" smtClean="0"/>
              <a:t>– </a:t>
            </a:r>
            <a:r>
              <a:rPr lang="en-SG" dirty="0"/>
              <a:t>fortunately, most CAD packages will directly import files produced in </a:t>
            </a:r>
            <a:r>
              <a:rPr lang="en-SG" dirty="0" smtClean="0"/>
              <a:t>most </a:t>
            </a:r>
            <a:r>
              <a:rPr lang="en-SG" dirty="0"/>
              <a:t>other packages</a:t>
            </a:r>
          </a:p>
          <a:p>
            <a:pPr marL="0" indent="0">
              <a:buNone/>
            </a:pPr>
            <a:r>
              <a:rPr lang="en-SG" dirty="0"/>
              <a:t>• If the file type is not supported, the data must be exported as a </a:t>
            </a:r>
            <a:r>
              <a:rPr lang="en-SG" dirty="0" smtClean="0"/>
              <a:t>neutral </a:t>
            </a:r>
            <a:r>
              <a:rPr lang="en-SG" dirty="0"/>
              <a:t>format and then imported</a:t>
            </a:r>
          </a:p>
          <a:p>
            <a:pPr marL="457200" lvl="1" indent="0">
              <a:buNone/>
            </a:pPr>
            <a:r>
              <a:rPr lang="en-SG" dirty="0"/>
              <a:t>– important information may be “lost in translation”</a:t>
            </a:r>
          </a:p>
          <a:p>
            <a:pPr marL="457200" lvl="1" indent="0">
              <a:buNone/>
            </a:pPr>
            <a:r>
              <a:rPr lang="en-SG" dirty="0"/>
              <a:t>– this applies especially to non-geometric data in 3D models, such as </a:t>
            </a:r>
            <a:r>
              <a:rPr lang="en-SG" dirty="0" smtClean="0"/>
              <a:t>material </a:t>
            </a:r>
            <a:r>
              <a:rPr lang="en-SG" dirty="0"/>
              <a:t>type</a:t>
            </a:r>
          </a:p>
          <a:p>
            <a:pPr marL="0" indent="0">
              <a:buNone/>
            </a:pPr>
            <a:r>
              <a:rPr lang="en-SG" dirty="0"/>
              <a:t>• </a:t>
            </a:r>
            <a:r>
              <a:rPr lang="en-SG" dirty="0" smtClean="0"/>
              <a:t>Sometimes, the </a:t>
            </a:r>
            <a:r>
              <a:rPr lang="en-SG" dirty="0"/>
              <a:t>geometry </a:t>
            </a:r>
            <a:r>
              <a:rPr lang="en-SG" dirty="0" smtClean="0"/>
              <a:t>could </a:t>
            </a:r>
            <a:r>
              <a:rPr lang="en-SG" dirty="0"/>
              <a:t>not be properly </a:t>
            </a:r>
            <a:r>
              <a:rPr lang="en-SG" dirty="0" smtClean="0"/>
              <a:t>converted</a:t>
            </a:r>
            <a:endParaRPr lang="en-SG" dirty="0"/>
          </a:p>
        </p:txBody>
      </p:sp>
    </p:spTree>
    <p:extLst>
      <p:ext uri="{BB962C8B-B14F-4D97-AF65-F5344CB8AC3E}">
        <p14:creationId xmlns:p14="http://schemas.microsoft.com/office/powerpoint/2010/main" val="29269766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Introduction to Geometric Modelling</a:t>
            </a:r>
            <a:endParaRPr lang="en-SG" dirty="0"/>
          </a:p>
        </p:txBody>
      </p:sp>
      <p:sp>
        <p:nvSpPr>
          <p:cNvPr id="3" name="内容占位符 2"/>
          <p:cNvSpPr>
            <a:spLocks noGrp="1"/>
          </p:cNvSpPr>
          <p:nvPr>
            <p:ph idx="1"/>
          </p:nvPr>
        </p:nvSpPr>
        <p:spPr/>
        <p:txBody>
          <a:bodyPr>
            <a:normAutofit fontScale="92500" lnSpcReduction="10000"/>
          </a:bodyPr>
          <a:lstStyle/>
          <a:p>
            <a:r>
              <a:rPr lang="en-SG" dirty="0" smtClean="0"/>
              <a:t>Geometric modelling is a combination discipline with applied mathematics and computational geometry. In this discipline, people designed varied algorithms to describe all kinds of shapes by computers.</a:t>
            </a:r>
          </a:p>
          <a:p>
            <a:r>
              <a:rPr lang="en-SG" dirty="0" smtClean="0"/>
              <a:t>Building two or three dimensional models is crucial content of CAD &amp; CAM.</a:t>
            </a:r>
          </a:p>
          <a:p>
            <a:r>
              <a:rPr lang="en-SG" dirty="0" smtClean="0"/>
              <a:t>When we were creating a geometric model of a mechanism using a CAD system, what we do is just map real or imaginary structure to a new algorithmic object. This process should be unique and complete. Otherwise, a designer will not be able to restore any of them from start to the end or </a:t>
            </a:r>
            <a:r>
              <a:rPr lang="en-US" dirty="0" smtClean="0"/>
              <a:t>vice versa. Furthermore, the model could not be manufactured.</a:t>
            </a:r>
          </a:p>
          <a:p>
            <a:r>
              <a:rPr lang="en-US" dirty="0" smtClean="0"/>
              <a:t>This section will tell you what is the theoretical basis of geometric modelling.</a:t>
            </a:r>
            <a:endParaRPr lang="en-SG" dirty="0"/>
          </a:p>
        </p:txBody>
      </p:sp>
    </p:spTree>
    <p:extLst>
      <p:ext uri="{BB962C8B-B14F-4D97-AF65-F5344CB8AC3E}">
        <p14:creationId xmlns:p14="http://schemas.microsoft.com/office/powerpoint/2010/main" val="41941427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Geometry of curve</a:t>
            </a:r>
            <a:endParaRPr lang="en-SG" dirty="0"/>
          </a:p>
        </p:txBody>
      </p:sp>
      <p:sp>
        <p:nvSpPr>
          <p:cNvPr id="3" name="内容占位符 2"/>
          <p:cNvSpPr>
            <a:spLocks noGrp="1"/>
          </p:cNvSpPr>
          <p:nvPr>
            <p:ph idx="1"/>
          </p:nvPr>
        </p:nvSpPr>
        <p:spPr/>
        <p:txBody>
          <a:bodyPr/>
          <a:lstStyle/>
          <a:p>
            <a:r>
              <a:rPr lang="en-SG" dirty="0" smtClean="0"/>
              <a:t>Representation of curves</a:t>
            </a:r>
          </a:p>
          <a:p>
            <a:r>
              <a:rPr lang="en-SG" dirty="0" smtClean="0"/>
              <a:t>Cubic </a:t>
            </a:r>
            <a:r>
              <a:rPr lang="en-SG" dirty="0"/>
              <a:t>polynomial curves </a:t>
            </a:r>
            <a:endParaRPr lang="en-SG" dirty="0" smtClean="0"/>
          </a:p>
          <a:p>
            <a:r>
              <a:rPr lang="en-SG" dirty="0" smtClean="0"/>
              <a:t>Bezier curves</a:t>
            </a:r>
          </a:p>
          <a:p>
            <a:r>
              <a:rPr lang="en-SG" dirty="0"/>
              <a:t>Cubic spline </a:t>
            </a:r>
            <a:r>
              <a:rPr lang="en-SG" dirty="0" smtClean="0"/>
              <a:t>curves</a:t>
            </a:r>
          </a:p>
          <a:p>
            <a:r>
              <a:rPr lang="en-SG" dirty="0" smtClean="0"/>
              <a:t>B-spline curves</a:t>
            </a:r>
          </a:p>
          <a:p>
            <a:r>
              <a:rPr lang="en-SG" dirty="0" smtClean="0"/>
              <a:t>NURBS</a:t>
            </a:r>
          </a:p>
        </p:txBody>
      </p:sp>
    </p:spTree>
    <p:extLst>
      <p:ext uri="{BB962C8B-B14F-4D97-AF65-F5344CB8AC3E}">
        <p14:creationId xmlns:p14="http://schemas.microsoft.com/office/powerpoint/2010/main" val="41722221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SG" sz="7200" dirty="0" smtClean="0"/>
              <a:t>CAD</a:t>
            </a:r>
            <a:endParaRPr lang="en-SG" dirty="0"/>
          </a:p>
        </p:txBody>
      </p:sp>
      <p:sp>
        <p:nvSpPr>
          <p:cNvPr id="3" name="副标题 2"/>
          <p:cNvSpPr>
            <a:spLocks noGrp="1"/>
          </p:cNvSpPr>
          <p:nvPr>
            <p:ph type="subTitle" idx="1"/>
          </p:nvPr>
        </p:nvSpPr>
        <p:spPr/>
        <p:txBody>
          <a:bodyPr/>
          <a:lstStyle/>
          <a:p>
            <a:endParaRPr lang="en-SG"/>
          </a:p>
        </p:txBody>
      </p:sp>
    </p:spTree>
    <p:extLst>
      <p:ext uri="{BB962C8B-B14F-4D97-AF65-F5344CB8AC3E}">
        <p14:creationId xmlns:p14="http://schemas.microsoft.com/office/powerpoint/2010/main" val="326617321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199" y="365125"/>
            <a:ext cx="10729823" cy="1325563"/>
          </a:xfrm>
        </p:spPr>
        <p:txBody>
          <a:bodyPr>
            <a:normAutofit/>
          </a:bodyPr>
          <a:lstStyle/>
          <a:p>
            <a:r>
              <a:rPr lang="en-SG" dirty="0"/>
              <a:t>Geometry of </a:t>
            </a:r>
            <a:r>
              <a:rPr lang="en-SG" dirty="0" smtClean="0"/>
              <a:t>curve – Representation of curves</a:t>
            </a:r>
            <a:endParaRPr lang="en-SG" dirty="0"/>
          </a:p>
        </p:txBody>
      </p:sp>
      <p:sp>
        <p:nvSpPr>
          <p:cNvPr id="3" name="内容占位符 2"/>
          <p:cNvSpPr>
            <a:spLocks noGrp="1"/>
          </p:cNvSpPr>
          <p:nvPr>
            <p:ph idx="1"/>
          </p:nvPr>
        </p:nvSpPr>
        <p:spPr>
          <a:xfrm>
            <a:off x="838200" y="1825624"/>
            <a:ext cx="6649528" cy="4618307"/>
          </a:xfrm>
        </p:spPr>
        <p:txBody>
          <a:bodyPr>
            <a:normAutofit lnSpcReduction="10000"/>
          </a:bodyPr>
          <a:lstStyle/>
          <a:p>
            <a:r>
              <a:rPr lang="en-US" dirty="0" smtClean="0"/>
              <a:t>Issues in CAD of classical analytic curves</a:t>
            </a:r>
          </a:p>
          <a:p>
            <a:pPr lvl="1">
              <a:buFont typeface="Wingdings" panose="05000000000000000000" pitchFamily="2" charset="2"/>
              <a:buChar char="ü"/>
            </a:pPr>
            <a:r>
              <a:rPr lang="en-SG" dirty="0" smtClean="0"/>
              <a:t>Uneven points</a:t>
            </a:r>
          </a:p>
          <a:p>
            <a:pPr lvl="1">
              <a:buFont typeface="Wingdings" panose="05000000000000000000" pitchFamily="2" charset="2"/>
              <a:buChar char="ü"/>
            </a:pPr>
            <a:r>
              <a:rPr lang="en-SG" dirty="0" smtClean="0"/>
              <a:t>Numerical issue (infinite slope like…)</a:t>
            </a:r>
          </a:p>
          <a:p>
            <a:pPr lvl="1">
              <a:buFont typeface="Wingdings" panose="05000000000000000000" pitchFamily="2" charset="2"/>
              <a:buChar char="ü"/>
            </a:pPr>
            <a:r>
              <a:rPr lang="en-SG" dirty="0" smtClean="0"/>
              <a:t>Multi-valued points</a:t>
            </a:r>
          </a:p>
          <a:p>
            <a:pPr lvl="1">
              <a:buFont typeface="Wingdings" panose="05000000000000000000" pitchFamily="2" charset="2"/>
              <a:buChar char="ü"/>
            </a:pPr>
            <a:r>
              <a:rPr lang="en-SG" dirty="0" smtClean="0"/>
              <a:t>Coordinate system dependent</a:t>
            </a:r>
          </a:p>
          <a:p>
            <a:r>
              <a:rPr lang="en-SG" dirty="0" smtClean="0"/>
              <a:t>Solution</a:t>
            </a:r>
          </a:p>
          <a:p>
            <a:pPr lvl="1">
              <a:buFont typeface="Wingdings" panose="05000000000000000000" pitchFamily="2" charset="2"/>
              <a:buChar char="ü"/>
            </a:pPr>
            <a:r>
              <a:rPr lang="en-SG" dirty="0" smtClean="0"/>
              <a:t>Interpolation (pass through all the points)</a:t>
            </a:r>
          </a:p>
          <a:p>
            <a:pPr lvl="1">
              <a:buFont typeface="Wingdings" panose="05000000000000000000" pitchFamily="2" charset="2"/>
              <a:buChar char="ü"/>
            </a:pPr>
            <a:r>
              <a:rPr lang="en-SG" dirty="0" smtClean="0"/>
              <a:t>Approximation (the best fit instead of passing through all points)</a:t>
            </a:r>
          </a:p>
          <a:p>
            <a:pPr lvl="1">
              <a:buFont typeface="Wingdings" panose="05000000000000000000" pitchFamily="2" charset="2"/>
              <a:buChar char="ü"/>
            </a:pPr>
            <a:r>
              <a:rPr lang="en-SG" dirty="0" smtClean="0"/>
              <a:t>Parametrize curve (</a:t>
            </a:r>
            <a:r>
              <a:rPr lang="en-SG" dirty="0"/>
              <a:t>time-varied </a:t>
            </a:r>
            <a:r>
              <a:rPr lang="en-SG" dirty="0" smtClean="0"/>
              <a:t>trajectory of a moving point)</a:t>
            </a:r>
          </a:p>
          <a:p>
            <a:pPr lvl="1">
              <a:buFont typeface="Wingdings" panose="05000000000000000000" pitchFamily="2" charset="2"/>
              <a:buChar char="ü"/>
            </a:pPr>
            <a:r>
              <a:rPr lang="en-SG" dirty="0" smtClean="0"/>
              <a:t>Composite (piecewise curve)</a:t>
            </a:r>
          </a:p>
          <a:p>
            <a:pPr lvl="1">
              <a:buFont typeface="Wingdings" panose="05000000000000000000" pitchFamily="2" charset="2"/>
              <a:buChar char="ü"/>
            </a:pPr>
            <a:endParaRPr lang="en-SG" dirty="0"/>
          </a:p>
        </p:txBody>
      </p:sp>
      <p:sp>
        <p:nvSpPr>
          <p:cNvPr id="10" name="文本框 9"/>
          <p:cNvSpPr txBox="1"/>
          <p:nvPr/>
        </p:nvSpPr>
        <p:spPr>
          <a:xfrm>
            <a:off x="7608500" y="2300078"/>
            <a:ext cx="3579962" cy="523220"/>
          </a:xfrm>
          <a:prstGeom prst="rect">
            <a:avLst/>
          </a:prstGeom>
          <a:noFill/>
        </p:spPr>
        <p:txBody>
          <a:bodyPr wrap="square" rtlCol="0">
            <a:spAutoFit/>
          </a:bodyPr>
          <a:lstStyle/>
          <a:p>
            <a:r>
              <a:rPr lang="en-SG" sz="2800" dirty="0" smtClean="0"/>
              <a:t>Ex.</a:t>
            </a:r>
            <a:endParaRPr lang="en-SG" sz="2800" dirty="0"/>
          </a:p>
        </p:txBody>
      </p:sp>
      <p:graphicFrame>
        <p:nvGraphicFramePr>
          <p:cNvPr id="11" name="对象 10"/>
          <p:cNvGraphicFramePr>
            <a:graphicFrameLocks noChangeAspect="1"/>
          </p:cNvGraphicFramePr>
          <p:nvPr>
            <p:extLst>
              <p:ext uri="{D42A27DB-BD31-4B8C-83A1-F6EECF244321}">
                <p14:modId xmlns:p14="http://schemas.microsoft.com/office/powerpoint/2010/main" val="83409323"/>
              </p:ext>
            </p:extLst>
          </p:nvPr>
        </p:nvGraphicFramePr>
        <p:xfrm>
          <a:off x="8219595" y="2823298"/>
          <a:ext cx="2101850" cy="1898650"/>
        </p:xfrm>
        <a:graphic>
          <a:graphicData uri="http://schemas.openxmlformats.org/presentationml/2006/ole">
            <mc:AlternateContent xmlns:mc="http://schemas.openxmlformats.org/markup-compatibility/2006">
              <mc:Choice xmlns:v="urn:schemas-microsoft-com:vml" Requires="v">
                <p:oleObj spid="_x0000_s16590" name="Equation" r:id="rId3" imgW="2101838" imgH="1898834" progId="Equation.DSMT4">
                  <p:embed/>
                </p:oleObj>
              </mc:Choice>
              <mc:Fallback>
                <p:oleObj name="Equation" r:id="rId3" imgW="2101838" imgH="1898834" progId="Equation.DSMT4">
                  <p:embed/>
                  <p:pic>
                    <p:nvPicPr>
                      <p:cNvPr id="0" name=""/>
                      <p:cNvPicPr/>
                      <p:nvPr/>
                    </p:nvPicPr>
                    <p:blipFill>
                      <a:blip r:embed="rId4"/>
                      <a:stretch>
                        <a:fillRect/>
                      </a:stretch>
                    </p:blipFill>
                    <p:spPr>
                      <a:xfrm>
                        <a:off x="8219595" y="2823298"/>
                        <a:ext cx="2101850" cy="1898650"/>
                      </a:xfrm>
                      <a:prstGeom prst="rect">
                        <a:avLst/>
                      </a:prstGeom>
                    </p:spPr>
                  </p:pic>
                </p:oleObj>
              </mc:Fallback>
            </mc:AlternateContent>
          </a:graphicData>
        </a:graphic>
      </p:graphicFrame>
    </p:spTree>
    <p:extLst>
      <p:ext uri="{BB962C8B-B14F-4D97-AF65-F5344CB8AC3E}">
        <p14:creationId xmlns:p14="http://schemas.microsoft.com/office/powerpoint/2010/main" val="29545703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SG" dirty="0"/>
              <a:t>Geometry of curve – </a:t>
            </a:r>
            <a:r>
              <a:rPr lang="en-SG" dirty="0" smtClean="0"/>
              <a:t>cubic polynomial curves</a:t>
            </a:r>
            <a:endParaRPr lang="en-SG"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38200" y="1604514"/>
                <a:ext cx="10515600" cy="4960188"/>
              </a:xfrm>
            </p:spPr>
            <p:txBody>
              <a:bodyPr>
                <a:normAutofit fontScale="77500" lnSpcReduction="20000"/>
              </a:bodyPr>
              <a:lstStyle/>
              <a:p>
                <a:r>
                  <a:rPr lang="en-SG" dirty="0" smtClean="0"/>
                  <a:t>Lagrange/</a:t>
                </a:r>
                <a:r>
                  <a:rPr lang="en-SG" dirty="0" err="1" smtClean="0"/>
                  <a:t>Hermite</a:t>
                </a:r>
                <a:r>
                  <a:rPr lang="en-SG" dirty="0" smtClean="0"/>
                  <a:t> interpolation</a:t>
                </a:r>
              </a:p>
              <a:p>
                <a:endParaRPr lang="en-SG" dirty="0" smtClean="0"/>
              </a:p>
              <a:p>
                <a:endParaRPr lang="en-SG" dirty="0" smtClean="0"/>
              </a:p>
              <a:p>
                <a:r>
                  <a:rPr lang="en-SG" dirty="0" smtClean="0"/>
                  <a:t>For normalize form, t should belong to interval of [0,1], given two end vectors </a:t>
                </a:r>
                <a14:m>
                  <m:oMath xmlns:m="http://schemas.openxmlformats.org/officeDocument/2006/math">
                    <m:sSub>
                      <m:sSubPr>
                        <m:ctrlPr>
                          <a:rPr lang="en-SG" b="0" i="1" smtClean="0">
                            <a:latin typeface="Cambria Math" panose="02040503050406030204" pitchFamily="18" charset="0"/>
                          </a:rPr>
                        </m:ctrlPr>
                      </m:sSubPr>
                      <m:e>
                        <m:r>
                          <a:rPr lang="en-SG" b="1" i="0" baseline="0" smtClean="0">
                            <a:latin typeface="Cambria Math" panose="02040503050406030204" pitchFamily="18" charset="0"/>
                          </a:rPr>
                          <m:t>𝐫</m:t>
                        </m:r>
                      </m:e>
                      <m:sub>
                        <m:r>
                          <a:rPr lang="en-SG" b="0" i="1" smtClean="0">
                            <a:latin typeface="Cambria Math" panose="02040503050406030204" pitchFamily="18" charset="0"/>
                          </a:rPr>
                          <m:t>0</m:t>
                        </m:r>
                      </m:sub>
                    </m:sSub>
                    <m:r>
                      <a:rPr lang="en-SG" b="0" i="1" smtClean="0">
                        <a:latin typeface="Cambria Math" panose="02040503050406030204" pitchFamily="18" charset="0"/>
                      </a:rPr>
                      <m:t>,</m:t>
                    </m:r>
                    <m:sSub>
                      <m:sSubPr>
                        <m:ctrlPr>
                          <a:rPr lang="en-SG" b="0" i="1" smtClean="0">
                            <a:latin typeface="Cambria Math" panose="02040503050406030204" pitchFamily="18" charset="0"/>
                          </a:rPr>
                        </m:ctrlPr>
                      </m:sSubPr>
                      <m:e>
                        <m:r>
                          <a:rPr lang="en-SG" b="1" i="0" smtClean="0">
                            <a:latin typeface="Cambria Math" panose="02040503050406030204" pitchFamily="18" charset="0"/>
                          </a:rPr>
                          <m:t>𝐫</m:t>
                        </m:r>
                      </m:e>
                      <m:sub>
                        <m:r>
                          <a:rPr lang="en-SG" b="0" i="1" smtClean="0">
                            <a:latin typeface="Cambria Math" panose="02040503050406030204" pitchFamily="18" charset="0"/>
                          </a:rPr>
                          <m:t>1</m:t>
                        </m:r>
                      </m:sub>
                    </m:sSub>
                  </m:oMath>
                </a14:m>
                <a:r>
                  <a:rPr lang="en-SG" dirty="0" smtClean="0"/>
                  <a:t> and the end vectors of slope </a:t>
                </a:r>
                <a14:m>
                  <m:oMath xmlns:m="http://schemas.openxmlformats.org/officeDocument/2006/math">
                    <m:sSubSup>
                      <m:sSubSupPr>
                        <m:ctrlPr>
                          <a:rPr lang="en-SG" i="1" smtClean="0">
                            <a:latin typeface="Cambria Math" panose="02040503050406030204" pitchFamily="18" charset="0"/>
                          </a:rPr>
                        </m:ctrlPr>
                      </m:sSubSupPr>
                      <m:e>
                        <m:r>
                          <a:rPr lang="en-SG" b="1" i="0" smtClean="0">
                            <a:latin typeface="Cambria Math" panose="02040503050406030204" pitchFamily="18" charset="0"/>
                          </a:rPr>
                          <m:t>𝐫</m:t>
                        </m:r>
                      </m:e>
                      <m:sub>
                        <m:r>
                          <a:rPr lang="en-SG" b="0" i="1" smtClean="0">
                            <a:latin typeface="Cambria Math" panose="02040503050406030204" pitchFamily="18" charset="0"/>
                          </a:rPr>
                          <m:t>0</m:t>
                        </m:r>
                      </m:sub>
                      <m:sup>
                        <m:r>
                          <a:rPr lang="en-SG" b="0" i="1" smtClean="0">
                            <a:latin typeface="Cambria Math" panose="02040503050406030204" pitchFamily="18" charset="0"/>
                          </a:rPr>
                          <m:t>′</m:t>
                        </m:r>
                      </m:sup>
                    </m:sSubSup>
                    <m:r>
                      <a:rPr lang="en-SG" b="0" i="1" smtClean="0">
                        <a:latin typeface="Cambria Math" panose="02040503050406030204" pitchFamily="18" charset="0"/>
                      </a:rPr>
                      <m:t>,</m:t>
                    </m:r>
                    <m:sSubSup>
                      <m:sSubSupPr>
                        <m:ctrlPr>
                          <a:rPr lang="en-SG" b="0" i="1" smtClean="0">
                            <a:latin typeface="Cambria Math" panose="02040503050406030204" pitchFamily="18" charset="0"/>
                          </a:rPr>
                        </m:ctrlPr>
                      </m:sSubSupPr>
                      <m:e>
                        <m:r>
                          <a:rPr lang="en-SG" b="1" i="0" smtClean="0">
                            <a:latin typeface="Cambria Math" panose="02040503050406030204" pitchFamily="18" charset="0"/>
                          </a:rPr>
                          <m:t>𝐫</m:t>
                        </m:r>
                      </m:e>
                      <m:sub>
                        <m:r>
                          <a:rPr lang="en-SG" b="0" i="1" smtClean="0">
                            <a:latin typeface="Cambria Math" panose="02040503050406030204" pitchFamily="18" charset="0"/>
                          </a:rPr>
                          <m:t>1</m:t>
                        </m:r>
                      </m:sub>
                      <m:sup>
                        <m:r>
                          <a:rPr lang="en-SG" b="0" i="1" smtClean="0">
                            <a:latin typeface="Cambria Math" panose="02040503050406030204" pitchFamily="18" charset="0"/>
                          </a:rPr>
                          <m:t>′</m:t>
                        </m:r>
                      </m:sup>
                    </m:sSubSup>
                    <m:r>
                      <a:rPr lang="en-SG" b="0" i="0" smtClean="0">
                        <a:latin typeface="Cambria Math" panose="02040503050406030204" pitchFamily="18" charset="0"/>
                      </a:rPr>
                      <m:t>. </m:t>
                    </m:r>
                  </m:oMath>
                </a14:m>
                <a:r>
                  <a:rPr lang="en-SG" dirty="0" smtClean="0"/>
                  <a:t>We will solve out </a:t>
                </a:r>
                <a:endParaRPr lang="en-SG" dirty="0"/>
              </a:p>
              <a:p>
                <a:endParaRPr lang="en-SG" dirty="0" smtClean="0"/>
              </a:p>
              <a:p>
                <a:endParaRPr lang="en-SG" dirty="0"/>
              </a:p>
              <a:p>
                <a:endParaRPr lang="en-SG" dirty="0" smtClean="0"/>
              </a:p>
              <a:p>
                <a:endParaRPr lang="en-SG" dirty="0" smtClean="0"/>
              </a:p>
              <a:p>
                <a:endParaRPr lang="en-SG" dirty="0" smtClean="0"/>
              </a:p>
              <a:p>
                <a:r>
                  <a:rPr lang="en-SG" dirty="0" smtClean="0"/>
                  <a:t>Or</a:t>
                </a:r>
              </a:p>
              <a:p>
                <a:endParaRPr lang="en-SG" dirty="0"/>
              </a:p>
              <a:p>
                <a:r>
                  <a:rPr lang="en-SG" dirty="0" smtClean="0"/>
                  <a:t>We call the functions of t </a:t>
                </a:r>
                <a:r>
                  <a:rPr lang="en-SG" dirty="0" err="1" smtClean="0"/>
                  <a:t>Hermite</a:t>
                </a:r>
                <a:r>
                  <a:rPr lang="en-SG" dirty="0" smtClean="0"/>
                  <a:t> basis. The above equation means we can use boundary conditions and </a:t>
                </a:r>
                <a:r>
                  <a:rPr lang="en-SG" dirty="0" err="1" smtClean="0"/>
                  <a:t>Hermite</a:t>
                </a:r>
                <a:r>
                  <a:rPr lang="en-SG" dirty="0" smtClean="0"/>
                  <a:t> basis to define a cubic polynomial curves</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838200" y="1604514"/>
                <a:ext cx="10515600" cy="4960188"/>
              </a:xfrm>
              <a:blipFill>
                <a:blip r:embed="rId13"/>
                <a:stretch>
                  <a:fillRect l="-696" t="-2580"/>
                </a:stretch>
              </a:blipFill>
            </p:spPr>
            <p:txBody>
              <a:bodyPr/>
              <a:lstStyle/>
              <a:p>
                <a:r>
                  <a:rPr lang="en-SG">
                    <a:noFill/>
                  </a:rPr>
                  <a:t> </a:t>
                </a:r>
              </a:p>
            </p:txBody>
          </p:sp>
        </mc:Fallback>
      </mc:AlternateContent>
      <p:graphicFrame>
        <p:nvGraphicFramePr>
          <p:cNvPr id="4" name="对象 3"/>
          <p:cNvGraphicFramePr>
            <a:graphicFrameLocks noChangeAspect="1"/>
          </p:cNvGraphicFramePr>
          <p:nvPr>
            <p:extLst>
              <p:ext uri="{D42A27DB-BD31-4B8C-83A1-F6EECF244321}">
                <p14:modId xmlns:p14="http://schemas.microsoft.com/office/powerpoint/2010/main" val="3031477186"/>
              </p:ext>
            </p:extLst>
          </p:nvPr>
        </p:nvGraphicFramePr>
        <p:xfrm>
          <a:off x="2908089" y="1905142"/>
          <a:ext cx="6527231" cy="769504"/>
        </p:xfrm>
        <a:graphic>
          <a:graphicData uri="http://schemas.openxmlformats.org/presentationml/2006/ole">
            <mc:AlternateContent xmlns:mc="http://schemas.openxmlformats.org/markup-compatibility/2006">
              <mc:Choice xmlns:v="urn:schemas-microsoft-com:vml" Requires="v">
                <p:oleObj spid="_x0000_s18063" name="Equation" r:id="rId14" imgW="3340080" imgH="393480" progId="Equation.DSMT4">
                  <p:embed/>
                </p:oleObj>
              </mc:Choice>
              <mc:Fallback>
                <p:oleObj name="Equation" r:id="rId14" imgW="3340080" imgH="393480" progId="Equation.DSMT4">
                  <p:embed/>
                  <p:pic>
                    <p:nvPicPr>
                      <p:cNvPr id="0" name=""/>
                      <p:cNvPicPr/>
                      <p:nvPr/>
                    </p:nvPicPr>
                    <p:blipFill>
                      <a:blip r:embed="rId15"/>
                      <a:stretch>
                        <a:fillRect/>
                      </a:stretch>
                    </p:blipFill>
                    <p:spPr>
                      <a:xfrm>
                        <a:off x="2908089" y="1905142"/>
                        <a:ext cx="6527231" cy="769504"/>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1835954339"/>
              </p:ext>
            </p:extLst>
          </p:nvPr>
        </p:nvGraphicFramePr>
        <p:xfrm>
          <a:off x="3492500" y="3435350"/>
          <a:ext cx="5024438" cy="1698625"/>
        </p:xfrm>
        <a:graphic>
          <a:graphicData uri="http://schemas.openxmlformats.org/presentationml/2006/ole">
            <mc:AlternateContent xmlns:mc="http://schemas.openxmlformats.org/markup-compatibility/2006">
              <mc:Choice xmlns:v="urn:schemas-microsoft-com:vml" Requires="v">
                <p:oleObj spid="_x0000_s18064" name="Equation" r:id="rId16" imgW="2781000" imgH="939600" progId="Equation.DSMT4">
                  <p:embed/>
                </p:oleObj>
              </mc:Choice>
              <mc:Fallback>
                <p:oleObj name="Equation" r:id="rId16" imgW="2781000" imgH="939600" progId="Equation.DSMT4">
                  <p:embed/>
                  <p:pic>
                    <p:nvPicPr>
                      <p:cNvPr id="0" name=""/>
                      <p:cNvPicPr/>
                      <p:nvPr/>
                    </p:nvPicPr>
                    <p:blipFill>
                      <a:blip r:embed="rId17"/>
                      <a:stretch>
                        <a:fillRect/>
                      </a:stretch>
                    </p:blipFill>
                    <p:spPr>
                      <a:xfrm>
                        <a:off x="3492500" y="3435350"/>
                        <a:ext cx="5024438" cy="1698625"/>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1779970141"/>
              </p:ext>
            </p:extLst>
          </p:nvPr>
        </p:nvGraphicFramePr>
        <p:xfrm>
          <a:off x="2451100" y="5268913"/>
          <a:ext cx="7442200" cy="457200"/>
        </p:xfrm>
        <a:graphic>
          <a:graphicData uri="http://schemas.openxmlformats.org/presentationml/2006/ole">
            <mc:AlternateContent xmlns:mc="http://schemas.openxmlformats.org/markup-compatibility/2006">
              <mc:Choice xmlns:v="urn:schemas-microsoft-com:vml" Requires="v">
                <p:oleObj spid="_x0000_s18065" name="Equation" r:id="rId18" imgW="3924000" imgH="241200" progId="Equation.DSMT4">
                  <p:embed/>
                </p:oleObj>
              </mc:Choice>
              <mc:Fallback>
                <p:oleObj name="Equation" r:id="rId18" imgW="3924000" imgH="241200" progId="Equation.DSMT4">
                  <p:embed/>
                  <p:pic>
                    <p:nvPicPr>
                      <p:cNvPr id="0" name=""/>
                      <p:cNvPicPr/>
                      <p:nvPr/>
                    </p:nvPicPr>
                    <p:blipFill>
                      <a:blip r:embed="rId19"/>
                      <a:stretch>
                        <a:fillRect/>
                      </a:stretch>
                    </p:blipFill>
                    <p:spPr>
                      <a:xfrm>
                        <a:off x="2451100" y="5268913"/>
                        <a:ext cx="7442200" cy="457200"/>
                      </a:xfrm>
                      <a:prstGeom prst="rect">
                        <a:avLst/>
                      </a:prstGeom>
                    </p:spPr>
                  </p:pic>
                </p:oleObj>
              </mc:Fallback>
            </mc:AlternateContent>
          </a:graphicData>
        </a:graphic>
      </p:graphicFrame>
      <p:pic>
        <p:nvPicPr>
          <p:cNvPr id="5" name="图片 4"/>
          <p:cNvPicPr>
            <a:picLocks noChangeAspect="1"/>
          </p:cNvPicPr>
          <p:nvPr/>
        </p:nvPicPr>
        <p:blipFill>
          <a:blip r:embed="rId20"/>
          <a:stretch>
            <a:fillRect/>
          </a:stretch>
        </p:blipFill>
        <p:spPr>
          <a:xfrm>
            <a:off x="8516938" y="3031955"/>
            <a:ext cx="2935697" cy="2191480"/>
          </a:xfrm>
          <a:prstGeom prst="rect">
            <a:avLst/>
          </a:prstGeom>
        </p:spPr>
      </p:pic>
    </p:spTree>
    <p:extLst>
      <p:ext uri="{BB962C8B-B14F-4D97-AF65-F5344CB8AC3E}">
        <p14:creationId xmlns:p14="http://schemas.microsoft.com/office/powerpoint/2010/main" val="378921391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3913" y="365124"/>
            <a:ext cx="8098766" cy="1325563"/>
          </a:xfrm>
        </p:spPr>
        <p:txBody>
          <a:bodyPr>
            <a:normAutofit/>
          </a:bodyPr>
          <a:lstStyle/>
          <a:p>
            <a:r>
              <a:rPr lang="en-SG" dirty="0"/>
              <a:t>Geometry of curve </a:t>
            </a:r>
            <a:r>
              <a:rPr lang="en-SG" dirty="0" smtClean="0"/>
              <a:t>– </a:t>
            </a:r>
            <a:r>
              <a:rPr lang="en-SG" dirty="0"/>
              <a:t>Bezier </a:t>
            </a:r>
            <a:r>
              <a:rPr lang="en-SG" dirty="0" smtClean="0"/>
              <a:t>curves</a:t>
            </a:r>
            <a:endParaRPr lang="en-SG"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13913" y="1825624"/>
                <a:ext cx="7701951" cy="4676775"/>
              </a:xfrm>
            </p:spPr>
            <p:txBody>
              <a:bodyPr/>
              <a:lstStyle/>
              <a:p>
                <a:r>
                  <a:rPr lang="en-SG" dirty="0" smtClean="0"/>
                  <a:t>Definition and Control polygon</a:t>
                </a:r>
              </a:p>
              <a:p>
                <a:endParaRPr lang="en-SG" dirty="0" smtClean="0"/>
              </a:p>
              <a:p>
                <a:r>
                  <a:rPr lang="en-SG" dirty="0" smtClean="0"/>
                  <a:t>Bernstein polynomial</a:t>
                </a:r>
              </a:p>
              <a:p>
                <a:pPr marL="0" indent="0">
                  <a:buNone/>
                </a:pPr>
                <a:endParaRPr lang="en-SG" dirty="0" smtClean="0"/>
              </a:p>
              <a:p>
                <a:r>
                  <a:rPr lang="en-SG" dirty="0" smtClean="0"/>
                  <a:t>for 4 order, the degree of polynomial n=3. we have</a:t>
                </a:r>
              </a:p>
              <a:p>
                <a:pPr marL="914400" lvl="2" indent="0">
                  <a:buNone/>
                </a:pPr>
                <a14:m>
                  <m:oMathPara xmlns:m="http://schemas.openxmlformats.org/officeDocument/2006/math">
                    <m:oMathParaPr>
                      <m:jc m:val="centerGroup"/>
                    </m:oMathParaPr>
                    <m:oMath xmlns:m="http://schemas.openxmlformats.org/officeDocument/2006/math">
                      <m:sSup>
                        <m:sSupPr>
                          <m:ctrlPr>
                            <a:rPr lang="en-SG" i="1" smtClean="0">
                              <a:latin typeface="Cambria Math" panose="02040503050406030204" pitchFamily="18" charset="0"/>
                            </a:rPr>
                          </m:ctrlPr>
                        </m:sSupPr>
                        <m:e>
                          <m:r>
                            <m:rPr>
                              <m:nor/>
                            </m:rPr>
                            <a:rPr lang="en-SG" b="1" smtClean="0">
                              <a:latin typeface="Cambria Math" panose="02040503050406030204" pitchFamily="18" charset="0"/>
                            </a:rPr>
                            <m:t>p</m:t>
                          </m:r>
                          <m:d>
                            <m:dPr>
                              <m:ctrlPr>
                                <a:rPr lang="en-SG" b="0" i="1" smtClean="0">
                                  <a:latin typeface="Cambria Math" panose="02040503050406030204" pitchFamily="18" charset="0"/>
                                </a:rPr>
                              </m:ctrlPr>
                            </m:dPr>
                            <m:e>
                              <m:r>
                                <a:rPr lang="en-SG" b="0" i="1" smtClean="0">
                                  <a:latin typeface="Cambria Math" panose="02040503050406030204" pitchFamily="18" charset="0"/>
                                </a:rPr>
                                <m:t>𝑡</m:t>
                              </m:r>
                            </m:e>
                          </m:d>
                          <m:r>
                            <a:rPr lang="en-SG" b="0" i="1" smtClean="0">
                              <a:latin typeface="Cambria Math" panose="02040503050406030204" pitchFamily="18" charset="0"/>
                            </a:rPr>
                            <m:t>=(1−</m:t>
                          </m:r>
                          <m:r>
                            <a:rPr lang="en-SG" b="0" i="1" smtClean="0">
                              <a:latin typeface="Cambria Math" panose="02040503050406030204" pitchFamily="18" charset="0"/>
                            </a:rPr>
                            <m:t>𝑡</m:t>
                          </m:r>
                          <m:r>
                            <a:rPr lang="en-SG" b="0" i="1" smtClean="0">
                              <a:latin typeface="Cambria Math" panose="02040503050406030204" pitchFamily="18" charset="0"/>
                            </a:rPr>
                            <m:t>)</m:t>
                          </m:r>
                        </m:e>
                        <m:sup>
                          <m:r>
                            <a:rPr lang="en-SG" b="0" i="1" smtClean="0">
                              <a:latin typeface="Cambria Math" panose="02040503050406030204" pitchFamily="18" charset="0"/>
                            </a:rPr>
                            <m:t>3</m:t>
                          </m:r>
                        </m:sup>
                      </m:sSup>
                      <m:sSub>
                        <m:sSubPr>
                          <m:ctrlPr>
                            <a:rPr lang="en-SG" i="1" smtClean="0">
                              <a:latin typeface="Cambria Math" panose="02040503050406030204" pitchFamily="18" charset="0"/>
                            </a:rPr>
                          </m:ctrlPr>
                        </m:sSubPr>
                        <m:e>
                          <m:r>
                            <m:rPr>
                              <m:nor/>
                            </m:rPr>
                            <a:rPr lang="en-SG" b="1">
                              <a:latin typeface="Cambria Math" panose="02040503050406030204" pitchFamily="18" charset="0"/>
                            </a:rPr>
                            <m:t>p</m:t>
                          </m:r>
                        </m:e>
                        <m:sub>
                          <m:r>
                            <a:rPr lang="en-SG" b="0" i="1" smtClean="0">
                              <a:latin typeface="Cambria Math" panose="02040503050406030204" pitchFamily="18" charset="0"/>
                            </a:rPr>
                            <m:t>0</m:t>
                          </m:r>
                        </m:sub>
                      </m:sSub>
                      <m:r>
                        <a:rPr lang="en-SG" i="1" smtClean="0">
                          <a:latin typeface="Cambria Math" panose="02040503050406030204" pitchFamily="18" charset="0"/>
                        </a:rPr>
                        <m:t>+</m:t>
                      </m:r>
                      <m:sSup>
                        <m:sSupPr>
                          <m:ctrlPr>
                            <a:rPr lang="en-SG" i="1" smtClean="0">
                              <a:latin typeface="Cambria Math" panose="02040503050406030204" pitchFamily="18" charset="0"/>
                            </a:rPr>
                          </m:ctrlPr>
                        </m:sSupPr>
                        <m:e>
                          <m:r>
                            <a:rPr lang="en-SG" b="0" i="1" smtClean="0">
                              <a:latin typeface="Cambria Math" panose="02040503050406030204" pitchFamily="18" charset="0"/>
                            </a:rPr>
                            <m:t>3</m:t>
                          </m:r>
                          <m:r>
                            <a:rPr lang="en-SG" b="0" i="1" smtClean="0">
                              <a:latin typeface="Cambria Math" panose="02040503050406030204" pitchFamily="18" charset="0"/>
                            </a:rPr>
                            <m:t>𝑡</m:t>
                          </m:r>
                          <m:r>
                            <a:rPr lang="en-SG" b="0" i="1" smtClean="0">
                              <a:latin typeface="Cambria Math" panose="02040503050406030204" pitchFamily="18" charset="0"/>
                            </a:rPr>
                            <m:t>(1−</m:t>
                          </m:r>
                          <m:r>
                            <a:rPr lang="en-SG" b="0" i="1" smtClean="0">
                              <a:latin typeface="Cambria Math" panose="02040503050406030204" pitchFamily="18" charset="0"/>
                            </a:rPr>
                            <m:t>𝑡</m:t>
                          </m:r>
                          <m:r>
                            <a:rPr lang="en-SG" b="0" i="1" smtClean="0">
                              <a:latin typeface="Cambria Math" panose="02040503050406030204" pitchFamily="18" charset="0"/>
                            </a:rPr>
                            <m:t>)</m:t>
                          </m:r>
                        </m:e>
                        <m:sup>
                          <m:r>
                            <a:rPr lang="en-SG" i="1" smtClean="0">
                              <a:latin typeface="Cambria Math" panose="02040503050406030204" pitchFamily="18" charset="0"/>
                            </a:rPr>
                            <m:t>2</m:t>
                          </m:r>
                        </m:sup>
                      </m:sSup>
                      <m:sSub>
                        <m:sSubPr>
                          <m:ctrlPr>
                            <a:rPr lang="en-SG" i="1" smtClean="0">
                              <a:latin typeface="Cambria Math" panose="02040503050406030204" pitchFamily="18" charset="0"/>
                            </a:rPr>
                          </m:ctrlPr>
                        </m:sSubPr>
                        <m:e>
                          <m:r>
                            <m:rPr>
                              <m:nor/>
                            </m:rPr>
                            <a:rPr lang="en-SG" b="1">
                              <a:latin typeface="Cambria Math" panose="02040503050406030204" pitchFamily="18" charset="0"/>
                            </a:rPr>
                            <m:t>p</m:t>
                          </m:r>
                        </m:e>
                        <m:sub>
                          <m:r>
                            <a:rPr lang="en-SG" b="0" i="1" smtClean="0">
                              <a:latin typeface="Cambria Math" panose="02040503050406030204" pitchFamily="18" charset="0"/>
                            </a:rPr>
                            <m:t>1</m:t>
                          </m:r>
                        </m:sub>
                      </m:sSub>
                      <m:r>
                        <a:rPr lang="en-SG" b="0" i="1" smtClean="0">
                          <a:latin typeface="Cambria Math" panose="02040503050406030204" pitchFamily="18" charset="0"/>
                        </a:rPr>
                        <m:t>+3</m:t>
                      </m:r>
                      <m:sSup>
                        <m:sSupPr>
                          <m:ctrlPr>
                            <a:rPr lang="en-SG" i="1" smtClean="0">
                              <a:latin typeface="Cambria Math" panose="02040503050406030204" pitchFamily="18" charset="0"/>
                            </a:rPr>
                          </m:ctrlPr>
                        </m:sSupPr>
                        <m:e>
                          <m:r>
                            <a:rPr lang="en-SG" b="0" i="1" smtClean="0">
                              <a:latin typeface="Cambria Math" panose="02040503050406030204" pitchFamily="18" charset="0"/>
                            </a:rPr>
                            <m:t>𝑡</m:t>
                          </m:r>
                        </m:e>
                        <m:sup>
                          <m:r>
                            <a:rPr lang="en-SG" i="1" smtClean="0">
                              <a:latin typeface="Cambria Math" panose="02040503050406030204" pitchFamily="18" charset="0"/>
                            </a:rPr>
                            <m:t>2</m:t>
                          </m:r>
                        </m:sup>
                      </m:sSup>
                      <m:d>
                        <m:dPr>
                          <m:ctrlPr>
                            <a:rPr lang="en-SG" b="0" i="1" smtClean="0">
                              <a:latin typeface="Cambria Math" panose="02040503050406030204" pitchFamily="18" charset="0"/>
                            </a:rPr>
                          </m:ctrlPr>
                        </m:dPr>
                        <m:e>
                          <m:r>
                            <a:rPr lang="en-SG" b="0" i="1" smtClean="0">
                              <a:latin typeface="Cambria Math" panose="02040503050406030204" pitchFamily="18" charset="0"/>
                            </a:rPr>
                            <m:t>1−</m:t>
                          </m:r>
                          <m:r>
                            <a:rPr lang="en-SG" b="0" i="1" smtClean="0">
                              <a:latin typeface="Cambria Math" panose="02040503050406030204" pitchFamily="18" charset="0"/>
                            </a:rPr>
                            <m:t>𝑡</m:t>
                          </m:r>
                        </m:e>
                      </m:d>
                      <m:sSub>
                        <m:sSubPr>
                          <m:ctrlPr>
                            <a:rPr lang="en-SG" b="0" i="1" smtClean="0">
                              <a:latin typeface="Cambria Math" panose="02040503050406030204" pitchFamily="18" charset="0"/>
                            </a:rPr>
                          </m:ctrlPr>
                        </m:sSubPr>
                        <m:e>
                          <m:r>
                            <a:rPr lang="en-SG" b="1">
                              <a:latin typeface="Cambria Math" panose="02040503050406030204" pitchFamily="18" charset="0"/>
                            </a:rPr>
                            <m:t>𝐩</m:t>
                          </m:r>
                        </m:e>
                        <m:sub>
                          <m:r>
                            <a:rPr lang="en-SG" b="0" i="1" smtClean="0">
                              <a:latin typeface="Cambria Math" panose="02040503050406030204" pitchFamily="18" charset="0"/>
                            </a:rPr>
                            <m:t>2</m:t>
                          </m:r>
                        </m:sub>
                      </m:sSub>
                      <m:r>
                        <a:rPr lang="en-SG" b="0" i="1" smtClean="0">
                          <a:latin typeface="Cambria Math" panose="02040503050406030204" pitchFamily="18" charset="0"/>
                        </a:rPr>
                        <m:t>+</m:t>
                      </m:r>
                      <m:sSup>
                        <m:sSupPr>
                          <m:ctrlPr>
                            <a:rPr lang="en-SG" b="0" i="1" smtClean="0">
                              <a:latin typeface="Cambria Math" panose="02040503050406030204" pitchFamily="18" charset="0"/>
                            </a:rPr>
                          </m:ctrlPr>
                        </m:sSupPr>
                        <m:e>
                          <m:r>
                            <a:rPr lang="en-SG" b="0" i="1" smtClean="0">
                              <a:latin typeface="Cambria Math" panose="02040503050406030204" pitchFamily="18" charset="0"/>
                            </a:rPr>
                            <m:t>𝑡</m:t>
                          </m:r>
                        </m:e>
                        <m:sup>
                          <m:r>
                            <a:rPr lang="en-SG" b="0" i="1" smtClean="0">
                              <a:latin typeface="Cambria Math" panose="02040503050406030204" pitchFamily="18" charset="0"/>
                            </a:rPr>
                            <m:t>3</m:t>
                          </m:r>
                        </m:sup>
                      </m:sSup>
                      <m:sSub>
                        <m:sSubPr>
                          <m:ctrlPr>
                            <a:rPr lang="en-SG" b="0" i="1" smtClean="0">
                              <a:latin typeface="Cambria Math" panose="02040503050406030204" pitchFamily="18" charset="0"/>
                            </a:rPr>
                          </m:ctrlPr>
                        </m:sSubPr>
                        <m:e>
                          <m:r>
                            <a:rPr lang="en-SG" b="1">
                              <a:latin typeface="Cambria Math" panose="02040503050406030204" pitchFamily="18" charset="0"/>
                            </a:rPr>
                            <m:t>𝐩</m:t>
                          </m:r>
                          <m:r>
                            <m:rPr>
                              <m:nor/>
                            </m:rPr>
                            <a:rPr lang="en-SG" b="1" dirty="0"/>
                            <m:t> </m:t>
                          </m:r>
                        </m:e>
                        <m:sub>
                          <m:r>
                            <a:rPr lang="en-SG" b="0" i="1" smtClean="0">
                              <a:latin typeface="Cambria Math" panose="02040503050406030204" pitchFamily="18" charset="0"/>
                            </a:rPr>
                            <m:t>3</m:t>
                          </m:r>
                        </m:sub>
                      </m:sSub>
                    </m:oMath>
                  </m:oMathPara>
                </a14:m>
                <a:endParaRPr lang="en-SG" dirty="0" smtClean="0"/>
              </a:p>
              <a:p>
                <a:pPr marL="457200" lvl="1" indent="0">
                  <a:buNone/>
                </a:pPr>
                <a:r>
                  <a:rPr lang="en-SG" dirty="0" smtClean="0"/>
                  <a:t>with matrix representation</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13913" y="1825624"/>
                <a:ext cx="7701951" cy="4676775"/>
              </a:xfrm>
              <a:blipFill>
                <a:blip r:embed="rId3"/>
                <a:stretch>
                  <a:fillRect l="-1425" t="-2083"/>
                </a:stretch>
              </a:blipFill>
            </p:spPr>
            <p:txBody>
              <a:bodyPr/>
              <a:lstStyle/>
              <a:p>
                <a:r>
                  <a:rPr lang="en-SG">
                    <a:noFill/>
                  </a:rPr>
                  <a:t> </a:t>
                </a:r>
              </a:p>
            </p:txBody>
          </p:sp>
        </mc:Fallback>
      </mc:AlternateContent>
      <p:pic>
        <p:nvPicPr>
          <p:cNvPr id="4" name="图片 3"/>
          <p:cNvPicPr>
            <a:picLocks noChangeAspect="1"/>
          </p:cNvPicPr>
          <p:nvPr/>
        </p:nvPicPr>
        <p:blipFill>
          <a:blip r:embed="rId4"/>
          <a:stretch>
            <a:fillRect/>
          </a:stretch>
        </p:blipFill>
        <p:spPr>
          <a:xfrm>
            <a:off x="8520447" y="4759502"/>
            <a:ext cx="3134302" cy="1375063"/>
          </a:xfrm>
          <a:prstGeom prst="rect">
            <a:avLst/>
          </a:prstGeom>
        </p:spPr>
      </p:pic>
      <p:pic>
        <p:nvPicPr>
          <p:cNvPr id="7" name="图片 6"/>
          <p:cNvPicPr>
            <a:picLocks noChangeAspect="1"/>
          </p:cNvPicPr>
          <p:nvPr/>
        </p:nvPicPr>
        <p:blipFill>
          <a:blip r:embed="rId5"/>
          <a:stretch>
            <a:fillRect/>
          </a:stretch>
        </p:blipFill>
        <p:spPr>
          <a:xfrm>
            <a:off x="4281703" y="2317900"/>
            <a:ext cx="3627074" cy="747851"/>
          </a:xfrm>
          <a:prstGeom prst="rect">
            <a:avLst/>
          </a:prstGeom>
        </p:spPr>
      </p:pic>
      <p:pic>
        <p:nvPicPr>
          <p:cNvPr id="8" name="图片 7"/>
          <p:cNvPicPr>
            <a:picLocks noChangeAspect="1"/>
          </p:cNvPicPr>
          <p:nvPr/>
        </p:nvPicPr>
        <p:blipFill>
          <a:blip r:embed="rId6"/>
          <a:stretch>
            <a:fillRect/>
          </a:stretch>
        </p:blipFill>
        <p:spPr>
          <a:xfrm>
            <a:off x="4521598" y="3200689"/>
            <a:ext cx="2983384" cy="739926"/>
          </a:xfrm>
          <a:prstGeom prst="rect">
            <a:avLst/>
          </a:prstGeom>
        </p:spPr>
      </p:pic>
      <p:graphicFrame>
        <p:nvGraphicFramePr>
          <p:cNvPr id="9" name="对象 8"/>
          <p:cNvGraphicFramePr>
            <a:graphicFrameLocks noChangeAspect="1"/>
          </p:cNvGraphicFramePr>
          <p:nvPr>
            <p:extLst>
              <p:ext uri="{D42A27DB-BD31-4B8C-83A1-F6EECF244321}">
                <p14:modId xmlns:p14="http://schemas.microsoft.com/office/powerpoint/2010/main" val="4235229404"/>
              </p:ext>
            </p:extLst>
          </p:nvPr>
        </p:nvGraphicFramePr>
        <p:xfrm>
          <a:off x="2554288" y="4848225"/>
          <a:ext cx="5232400" cy="1654175"/>
        </p:xfrm>
        <a:graphic>
          <a:graphicData uri="http://schemas.openxmlformats.org/presentationml/2006/ole">
            <mc:AlternateContent xmlns:mc="http://schemas.openxmlformats.org/markup-compatibility/2006">
              <mc:Choice xmlns:v="urn:schemas-microsoft-com:vml" Requires="v">
                <p:oleObj spid="_x0000_s18634" name="Equation" r:id="rId7" imgW="2971800" imgH="939600" progId="Equation.DSMT4">
                  <p:embed/>
                </p:oleObj>
              </mc:Choice>
              <mc:Fallback>
                <p:oleObj name="Equation" r:id="rId7" imgW="2971800" imgH="939600" progId="Equation.DSMT4">
                  <p:embed/>
                  <p:pic>
                    <p:nvPicPr>
                      <p:cNvPr id="0" name=""/>
                      <p:cNvPicPr/>
                      <p:nvPr/>
                    </p:nvPicPr>
                    <p:blipFill>
                      <a:blip r:embed="rId8"/>
                      <a:stretch>
                        <a:fillRect/>
                      </a:stretch>
                    </p:blipFill>
                    <p:spPr>
                      <a:xfrm>
                        <a:off x="2554288" y="4848225"/>
                        <a:ext cx="5232400" cy="1654175"/>
                      </a:xfrm>
                      <a:prstGeom prst="rect">
                        <a:avLst/>
                      </a:prstGeom>
                    </p:spPr>
                  </p:pic>
                </p:oleObj>
              </mc:Fallback>
            </mc:AlternateContent>
          </a:graphicData>
        </a:graphic>
      </p:graphicFrame>
      <p:pic>
        <p:nvPicPr>
          <p:cNvPr id="11" name="图片 10"/>
          <p:cNvPicPr>
            <a:picLocks noChangeAspect="1"/>
          </p:cNvPicPr>
          <p:nvPr/>
        </p:nvPicPr>
        <p:blipFill>
          <a:blip r:embed="rId9"/>
          <a:stretch>
            <a:fillRect/>
          </a:stretch>
        </p:blipFill>
        <p:spPr>
          <a:xfrm>
            <a:off x="8248370" y="1724581"/>
            <a:ext cx="3678455" cy="2745944"/>
          </a:xfrm>
          <a:prstGeom prst="rect">
            <a:avLst/>
          </a:prstGeom>
        </p:spPr>
      </p:pic>
    </p:spTree>
    <p:extLst>
      <p:ext uri="{BB962C8B-B14F-4D97-AF65-F5344CB8AC3E}">
        <p14:creationId xmlns:p14="http://schemas.microsoft.com/office/powerpoint/2010/main" val="362901427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3913" y="365124"/>
            <a:ext cx="8098766" cy="1325563"/>
          </a:xfrm>
        </p:spPr>
        <p:txBody>
          <a:bodyPr>
            <a:normAutofit/>
          </a:bodyPr>
          <a:lstStyle/>
          <a:p>
            <a:r>
              <a:rPr lang="en-SG" dirty="0"/>
              <a:t>Geometry of curve </a:t>
            </a:r>
            <a:r>
              <a:rPr lang="en-SG" dirty="0" smtClean="0"/>
              <a:t>– </a:t>
            </a:r>
            <a:r>
              <a:rPr lang="en-SG" dirty="0"/>
              <a:t>Bezier </a:t>
            </a:r>
            <a:r>
              <a:rPr lang="en-SG" dirty="0" smtClean="0"/>
              <a:t>curves</a:t>
            </a:r>
            <a:endParaRPr lang="en-SG" dirty="0"/>
          </a:p>
        </p:txBody>
      </p:sp>
      <p:sp>
        <p:nvSpPr>
          <p:cNvPr id="3" name="内容占位符 2"/>
          <p:cNvSpPr>
            <a:spLocks noGrp="1"/>
          </p:cNvSpPr>
          <p:nvPr>
            <p:ph idx="1"/>
          </p:nvPr>
        </p:nvSpPr>
        <p:spPr>
          <a:xfrm>
            <a:off x="613915" y="1825624"/>
            <a:ext cx="6911350" cy="4676775"/>
          </a:xfrm>
        </p:spPr>
        <p:txBody>
          <a:bodyPr/>
          <a:lstStyle/>
          <a:p>
            <a:r>
              <a:rPr lang="en-SG" dirty="0" smtClean="0"/>
              <a:t>Global control. Changing one of control points affects the shape of whole curve.</a:t>
            </a:r>
          </a:p>
          <a:p>
            <a:r>
              <a:rPr lang="en-SG" dirty="0" smtClean="0"/>
              <a:t>The degree of equation </a:t>
            </a:r>
            <a:r>
              <a:rPr lang="en-SG" dirty="0"/>
              <a:t>depends </a:t>
            </a:r>
            <a:r>
              <a:rPr lang="en-SG" dirty="0" smtClean="0"/>
              <a:t>heavily on the number of control points, which means that the more control points you give, the less efficient it is to generate the curve.</a:t>
            </a:r>
          </a:p>
          <a:p>
            <a:pPr marL="0" indent="0">
              <a:buNone/>
            </a:pPr>
            <a:endParaRPr lang="en-SG" dirty="0" smtClean="0"/>
          </a:p>
        </p:txBody>
      </p:sp>
      <p:pic>
        <p:nvPicPr>
          <p:cNvPr id="4" name="图片 3"/>
          <p:cNvPicPr>
            <a:picLocks noChangeAspect="1"/>
          </p:cNvPicPr>
          <p:nvPr/>
        </p:nvPicPr>
        <p:blipFill>
          <a:blip r:embed="rId2"/>
          <a:stretch>
            <a:fillRect/>
          </a:stretch>
        </p:blipFill>
        <p:spPr>
          <a:xfrm>
            <a:off x="8186792" y="2938126"/>
            <a:ext cx="3133616" cy="1426588"/>
          </a:xfrm>
          <a:prstGeom prst="rect">
            <a:avLst/>
          </a:prstGeom>
        </p:spPr>
      </p:pic>
    </p:spTree>
    <p:extLst>
      <p:ext uri="{BB962C8B-B14F-4D97-AF65-F5344CB8AC3E}">
        <p14:creationId xmlns:p14="http://schemas.microsoft.com/office/powerpoint/2010/main" val="286760681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SG" dirty="0"/>
              <a:t>Geometry of curve – </a:t>
            </a:r>
            <a:r>
              <a:rPr lang="en-SG" dirty="0" smtClean="0"/>
              <a:t>Cubic spline curves</a:t>
            </a:r>
            <a:endParaRPr lang="en-SG"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38200" y="1825625"/>
                <a:ext cx="7399844" cy="4351338"/>
              </a:xfrm>
            </p:spPr>
            <p:txBody>
              <a:bodyPr>
                <a:normAutofit fontScale="92500" lnSpcReduction="10000"/>
              </a:bodyPr>
              <a:lstStyle/>
              <a:p>
                <a:r>
                  <a:rPr lang="en-SG" dirty="0" smtClean="0"/>
                  <a:t>Interpolation by piecewise cubic curve with function of </a:t>
                </a:r>
              </a:p>
              <a:p>
                <a:pPr marL="457200" lvl="1" indent="0">
                  <a:buNone/>
                </a:pPr>
                <a14:m>
                  <m:oMathPara xmlns:m="http://schemas.openxmlformats.org/officeDocument/2006/math">
                    <m:oMathParaPr>
                      <m:jc m:val="centerGroup"/>
                    </m:oMathParaPr>
                    <m:oMath xmlns:m="http://schemas.openxmlformats.org/officeDocument/2006/math">
                      <m:r>
                        <m:rPr>
                          <m:sty m:val="p"/>
                        </m:rPr>
                        <a:rPr lang="en-SG" b="0" i="0" smtClean="0">
                          <a:latin typeface="Cambria Math" panose="02040503050406030204" pitchFamily="18" charset="0"/>
                        </a:rPr>
                        <m:t>y</m:t>
                      </m:r>
                      <m:r>
                        <a:rPr lang="en-SG" b="0" i="0" smtClean="0">
                          <a:latin typeface="Cambria Math" panose="02040503050406030204" pitchFamily="18" charset="0"/>
                        </a:rPr>
                        <m:t>=</m:t>
                      </m:r>
                      <m:r>
                        <a:rPr lang="en-SG" b="0" i="1" smtClean="0">
                          <a:latin typeface="Cambria Math" panose="02040503050406030204" pitchFamily="18" charset="0"/>
                        </a:rPr>
                        <m:t>𝑎</m:t>
                      </m:r>
                      <m:sSup>
                        <m:sSupPr>
                          <m:ctrlPr>
                            <a:rPr lang="en-SG" b="0" i="1" smtClean="0">
                              <a:latin typeface="Cambria Math" panose="02040503050406030204" pitchFamily="18" charset="0"/>
                            </a:rPr>
                          </m:ctrlPr>
                        </m:sSupPr>
                        <m:e>
                          <m:r>
                            <a:rPr lang="en-SG" b="0" i="1" smtClean="0">
                              <a:latin typeface="Cambria Math" panose="02040503050406030204" pitchFamily="18" charset="0"/>
                            </a:rPr>
                            <m:t>𝑥</m:t>
                          </m:r>
                        </m:e>
                        <m:sup>
                          <m:r>
                            <a:rPr lang="en-SG" b="0" i="1" smtClean="0">
                              <a:latin typeface="Cambria Math" panose="02040503050406030204" pitchFamily="18" charset="0"/>
                            </a:rPr>
                            <m:t>3</m:t>
                          </m:r>
                        </m:sup>
                      </m:sSup>
                      <m:r>
                        <a:rPr lang="en-SG" b="0" i="1" smtClean="0">
                          <a:latin typeface="Cambria Math" panose="02040503050406030204" pitchFamily="18" charset="0"/>
                        </a:rPr>
                        <m:t>+</m:t>
                      </m:r>
                      <m:r>
                        <a:rPr lang="en-SG" b="0" i="1" smtClean="0">
                          <a:latin typeface="Cambria Math" panose="02040503050406030204" pitchFamily="18" charset="0"/>
                        </a:rPr>
                        <m:t>𝑏</m:t>
                      </m:r>
                      <m:sSup>
                        <m:sSupPr>
                          <m:ctrlPr>
                            <a:rPr lang="en-SG" b="0" i="1" smtClean="0">
                              <a:latin typeface="Cambria Math" panose="02040503050406030204" pitchFamily="18" charset="0"/>
                            </a:rPr>
                          </m:ctrlPr>
                        </m:sSupPr>
                        <m:e>
                          <m:r>
                            <a:rPr lang="en-SG" b="0" i="1" smtClean="0">
                              <a:latin typeface="Cambria Math" panose="02040503050406030204" pitchFamily="18" charset="0"/>
                            </a:rPr>
                            <m:t>𝑥</m:t>
                          </m:r>
                        </m:e>
                        <m:sup>
                          <m:r>
                            <a:rPr lang="en-SG" b="0" i="1" smtClean="0">
                              <a:latin typeface="Cambria Math" panose="02040503050406030204" pitchFamily="18" charset="0"/>
                            </a:rPr>
                            <m:t>2</m:t>
                          </m:r>
                        </m:sup>
                      </m:sSup>
                      <m:r>
                        <a:rPr lang="en-SG" b="0" i="1" smtClean="0">
                          <a:latin typeface="Cambria Math" panose="02040503050406030204" pitchFamily="18" charset="0"/>
                        </a:rPr>
                        <m:t>+</m:t>
                      </m:r>
                      <m:r>
                        <a:rPr lang="en-SG" b="0" i="1" smtClean="0">
                          <a:latin typeface="Cambria Math" panose="02040503050406030204" pitchFamily="18" charset="0"/>
                        </a:rPr>
                        <m:t>𝑐𝑥</m:t>
                      </m:r>
                      <m:r>
                        <a:rPr lang="en-SG" b="0" i="1" smtClean="0">
                          <a:latin typeface="Cambria Math" panose="02040503050406030204" pitchFamily="18" charset="0"/>
                        </a:rPr>
                        <m:t>+</m:t>
                      </m:r>
                      <m:r>
                        <a:rPr lang="en-SG" b="0" i="1" smtClean="0">
                          <a:latin typeface="Cambria Math" panose="02040503050406030204" pitchFamily="18" charset="0"/>
                        </a:rPr>
                        <m:t>𝑑</m:t>
                      </m:r>
                    </m:oMath>
                  </m:oMathPara>
                </a14:m>
                <a:endParaRPr lang="en-SG" dirty="0" smtClean="0"/>
              </a:p>
              <a:p>
                <a:r>
                  <a:rPr lang="en-SG" dirty="0" smtClean="0"/>
                  <a:t>Requirements:</a:t>
                </a:r>
              </a:p>
              <a:p>
                <a:pPr lvl="1">
                  <a:buFont typeface="Wingdings" panose="05000000000000000000" pitchFamily="2" charset="2"/>
                  <a:buChar char="ü"/>
                </a:pPr>
                <a:r>
                  <a:rPr lang="en-SG" dirty="0" smtClean="0"/>
                  <a:t>Continuous at joint points</a:t>
                </a:r>
              </a:p>
              <a:p>
                <a:pPr lvl="1">
                  <a:buFont typeface="Wingdings" panose="05000000000000000000" pitchFamily="2" charset="2"/>
                  <a:buChar char="ü"/>
                </a:pPr>
                <a:r>
                  <a:rPr lang="en-SG" dirty="0" smtClean="0"/>
                  <a:t>The first and second derivatives are also continuous at joint points</a:t>
                </a:r>
              </a:p>
              <a:p>
                <a:pPr lvl="1">
                  <a:buFont typeface="Wingdings" panose="05000000000000000000" pitchFamily="2" charset="2"/>
                  <a:buChar char="ü"/>
                </a:pPr>
                <a:r>
                  <a:rPr lang="en-SG" dirty="0" smtClean="0"/>
                  <a:t>The second derivative equal to zero at the end of point</a:t>
                </a:r>
              </a:p>
              <a:p>
                <a:r>
                  <a:rPr lang="en-SG" dirty="0" smtClean="0"/>
                  <a:t>Given any three points, there are 8 equations meet the above requirements, which can be solved for 2 cubic curves.</a:t>
                </a:r>
              </a:p>
              <a:p>
                <a:r>
                  <a:rPr lang="en-SG" dirty="0"/>
                  <a:t>Locally control the shape of </a:t>
                </a:r>
                <a:r>
                  <a:rPr lang="en-SG" dirty="0" smtClean="0"/>
                  <a:t>curves</a:t>
                </a:r>
              </a:p>
              <a:p>
                <a:endParaRPr lang="en-SG"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838200" y="1825625"/>
                <a:ext cx="7399844" cy="4351338"/>
              </a:xfrm>
              <a:blipFill>
                <a:blip r:embed="rId2"/>
                <a:stretch>
                  <a:fillRect l="-1319" t="-2801" r="-412" b="-1681"/>
                </a:stretch>
              </a:blipFill>
            </p:spPr>
            <p:txBody>
              <a:bodyPr/>
              <a:lstStyle/>
              <a:p>
                <a:r>
                  <a:rPr lang="en-SG">
                    <a:noFill/>
                  </a:rPr>
                  <a:t> </a:t>
                </a:r>
              </a:p>
            </p:txBody>
          </p:sp>
        </mc:Fallback>
      </mc:AlternateContent>
      <p:sp>
        <p:nvSpPr>
          <p:cNvPr id="4" name="流程图: 接点 3"/>
          <p:cNvSpPr/>
          <p:nvPr/>
        </p:nvSpPr>
        <p:spPr>
          <a:xfrm>
            <a:off x="9622765" y="1869708"/>
            <a:ext cx="146649" cy="14664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 name="流程图: 接点 4"/>
          <p:cNvSpPr/>
          <p:nvPr/>
        </p:nvSpPr>
        <p:spPr>
          <a:xfrm>
            <a:off x="10304252" y="2497302"/>
            <a:ext cx="146649" cy="14664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流程图: 接点 10"/>
          <p:cNvSpPr/>
          <p:nvPr/>
        </p:nvSpPr>
        <p:spPr>
          <a:xfrm>
            <a:off x="9023228" y="2552693"/>
            <a:ext cx="146649" cy="14664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流程图: 接点 12"/>
          <p:cNvSpPr/>
          <p:nvPr/>
        </p:nvSpPr>
        <p:spPr>
          <a:xfrm>
            <a:off x="9622765" y="3301693"/>
            <a:ext cx="146649" cy="14664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 name="流程图: 接点 13"/>
          <p:cNvSpPr/>
          <p:nvPr/>
        </p:nvSpPr>
        <p:spPr>
          <a:xfrm>
            <a:off x="10304252" y="3929287"/>
            <a:ext cx="146649" cy="14664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 name="流程图: 接点 14"/>
          <p:cNvSpPr/>
          <p:nvPr/>
        </p:nvSpPr>
        <p:spPr>
          <a:xfrm>
            <a:off x="9023228" y="3984678"/>
            <a:ext cx="146649" cy="14664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 name="流程图: 接点 15"/>
          <p:cNvSpPr/>
          <p:nvPr/>
        </p:nvSpPr>
        <p:spPr>
          <a:xfrm>
            <a:off x="9622765" y="4715744"/>
            <a:ext cx="146649" cy="14664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 name="流程图: 接点 16"/>
          <p:cNvSpPr/>
          <p:nvPr/>
        </p:nvSpPr>
        <p:spPr>
          <a:xfrm>
            <a:off x="10304252" y="5343338"/>
            <a:ext cx="146649" cy="14664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8" name="流程图: 接点 17"/>
          <p:cNvSpPr/>
          <p:nvPr/>
        </p:nvSpPr>
        <p:spPr>
          <a:xfrm>
            <a:off x="9023228" y="5398729"/>
            <a:ext cx="146649" cy="14664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20" name="直接连接符 19"/>
          <p:cNvCxnSpPr>
            <a:stCxn id="4" idx="3"/>
            <a:endCxn id="11" idx="7"/>
          </p:cNvCxnSpPr>
          <p:nvPr/>
        </p:nvCxnSpPr>
        <p:spPr>
          <a:xfrm flipH="1">
            <a:off x="9148401" y="1994881"/>
            <a:ext cx="495840" cy="5792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5" idx="1"/>
          </p:cNvCxnSpPr>
          <p:nvPr/>
        </p:nvCxnSpPr>
        <p:spPr>
          <a:xfrm flipH="1" flipV="1">
            <a:off x="9998015" y="1825625"/>
            <a:ext cx="327713" cy="693153"/>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15" idx="7"/>
            <a:endCxn id="13" idx="3"/>
          </p:cNvCxnSpPr>
          <p:nvPr/>
        </p:nvCxnSpPr>
        <p:spPr>
          <a:xfrm flipV="1">
            <a:off x="9148401" y="3426866"/>
            <a:ext cx="495840" cy="5792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14" idx="5"/>
            <a:endCxn id="13" idx="1"/>
          </p:cNvCxnSpPr>
          <p:nvPr/>
        </p:nvCxnSpPr>
        <p:spPr>
          <a:xfrm flipH="1" flipV="1">
            <a:off x="9644241" y="3323169"/>
            <a:ext cx="785184" cy="731291"/>
          </a:xfrm>
          <a:prstGeom prst="line">
            <a:avLst/>
          </a:prstGeom>
        </p:spPr>
        <p:style>
          <a:lnRef idx="1">
            <a:schemeClr val="accent1"/>
          </a:lnRef>
          <a:fillRef idx="0">
            <a:schemeClr val="accent1"/>
          </a:fillRef>
          <a:effectRef idx="0">
            <a:schemeClr val="accent1"/>
          </a:effectRef>
          <a:fontRef idx="minor">
            <a:schemeClr val="tx1"/>
          </a:fontRef>
        </p:style>
      </p:cxnSp>
      <p:sp>
        <p:nvSpPr>
          <p:cNvPr id="34" name="任意多边形 33"/>
          <p:cNvSpPr/>
          <p:nvPr/>
        </p:nvSpPr>
        <p:spPr>
          <a:xfrm>
            <a:off x="9083615" y="4787277"/>
            <a:ext cx="1311215" cy="699123"/>
          </a:xfrm>
          <a:custGeom>
            <a:avLst/>
            <a:gdLst>
              <a:gd name="connsiteX0" fmla="*/ 0 w 1311215"/>
              <a:gd name="connsiteY0" fmla="*/ 699123 h 699123"/>
              <a:gd name="connsiteX1" fmla="*/ 603849 w 1311215"/>
              <a:gd name="connsiteY1" fmla="*/ 383 h 699123"/>
              <a:gd name="connsiteX2" fmla="*/ 1311215 w 1311215"/>
              <a:gd name="connsiteY2" fmla="*/ 621485 h 699123"/>
            </a:gdLst>
            <a:ahLst/>
            <a:cxnLst>
              <a:cxn ang="0">
                <a:pos x="connsiteX0" y="connsiteY0"/>
              </a:cxn>
              <a:cxn ang="0">
                <a:pos x="connsiteX1" y="connsiteY1"/>
              </a:cxn>
              <a:cxn ang="0">
                <a:pos x="connsiteX2" y="connsiteY2"/>
              </a:cxn>
            </a:cxnLst>
            <a:rect l="l" t="t" r="r" b="b"/>
            <a:pathLst>
              <a:path w="1311215" h="699123">
                <a:moveTo>
                  <a:pt x="0" y="699123"/>
                </a:moveTo>
                <a:cubicBezTo>
                  <a:pt x="192656" y="356223"/>
                  <a:pt x="385313" y="13323"/>
                  <a:pt x="603849" y="383"/>
                </a:cubicBezTo>
                <a:cubicBezTo>
                  <a:pt x="822385" y="-12557"/>
                  <a:pt x="1066800" y="304464"/>
                  <a:pt x="1311215" y="621485"/>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76707109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SG" dirty="0"/>
              <a:t>Geometry of curve – B-spline </a:t>
            </a:r>
            <a:r>
              <a:rPr lang="en-SG" dirty="0" smtClean="0"/>
              <a:t>curves</a:t>
            </a:r>
            <a:endParaRPr lang="en-SG" dirty="0"/>
          </a:p>
        </p:txBody>
      </p:sp>
      <p:sp>
        <p:nvSpPr>
          <p:cNvPr id="3" name="内容占位符 2"/>
          <p:cNvSpPr>
            <a:spLocks noGrp="1"/>
          </p:cNvSpPr>
          <p:nvPr>
            <p:ph idx="1"/>
          </p:nvPr>
        </p:nvSpPr>
        <p:spPr/>
        <p:txBody>
          <a:bodyPr>
            <a:normAutofit lnSpcReduction="10000"/>
          </a:bodyPr>
          <a:lstStyle/>
          <a:p>
            <a:r>
              <a:rPr lang="en-SG" dirty="0" smtClean="0"/>
              <a:t>B-spline shorted from Basis Spline, is a generalisation </a:t>
            </a:r>
            <a:r>
              <a:rPr lang="en-SG" dirty="0"/>
              <a:t>of </a:t>
            </a:r>
            <a:r>
              <a:rPr lang="en-SG" dirty="0" smtClean="0"/>
              <a:t>Bezier curve. In other words, a Bezier is a special case of B-spline.</a:t>
            </a:r>
          </a:p>
          <a:p>
            <a:r>
              <a:rPr lang="en-SG" dirty="0" smtClean="0"/>
              <a:t>Separate curve degree from the number of given points, which means B-spline curve has </a:t>
            </a:r>
            <a:r>
              <a:rPr lang="en-SG" dirty="0"/>
              <a:t>the flexibility of choosing the degree of the curve irrespective of the number of control points. </a:t>
            </a:r>
            <a:endParaRPr lang="en-SG" dirty="0" smtClean="0"/>
          </a:p>
          <a:p>
            <a:r>
              <a:rPr lang="en-SG" dirty="0" smtClean="0"/>
              <a:t>B-splines </a:t>
            </a:r>
            <a:r>
              <a:rPr lang="en-SG" dirty="0"/>
              <a:t>can be of any </a:t>
            </a:r>
            <a:r>
              <a:rPr lang="en-SG" dirty="0" smtClean="0"/>
              <a:t>degree, but the </a:t>
            </a:r>
            <a:r>
              <a:rPr lang="en-SG" dirty="0"/>
              <a:t>degrees 2 or 3 </a:t>
            </a:r>
            <a:r>
              <a:rPr lang="en-SG" dirty="0" smtClean="0"/>
              <a:t>is the most useful </a:t>
            </a:r>
            <a:r>
              <a:rPr lang="en-SG" dirty="0"/>
              <a:t>in computer graphics</a:t>
            </a:r>
            <a:r>
              <a:rPr lang="en-SG" dirty="0" smtClean="0"/>
              <a:t>.</a:t>
            </a:r>
          </a:p>
          <a:p>
            <a:r>
              <a:rPr lang="en-SG" dirty="0" smtClean="0"/>
              <a:t>A B-spline is a smoothly joined piecewise parametric </a:t>
            </a:r>
            <a:r>
              <a:rPr lang="en-SG" dirty="0"/>
              <a:t>polynomial </a:t>
            </a:r>
            <a:r>
              <a:rPr lang="en-SG" dirty="0" smtClean="0"/>
              <a:t>curve</a:t>
            </a:r>
          </a:p>
          <a:p>
            <a:r>
              <a:rPr lang="en-SG" dirty="0" smtClean="0"/>
              <a:t>B-spline can be use as both interpolation and approximation.</a:t>
            </a:r>
            <a:endParaRPr lang="en-SG" dirty="0"/>
          </a:p>
        </p:txBody>
      </p:sp>
    </p:spTree>
    <p:extLst>
      <p:ext uri="{BB962C8B-B14F-4D97-AF65-F5344CB8AC3E}">
        <p14:creationId xmlns:p14="http://schemas.microsoft.com/office/powerpoint/2010/main" val="48484736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964066"/>
          </a:xfrm>
        </p:spPr>
        <p:txBody>
          <a:bodyPr>
            <a:normAutofit/>
          </a:bodyPr>
          <a:lstStyle/>
          <a:p>
            <a:r>
              <a:rPr lang="en-SG" dirty="0"/>
              <a:t>Geometry of curve – B-spline </a:t>
            </a:r>
            <a:r>
              <a:rPr lang="en-SG" dirty="0" smtClean="0"/>
              <a:t>curves</a:t>
            </a:r>
            <a:endParaRPr lang="en-SG"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38200" y="1329192"/>
                <a:ext cx="10515600" cy="4847771"/>
              </a:xfrm>
            </p:spPr>
            <p:txBody>
              <a:bodyPr/>
              <a:lstStyle/>
              <a:p>
                <a:r>
                  <a:rPr lang="en-SG" dirty="0" smtClean="0"/>
                  <a:t>Similar to the form of a Bezier curve, a B-spline uses the basis functions of degree k and n+1 data points to define,</a:t>
                </a:r>
              </a:p>
              <a:p>
                <a:pPr marL="0" indent="0">
                  <a:buNone/>
                </a:pPr>
                <a:endParaRPr lang="en-SG" dirty="0" smtClean="0"/>
              </a:p>
              <a:p>
                <a:pPr marL="0" indent="0">
                  <a:buNone/>
                </a:pPr>
                <a:r>
                  <a:rPr lang="en-SG" dirty="0" smtClean="0"/>
                  <a:t>where </a:t>
                </a:r>
                <a14:m>
                  <m:oMath xmlns:m="http://schemas.openxmlformats.org/officeDocument/2006/math">
                    <m:sSub>
                      <m:sSubPr>
                        <m:ctrlPr>
                          <a:rPr lang="en-SG" i="1" smtClean="0">
                            <a:latin typeface="Cambria Math" panose="02040503050406030204" pitchFamily="18" charset="0"/>
                          </a:rPr>
                        </m:ctrlPr>
                      </m:sSubPr>
                      <m:e>
                        <m:r>
                          <a:rPr lang="en-SG" b="0" i="1" smtClean="0">
                            <a:latin typeface="Cambria Math" panose="02040503050406030204" pitchFamily="18" charset="0"/>
                          </a:rPr>
                          <m:t>𝑁</m:t>
                        </m:r>
                      </m:e>
                      <m:sub>
                        <m:r>
                          <a:rPr lang="en-SG" b="0" i="1" smtClean="0">
                            <a:latin typeface="Cambria Math" panose="02040503050406030204" pitchFamily="18" charset="0"/>
                          </a:rPr>
                          <m:t>𝑖</m:t>
                        </m:r>
                        <m:r>
                          <a:rPr lang="en-SG" b="0" i="1" smtClean="0">
                            <a:latin typeface="Cambria Math" panose="02040503050406030204" pitchFamily="18" charset="0"/>
                          </a:rPr>
                          <m:t>,</m:t>
                        </m:r>
                        <m:r>
                          <a:rPr lang="en-SG" b="0" i="1" smtClean="0">
                            <a:latin typeface="Cambria Math" panose="02040503050406030204" pitchFamily="18" charset="0"/>
                          </a:rPr>
                          <m:t>𝑘</m:t>
                        </m:r>
                        <m:r>
                          <a:rPr lang="en-SG" b="0" i="1" smtClean="0">
                            <a:latin typeface="Cambria Math" panose="02040503050406030204" pitchFamily="18" charset="0"/>
                          </a:rPr>
                          <m:t>+1</m:t>
                        </m:r>
                      </m:sub>
                    </m:sSub>
                    <m:d>
                      <m:dPr>
                        <m:ctrlPr>
                          <a:rPr lang="en-SG" b="0" i="1" smtClean="0">
                            <a:latin typeface="Cambria Math" panose="02040503050406030204" pitchFamily="18" charset="0"/>
                          </a:rPr>
                        </m:ctrlPr>
                      </m:dPr>
                      <m:e>
                        <m:r>
                          <a:rPr lang="en-SG" b="0" i="1" smtClean="0">
                            <a:latin typeface="Cambria Math" panose="02040503050406030204" pitchFamily="18" charset="0"/>
                          </a:rPr>
                          <m:t>𝑡</m:t>
                        </m:r>
                      </m:e>
                    </m:d>
                  </m:oMath>
                </a14:m>
                <a:r>
                  <a:rPr lang="en-SG" dirty="0" smtClean="0"/>
                  <a:t> are the iterated basis functions of order </a:t>
                </a:r>
                <a:r>
                  <a:rPr lang="en-SG" i="1" dirty="0" smtClean="0"/>
                  <a:t>k+1</a:t>
                </a:r>
              </a:p>
              <a:p>
                <a:pPr marL="0" indent="0">
                  <a:buNone/>
                </a:pPr>
                <a:endParaRPr lang="en-SG" dirty="0" smtClean="0"/>
              </a:p>
              <a:p>
                <a:pPr marL="0" indent="0">
                  <a:buNone/>
                </a:pPr>
                <a:endParaRPr lang="en-SG" dirty="0"/>
              </a:p>
              <a:p>
                <a:pPr marL="0" indent="0">
                  <a:buNone/>
                </a:pPr>
                <a:r>
                  <a:rPr lang="en-SG" dirty="0" smtClean="0"/>
                  <a:t>and</a:t>
                </a:r>
                <a:endParaRPr lang="en-SG" dirty="0"/>
              </a:p>
              <a:p>
                <a:pPr marL="0" indent="0">
                  <a:buNone/>
                </a:pPr>
                <a:endParaRPr lang="en-SG"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838200" y="1329192"/>
                <a:ext cx="10515600" cy="4847771"/>
              </a:xfrm>
              <a:blipFill>
                <a:blip r:embed="rId3"/>
                <a:stretch>
                  <a:fillRect l="-1217" t="-2013"/>
                </a:stretch>
              </a:blipFill>
            </p:spPr>
            <p:txBody>
              <a:bodyPr/>
              <a:lstStyle/>
              <a:p>
                <a:r>
                  <a:rPr lang="en-SG">
                    <a:noFill/>
                  </a:rPr>
                  <a:t> </a:t>
                </a:r>
              </a:p>
            </p:txBody>
          </p:sp>
        </mc:Fallback>
      </mc:AlternateContent>
      <p:graphicFrame>
        <p:nvGraphicFramePr>
          <p:cNvPr id="4" name="对象 3"/>
          <p:cNvGraphicFramePr>
            <a:graphicFrameLocks noChangeAspect="1"/>
          </p:cNvGraphicFramePr>
          <p:nvPr>
            <p:extLst>
              <p:ext uri="{D42A27DB-BD31-4B8C-83A1-F6EECF244321}">
                <p14:modId xmlns:p14="http://schemas.microsoft.com/office/powerpoint/2010/main" val="3667351814"/>
              </p:ext>
            </p:extLst>
          </p:nvPr>
        </p:nvGraphicFramePr>
        <p:xfrm>
          <a:off x="4991100" y="1924050"/>
          <a:ext cx="2581275" cy="925513"/>
        </p:xfrm>
        <a:graphic>
          <a:graphicData uri="http://schemas.openxmlformats.org/presentationml/2006/ole">
            <mc:AlternateContent xmlns:mc="http://schemas.openxmlformats.org/markup-compatibility/2006">
              <mc:Choice xmlns:v="urn:schemas-microsoft-com:vml" Requires="v">
                <p:oleObj spid="_x0000_s20966" name="Equation" r:id="rId4" imgW="1206360" imgH="431640" progId="Equation.DSMT4">
                  <p:embed/>
                </p:oleObj>
              </mc:Choice>
              <mc:Fallback>
                <p:oleObj name="Equation" r:id="rId4" imgW="1206360" imgH="431640" progId="Equation.DSMT4">
                  <p:embed/>
                  <p:pic>
                    <p:nvPicPr>
                      <p:cNvPr id="4" name="对象 3"/>
                      <p:cNvPicPr/>
                      <p:nvPr/>
                    </p:nvPicPr>
                    <p:blipFill>
                      <a:blip r:embed="rId5"/>
                      <a:stretch>
                        <a:fillRect/>
                      </a:stretch>
                    </p:blipFill>
                    <p:spPr>
                      <a:xfrm>
                        <a:off x="4991100" y="1924050"/>
                        <a:ext cx="2581275" cy="925513"/>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4239664635"/>
              </p:ext>
            </p:extLst>
          </p:nvPr>
        </p:nvGraphicFramePr>
        <p:xfrm>
          <a:off x="3170236" y="4345668"/>
          <a:ext cx="5851525" cy="2208213"/>
        </p:xfrm>
        <a:graphic>
          <a:graphicData uri="http://schemas.openxmlformats.org/presentationml/2006/ole">
            <mc:AlternateContent xmlns:mc="http://schemas.openxmlformats.org/markup-compatibility/2006">
              <mc:Choice xmlns:v="urn:schemas-microsoft-com:vml" Requires="v">
                <p:oleObj spid="_x0000_s20967" name="Equation" r:id="rId6" imgW="2489040" imgH="939600" progId="Equation.DSMT4">
                  <p:embed/>
                </p:oleObj>
              </mc:Choice>
              <mc:Fallback>
                <p:oleObj name="Equation" r:id="rId6" imgW="2489040" imgH="939600" progId="Equation.DSMT4">
                  <p:embed/>
                  <p:pic>
                    <p:nvPicPr>
                      <p:cNvPr id="0" name=""/>
                      <p:cNvPicPr/>
                      <p:nvPr/>
                    </p:nvPicPr>
                    <p:blipFill>
                      <a:blip r:embed="rId7"/>
                      <a:stretch>
                        <a:fillRect/>
                      </a:stretch>
                    </p:blipFill>
                    <p:spPr>
                      <a:xfrm>
                        <a:off x="3170236" y="4345668"/>
                        <a:ext cx="5851525" cy="2208213"/>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2194036709"/>
              </p:ext>
            </p:extLst>
          </p:nvPr>
        </p:nvGraphicFramePr>
        <p:xfrm>
          <a:off x="4386262" y="3227104"/>
          <a:ext cx="3419475" cy="1035050"/>
        </p:xfrm>
        <a:graphic>
          <a:graphicData uri="http://schemas.openxmlformats.org/presentationml/2006/ole">
            <mc:AlternateContent xmlns:mc="http://schemas.openxmlformats.org/markup-compatibility/2006">
              <mc:Choice xmlns:v="urn:schemas-microsoft-com:vml" Requires="v">
                <p:oleObj spid="_x0000_s20968" name="Equation" r:id="rId8" imgW="1511280" imgH="457200" progId="Equation.DSMT4">
                  <p:embed/>
                </p:oleObj>
              </mc:Choice>
              <mc:Fallback>
                <p:oleObj name="Equation" r:id="rId8" imgW="1511280" imgH="457200" progId="Equation.DSMT4">
                  <p:embed/>
                  <p:pic>
                    <p:nvPicPr>
                      <p:cNvPr id="0" name=""/>
                      <p:cNvPicPr/>
                      <p:nvPr/>
                    </p:nvPicPr>
                    <p:blipFill>
                      <a:blip r:embed="rId9"/>
                      <a:stretch>
                        <a:fillRect/>
                      </a:stretch>
                    </p:blipFill>
                    <p:spPr>
                      <a:xfrm>
                        <a:off x="4386262" y="3227104"/>
                        <a:ext cx="3419475" cy="1035050"/>
                      </a:xfrm>
                      <a:prstGeom prst="rect">
                        <a:avLst/>
                      </a:prstGeom>
                    </p:spPr>
                  </p:pic>
                </p:oleObj>
              </mc:Fallback>
            </mc:AlternateContent>
          </a:graphicData>
        </a:graphic>
      </p:graphicFrame>
    </p:spTree>
    <p:extLst>
      <p:ext uri="{BB962C8B-B14F-4D97-AF65-F5344CB8AC3E}">
        <p14:creationId xmlns:p14="http://schemas.microsoft.com/office/powerpoint/2010/main" val="106854536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SG" dirty="0"/>
              <a:t>Geometry of curve – B-spline </a:t>
            </a:r>
            <a:r>
              <a:rPr lang="en-SG" dirty="0" smtClean="0"/>
              <a:t>curves</a:t>
            </a:r>
            <a:endParaRPr lang="en-SG"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38200" y="1825624"/>
                <a:ext cx="10991850" cy="4607833"/>
              </a:xfrm>
            </p:spPr>
            <p:txBody>
              <a:bodyPr>
                <a:normAutofit fontScale="92500" lnSpcReduction="10000"/>
              </a:bodyPr>
              <a:lstStyle/>
              <a:p>
                <a:r>
                  <a:rPr lang="en-SG" dirty="0" smtClean="0"/>
                  <a:t>In above equations, </a:t>
                </a:r>
                <a14:m>
                  <m:oMath xmlns:m="http://schemas.openxmlformats.org/officeDocument/2006/math">
                    <m:sSub>
                      <m:sSubPr>
                        <m:ctrlPr>
                          <a:rPr lang="en-SG" i="1">
                            <a:latin typeface="Cambria Math" panose="02040503050406030204" pitchFamily="18" charset="0"/>
                          </a:rPr>
                        </m:ctrlPr>
                      </m:sSubPr>
                      <m:e>
                        <m:r>
                          <a:rPr lang="en-SG" i="1">
                            <a:latin typeface="Cambria Math" panose="02040503050406030204" pitchFamily="18" charset="0"/>
                          </a:rPr>
                          <m:t>𝑡</m:t>
                        </m:r>
                      </m:e>
                      <m:sub>
                        <m:r>
                          <a:rPr lang="en-SG" i="1">
                            <a:latin typeface="Cambria Math" panose="02040503050406030204" pitchFamily="18" charset="0"/>
                          </a:rPr>
                          <m:t>𝑖</m:t>
                        </m:r>
                      </m:sub>
                    </m:sSub>
                  </m:oMath>
                </a14:m>
                <a:r>
                  <a:rPr lang="en-SG" dirty="0"/>
                  <a:t> is </a:t>
                </a:r>
                <a:r>
                  <a:rPr lang="en-SG" dirty="0" smtClean="0"/>
                  <a:t>a component of knot vector with a form of a non-descending sequence</a:t>
                </a:r>
              </a:p>
              <a:p>
                <a:pPr marL="0" indent="0">
                  <a:buNone/>
                </a:pPr>
                <a14:m>
                  <m:oMathPara xmlns:m="http://schemas.openxmlformats.org/officeDocument/2006/math">
                    <m:oMathParaPr>
                      <m:jc m:val="centerGroup"/>
                    </m:oMathParaPr>
                    <m:oMath xmlns:m="http://schemas.openxmlformats.org/officeDocument/2006/math">
                      <m:r>
                        <a:rPr lang="en-SG" b="1">
                          <a:latin typeface="Cambria Math" panose="02040503050406030204" pitchFamily="18" charset="0"/>
                        </a:rPr>
                        <m:t>𝐓</m:t>
                      </m:r>
                      <m:r>
                        <a:rPr lang="en-SG" i="1">
                          <a:latin typeface="Cambria Math" panose="02040503050406030204" pitchFamily="18" charset="0"/>
                        </a:rPr>
                        <m:t>=(</m:t>
                      </m:r>
                      <m:sSub>
                        <m:sSubPr>
                          <m:ctrlPr>
                            <a:rPr lang="en-SG" i="1">
                              <a:latin typeface="Cambria Math" panose="02040503050406030204" pitchFamily="18" charset="0"/>
                            </a:rPr>
                          </m:ctrlPr>
                        </m:sSubPr>
                        <m:e>
                          <m:r>
                            <a:rPr lang="en-SG" i="1">
                              <a:latin typeface="Cambria Math" panose="02040503050406030204" pitchFamily="18" charset="0"/>
                            </a:rPr>
                            <m:t>𝑡</m:t>
                          </m:r>
                        </m:e>
                        <m:sub>
                          <m:r>
                            <a:rPr lang="en-SG" i="1">
                              <a:latin typeface="Cambria Math" panose="02040503050406030204" pitchFamily="18" charset="0"/>
                            </a:rPr>
                            <m:t>0</m:t>
                          </m:r>
                        </m:sub>
                      </m:sSub>
                      <m:r>
                        <a:rPr lang="en-SG" i="1">
                          <a:latin typeface="Cambria Math" panose="02040503050406030204" pitchFamily="18" charset="0"/>
                        </a:rPr>
                        <m:t>,</m:t>
                      </m:r>
                      <m:sSub>
                        <m:sSubPr>
                          <m:ctrlPr>
                            <a:rPr lang="en-SG" i="1">
                              <a:latin typeface="Cambria Math" panose="02040503050406030204" pitchFamily="18" charset="0"/>
                            </a:rPr>
                          </m:ctrlPr>
                        </m:sSubPr>
                        <m:e>
                          <m:r>
                            <a:rPr lang="en-SG" i="1">
                              <a:latin typeface="Cambria Math" panose="02040503050406030204" pitchFamily="18" charset="0"/>
                            </a:rPr>
                            <m:t>𝑡</m:t>
                          </m:r>
                        </m:e>
                        <m:sub>
                          <m:r>
                            <a:rPr lang="en-SG" i="1">
                              <a:latin typeface="Cambria Math" panose="02040503050406030204" pitchFamily="18" charset="0"/>
                            </a:rPr>
                            <m:t>1</m:t>
                          </m:r>
                        </m:sub>
                      </m:sSub>
                      <m:r>
                        <a:rPr lang="en-SG" i="1">
                          <a:latin typeface="Cambria Math" panose="02040503050406030204" pitchFamily="18" charset="0"/>
                        </a:rPr>
                        <m:t>,</m:t>
                      </m:r>
                      <m:r>
                        <a:rPr lang="en-SG" i="1">
                          <a:latin typeface="Cambria Math" panose="02040503050406030204" pitchFamily="18" charset="0"/>
                          <a:ea typeface="Cambria Math" panose="02040503050406030204" pitchFamily="18" charset="0"/>
                        </a:rPr>
                        <m:t>⋯</m:t>
                      </m:r>
                      <m:r>
                        <a:rPr lang="en-SG" i="1">
                          <a:latin typeface="Cambria Math" panose="02040503050406030204" pitchFamily="18" charset="0"/>
                        </a:rPr>
                        <m:t>,</m:t>
                      </m:r>
                      <m:sSub>
                        <m:sSubPr>
                          <m:ctrlPr>
                            <a:rPr lang="en-SG" i="1">
                              <a:latin typeface="Cambria Math" panose="02040503050406030204" pitchFamily="18" charset="0"/>
                            </a:rPr>
                          </m:ctrlPr>
                        </m:sSubPr>
                        <m:e>
                          <m:r>
                            <a:rPr lang="en-SG" i="1">
                              <a:latin typeface="Cambria Math" panose="02040503050406030204" pitchFamily="18" charset="0"/>
                            </a:rPr>
                            <m:t>𝑡</m:t>
                          </m:r>
                        </m:e>
                        <m:sub>
                          <m:r>
                            <a:rPr lang="en-SG" i="1">
                              <a:latin typeface="Cambria Math" panose="02040503050406030204" pitchFamily="18" charset="0"/>
                            </a:rPr>
                            <m:t>𝑛</m:t>
                          </m:r>
                          <m:r>
                            <a:rPr lang="en-SG" i="1">
                              <a:latin typeface="Cambria Math" panose="02040503050406030204" pitchFamily="18" charset="0"/>
                            </a:rPr>
                            <m:t>−1</m:t>
                          </m:r>
                        </m:sub>
                      </m:sSub>
                      <m:r>
                        <a:rPr lang="en-SG" i="1">
                          <a:latin typeface="Cambria Math" panose="02040503050406030204" pitchFamily="18" charset="0"/>
                        </a:rPr>
                        <m:t>,</m:t>
                      </m:r>
                      <m:sSub>
                        <m:sSubPr>
                          <m:ctrlPr>
                            <a:rPr lang="en-SG" i="1">
                              <a:latin typeface="Cambria Math" panose="02040503050406030204" pitchFamily="18" charset="0"/>
                            </a:rPr>
                          </m:ctrlPr>
                        </m:sSubPr>
                        <m:e>
                          <m:r>
                            <a:rPr lang="en-SG" i="1">
                              <a:latin typeface="Cambria Math" panose="02040503050406030204" pitchFamily="18" charset="0"/>
                            </a:rPr>
                            <m:t>𝑡</m:t>
                          </m:r>
                        </m:e>
                        <m:sub>
                          <m:r>
                            <a:rPr lang="en-SG" i="1">
                              <a:latin typeface="Cambria Math" panose="02040503050406030204" pitchFamily="18" charset="0"/>
                            </a:rPr>
                            <m:t>𝑛</m:t>
                          </m:r>
                        </m:sub>
                      </m:sSub>
                      <m:r>
                        <a:rPr lang="en-SG" i="1">
                          <a:latin typeface="Cambria Math" panose="02040503050406030204" pitchFamily="18" charset="0"/>
                        </a:rPr>
                        <m:t>,</m:t>
                      </m:r>
                      <m:sSub>
                        <m:sSubPr>
                          <m:ctrlPr>
                            <a:rPr lang="en-SG" i="1">
                              <a:latin typeface="Cambria Math" panose="02040503050406030204" pitchFamily="18" charset="0"/>
                            </a:rPr>
                          </m:ctrlPr>
                        </m:sSubPr>
                        <m:e>
                          <m:r>
                            <a:rPr lang="en-SG" i="1">
                              <a:latin typeface="Cambria Math" panose="02040503050406030204" pitchFamily="18" charset="0"/>
                            </a:rPr>
                            <m:t>𝑡</m:t>
                          </m:r>
                        </m:e>
                        <m:sub>
                          <m:r>
                            <a:rPr lang="en-SG" i="1">
                              <a:latin typeface="Cambria Math" panose="02040503050406030204" pitchFamily="18" charset="0"/>
                            </a:rPr>
                            <m:t>𝑛</m:t>
                          </m:r>
                          <m:r>
                            <a:rPr lang="en-SG" i="1">
                              <a:latin typeface="Cambria Math" panose="02040503050406030204" pitchFamily="18" charset="0"/>
                            </a:rPr>
                            <m:t>+1</m:t>
                          </m:r>
                        </m:sub>
                      </m:sSub>
                      <m:r>
                        <a:rPr lang="en-SG" i="1">
                          <a:latin typeface="Cambria Math" panose="02040503050406030204" pitchFamily="18" charset="0"/>
                        </a:rPr>
                        <m:t>,</m:t>
                      </m:r>
                      <m:r>
                        <a:rPr lang="en-SG" i="1">
                          <a:latin typeface="Cambria Math" panose="02040503050406030204" pitchFamily="18" charset="0"/>
                          <a:ea typeface="Cambria Math" panose="02040503050406030204" pitchFamily="18" charset="0"/>
                        </a:rPr>
                        <m:t>⋯</m:t>
                      </m:r>
                      <m:r>
                        <a:rPr lang="en-SG" i="1">
                          <a:latin typeface="Cambria Math" panose="02040503050406030204" pitchFamily="18" charset="0"/>
                        </a:rPr>
                        <m:t>,</m:t>
                      </m:r>
                      <m:sSub>
                        <m:sSubPr>
                          <m:ctrlPr>
                            <a:rPr lang="en-SG" i="1">
                              <a:latin typeface="Cambria Math" panose="02040503050406030204" pitchFamily="18" charset="0"/>
                            </a:rPr>
                          </m:ctrlPr>
                        </m:sSubPr>
                        <m:e>
                          <m:r>
                            <a:rPr lang="en-SG" i="1">
                              <a:latin typeface="Cambria Math" panose="02040503050406030204" pitchFamily="18" charset="0"/>
                            </a:rPr>
                            <m:t>𝑡</m:t>
                          </m:r>
                        </m:e>
                        <m:sub>
                          <m:r>
                            <a:rPr lang="en-SG" i="1">
                              <a:latin typeface="Cambria Math" panose="02040503050406030204" pitchFamily="18" charset="0"/>
                            </a:rPr>
                            <m:t>𝑛</m:t>
                          </m:r>
                          <m:r>
                            <a:rPr lang="en-SG" i="1">
                              <a:latin typeface="Cambria Math" panose="02040503050406030204" pitchFamily="18" charset="0"/>
                            </a:rPr>
                            <m:t>+</m:t>
                          </m:r>
                          <m:r>
                            <a:rPr lang="en-SG" i="1">
                              <a:latin typeface="Cambria Math" panose="02040503050406030204" pitchFamily="18" charset="0"/>
                            </a:rPr>
                            <m:t>𝑘</m:t>
                          </m:r>
                          <m:r>
                            <a:rPr lang="en-SG" b="0" i="1" smtClean="0">
                              <a:latin typeface="Cambria Math" panose="02040503050406030204" pitchFamily="18" charset="0"/>
                            </a:rPr>
                            <m:t>+1</m:t>
                          </m:r>
                        </m:sub>
                      </m:sSub>
                      <m:r>
                        <a:rPr lang="en-SG" i="1">
                          <a:latin typeface="Cambria Math" panose="02040503050406030204" pitchFamily="18" charset="0"/>
                        </a:rPr>
                        <m:t>)</m:t>
                      </m:r>
                    </m:oMath>
                  </m:oMathPara>
                </a14:m>
                <a:endParaRPr lang="en-SG" dirty="0" smtClean="0"/>
              </a:p>
              <a:p>
                <a:pPr marL="0" indent="0">
                  <a:buNone/>
                </a:pPr>
                <a:r>
                  <a:rPr lang="en-SG" dirty="0" smtClean="0"/>
                  <a:t>sometimes, through identifying the two end of subinterval, we can collapse it. </a:t>
                </a:r>
                <a:r>
                  <a:rPr lang="en-US" dirty="0" smtClean="0"/>
                  <a:t>A designer always adapt collapsing the first of k+1 nots to 0 and the end of k+1     knots to 1 in order to avoid missing curve parts at two ends of knots sequence, we call this kind of knot vector open uniform vector. </a:t>
                </a:r>
                <a:endParaRPr lang="en-SG" dirty="0"/>
              </a:p>
              <a:p>
                <a:r>
                  <a:rPr lang="en-SG" dirty="0" smtClean="0"/>
                  <a:t>Usually, intervals in a knot vector defines all the basis polynomials what we need to construct any spline constrained by control points. </a:t>
                </a:r>
              </a:p>
              <a:p>
                <a:r>
                  <a:rPr lang="en-SG" dirty="0" smtClean="0"/>
                  <a:t>To </a:t>
                </a:r>
                <a:r>
                  <a:rPr lang="en-SG" dirty="0"/>
                  <a:t>define a B-spline </a:t>
                </a:r>
                <a:r>
                  <a:rPr lang="en-SG" dirty="0" smtClean="0"/>
                  <a:t>curve, there are three information should be provided: a degree k, n+1 </a:t>
                </a:r>
                <a:r>
                  <a:rPr lang="en-SG" dirty="0"/>
                  <a:t>control points </a:t>
                </a:r>
                <a14:m>
                  <m:oMath xmlns:m="http://schemas.openxmlformats.org/officeDocument/2006/math">
                    <m:sSub>
                      <m:sSubPr>
                        <m:ctrlPr>
                          <a:rPr lang="en-SG" i="1">
                            <a:latin typeface="Cambria Math" panose="02040503050406030204" pitchFamily="18" charset="0"/>
                          </a:rPr>
                        </m:ctrlPr>
                      </m:sSubPr>
                      <m:e>
                        <m:r>
                          <a:rPr lang="en-SG" b="1">
                            <a:latin typeface="Cambria Math" panose="02040503050406030204" pitchFamily="18" charset="0"/>
                          </a:rPr>
                          <m:t>𝐩</m:t>
                        </m:r>
                      </m:e>
                      <m:sub>
                        <m:r>
                          <a:rPr lang="en-SG" i="1">
                            <a:latin typeface="Cambria Math" panose="02040503050406030204" pitchFamily="18" charset="0"/>
                          </a:rPr>
                          <m:t>0</m:t>
                        </m:r>
                      </m:sub>
                    </m:sSub>
                    <m:r>
                      <a:rPr lang="en-SG" i="1">
                        <a:latin typeface="Cambria Math" panose="02040503050406030204" pitchFamily="18" charset="0"/>
                      </a:rPr>
                      <m:t>,</m:t>
                    </m:r>
                    <m:sSub>
                      <m:sSubPr>
                        <m:ctrlPr>
                          <a:rPr lang="en-SG" i="1">
                            <a:latin typeface="Cambria Math" panose="02040503050406030204" pitchFamily="18" charset="0"/>
                          </a:rPr>
                        </m:ctrlPr>
                      </m:sSubPr>
                      <m:e>
                        <m:r>
                          <a:rPr lang="en-SG" b="1">
                            <a:latin typeface="Cambria Math" panose="02040503050406030204" pitchFamily="18" charset="0"/>
                          </a:rPr>
                          <m:t>𝐩</m:t>
                        </m:r>
                      </m:e>
                      <m:sub>
                        <m:r>
                          <a:rPr lang="en-SG" i="1">
                            <a:latin typeface="Cambria Math" panose="02040503050406030204" pitchFamily="18" charset="0"/>
                          </a:rPr>
                          <m:t>1</m:t>
                        </m:r>
                      </m:sub>
                    </m:sSub>
                    <m:r>
                      <a:rPr lang="en-SG" i="1">
                        <a:latin typeface="Cambria Math" panose="02040503050406030204" pitchFamily="18" charset="0"/>
                      </a:rPr>
                      <m:t>,</m:t>
                    </m:r>
                    <m:r>
                      <a:rPr lang="en-SG" i="1">
                        <a:latin typeface="Cambria Math" panose="02040503050406030204" pitchFamily="18" charset="0"/>
                        <a:ea typeface="Cambria Math" panose="02040503050406030204" pitchFamily="18" charset="0"/>
                      </a:rPr>
                      <m:t>⋯,</m:t>
                    </m:r>
                    <m:sSub>
                      <m:sSubPr>
                        <m:ctrlPr>
                          <a:rPr lang="en-SG" i="1">
                            <a:latin typeface="Cambria Math" panose="02040503050406030204" pitchFamily="18" charset="0"/>
                            <a:ea typeface="Cambria Math" panose="02040503050406030204" pitchFamily="18" charset="0"/>
                          </a:rPr>
                        </m:ctrlPr>
                      </m:sSubPr>
                      <m:e>
                        <m:r>
                          <a:rPr lang="en-SG" b="1">
                            <a:latin typeface="Cambria Math" panose="02040503050406030204" pitchFamily="18" charset="0"/>
                            <a:ea typeface="Cambria Math" panose="02040503050406030204" pitchFamily="18" charset="0"/>
                          </a:rPr>
                          <m:t>𝐩</m:t>
                        </m:r>
                      </m:e>
                      <m:sub>
                        <m:r>
                          <a:rPr lang="en-SG" i="1">
                            <a:latin typeface="Cambria Math" panose="02040503050406030204" pitchFamily="18" charset="0"/>
                            <a:ea typeface="Cambria Math" panose="02040503050406030204" pitchFamily="18" charset="0"/>
                          </a:rPr>
                          <m:t>𝑛</m:t>
                        </m:r>
                      </m:sub>
                    </m:sSub>
                  </m:oMath>
                </a14:m>
                <a:r>
                  <a:rPr lang="en-SG" dirty="0"/>
                  <a:t> and </a:t>
                </a:r>
                <a14:m>
                  <m:oMath xmlns:m="http://schemas.openxmlformats.org/officeDocument/2006/math">
                    <m:r>
                      <a:rPr lang="en-SG" i="1" dirty="0">
                        <a:latin typeface="Cambria Math" panose="02040503050406030204" pitchFamily="18" charset="0"/>
                      </a:rPr>
                      <m:t>𝑛</m:t>
                    </m:r>
                    <m:r>
                      <a:rPr lang="en-SG" i="1" dirty="0">
                        <a:latin typeface="Cambria Math" panose="02040503050406030204" pitchFamily="18" charset="0"/>
                      </a:rPr>
                      <m:t>+</m:t>
                    </m:r>
                    <m:r>
                      <a:rPr lang="en-SG" i="1" dirty="0">
                        <a:latin typeface="Cambria Math" panose="02040503050406030204" pitchFamily="18" charset="0"/>
                      </a:rPr>
                      <m:t>𝑘</m:t>
                    </m:r>
                    <m:r>
                      <a:rPr lang="en-SG" i="1" dirty="0">
                        <a:latin typeface="Cambria Math" panose="02040503050406030204" pitchFamily="18" charset="0"/>
                      </a:rPr>
                      <m:t>+2</m:t>
                    </m:r>
                  </m:oMath>
                </a14:m>
                <a:r>
                  <a:rPr lang="en-SG" dirty="0"/>
                  <a:t> dimensions knot vector </a:t>
                </a:r>
                <a14:m>
                  <m:oMath xmlns:m="http://schemas.openxmlformats.org/officeDocument/2006/math">
                    <m:d>
                      <m:dPr>
                        <m:ctrlPr>
                          <a:rPr lang="en-SG" i="1">
                            <a:latin typeface="Cambria Math" panose="02040503050406030204" pitchFamily="18" charset="0"/>
                          </a:rPr>
                        </m:ctrlPr>
                      </m:dPr>
                      <m:e>
                        <m:sSub>
                          <m:sSubPr>
                            <m:ctrlPr>
                              <a:rPr lang="en-SG" i="1">
                                <a:latin typeface="Cambria Math" panose="02040503050406030204" pitchFamily="18" charset="0"/>
                              </a:rPr>
                            </m:ctrlPr>
                          </m:sSubPr>
                          <m:e>
                            <m:r>
                              <a:rPr lang="en-SG" i="1">
                                <a:latin typeface="Cambria Math" panose="02040503050406030204" pitchFamily="18" charset="0"/>
                              </a:rPr>
                              <m:t>𝑡</m:t>
                            </m:r>
                          </m:e>
                          <m:sub>
                            <m:r>
                              <a:rPr lang="en-SG" i="1">
                                <a:latin typeface="Cambria Math" panose="02040503050406030204" pitchFamily="18" charset="0"/>
                              </a:rPr>
                              <m:t>0</m:t>
                            </m:r>
                          </m:sub>
                        </m:sSub>
                        <m:r>
                          <a:rPr lang="en-SG" i="1">
                            <a:latin typeface="Cambria Math" panose="02040503050406030204" pitchFamily="18" charset="0"/>
                          </a:rPr>
                          <m:t>,</m:t>
                        </m:r>
                        <m:sSub>
                          <m:sSubPr>
                            <m:ctrlPr>
                              <a:rPr lang="en-SG" i="1">
                                <a:latin typeface="Cambria Math" panose="02040503050406030204" pitchFamily="18" charset="0"/>
                              </a:rPr>
                            </m:ctrlPr>
                          </m:sSubPr>
                          <m:e>
                            <m:r>
                              <a:rPr lang="en-SG" i="1">
                                <a:latin typeface="Cambria Math" panose="02040503050406030204" pitchFamily="18" charset="0"/>
                              </a:rPr>
                              <m:t>𝑡</m:t>
                            </m:r>
                          </m:e>
                          <m:sub>
                            <m:r>
                              <a:rPr lang="en-SG" i="1">
                                <a:latin typeface="Cambria Math" panose="02040503050406030204" pitchFamily="18" charset="0"/>
                              </a:rPr>
                              <m:t>1</m:t>
                            </m:r>
                          </m:sub>
                        </m:sSub>
                        <m:r>
                          <a:rPr lang="en-SG" i="1">
                            <a:latin typeface="Cambria Math" panose="02040503050406030204" pitchFamily="18" charset="0"/>
                          </a:rPr>
                          <m:t>,</m:t>
                        </m:r>
                        <m:r>
                          <a:rPr lang="en-SG" i="1">
                            <a:latin typeface="Cambria Math" panose="02040503050406030204" pitchFamily="18" charset="0"/>
                            <a:ea typeface="Cambria Math" panose="02040503050406030204" pitchFamily="18" charset="0"/>
                          </a:rPr>
                          <m:t>⋯,</m:t>
                        </m:r>
                        <m:sSub>
                          <m:sSubPr>
                            <m:ctrlPr>
                              <a:rPr lang="en-SG" i="1">
                                <a:latin typeface="Cambria Math" panose="02040503050406030204" pitchFamily="18" charset="0"/>
                                <a:ea typeface="Cambria Math" panose="02040503050406030204" pitchFamily="18" charset="0"/>
                              </a:rPr>
                            </m:ctrlPr>
                          </m:sSubPr>
                          <m:e>
                            <m:r>
                              <a:rPr lang="en-SG" i="1">
                                <a:latin typeface="Cambria Math" panose="02040503050406030204" pitchFamily="18" charset="0"/>
                                <a:ea typeface="Cambria Math" panose="02040503050406030204" pitchFamily="18" charset="0"/>
                              </a:rPr>
                              <m:t>𝑡</m:t>
                            </m:r>
                          </m:e>
                          <m:sub>
                            <m:r>
                              <a:rPr lang="en-SG" i="1">
                                <a:latin typeface="Cambria Math" panose="02040503050406030204" pitchFamily="18" charset="0"/>
                                <a:ea typeface="Cambria Math" panose="02040503050406030204" pitchFamily="18" charset="0"/>
                              </a:rPr>
                              <m:t>𝑛</m:t>
                            </m:r>
                            <m:r>
                              <a:rPr lang="en-SG" i="1">
                                <a:latin typeface="Cambria Math" panose="02040503050406030204" pitchFamily="18" charset="0"/>
                                <a:ea typeface="Cambria Math" panose="02040503050406030204" pitchFamily="18" charset="0"/>
                              </a:rPr>
                              <m:t>+</m:t>
                            </m:r>
                            <m:r>
                              <a:rPr lang="en-SG" i="1">
                                <a:latin typeface="Cambria Math" panose="02040503050406030204" pitchFamily="18" charset="0"/>
                                <a:ea typeface="Cambria Math" panose="02040503050406030204" pitchFamily="18" charset="0"/>
                              </a:rPr>
                              <m:t>𝑘</m:t>
                            </m:r>
                            <m:r>
                              <a:rPr lang="en-SG" b="0" i="1" smtClean="0">
                                <a:latin typeface="Cambria Math" panose="02040503050406030204" pitchFamily="18" charset="0"/>
                                <a:ea typeface="Cambria Math" panose="02040503050406030204" pitchFamily="18" charset="0"/>
                              </a:rPr>
                              <m:t>+1</m:t>
                            </m:r>
                          </m:sub>
                        </m:sSub>
                      </m:e>
                    </m:d>
                  </m:oMath>
                </a14:m>
                <a:endParaRPr lang="en-SG" dirty="0" smtClean="0"/>
              </a:p>
              <a:p>
                <a:endParaRPr lang="en-SG" dirty="0" smtClean="0"/>
              </a:p>
              <a:p>
                <a:pPr marL="0" indent="0">
                  <a:buNone/>
                </a:pPr>
                <a:endParaRPr lang="en-SG"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838200" y="1825624"/>
                <a:ext cx="10991850" cy="4607833"/>
              </a:xfrm>
              <a:blipFill>
                <a:blip r:embed="rId2"/>
                <a:stretch>
                  <a:fillRect l="-998" t="-2646" r="-499"/>
                </a:stretch>
              </a:blipFill>
            </p:spPr>
            <p:txBody>
              <a:bodyPr/>
              <a:lstStyle/>
              <a:p>
                <a:r>
                  <a:rPr lang="en-SG">
                    <a:noFill/>
                  </a:rPr>
                  <a:t> </a:t>
                </a:r>
              </a:p>
            </p:txBody>
          </p:sp>
        </mc:Fallback>
      </mc:AlternateContent>
    </p:spTree>
    <p:extLst>
      <p:ext uri="{BB962C8B-B14F-4D97-AF65-F5344CB8AC3E}">
        <p14:creationId xmlns:p14="http://schemas.microsoft.com/office/powerpoint/2010/main" val="153599391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Geometry of curve – B-spline curves</a:t>
            </a:r>
          </a:p>
        </p:txBody>
      </p:sp>
      <p:sp>
        <p:nvSpPr>
          <p:cNvPr id="3" name="内容占位符 2"/>
          <p:cNvSpPr>
            <a:spLocks noGrp="1"/>
          </p:cNvSpPr>
          <p:nvPr>
            <p:ph idx="1"/>
          </p:nvPr>
        </p:nvSpPr>
        <p:spPr/>
        <p:txBody>
          <a:bodyPr/>
          <a:lstStyle/>
          <a:p>
            <a:r>
              <a:rPr lang="en-SG" dirty="0" smtClean="0"/>
              <a:t>For example, given n=3,k=1, </a:t>
            </a:r>
            <a:r>
              <a:rPr lang="en-SG" b="1" dirty="0" smtClean="0"/>
              <a:t>T</a:t>
            </a:r>
            <a:r>
              <a:rPr lang="en-SG" dirty="0" smtClean="0"/>
              <a:t>=(0,0,1/3,2/3,1,1) , we have</a:t>
            </a:r>
          </a:p>
          <a:p>
            <a:endParaRPr lang="en-SG" dirty="0" smtClean="0"/>
          </a:p>
          <a:p>
            <a:endParaRPr lang="en-SG" dirty="0"/>
          </a:p>
        </p:txBody>
      </p:sp>
      <p:graphicFrame>
        <p:nvGraphicFramePr>
          <p:cNvPr id="4" name="对象 3"/>
          <p:cNvGraphicFramePr>
            <a:graphicFrameLocks noChangeAspect="1"/>
          </p:cNvGraphicFramePr>
          <p:nvPr>
            <p:extLst>
              <p:ext uri="{D42A27DB-BD31-4B8C-83A1-F6EECF244321}">
                <p14:modId xmlns:p14="http://schemas.microsoft.com/office/powerpoint/2010/main" val="2962357213"/>
              </p:ext>
            </p:extLst>
          </p:nvPr>
        </p:nvGraphicFramePr>
        <p:xfrm>
          <a:off x="811213" y="5697538"/>
          <a:ext cx="4552950" cy="469900"/>
        </p:xfrm>
        <a:graphic>
          <a:graphicData uri="http://schemas.openxmlformats.org/presentationml/2006/ole">
            <mc:AlternateContent xmlns:mc="http://schemas.openxmlformats.org/markup-compatibility/2006">
              <mc:Choice xmlns:v="urn:schemas-microsoft-com:vml" Requires="v">
                <p:oleObj spid="_x0000_s23749" name="Equation" r:id="rId3" imgW="2336760" imgH="241200" progId="Equation.DSMT4">
                  <p:embed/>
                </p:oleObj>
              </mc:Choice>
              <mc:Fallback>
                <p:oleObj name="Equation" r:id="rId3" imgW="2336760" imgH="241200" progId="Equation.DSMT4">
                  <p:embed/>
                  <p:pic>
                    <p:nvPicPr>
                      <p:cNvPr id="0" name=""/>
                      <p:cNvPicPr/>
                      <p:nvPr/>
                    </p:nvPicPr>
                    <p:blipFill>
                      <a:blip r:embed="rId4"/>
                      <a:stretch>
                        <a:fillRect/>
                      </a:stretch>
                    </p:blipFill>
                    <p:spPr>
                      <a:xfrm>
                        <a:off x="811213" y="5697538"/>
                        <a:ext cx="4552950" cy="469900"/>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999311399"/>
              </p:ext>
            </p:extLst>
          </p:nvPr>
        </p:nvGraphicFramePr>
        <p:xfrm>
          <a:off x="865188" y="3030538"/>
          <a:ext cx="4445000" cy="2036762"/>
        </p:xfrm>
        <a:graphic>
          <a:graphicData uri="http://schemas.openxmlformats.org/presentationml/2006/ole">
            <mc:AlternateContent xmlns:mc="http://schemas.openxmlformats.org/markup-compatibility/2006">
              <mc:Choice xmlns:v="urn:schemas-microsoft-com:vml" Requires="v">
                <p:oleObj spid="_x0000_s23750" name="Equation" r:id="rId5" imgW="3162240" imgH="1447560" progId="Equation.DSMT4">
                  <p:embed/>
                </p:oleObj>
              </mc:Choice>
              <mc:Fallback>
                <p:oleObj name="Equation" r:id="rId5" imgW="3162240" imgH="1447560" progId="Equation.DSMT4">
                  <p:embed/>
                  <p:pic>
                    <p:nvPicPr>
                      <p:cNvPr id="0" name=""/>
                      <p:cNvPicPr/>
                      <p:nvPr/>
                    </p:nvPicPr>
                    <p:blipFill>
                      <a:blip r:embed="rId6"/>
                      <a:stretch>
                        <a:fillRect/>
                      </a:stretch>
                    </p:blipFill>
                    <p:spPr>
                      <a:xfrm>
                        <a:off x="865188" y="3030538"/>
                        <a:ext cx="4445000" cy="2036762"/>
                      </a:xfrm>
                      <a:prstGeom prst="rect">
                        <a:avLst/>
                      </a:prstGeom>
                    </p:spPr>
                  </p:pic>
                </p:oleObj>
              </mc:Fallback>
            </mc:AlternateContent>
          </a:graphicData>
        </a:graphic>
      </p:graphicFrame>
      <p:pic>
        <p:nvPicPr>
          <p:cNvPr id="6" name="图片 5"/>
          <p:cNvPicPr>
            <a:picLocks noChangeAspect="1"/>
          </p:cNvPicPr>
          <p:nvPr/>
        </p:nvPicPr>
        <p:blipFill>
          <a:blip r:embed="rId7"/>
          <a:stretch>
            <a:fillRect/>
          </a:stretch>
        </p:blipFill>
        <p:spPr>
          <a:xfrm>
            <a:off x="6096000" y="2453422"/>
            <a:ext cx="4866751" cy="3633000"/>
          </a:xfrm>
          <a:prstGeom prst="rect">
            <a:avLst/>
          </a:prstGeom>
        </p:spPr>
      </p:pic>
    </p:spTree>
    <p:extLst>
      <p:ext uri="{BB962C8B-B14F-4D97-AF65-F5344CB8AC3E}">
        <p14:creationId xmlns:p14="http://schemas.microsoft.com/office/powerpoint/2010/main" val="263893123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Geometry of curve – B-spline curves</a:t>
            </a:r>
          </a:p>
        </p:txBody>
      </p:sp>
      <p:grpSp>
        <p:nvGrpSpPr>
          <p:cNvPr id="65" name="组合 64"/>
          <p:cNvGrpSpPr/>
          <p:nvPr/>
        </p:nvGrpSpPr>
        <p:grpSpPr>
          <a:xfrm>
            <a:off x="2182440" y="1848639"/>
            <a:ext cx="7827119" cy="3063773"/>
            <a:chOff x="2182440" y="1910422"/>
            <a:chExt cx="7827119" cy="3063773"/>
          </a:xfrm>
        </p:grpSpPr>
        <p:sp>
          <p:nvSpPr>
            <p:cNvPr id="26" name="文本框 25"/>
            <p:cNvSpPr txBox="1"/>
            <p:nvPr/>
          </p:nvSpPr>
          <p:spPr>
            <a:xfrm>
              <a:off x="6729314" y="1910422"/>
              <a:ext cx="691979" cy="369332"/>
            </a:xfrm>
            <a:prstGeom prst="rect">
              <a:avLst/>
            </a:prstGeom>
            <a:noFill/>
          </p:spPr>
          <p:txBody>
            <a:bodyPr wrap="square" rtlCol="0">
              <a:spAutoFit/>
            </a:bodyPr>
            <a:lstStyle/>
            <a:p>
              <a:r>
                <a:rPr lang="en-SG" dirty="0" smtClean="0"/>
                <a:t>p</a:t>
              </a:r>
              <a:r>
                <a:rPr lang="en-SG" baseline="-25000" dirty="0" smtClean="0"/>
                <a:t>i+1</a:t>
              </a:r>
              <a:endParaRPr lang="en-SG" sz="1200" baseline="-25000" dirty="0"/>
            </a:p>
          </p:txBody>
        </p:sp>
        <p:grpSp>
          <p:nvGrpSpPr>
            <p:cNvPr id="64" name="组合 63"/>
            <p:cNvGrpSpPr/>
            <p:nvPr/>
          </p:nvGrpSpPr>
          <p:grpSpPr>
            <a:xfrm>
              <a:off x="2182440" y="2065547"/>
              <a:ext cx="7827119" cy="2908648"/>
              <a:chOff x="2139213" y="2102794"/>
              <a:chExt cx="7827119" cy="2908648"/>
            </a:xfrm>
          </p:grpSpPr>
          <p:sp>
            <p:nvSpPr>
              <p:cNvPr id="4" name="流程图: 接点 3"/>
              <p:cNvSpPr/>
              <p:nvPr/>
            </p:nvSpPr>
            <p:spPr>
              <a:xfrm>
                <a:off x="3297195" y="3282777"/>
                <a:ext cx="98854" cy="11121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 name="流程图: 接点 5"/>
              <p:cNvSpPr/>
              <p:nvPr/>
            </p:nvSpPr>
            <p:spPr>
              <a:xfrm>
                <a:off x="4345460" y="2583527"/>
                <a:ext cx="98854" cy="11121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流程图: 接点 6"/>
              <p:cNvSpPr/>
              <p:nvPr/>
            </p:nvSpPr>
            <p:spPr>
              <a:xfrm>
                <a:off x="5482282" y="3227172"/>
                <a:ext cx="98854" cy="11121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 name="流程图: 接点 7"/>
              <p:cNvSpPr/>
              <p:nvPr/>
            </p:nvSpPr>
            <p:spPr>
              <a:xfrm>
                <a:off x="6845644" y="2347718"/>
                <a:ext cx="98854" cy="11121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流程图: 接点 8"/>
              <p:cNvSpPr/>
              <p:nvPr/>
            </p:nvSpPr>
            <p:spPr>
              <a:xfrm>
                <a:off x="8036012" y="2994454"/>
                <a:ext cx="98854" cy="11121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1" name="直接连接符 10"/>
              <p:cNvCxnSpPr>
                <a:endCxn id="6" idx="2"/>
              </p:cNvCxnSpPr>
              <p:nvPr/>
            </p:nvCxnSpPr>
            <p:spPr>
              <a:xfrm flipV="1">
                <a:off x="3332145" y="2639133"/>
                <a:ext cx="1013315" cy="685287"/>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4444314" y="2667965"/>
                <a:ext cx="1087395" cy="588039"/>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连接符 18"/>
              <p:cNvCxnSpPr>
                <a:endCxn id="8" idx="3"/>
              </p:cNvCxnSpPr>
              <p:nvPr/>
            </p:nvCxnSpPr>
            <p:spPr>
              <a:xfrm flipV="1">
                <a:off x="5531709" y="2442643"/>
                <a:ext cx="1328412" cy="827776"/>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8" idx="2"/>
                <a:endCxn id="9" idx="1"/>
              </p:cNvCxnSpPr>
              <p:nvPr/>
            </p:nvCxnSpPr>
            <p:spPr>
              <a:xfrm>
                <a:off x="6845644" y="2403324"/>
                <a:ext cx="1204845" cy="607416"/>
              </a:xfrm>
              <a:prstGeom prst="line">
                <a:avLst/>
              </a:prstGeom>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2842053" y="3105665"/>
                <a:ext cx="691979" cy="369332"/>
              </a:xfrm>
              <a:prstGeom prst="rect">
                <a:avLst/>
              </a:prstGeom>
              <a:noFill/>
            </p:spPr>
            <p:txBody>
              <a:bodyPr wrap="square" rtlCol="0">
                <a:spAutoFit/>
              </a:bodyPr>
              <a:lstStyle/>
              <a:p>
                <a:r>
                  <a:rPr lang="en-SG" dirty="0" smtClean="0"/>
                  <a:t>p</a:t>
                </a:r>
                <a:r>
                  <a:rPr lang="en-SG" baseline="-25000" dirty="0" smtClean="0"/>
                  <a:t>i-2</a:t>
                </a:r>
                <a:endParaRPr lang="en-SG" sz="1200" baseline="-25000" dirty="0"/>
              </a:p>
            </p:txBody>
          </p:sp>
          <p:sp>
            <p:nvSpPr>
              <p:cNvPr id="24" name="文本框 23"/>
              <p:cNvSpPr txBox="1"/>
              <p:nvPr/>
            </p:nvSpPr>
            <p:spPr>
              <a:xfrm>
                <a:off x="4182762" y="2102794"/>
                <a:ext cx="691979" cy="369332"/>
              </a:xfrm>
              <a:prstGeom prst="rect">
                <a:avLst/>
              </a:prstGeom>
              <a:noFill/>
            </p:spPr>
            <p:txBody>
              <a:bodyPr wrap="square" rtlCol="0">
                <a:spAutoFit/>
              </a:bodyPr>
              <a:lstStyle/>
              <a:p>
                <a:r>
                  <a:rPr lang="en-SG" dirty="0" smtClean="0"/>
                  <a:t>p</a:t>
                </a:r>
                <a:r>
                  <a:rPr lang="en-SG" baseline="-25000" dirty="0" smtClean="0"/>
                  <a:t>i-1</a:t>
                </a:r>
                <a:endParaRPr lang="en-SG" sz="1200" baseline="-25000" dirty="0"/>
              </a:p>
            </p:txBody>
          </p:sp>
          <p:sp>
            <p:nvSpPr>
              <p:cNvPr id="25" name="文本框 24"/>
              <p:cNvSpPr txBox="1"/>
              <p:nvPr/>
            </p:nvSpPr>
            <p:spPr>
              <a:xfrm>
                <a:off x="5323763" y="2723629"/>
                <a:ext cx="691979" cy="369332"/>
              </a:xfrm>
              <a:prstGeom prst="rect">
                <a:avLst/>
              </a:prstGeom>
              <a:noFill/>
            </p:spPr>
            <p:txBody>
              <a:bodyPr wrap="square" rtlCol="0">
                <a:spAutoFit/>
              </a:bodyPr>
              <a:lstStyle/>
              <a:p>
                <a:r>
                  <a:rPr lang="en-SG" dirty="0" smtClean="0"/>
                  <a:t>p</a:t>
                </a:r>
                <a:r>
                  <a:rPr lang="en-SG" baseline="-25000" dirty="0" smtClean="0"/>
                  <a:t>i</a:t>
                </a:r>
                <a:endParaRPr lang="en-SG" sz="1200" baseline="-25000" dirty="0"/>
              </a:p>
            </p:txBody>
          </p:sp>
          <p:sp>
            <p:nvSpPr>
              <p:cNvPr id="27" name="文本框 26"/>
              <p:cNvSpPr txBox="1"/>
              <p:nvPr/>
            </p:nvSpPr>
            <p:spPr>
              <a:xfrm>
                <a:off x="8036012" y="2530197"/>
                <a:ext cx="691979" cy="369332"/>
              </a:xfrm>
              <a:prstGeom prst="rect">
                <a:avLst/>
              </a:prstGeom>
              <a:noFill/>
            </p:spPr>
            <p:txBody>
              <a:bodyPr wrap="square" rtlCol="0">
                <a:spAutoFit/>
              </a:bodyPr>
              <a:lstStyle/>
              <a:p>
                <a:r>
                  <a:rPr lang="en-SG" dirty="0" smtClean="0"/>
                  <a:t>p</a:t>
                </a:r>
                <a:r>
                  <a:rPr lang="en-SG" baseline="-25000" dirty="0" smtClean="0"/>
                  <a:t>i+2</a:t>
                </a:r>
                <a:endParaRPr lang="en-SG" sz="1200" baseline="-25000" dirty="0"/>
              </a:p>
            </p:txBody>
          </p:sp>
          <p:cxnSp>
            <p:nvCxnSpPr>
              <p:cNvPr id="29" name="直接连接符 28"/>
              <p:cNvCxnSpPr/>
              <p:nvPr/>
            </p:nvCxnSpPr>
            <p:spPr>
              <a:xfrm>
                <a:off x="2187146" y="4584357"/>
                <a:ext cx="7451124" cy="33981"/>
              </a:xfrm>
              <a:prstGeom prst="line">
                <a:avLst/>
              </a:prstGeom>
            </p:spPr>
            <p:style>
              <a:lnRef idx="1">
                <a:schemeClr val="dk1"/>
              </a:lnRef>
              <a:fillRef idx="0">
                <a:schemeClr val="dk1"/>
              </a:fillRef>
              <a:effectRef idx="0">
                <a:schemeClr val="dk1"/>
              </a:effectRef>
              <a:fontRef idx="minor">
                <a:schemeClr val="tx1"/>
              </a:fontRef>
            </p:style>
          </p:cxnSp>
          <p:sp>
            <p:nvSpPr>
              <p:cNvPr id="32" name="等腰三角形 31"/>
              <p:cNvSpPr/>
              <p:nvPr/>
            </p:nvSpPr>
            <p:spPr>
              <a:xfrm>
                <a:off x="3332145" y="4507127"/>
                <a:ext cx="63904" cy="13592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4" name="等腰三角形 33"/>
              <p:cNvSpPr/>
              <p:nvPr/>
            </p:nvSpPr>
            <p:spPr>
              <a:xfrm>
                <a:off x="2278141" y="4507127"/>
                <a:ext cx="63904" cy="13592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5" name="等腰三角形 34"/>
              <p:cNvSpPr/>
              <p:nvPr/>
            </p:nvSpPr>
            <p:spPr>
              <a:xfrm>
                <a:off x="9049327" y="4519484"/>
                <a:ext cx="63904" cy="13592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6" name="等腰三角形 35"/>
              <p:cNvSpPr/>
              <p:nvPr/>
            </p:nvSpPr>
            <p:spPr>
              <a:xfrm>
                <a:off x="4362935" y="4516395"/>
                <a:ext cx="63904" cy="13592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7" name="等腰三角形 36"/>
              <p:cNvSpPr/>
              <p:nvPr/>
            </p:nvSpPr>
            <p:spPr>
              <a:xfrm>
                <a:off x="8050489" y="4507127"/>
                <a:ext cx="63904" cy="13592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8" name="等腰三角形 37"/>
              <p:cNvSpPr/>
              <p:nvPr/>
            </p:nvSpPr>
            <p:spPr>
              <a:xfrm>
                <a:off x="6796217" y="4522573"/>
                <a:ext cx="63904" cy="13592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9" name="等腰三角形 38"/>
              <p:cNvSpPr/>
              <p:nvPr/>
            </p:nvSpPr>
            <p:spPr>
              <a:xfrm>
                <a:off x="5499757" y="4516395"/>
                <a:ext cx="63904" cy="13592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43" name="直接连接符 42"/>
              <p:cNvCxnSpPr>
                <a:stCxn id="32" idx="5"/>
                <a:endCxn id="6" idx="4"/>
              </p:cNvCxnSpPr>
              <p:nvPr/>
            </p:nvCxnSpPr>
            <p:spPr>
              <a:xfrm flipV="1">
                <a:off x="3380073" y="2694738"/>
                <a:ext cx="1014814" cy="1880351"/>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5" name="直接连接符 44"/>
              <p:cNvCxnSpPr>
                <a:stCxn id="6" idx="4"/>
                <a:endCxn id="39" idx="1"/>
              </p:cNvCxnSpPr>
              <p:nvPr/>
            </p:nvCxnSpPr>
            <p:spPr>
              <a:xfrm>
                <a:off x="4394887" y="2694738"/>
                <a:ext cx="1120846" cy="1889619"/>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7" name="直接连接符 46"/>
              <p:cNvCxnSpPr>
                <a:stCxn id="36" idx="5"/>
                <a:endCxn id="7" idx="3"/>
              </p:cNvCxnSpPr>
              <p:nvPr/>
            </p:nvCxnSpPr>
            <p:spPr>
              <a:xfrm flipV="1">
                <a:off x="4410863" y="3322097"/>
                <a:ext cx="1085896" cy="1262260"/>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9" name="直接连接符 48"/>
              <p:cNvCxnSpPr>
                <a:stCxn id="38" idx="1"/>
                <a:endCxn id="7" idx="5"/>
              </p:cNvCxnSpPr>
              <p:nvPr/>
            </p:nvCxnSpPr>
            <p:spPr>
              <a:xfrm flipH="1" flipV="1">
                <a:off x="5566659" y="3322097"/>
                <a:ext cx="1245534" cy="1268438"/>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51" name="文本框 50"/>
              <p:cNvSpPr txBox="1"/>
              <p:nvPr/>
            </p:nvSpPr>
            <p:spPr>
              <a:xfrm>
                <a:off x="5311370" y="3965742"/>
                <a:ext cx="1136359" cy="369332"/>
              </a:xfrm>
              <a:prstGeom prst="rect">
                <a:avLst/>
              </a:prstGeom>
              <a:noFill/>
            </p:spPr>
            <p:txBody>
              <a:bodyPr wrap="square" rtlCol="0">
                <a:spAutoFit/>
              </a:bodyPr>
              <a:lstStyle/>
              <a:p>
                <a:r>
                  <a:rPr lang="en-SG" dirty="0" smtClean="0"/>
                  <a:t>(1-t)p</a:t>
                </a:r>
                <a:r>
                  <a:rPr lang="en-SG" baseline="-25000" dirty="0" smtClean="0"/>
                  <a:t>i-1</a:t>
                </a:r>
                <a:endParaRPr lang="en-SG" baseline="-25000" dirty="0"/>
              </a:p>
            </p:txBody>
          </p:sp>
          <p:sp>
            <p:nvSpPr>
              <p:cNvPr id="52" name="文本框 51"/>
              <p:cNvSpPr txBox="1"/>
              <p:nvPr/>
            </p:nvSpPr>
            <p:spPr>
              <a:xfrm>
                <a:off x="4108818" y="4076697"/>
                <a:ext cx="418704" cy="369332"/>
              </a:xfrm>
              <a:prstGeom prst="rect">
                <a:avLst/>
              </a:prstGeom>
              <a:noFill/>
            </p:spPr>
            <p:txBody>
              <a:bodyPr wrap="none" rtlCol="0">
                <a:spAutoFit/>
              </a:bodyPr>
              <a:lstStyle/>
              <a:p>
                <a:r>
                  <a:rPr lang="en-SG" dirty="0" err="1" smtClean="0"/>
                  <a:t>tp</a:t>
                </a:r>
                <a:r>
                  <a:rPr lang="en-SG" baseline="-25000" dirty="0" err="1" smtClean="0"/>
                  <a:t>i</a:t>
                </a:r>
                <a:endParaRPr lang="en-SG" baseline="-25000" dirty="0"/>
              </a:p>
            </p:txBody>
          </p:sp>
          <p:sp>
            <p:nvSpPr>
              <p:cNvPr id="53" name="文本框 52"/>
              <p:cNvSpPr txBox="1"/>
              <p:nvPr/>
            </p:nvSpPr>
            <p:spPr>
              <a:xfrm>
                <a:off x="2139213" y="4618338"/>
                <a:ext cx="466794" cy="369332"/>
              </a:xfrm>
              <a:prstGeom prst="rect">
                <a:avLst/>
              </a:prstGeom>
              <a:noFill/>
            </p:spPr>
            <p:txBody>
              <a:bodyPr wrap="none" rtlCol="0">
                <a:spAutoFit/>
              </a:bodyPr>
              <a:lstStyle/>
              <a:p>
                <a:r>
                  <a:rPr lang="en-SG" dirty="0"/>
                  <a:t>u</a:t>
                </a:r>
                <a:r>
                  <a:rPr lang="en-SG" baseline="-25000" dirty="0" smtClean="0"/>
                  <a:t>i-2</a:t>
                </a:r>
                <a:endParaRPr lang="en-SG" baseline="-25000" dirty="0"/>
              </a:p>
            </p:txBody>
          </p:sp>
          <p:sp>
            <p:nvSpPr>
              <p:cNvPr id="54" name="文本框 53"/>
              <p:cNvSpPr txBox="1"/>
              <p:nvPr/>
            </p:nvSpPr>
            <p:spPr>
              <a:xfrm>
                <a:off x="3171255" y="4618338"/>
                <a:ext cx="466794" cy="369332"/>
              </a:xfrm>
              <a:prstGeom prst="rect">
                <a:avLst/>
              </a:prstGeom>
              <a:noFill/>
            </p:spPr>
            <p:txBody>
              <a:bodyPr wrap="none" rtlCol="0">
                <a:spAutoFit/>
              </a:bodyPr>
              <a:lstStyle/>
              <a:p>
                <a:r>
                  <a:rPr lang="en-SG" dirty="0" smtClean="0"/>
                  <a:t>u</a:t>
                </a:r>
                <a:r>
                  <a:rPr lang="en-SG" baseline="-25000" dirty="0" smtClean="0"/>
                  <a:t>i-1</a:t>
                </a:r>
                <a:endParaRPr lang="en-SG" baseline="-25000" dirty="0"/>
              </a:p>
            </p:txBody>
          </p:sp>
          <p:sp>
            <p:nvSpPr>
              <p:cNvPr id="55" name="文本框 54"/>
              <p:cNvSpPr txBox="1"/>
              <p:nvPr/>
            </p:nvSpPr>
            <p:spPr>
              <a:xfrm>
                <a:off x="4224007" y="4633206"/>
                <a:ext cx="341760" cy="369332"/>
              </a:xfrm>
              <a:prstGeom prst="rect">
                <a:avLst/>
              </a:prstGeom>
              <a:noFill/>
            </p:spPr>
            <p:txBody>
              <a:bodyPr wrap="none" rtlCol="0">
                <a:spAutoFit/>
              </a:bodyPr>
              <a:lstStyle/>
              <a:p>
                <a:r>
                  <a:rPr lang="en-SG" dirty="0" err="1" smtClean="0"/>
                  <a:t>u</a:t>
                </a:r>
                <a:r>
                  <a:rPr lang="en-SG" baseline="-25000" dirty="0" err="1" smtClean="0"/>
                  <a:t>i</a:t>
                </a:r>
                <a:endParaRPr lang="en-SG" baseline="-25000" dirty="0"/>
              </a:p>
            </p:txBody>
          </p:sp>
          <p:sp>
            <p:nvSpPr>
              <p:cNvPr id="56" name="文本框 55"/>
              <p:cNvSpPr txBox="1"/>
              <p:nvPr/>
            </p:nvSpPr>
            <p:spPr>
              <a:xfrm>
                <a:off x="5360829" y="4642110"/>
                <a:ext cx="497252" cy="369332"/>
              </a:xfrm>
              <a:prstGeom prst="rect">
                <a:avLst/>
              </a:prstGeom>
              <a:noFill/>
            </p:spPr>
            <p:txBody>
              <a:bodyPr wrap="none" rtlCol="0">
                <a:spAutoFit/>
              </a:bodyPr>
              <a:lstStyle/>
              <a:p>
                <a:r>
                  <a:rPr lang="en-SG" dirty="0"/>
                  <a:t>u</a:t>
                </a:r>
                <a:r>
                  <a:rPr lang="en-SG" baseline="-25000" dirty="0" smtClean="0"/>
                  <a:t>i+1</a:t>
                </a:r>
                <a:endParaRPr lang="en-SG" baseline="-25000" dirty="0"/>
              </a:p>
            </p:txBody>
          </p:sp>
          <p:sp>
            <p:nvSpPr>
              <p:cNvPr id="57" name="文本框 56"/>
              <p:cNvSpPr txBox="1"/>
              <p:nvPr/>
            </p:nvSpPr>
            <p:spPr>
              <a:xfrm>
                <a:off x="6656284" y="4642110"/>
                <a:ext cx="497252" cy="369332"/>
              </a:xfrm>
              <a:prstGeom prst="rect">
                <a:avLst/>
              </a:prstGeom>
              <a:noFill/>
            </p:spPr>
            <p:txBody>
              <a:bodyPr wrap="none" rtlCol="0">
                <a:spAutoFit/>
              </a:bodyPr>
              <a:lstStyle/>
              <a:p>
                <a:r>
                  <a:rPr lang="en-SG" dirty="0"/>
                  <a:t>u</a:t>
                </a:r>
                <a:r>
                  <a:rPr lang="en-SG" baseline="-25000" dirty="0" smtClean="0"/>
                  <a:t>i+2</a:t>
                </a:r>
                <a:endParaRPr lang="en-SG" baseline="-25000" dirty="0"/>
              </a:p>
            </p:txBody>
          </p:sp>
          <p:sp>
            <p:nvSpPr>
              <p:cNvPr id="58" name="文本框 57"/>
              <p:cNvSpPr txBox="1"/>
              <p:nvPr/>
            </p:nvSpPr>
            <p:spPr>
              <a:xfrm>
                <a:off x="7923918" y="4617396"/>
                <a:ext cx="497252" cy="369332"/>
              </a:xfrm>
              <a:prstGeom prst="rect">
                <a:avLst/>
              </a:prstGeom>
              <a:noFill/>
            </p:spPr>
            <p:txBody>
              <a:bodyPr wrap="none" rtlCol="0">
                <a:spAutoFit/>
              </a:bodyPr>
              <a:lstStyle/>
              <a:p>
                <a:r>
                  <a:rPr lang="en-SG" dirty="0"/>
                  <a:t>u</a:t>
                </a:r>
                <a:r>
                  <a:rPr lang="en-SG" baseline="-25000" dirty="0" smtClean="0"/>
                  <a:t>i+3</a:t>
                </a:r>
                <a:endParaRPr lang="en-SG" baseline="-25000" dirty="0"/>
              </a:p>
            </p:txBody>
          </p:sp>
          <p:sp>
            <p:nvSpPr>
              <p:cNvPr id="59" name="文本框 58"/>
              <p:cNvSpPr txBox="1"/>
              <p:nvPr/>
            </p:nvSpPr>
            <p:spPr>
              <a:xfrm>
                <a:off x="8910399" y="4629753"/>
                <a:ext cx="497252" cy="369332"/>
              </a:xfrm>
              <a:prstGeom prst="rect">
                <a:avLst/>
              </a:prstGeom>
              <a:noFill/>
            </p:spPr>
            <p:txBody>
              <a:bodyPr wrap="none" rtlCol="0">
                <a:spAutoFit/>
              </a:bodyPr>
              <a:lstStyle/>
              <a:p>
                <a:r>
                  <a:rPr lang="en-SG" dirty="0"/>
                  <a:t>u</a:t>
                </a:r>
                <a:r>
                  <a:rPr lang="en-SG" baseline="-25000" dirty="0" smtClean="0"/>
                  <a:t>i+4</a:t>
                </a:r>
                <a:endParaRPr lang="en-SG" baseline="-25000" dirty="0"/>
              </a:p>
            </p:txBody>
          </p:sp>
          <p:sp>
            <p:nvSpPr>
              <p:cNvPr id="61" name="文本框 60"/>
              <p:cNvSpPr txBox="1"/>
              <p:nvPr/>
            </p:nvSpPr>
            <p:spPr>
              <a:xfrm>
                <a:off x="9664646" y="4390423"/>
                <a:ext cx="301686" cy="369332"/>
              </a:xfrm>
              <a:prstGeom prst="rect">
                <a:avLst/>
              </a:prstGeom>
              <a:noFill/>
            </p:spPr>
            <p:txBody>
              <a:bodyPr wrap="none" rtlCol="0">
                <a:spAutoFit/>
              </a:bodyPr>
              <a:lstStyle/>
              <a:p>
                <a:r>
                  <a:rPr lang="en-SG" dirty="0" smtClean="0"/>
                  <a:t>0</a:t>
                </a:r>
                <a:endParaRPr lang="en-SG" dirty="0"/>
              </a:p>
            </p:txBody>
          </p:sp>
          <p:sp>
            <p:nvSpPr>
              <p:cNvPr id="62" name="文本框 61"/>
              <p:cNvSpPr txBox="1"/>
              <p:nvPr/>
            </p:nvSpPr>
            <p:spPr>
              <a:xfrm>
                <a:off x="4775643" y="2569330"/>
                <a:ext cx="527709" cy="369332"/>
              </a:xfrm>
              <a:prstGeom prst="rect">
                <a:avLst/>
              </a:prstGeom>
              <a:noFill/>
            </p:spPr>
            <p:txBody>
              <a:bodyPr wrap="none" rtlCol="0">
                <a:spAutoFit/>
              </a:bodyPr>
              <a:lstStyle/>
              <a:p>
                <a:r>
                  <a:rPr lang="en-SG" b="1" dirty="0" smtClean="0"/>
                  <a:t>r</a:t>
                </a:r>
                <a:r>
                  <a:rPr lang="en-SG" dirty="0" smtClean="0"/>
                  <a:t>(u)</a:t>
                </a:r>
                <a:endParaRPr lang="en-SG" dirty="0"/>
              </a:p>
            </p:txBody>
          </p:sp>
        </p:grpSp>
      </p:grpSp>
      <p:graphicFrame>
        <p:nvGraphicFramePr>
          <p:cNvPr id="63" name="对象 62"/>
          <p:cNvGraphicFramePr>
            <a:graphicFrameLocks noChangeAspect="1"/>
          </p:cNvGraphicFramePr>
          <p:nvPr>
            <p:extLst>
              <p:ext uri="{D42A27DB-BD31-4B8C-83A1-F6EECF244321}">
                <p14:modId xmlns:p14="http://schemas.microsoft.com/office/powerpoint/2010/main" val="1851340603"/>
              </p:ext>
            </p:extLst>
          </p:nvPr>
        </p:nvGraphicFramePr>
        <p:xfrm>
          <a:off x="3092692" y="5349054"/>
          <a:ext cx="4878033" cy="718470"/>
        </p:xfrm>
        <a:graphic>
          <a:graphicData uri="http://schemas.openxmlformats.org/presentationml/2006/ole">
            <mc:AlternateContent xmlns:mc="http://schemas.openxmlformats.org/markup-compatibility/2006">
              <mc:Choice xmlns:v="urn:schemas-microsoft-com:vml" Requires="v">
                <p:oleObj spid="_x0000_s24645" name="Equation" r:id="rId3" imgW="3276360" imgH="482400" progId="Equation.DSMT4">
                  <p:embed/>
                </p:oleObj>
              </mc:Choice>
              <mc:Fallback>
                <p:oleObj name="Equation" r:id="rId3" imgW="3276360" imgH="482400" progId="Equation.DSMT4">
                  <p:embed/>
                  <p:pic>
                    <p:nvPicPr>
                      <p:cNvPr id="0" name=""/>
                      <p:cNvPicPr/>
                      <p:nvPr/>
                    </p:nvPicPr>
                    <p:blipFill>
                      <a:blip r:embed="rId4"/>
                      <a:stretch>
                        <a:fillRect/>
                      </a:stretch>
                    </p:blipFill>
                    <p:spPr>
                      <a:xfrm>
                        <a:off x="3092692" y="5349054"/>
                        <a:ext cx="4878033" cy="718470"/>
                      </a:xfrm>
                      <a:prstGeom prst="rect">
                        <a:avLst/>
                      </a:prstGeom>
                    </p:spPr>
                  </p:pic>
                </p:oleObj>
              </mc:Fallback>
            </mc:AlternateContent>
          </a:graphicData>
        </a:graphic>
      </p:graphicFrame>
    </p:spTree>
    <p:extLst>
      <p:ext uri="{BB962C8B-B14F-4D97-AF65-F5344CB8AC3E}">
        <p14:creationId xmlns:p14="http://schemas.microsoft.com/office/powerpoint/2010/main" val="33516396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Instruction to computer graphics</a:t>
            </a:r>
            <a:endParaRPr lang="en-SG" dirty="0"/>
          </a:p>
        </p:txBody>
      </p:sp>
      <p:sp>
        <p:nvSpPr>
          <p:cNvPr id="3" name="内容占位符 2"/>
          <p:cNvSpPr>
            <a:spLocks noGrp="1"/>
          </p:cNvSpPr>
          <p:nvPr>
            <p:ph idx="1"/>
          </p:nvPr>
        </p:nvSpPr>
        <p:spPr/>
        <p:txBody>
          <a:bodyPr/>
          <a:lstStyle/>
          <a:p>
            <a:r>
              <a:rPr lang="en-SG" dirty="0" smtClean="0"/>
              <a:t>Computer graphics focuses mainly on displays of any digital image by a computer.</a:t>
            </a:r>
          </a:p>
          <a:p>
            <a:r>
              <a:rPr lang="en-SG" dirty="0" smtClean="0"/>
              <a:t>There are bunch of hardware and software developed for fast and correct displays of graphics on terminals.</a:t>
            </a:r>
          </a:p>
          <a:p>
            <a:r>
              <a:rPr lang="en-SG" dirty="0" smtClean="0"/>
              <a:t>The core techniques of computer graphics are based on geometry, optics, physics, and </a:t>
            </a:r>
            <a:r>
              <a:rPr lang="en-SG" smtClean="0"/>
              <a:t>perception.</a:t>
            </a:r>
          </a:p>
          <a:p>
            <a:endParaRPr lang="en-SG" dirty="0" smtClean="0"/>
          </a:p>
        </p:txBody>
      </p:sp>
    </p:spTree>
    <p:extLst>
      <p:ext uri="{BB962C8B-B14F-4D97-AF65-F5344CB8AC3E}">
        <p14:creationId xmlns:p14="http://schemas.microsoft.com/office/powerpoint/2010/main" val="97303986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Geometry of curve – B-spline curves</a:t>
            </a:r>
          </a:p>
        </p:txBody>
      </p:sp>
      <p:grpSp>
        <p:nvGrpSpPr>
          <p:cNvPr id="65" name="组合 64"/>
          <p:cNvGrpSpPr/>
          <p:nvPr/>
        </p:nvGrpSpPr>
        <p:grpSpPr>
          <a:xfrm>
            <a:off x="2182440" y="1848639"/>
            <a:ext cx="7827119" cy="3063773"/>
            <a:chOff x="2182440" y="1910422"/>
            <a:chExt cx="7827119" cy="3063773"/>
          </a:xfrm>
        </p:grpSpPr>
        <p:sp>
          <p:nvSpPr>
            <p:cNvPr id="26" name="文本框 25"/>
            <p:cNvSpPr txBox="1"/>
            <p:nvPr/>
          </p:nvSpPr>
          <p:spPr>
            <a:xfrm>
              <a:off x="6729314" y="1910422"/>
              <a:ext cx="691979" cy="369332"/>
            </a:xfrm>
            <a:prstGeom prst="rect">
              <a:avLst/>
            </a:prstGeom>
            <a:noFill/>
          </p:spPr>
          <p:txBody>
            <a:bodyPr wrap="square" rtlCol="0">
              <a:spAutoFit/>
            </a:bodyPr>
            <a:lstStyle/>
            <a:p>
              <a:r>
                <a:rPr lang="en-SG" dirty="0" smtClean="0"/>
                <a:t>p</a:t>
              </a:r>
              <a:r>
                <a:rPr lang="en-SG" baseline="-25000" dirty="0" smtClean="0"/>
                <a:t>i+1</a:t>
              </a:r>
              <a:endParaRPr lang="en-SG" sz="1200" baseline="-25000" dirty="0"/>
            </a:p>
          </p:txBody>
        </p:sp>
        <p:grpSp>
          <p:nvGrpSpPr>
            <p:cNvPr id="64" name="组合 63"/>
            <p:cNvGrpSpPr/>
            <p:nvPr/>
          </p:nvGrpSpPr>
          <p:grpSpPr>
            <a:xfrm>
              <a:off x="2182440" y="2065547"/>
              <a:ext cx="7827119" cy="2908648"/>
              <a:chOff x="2139213" y="2102794"/>
              <a:chExt cx="7827119" cy="2908648"/>
            </a:xfrm>
          </p:grpSpPr>
          <p:sp>
            <p:nvSpPr>
              <p:cNvPr id="4" name="流程图: 接点 3"/>
              <p:cNvSpPr/>
              <p:nvPr/>
            </p:nvSpPr>
            <p:spPr>
              <a:xfrm>
                <a:off x="3297195" y="3282777"/>
                <a:ext cx="98854" cy="11121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 name="流程图: 接点 5"/>
              <p:cNvSpPr/>
              <p:nvPr/>
            </p:nvSpPr>
            <p:spPr>
              <a:xfrm>
                <a:off x="4345460" y="2583527"/>
                <a:ext cx="98854" cy="11121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流程图: 接点 6"/>
              <p:cNvSpPr/>
              <p:nvPr/>
            </p:nvSpPr>
            <p:spPr>
              <a:xfrm>
                <a:off x="5482282" y="3227172"/>
                <a:ext cx="98854" cy="11121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 name="流程图: 接点 7"/>
              <p:cNvSpPr/>
              <p:nvPr/>
            </p:nvSpPr>
            <p:spPr>
              <a:xfrm>
                <a:off x="6845644" y="2347718"/>
                <a:ext cx="98854" cy="11121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流程图: 接点 8"/>
              <p:cNvSpPr/>
              <p:nvPr/>
            </p:nvSpPr>
            <p:spPr>
              <a:xfrm>
                <a:off x="8036012" y="2994454"/>
                <a:ext cx="98854" cy="11121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1" name="直接连接符 10"/>
              <p:cNvCxnSpPr>
                <a:endCxn id="6" idx="2"/>
              </p:cNvCxnSpPr>
              <p:nvPr/>
            </p:nvCxnSpPr>
            <p:spPr>
              <a:xfrm flipV="1">
                <a:off x="3332145" y="2639133"/>
                <a:ext cx="1013315" cy="685287"/>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4444314" y="2667965"/>
                <a:ext cx="1087395" cy="588039"/>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连接符 18"/>
              <p:cNvCxnSpPr>
                <a:endCxn id="8" idx="3"/>
              </p:cNvCxnSpPr>
              <p:nvPr/>
            </p:nvCxnSpPr>
            <p:spPr>
              <a:xfrm flipV="1">
                <a:off x="5531709" y="2442643"/>
                <a:ext cx="1328412" cy="827776"/>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8" idx="2"/>
                <a:endCxn id="9" idx="1"/>
              </p:cNvCxnSpPr>
              <p:nvPr/>
            </p:nvCxnSpPr>
            <p:spPr>
              <a:xfrm>
                <a:off x="6845644" y="2403324"/>
                <a:ext cx="1204845" cy="607416"/>
              </a:xfrm>
              <a:prstGeom prst="line">
                <a:avLst/>
              </a:prstGeom>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2842053" y="3105665"/>
                <a:ext cx="691979" cy="369332"/>
              </a:xfrm>
              <a:prstGeom prst="rect">
                <a:avLst/>
              </a:prstGeom>
              <a:noFill/>
            </p:spPr>
            <p:txBody>
              <a:bodyPr wrap="square" rtlCol="0">
                <a:spAutoFit/>
              </a:bodyPr>
              <a:lstStyle/>
              <a:p>
                <a:r>
                  <a:rPr lang="en-SG" dirty="0" smtClean="0"/>
                  <a:t>p</a:t>
                </a:r>
                <a:r>
                  <a:rPr lang="en-SG" baseline="-25000" dirty="0" smtClean="0"/>
                  <a:t>i-2</a:t>
                </a:r>
                <a:endParaRPr lang="en-SG" sz="1200" baseline="-25000" dirty="0"/>
              </a:p>
            </p:txBody>
          </p:sp>
          <p:sp>
            <p:nvSpPr>
              <p:cNvPr id="24" name="文本框 23"/>
              <p:cNvSpPr txBox="1"/>
              <p:nvPr/>
            </p:nvSpPr>
            <p:spPr>
              <a:xfrm>
                <a:off x="4182762" y="2102794"/>
                <a:ext cx="691979" cy="369332"/>
              </a:xfrm>
              <a:prstGeom prst="rect">
                <a:avLst/>
              </a:prstGeom>
              <a:noFill/>
            </p:spPr>
            <p:txBody>
              <a:bodyPr wrap="square" rtlCol="0">
                <a:spAutoFit/>
              </a:bodyPr>
              <a:lstStyle/>
              <a:p>
                <a:r>
                  <a:rPr lang="en-SG" dirty="0" smtClean="0"/>
                  <a:t>p</a:t>
                </a:r>
                <a:r>
                  <a:rPr lang="en-SG" baseline="-25000" dirty="0" smtClean="0"/>
                  <a:t>i-1</a:t>
                </a:r>
                <a:endParaRPr lang="en-SG" sz="1200" baseline="-25000" dirty="0"/>
              </a:p>
            </p:txBody>
          </p:sp>
          <p:sp>
            <p:nvSpPr>
              <p:cNvPr id="25" name="文本框 24"/>
              <p:cNvSpPr txBox="1"/>
              <p:nvPr/>
            </p:nvSpPr>
            <p:spPr>
              <a:xfrm>
                <a:off x="5323763" y="2723629"/>
                <a:ext cx="691979" cy="369332"/>
              </a:xfrm>
              <a:prstGeom prst="rect">
                <a:avLst/>
              </a:prstGeom>
              <a:noFill/>
            </p:spPr>
            <p:txBody>
              <a:bodyPr wrap="square" rtlCol="0">
                <a:spAutoFit/>
              </a:bodyPr>
              <a:lstStyle/>
              <a:p>
                <a:r>
                  <a:rPr lang="en-SG" dirty="0" smtClean="0"/>
                  <a:t>p</a:t>
                </a:r>
                <a:r>
                  <a:rPr lang="en-SG" baseline="-25000" dirty="0" smtClean="0"/>
                  <a:t>i</a:t>
                </a:r>
                <a:endParaRPr lang="en-SG" sz="1200" baseline="-25000" dirty="0"/>
              </a:p>
            </p:txBody>
          </p:sp>
          <p:sp>
            <p:nvSpPr>
              <p:cNvPr id="27" name="文本框 26"/>
              <p:cNvSpPr txBox="1"/>
              <p:nvPr/>
            </p:nvSpPr>
            <p:spPr>
              <a:xfrm>
                <a:off x="8036012" y="2530197"/>
                <a:ext cx="691979" cy="369332"/>
              </a:xfrm>
              <a:prstGeom prst="rect">
                <a:avLst/>
              </a:prstGeom>
              <a:noFill/>
            </p:spPr>
            <p:txBody>
              <a:bodyPr wrap="square" rtlCol="0">
                <a:spAutoFit/>
              </a:bodyPr>
              <a:lstStyle/>
              <a:p>
                <a:r>
                  <a:rPr lang="en-SG" dirty="0" smtClean="0"/>
                  <a:t>p</a:t>
                </a:r>
                <a:r>
                  <a:rPr lang="en-SG" baseline="-25000" dirty="0" smtClean="0"/>
                  <a:t>i+2</a:t>
                </a:r>
                <a:endParaRPr lang="en-SG" sz="1200" baseline="-25000" dirty="0"/>
              </a:p>
            </p:txBody>
          </p:sp>
          <p:cxnSp>
            <p:nvCxnSpPr>
              <p:cNvPr id="29" name="直接连接符 28"/>
              <p:cNvCxnSpPr/>
              <p:nvPr/>
            </p:nvCxnSpPr>
            <p:spPr>
              <a:xfrm>
                <a:off x="2187146" y="4584357"/>
                <a:ext cx="7451124" cy="33981"/>
              </a:xfrm>
              <a:prstGeom prst="line">
                <a:avLst/>
              </a:prstGeom>
            </p:spPr>
            <p:style>
              <a:lnRef idx="1">
                <a:schemeClr val="dk1"/>
              </a:lnRef>
              <a:fillRef idx="0">
                <a:schemeClr val="dk1"/>
              </a:fillRef>
              <a:effectRef idx="0">
                <a:schemeClr val="dk1"/>
              </a:effectRef>
              <a:fontRef idx="minor">
                <a:schemeClr val="tx1"/>
              </a:fontRef>
            </p:style>
          </p:cxnSp>
          <p:sp>
            <p:nvSpPr>
              <p:cNvPr id="32" name="等腰三角形 31"/>
              <p:cNvSpPr/>
              <p:nvPr/>
            </p:nvSpPr>
            <p:spPr>
              <a:xfrm>
                <a:off x="3332145" y="4507127"/>
                <a:ext cx="63904" cy="13592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4" name="等腰三角形 33"/>
              <p:cNvSpPr/>
              <p:nvPr/>
            </p:nvSpPr>
            <p:spPr>
              <a:xfrm>
                <a:off x="2278141" y="4507127"/>
                <a:ext cx="63904" cy="13592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5" name="等腰三角形 34"/>
              <p:cNvSpPr/>
              <p:nvPr/>
            </p:nvSpPr>
            <p:spPr>
              <a:xfrm>
                <a:off x="9049327" y="4519484"/>
                <a:ext cx="63904" cy="13592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6" name="等腰三角形 35"/>
              <p:cNvSpPr/>
              <p:nvPr/>
            </p:nvSpPr>
            <p:spPr>
              <a:xfrm>
                <a:off x="4362935" y="4516395"/>
                <a:ext cx="63904" cy="13592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7" name="等腰三角形 36"/>
              <p:cNvSpPr/>
              <p:nvPr/>
            </p:nvSpPr>
            <p:spPr>
              <a:xfrm>
                <a:off x="8050489" y="4507127"/>
                <a:ext cx="63904" cy="13592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8" name="等腰三角形 37"/>
              <p:cNvSpPr/>
              <p:nvPr/>
            </p:nvSpPr>
            <p:spPr>
              <a:xfrm>
                <a:off x="6796217" y="4522573"/>
                <a:ext cx="63904" cy="13592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9" name="等腰三角形 38"/>
              <p:cNvSpPr/>
              <p:nvPr/>
            </p:nvSpPr>
            <p:spPr>
              <a:xfrm>
                <a:off x="5499757" y="4516395"/>
                <a:ext cx="63904" cy="13592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43" name="直接连接符 42"/>
              <p:cNvCxnSpPr>
                <a:stCxn id="32" idx="5"/>
              </p:cNvCxnSpPr>
              <p:nvPr/>
            </p:nvCxnSpPr>
            <p:spPr>
              <a:xfrm flipV="1">
                <a:off x="3380073" y="3583635"/>
                <a:ext cx="1046766" cy="991454"/>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5" name="直接连接符 44"/>
              <p:cNvCxnSpPr>
                <a:endCxn id="39" idx="1"/>
              </p:cNvCxnSpPr>
              <p:nvPr/>
            </p:nvCxnSpPr>
            <p:spPr>
              <a:xfrm>
                <a:off x="4444314" y="3583635"/>
                <a:ext cx="1071419" cy="1000722"/>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7" name="直接连接符 46"/>
              <p:cNvCxnSpPr>
                <a:stCxn id="36" idx="5"/>
              </p:cNvCxnSpPr>
              <p:nvPr/>
            </p:nvCxnSpPr>
            <p:spPr>
              <a:xfrm flipV="1">
                <a:off x="4410863" y="3583635"/>
                <a:ext cx="1120846" cy="1000722"/>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9" name="直接连接符 48"/>
              <p:cNvCxnSpPr>
                <a:stCxn id="38" idx="1"/>
              </p:cNvCxnSpPr>
              <p:nvPr/>
            </p:nvCxnSpPr>
            <p:spPr>
              <a:xfrm flipH="1" flipV="1">
                <a:off x="5531709" y="3583635"/>
                <a:ext cx="1280484" cy="1006900"/>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53" name="文本框 52"/>
              <p:cNvSpPr txBox="1"/>
              <p:nvPr/>
            </p:nvSpPr>
            <p:spPr>
              <a:xfrm>
                <a:off x="2139213" y="4618338"/>
                <a:ext cx="466794" cy="369332"/>
              </a:xfrm>
              <a:prstGeom prst="rect">
                <a:avLst/>
              </a:prstGeom>
              <a:noFill/>
            </p:spPr>
            <p:txBody>
              <a:bodyPr wrap="none" rtlCol="0">
                <a:spAutoFit/>
              </a:bodyPr>
              <a:lstStyle/>
              <a:p>
                <a:r>
                  <a:rPr lang="en-SG" dirty="0"/>
                  <a:t>u</a:t>
                </a:r>
                <a:r>
                  <a:rPr lang="en-SG" baseline="-25000" dirty="0" smtClean="0"/>
                  <a:t>i-2</a:t>
                </a:r>
                <a:endParaRPr lang="en-SG" baseline="-25000" dirty="0"/>
              </a:p>
            </p:txBody>
          </p:sp>
          <p:sp>
            <p:nvSpPr>
              <p:cNvPr id="54" name="文本框 53"/>
              <p:cNvSpPr txBox="1"/>
              <p:nvPr/>
            </p:nvSpPr>
            <p:spPr>
              <a:xfrm>
                <a:off x="3171255" y="4618338"/>
                <a:ext cx="466794" cy="369332"/>
              </a:xfrm>
              <a:prstGeom prst="rect">
                <a:avLst/>
              </a:prstGeom>
              <a:noFill/>
            </p:spPr>
            <p:txBody>
              <a:bodyPr wrap="none" rtlCol="0">
                <a:spAutoFit/>
              </a:bodyPr>
              <a:lstStyle/>
              <a:p>
                <a:r>
                  <a:rPr lang="en-SG" dirty="0" smtClean="0"/>
                  <a:t>u</a:t>
                </a:r>
                <a:r>
                  <a:rPr lang="en-SG" baseline="-25000" dirty="0" smtClean="0"/>
                  <a:t>i-1</a:t>
                </a:r>
                <a:endParaRPr lang="en-SG" baseline="-25000" dirty="0"/>
              </a:p>
            </p:txBody>
          </p:sp>
          <p:sp>
            <p:nvSpPr>
              <p:cNvPr id="55" name="文本框 54"/>
              <p:cNvSpPr txBox="1"/>
              <p:nvPr/>
            </p:nvSpPr>
            <p:spPr>
              <a:xfrm>
                <a:off x="4224007" y="4633206"/>
                <a:ext cx="341760" cy="369332"/>
              </a:xfrm>
              <a:prstGeom prst="rect">
                <a:avLst/>
              </a:prstGeom>
              <a:noFill/>
            </p:spPr>
            <p:txBody>
              <a:bodyPr wrap="none" rtlCol="0">
                <a:spAutoFit/>
              </a:bodyPr>
              <a:lstStyle/>
              <a:p>
                <a:r>
                  <a:rPr lang="en-SG" dirty="0" err="1" smtClean="0"/>
                  <a:t>u</a:t>
                </a:r>
                <a:r>
                  <a:rPr lang="en-SG" baseline="-25000" dirty="0" err="1" smtClean="0"/>
                  <a:t>i</a:t>
                </a:r>
                <a:endParaRPr lang="en-SG" baseline="-25000" dirty="0"/>
              </a:p>
            </p:txBody>
          </p:sp>
          <p:sp>
            <p:nvSpPr>
              <p:cNvPr id="56" name="文本框 55"/>
              <p:cNvSpPr txBox="1"/>
              <p:nvPr/>
            </p:nvSpPr>
            <p:spPr>
              <a:xfrm>
                <a:off x="5360829" y="4642110"/>
                <a:ext cx="497252" cy="369332"/>
              </a:xfrm>
              <a:prstGeom prst="rect">
                <a:avLst/>
              </a:prstGeom>
              <a:noFill/>
            </p:spPr>
            <p:txBody>
              <a:bodyPr wrap="none" rtlCol="0">
                <a:spAutoFit/>
              </a:bodyPr>
              <a:lstStyle/>
              <a:p>
                <a:r>
                  <a:rPr lang="en-SG" dirty="0"/>
                  <a:t>u</a:t>
                </a:r>
                <a:r>
                  <a:rPr lang="en-SG" baseline="-25000" dirty="0" smtClean="0"/>
                  <a:t>i+1</a:t>
                </a:r>
                <a:endParaRPr lang="en-SG" baseline="-25000" dirty="0"/>
              </a:p>
            </p:txBody>
          </p:sp>
          <p:sp>
            <p:nvSpPr>
              <p:cNvPr id="57" name="文本框 56"/>
              <p:cNvSpPr txBox="1"/>
              <p:nvPr/>
            </p:nvSpPr>
            <p:spPr>
              <a:xfrm>
                <a:off x="6656284" y="4642110"/>
                <a:ext cx="497252" cy="369332"/>
              </a:xfrm>
              <a:prstGeom prst="rect">
                <a:avLst/>
              </a:prstGeom>
              <a:noFill/>
            </p:spPr>
            <p:txBody>
              <a:bodyPr wrap="none" rtlCol="0">
                <a:spAutoFit/>
              </a:bodyPr>
              <a:lstStyle/>
              <a:p>
                <a:r>
                  <a:rPr lang="en-SG" dirty="0"/>
                  <a:t>u</a:t>
                </a:r>
                <a:r>
                  <a:rPr lang="en-SG" baseline="-25000" dirty="0" smtClean="0"/>
                  <a:t>i+2</a:t>
                </a:r>
                <a:endParaRPr lang="en-SG" baseline="-25000" dirty="0"/>
              </a:p>
            </p:txBody>
          </p:sp>
          <p:sp>
            <p:nvSpPr>
              <p:cNvPr id="58" name="文本框 57"/>
              <p:cNvSpPr txBox="1"/>
              <p:nvPr/>
            </p:nvSpPr>
            <p:spPr>
              <a:xfrm>
                <a:off x="7923918" y="4617396"/>
                <a:ext cx="497252" cy="369332"/>
              </a:xfrm>
              <a:prstGeom prst="rect">
                <a:avLst/>
              </a:prstGeom>
              <a:noFill/>
            </p:spPr>
            <p:txBody>
              <a:bodyPr wrap="none" rtlCol="0">
                <a:spAutoFit/>
              </a:bodyPr>
              <a:lstStyle/>
              <a:p>
                <a:r>
                  <a:rPr lang="en-SG" dirty="0"/>
                  <a:t>u</a:t>
                </a:r>
                <a:r>
                  <a:rPr lang="en-SG" baseline="-25000" dirty="0" smtClean="0"/>
                  <a:t>i+3</a:t>
                </a:r>
                <a:endParaRPr lang="en-SG" baseline="-25000" dirty="0"/>
              </a:p>
            </p:txBody>
          </p:sp>
          <p:sp>
            <p:nvSpPr>
              <p:cNvPr id="59" name="文本框 58"/>
              <p:cNvSpPr txBox="1"/>
              <p:nvPr/>
            </p:nvSpPr>
            <p:spPr>
              <a:xfrm>
                <a:off x="8910399" y="4629753"/>
                <a:ext cx="497252" cy="369332"/>
              </a:xfrm>
              <a:prstGeom prst="rect">
                <a:avLst/>
              </a:prstGeom>
              <a:noFill/>
            </p:spPr>
            <p:txBody>
              <a:bodyPr wrap="none" rtlCol="0">
                <a:spAutoFit/>
              </a:bodyPr>
              <a:lstStyle/>
              <a:p>
                <a:r>
                  <a:rPr lang="en-SG" dirty="0"/>
                  <a:t>u</a:t>
                </a:r>
                <a:r>
                  <a:rPr lang="en-SG" baseline="-25000" dirty="0" smtClean="0"/>
                  <a:t>i+4</a:t>
                </a:r>
                <a:endParaRPr lang="en-SG" baseline="-25000" dirty="0"/>
              </a:p>
            </p:txBody>
          </p:sp>
          <p:sp>
            <p:nvSpPr>
              <p:cNvPr id="61" name="文本框 60"/>
              <p:cNvSpPr txBox="1"/>
              <p:nvPr/>
            </p:nvSpPr>
            <p:spPr>
              <a:xfrm>
                <a:off x="9664646" y="4390423"/>
                <a:ext cx="301686" cy="369332"/>
              </a:xfrm>
              <a:prstGeom prst="rect">
                <a:avLst/>
              </a:prstGeom>
              <a:noFill/>
            </p:spPr>
            <p:txBody>
              <a:bodyPr wrap="none" rtlCol="0">
                <a:spAutoFit/>
              </a:bodyPr>
              <a:lstStyle/>
              <a:p>
                <a:r>
                  <a:rPr lang="en-SG" dirty="0" smtClean="0"/>
                  <a:t>0</a:t>
                </a:r>
                <a:endParaRPr lang="en-SG" dirty="0"/>
              </a:p>
            </p:txBody>
          </p:sp>
        </p:grpSp>
      </p:grpSp>
      <p:graphicFrame>
        <p:nvGraphicFramePr>
          <p:cNvPr id="63" name="对象 62"/>
          <p:cNvGraphicFramePr>
            <a:graphicFrameLocks noChangeAspect="1"/>
          </p:cNvGraphicFramePr>
          <p:nvPr>
            <p:extLst>
              <p:ext uri="{D42A27DB-BD31-4B8C-83A1-F6EECF244321}">
                <p14:modId xmlns:p14="http://schemas.microsoft.com/office/powerpoint/2010/main" val="3717820921"/>
              </p:ext>
            </p:extLst>
          </p:nvPr>
        </p:nvGraphicFramePr>
        <p:xfrm>
          <a:off x="3794271" y="3008944"/>
          <a:ext cx="1548006" cy="522436"/>
        </p:xfrm>
        <a:graphic>
          <a:graphicData uri="http://schemas.openxmlformats.org/presentationml/2006/ole">
            <mc:AlternateContent xmlns:mc="http://schemas.openxmlformats.org/markup-compatibility/2006">
              <mc:Choice xmlns:v="urn:schemas-microsoft-com:vml" Requires="v">
                <p:oleObj spid="_x0000_s25734" name="Equation" r:id="rId3" imgW="1282680" imgH="431640" progId="Equation.DSMT4">
                  <p:embed/>
                </p:oleObj>
              </mc:Choice>
              <mc:Fallback>
                <p:oleObj name="Equation" r:id="rId3" imgW="1282680" imgH="431640" progId="Equation.DSMT4">
                  <p:embed/>
                  <p:pic>
                    <p:nvPicPr>
                      <p:cNvPr id="63" name="对象 62"/>
                      <p:cNvPicPr/>
                      <p:nvPr/>
                    </p:nvPicPr>
                    <p:blipFill>
                      <a:blip r:embed="rId4"/>
                      <a:stretch>
                        <a:fillRect/>
                      </a:stretch>
                    </p:blipFill>
                    <p:spPr>
                      <a:xfrm>
                        <a:off x="3794271" y="3008944"/>
                        <a:ext cx="1548006" cy="522436"/>
                      </a:xfrm>
                      <a:prstGeom prst="rect">
                        <a:avLst/>
                      </a:prstGeom>
                    </p:spPr>
                  </p:pic>
                </p:oleObj>
              </mc:Fallback>
            </mc:AlternateContent>
          </a:graphicData>
        </a:graphic>
      </p:graphicFrame>
      <p:graphicFrame>
        <p:nvGraphicFramePr>
          <p:cNvPr id="15" name="对象 14"/>
          <p:cNvGraphicFramePr>
            <a:graphicFrameLocks noChangeAspect="1"/>
          </p:cNvGraphicFramePr>
          <p:nvPr>
            <p:extLst>
              <p:ext uri="{D42A27DB-BD31-4B8C-83A1-F6EECF244321}">
                <p14:modId xmlns:p14="http://schemas.microsoft.com/office/powerpoint/2010/main" val="4006558717"/>
              </p:ext>
            </p:extLst>
          </p:nvPr>
        </p:nvGraphicFramePr>
        <p:xfrm>
          <a:off x="5403312" y="4002114"/>
          <a:ext cx="1016000" cy="431800"/>
        </p:xfrm>
        <a:graphic>
          <a:graphicData uri="http://schemas.openxmlformats.org/presentationml/2006/ole">
            <mc:AlternateContent xmlns:mc="http://schemas.openxmlformats.org/markup-compatibility/2006">
              <mc:Choice xmlns:v="urn:schemas-microsoft-com:vml" Requires="v">
                <p:oleObj spid="_x0000_s25735" name="Equation" r:id="rId5" imgW="1015920" imgH="431640" progId="Equation.DSMT4">
                  <p:embed/>
                </p:oleObj>
              </mc:Choice>
              <mc:Fallback>
                <p:oleObj name="Equation" r:id="rId5" imgW="1015920" imgH="431640" progId="Equation.DSMT4">
                  <p:embed/>
                  <p:pic>
                    <p:nvPicPr>
                      <p:cNvPr id="0" name=""/>
                      <p:cNvPicPr/>
                      <p:nvPr/>
                    </p:nvPicPr>
                    <p:blipFill>
                      <a:blip r:embed="rId6"/>
                      <a:stretch>
                        <a:fillRect/>
                      </a:stretch>
                    </p:blipFill>
                    <p:spPr>
                      <a:xfrm>
                        <a:off x="5403312" y="4002114"/>
                        <a:ext cx="1016000" cy="431800"/>
                      </a:xfrm>
                      <a:prstGeom prst="rect">
                        <a:avLst/>
                      </a:prstGeom>
                    </p:spPr>
                  </p:pic>
                </p:oleObj>
              </mc:Fallback>
            </mc:AlternateContent>
          </a:graphicData>
        </a:graphic>
      </p:graphicFrame>
      <p:cxnSp>
        <p:nvCxnSpPr>
          <p:cNvPr id="18" name="曲线连接符 17"/>
          <p:cNvCxnSpPr/>
          <p:nvPr/>
        </p:nvCxnSpPr>
        <p:spPr>
          <a:xfrm rot="5400000" flipH="1" flipV="1">
            <a:off x="4828990" y="3620359"/>
            <a:ext cx="274501" cy="96545"/>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曲线连接符 20"/>
          <p:cNvCxnSpPr/>
          <p:nvPr/>
        </p:nvCxnSpPr>
        <p:spPr>
          <a:xfrm>
            <a:off x="5342277" y="3805882"/>
            <a:ext cx="282086" cy="196232"/>
          </a:xfrm>
          <a:prstGeom prst="curvedConnector3">
            <a:avLst>
              <a:gd name="adj1" fmla="val 98186"/>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文本框 32"/>
          <p:cNvSpPr txBox="1"/>
          <p:nvPr/>
        </p:nvSpPr>
        <p:spPr>
          <a:xfrm>
            <a:off x="4916729" y="5232734"/>
            <a:ext cx="1580882" cy="369332"/>
          </a:xfrm>
          <a:prstGeom prst="rect">
            <a:avLst/>
          </a:prstGeom>
          <a:noFill/>
        </p:spPr>
        <p:txBody>
          <a:bodyPr wrap="none" rtlCol="0">
            <a:spAutoFit/>
          </a:bodyPr>
          <a:lstStyle/>
          <a:p>
            <a:r>
              <a:rPr lang="en-SG" dirty="0" smtClean="0"/>
              <a:t>Basis functions</a:t>
            </a:r>
            <a:endParaRPr lang="en-SG" dirty="0"/>
          </a:p>
        </p:txBody>
      </p:sp>
    </p:spTree>
    <p:extLst>
      <p:ext uri="{BB962C8B-B14F-4D97-AF65-F5344CB8AC3E}">
        <p14:creationId xmlns:p14="http://schemas.microsoft.com/office/powerpoint/2010/main" val="405836859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Geometry of curve – B-spline curves</a:t>
            </a:r>
          </a:p>
        </p:txBody>
      </p:sp>
      <p:sp>
        <p:nvSpPr>
          <p:cNvPr id="3" name="内容占位符 2"/>
          <p:cNvSpPr>
            <a:spLocks noGrp="1"/>
          </p:cNvSpPr>
          <p:nvPr>
            <p:ph idx="1"/>
          </p:nvPr>
        </p:nvSpPr>
        <p:spPr>
          <a:xfrm>
            <a:off x="838200" y="1815418"/>
            <a:ext cx="10515600" cy="2987508"/>
          </a:xfrm>
        </p:spPr>
        <p:txBody>
          <a:bodyPr>
            <a:normAutofit lnSpcReduction="10000"/>
          </a:bodyPr>
          <a:lstStyle/>
          <a:p>
            <a:r>
              <a:rPr lang="en-US" dirty="0" smtClean="0"/>
              <a:t>Given a knot vector (0,0,0,0,1,2,2,2,2), for 0-degree, there are 8 pieces of basis function. For 1-degree there are 7 pieces of basis function, and for 2-degree there are only 6, and so on.</a:t>
            </a:r>
          </a:p>
          <a:p>
            <a:r>
              <a:rPr lang="en-SG" dirty="0"/>
              <a:t>An order </a:t>
            </a:r>
            <a:r>
              <a:rPr lang="en-SG" i="1" dirty="0"/>
              <a:t>k</a:t>
            </a:r>
            <a:r>
              <a:rPr lang="en-SG" dirty="0"/>
              <a:t> open uniform B-spline with </a:t>
            </a:r>
            <a:r>
              <a:rPr lang="en-SG" i="1" dirty="0"/>
              <a:t>n</a:t>
            </a:r>
            <a:r>
              <a:rPr lang="en-SG" dirty="0"/>
              <a:t>+1=</a:t>
            </a:r>
            <a:r>
              <a:rPr lang="en-SG" i="1" dirty="0"/>
              <a:t>k</a:t>
            </a:r>
            <a:r>
              <a:rPr lang="en-SG" dirty="0"/>
              <a:t> points is the Bezier curve of order </a:t>
            </a:r>
            <a:r>
              <a:rPr lang="en-SG" i="1" dirty="0"/>
              <a:t>k</a:t>
            </a:r>
            <a:r>
              <a:rPr lang="en-SG" dirty="0"/>
              <a:t>. </a:t>
            </a:r>
            <a:endParaRPr lang="en-SG" dirty="0" smtClean="0"/>
          </a:p>
          <a:p>
            <a:r>
              <a:rPr lang="en-SG" dirty="0"/>
              <a:t>For a given degree </a:t>
            </a:r>
            <a:r>
              <a:rPr lang="en-SG" i="1" dirty="0"/>
              <a:t>k</a:t>
            </a:r>
            <a:r>
              <a:rPr lang="en-SG" dirty="0"/>
              <a:t>, the basis functions are simply shifted versions of one another. </a:t>
            </a:r>
          </a:p>
          <a:p>
            <a:endParaRPr lang="en-US" dirty="0" smtClean="0"/>
          </a:p>
          <a:p>
            <a:pPr marL="0" indent="0">
              <a:buNone/>
            </a:pPr>
            <a:endParaRPr lang="en-SG" dirty="0"/>
          </a:p>
        </p:txBody>
      </p:sp>
      <p:grpSp>
        <p:nvGrpSpPr>
          <p:cNvPr id="66" name="组合 65"/>
          <p:cNvGrpSpPr/>
          <p:nvPr/>
        </p:nvGrpSpPr>
        <p:grpSpPr>
          <a:xfrm>
            <a:off x="4923064" y="4908093"/>
            <a:ext cx="5984421" cy="1633445"/>
            <a:chOff x="1657350" y="4001858"/>
            <a:chExt cx="5984421" cy="1633445"/>
          </a:xfrm>
        </p:grpSpPr>
        <p:cxnSp>
          <p:nvCxnSpPr>
            <p:cNvPr id="5" name="直接连接符 4"/>
            <p:cNvCxnSpPr/>
            <p:nvPr/>
          </p:nvCxnSpPr>
          <p:spPr>
            <a:xfrm>
              <a:off x="1657350" y="5012871"/>
              <a:ext cx="5984421" cy="16329"/>
            </a:xfrm>
            <a:prstGeom prst="line">
              <a:avLst/>
            </a:prstGeom>
          </p:spPr>
          <p:style>
            <a:lnRef idx="1">
              <a:schemeClr val="accent1"/>
            </a:lnRef>
            <a:fillRef idx="0">
              <a:schemeClr val="accent1"/>
            </a:fillRef>
            <a:effectRef idx="0">
              <a:schemeClr val="accent1"/>
            </a:effectRef>
            <a:fontRef idx="minor">
              <a:schemeClr val="tx1"/>
            </a:fontRef>
          </p:style>
        </p:cxnSp>
        <p:sp>
          <p:nvSpPr>
            <p:cNvPr id="7" name="等腰三角形 6"/>
            <p:cNvSpPr/>
            <p:nvPr/>
          </p:nvSpPr>
          <p:spPr>
            <a:xfrm>
              <a:off x="3001735" y="5034643"/>
              <a:ext cx="45719" cy="7347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 name="等腰三角形 7"/>
            <p:cNvSpPr/>
            <p:nvPr/>
          </p:nvSpPr>
          <p:spPr>
            <a:xfrm>
              <a:off x="3614054" y="5046890"/>
              <a:ext cx="45719" cy="7347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等腰三角形 8"/>
            <p:cNvSpPr/>
            <p:nvPr/>
          </p:nvSpPr>
          <p:spPr>
            <a:xfrm>
              <a:off x="4211137" y="5042809"/>
              <a:ext cx="45719" cy="7347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等腰三角形 9"/>
            <p:cNvSpPr/>
            <p:nvPr/>
          </p:nvSpPr>
          <p:spPr>
            <a:xfrm>
              <a:off x="4812026" y="5044168"/>
              <a:ext cx="45719" cy="7347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等腰三角形 10"/>
            <p:cNvSpPr/>
            <p:nvPr/>
          </p:nvSpPr>
          <p:spPr>
            <a:xfrm>
              <a:off x="5388774" y="5055055"/>
              <a:ext cx="45719" cy="7347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 name="等腰三角形 11"/>
            <p:cNvSpPr/>
            <p:nvPr/>
          </p:nvSpPr>
          <p:spPr>
            <a:xfrm>
              <a:off x="5987678" y="5056415"/>
              <a:ext cx="45719" cy="7347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等腰三角形 12"/>
            <p:cNvSpPr/>
            <p:nvPr/>
          </p:nvSpPr>
          <p:spPr>
            <a:xfrm>
              <a:off x="6565131" y="5064781"/>
              <a:ext cx="45719" cy="7347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 name="等腰三角形 13"/>
            <p:cNvSpPr/>
            <p:nvPr/>
          </p:nvSpPr>
          <p:spPr>
            <a:xfrm>
              <a:off x="7139002" y="5069541"/>
              <a:ext cx="45719" cy="7347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 name="文本框 15"/>
            <p:cNvSpPr txBox="1"/>
            <p:nvPr/>
          </p:nvSpPr>
          <p:spPr>
            <a:xfrm>
              <a:off x="2245180" y="5249643"/>
              <a:ext cx="301686" cy="369332"/>
            </a:xfrm>
            <a:prstGeom prst="rect">
              <a:avLst/>
            </a:prstGeom>
            <a:noFill/>
          </p:spPr>
          <p:txBody>
            <a:bodyPr wrap="none" rtlCol="0">
              <a:spAutoFit/>
            </a:bodyPr>
            <a:lstStyle/>
            <a:p>
              <a:r>
                <a:rPr lang="en-US" dirty="0" smtClean="0"/>
                <a:t>0</a:t>
              </a:r>
              <a:endParaRPr lang="en-SG" dirty="0"/>
            </a:p>
          </p:txBody>
        </p:sp>
        <p:sp>
          <p:nvSpPr>
            <p:cNvPr id="17" name="文本框 16"/>
            <p:cNvSpPr txBox="1"/>
            <p:nvPr/>
          </p:nvSpPr>
          <p:spPr>
            <a:xfrm>
              <a:off x="2867220" y="5249643"/>
              <a:ext cx="301686" cy="369332"/>
            </a:xfrm>
            <a:prstGeom prst="rect">
              <a:avLst/>
            </a:prstGeom>
            <a:noFill/>
          </p:spPr>
          <p:txBody>
            <a:bodyPr wrap="none" rtlCol="0">
              <a:spAutoFit/>
            </a:bodyPr>
            <a:lstStyle/>
            <a:p>
              <a:r>
                <a:rPr lang="en-US" dirty="0" smtClean="0"/>
                <a:t>0</a:t>
              </a:r>
              <a:endParaRPr lang="en-SG" dirty="0"/>
            </a:p>
          </p:txBody>
        </p:sp>
        <p:sp>
          <p:nvSpPr>
            <p:cNvPr id="18" name="文本框 17"/>
            <p:cNvSpPr txBox="1"/>
            <p:nvPr/>
          </p:nvSpPr>
          <p:spPr>
            <a:xfrm>
              <a:off x="3464768" y="5249643"/>
              <a:ext cx="301686" cy="369332"/>
            </a:xfrm>
            <a:prstGeom prst="rect">
              <a:avLst/>
            </a:prstGeom>
            <a:noFill/>
          </p:spPr>
          <p:txBody>
            <a:bodyPr wrap="none" rtlCol="0">
              <a:spAutoFit/>
            </a:bodyPr>
            <a:lstStyle/>
            <a:p>
              <a:r>
                <a:rPr lang="en-US" dirty="0" smtClean="0"/>
                <a:t>0</a:t>
              </a:r>
              <a:endParaRPr lang="en-SG" dirty="0"/>
            </a:p>
          </p:txBody>
        </p:sp>
        <p:sp>
          <p:nvSpPr>
            <p:cNvPr id="19" name="文本框 18"/>
            <p:cNvSpPr txBox="1"/>
            <p:nvPr/>
          </p:nvSpPr>
          <p:spPr>
            <a:xfrm>
              <a:off x="4062316" y="5249643"/>
              <a:ext cx="301686" cy="369332"/>
            </a:xfrm>
            <a:prstGeom prst="rect">
              <a:avLst/>
            </a:prstGeom>
            <a:noFill/>
          </p:spPr>
          <p:txBody>
            <a:bodyPr wrap="none" rtlCol="0">
              <a:spAutoFit/>
            </a:bodyPr>
            <a:lstStyle/>
            <a:p>
              <a:r>
                <a:rPr lang="en-US" dirty="0" smtClean="0"/>
                <a:t>0</a:t>
              </a:r>
              <a:endParaRPr lang="en-SG" dirty="0"/>
            </a:p>
          </p:txBody>
        </p:sp>
        <p:sp>
          <p:nvSpPr>
            <p:cNvPr id="20" name="文本框 19"/>
            <p:cNvSpPr txBox="1"/>
            <p:nvPr/>
          </p:nvSpPr>
          <p:spPr>
            <a:xfrm>
              <a:off x="4635058" y="5260912"/>
              <a:ext cx="301686" cy="369332"/>
            </a:xfrm>
            <a:prstGeom prst="rect">
              <a:avLst/>
            </a:prstGeom>
            <a:noFill/>
          </p:spPr>
          <p:txBody>
            <a:bodyPr wrap="none" rtlCol="0">
              <a:spAutoFit/>
            </a:bodyPr>
            <a:lstStyle/>
            <a:p>
              <a:r>
                <a:rPr lang="en-US" dirty="0" smtClean="0"/>
                <a:t>1</a:t>
              </a:r>
              <a:endParaRPr lang="en-SG" dirty="0"/>
            </a:p>
          </p:txBody>
        </p:sp>
        <p:sp>
          <p:nvSpPr>
            <p:cNvPr id="21" name="文本框 20"/>
            <p:cNvSpPr txBox="1"/>
            <p:nvPr/>
          </p:nvSpPr>
          <p:spPr>
            <a:xfrm>
              <a:off x="5146961" y="5260912"/>
              <a:ext cx="301686" cy="369332"/>
            </a:xfrm>
            <a:prstGeom prst="rect">
              <a:avLst/>
            </a:prstGeom>
            <a:noFill/>
          </p:spPr>
          <p:txBody>
            <a:bodyPr wrap="none" rtlCol="0">
              <a:spAutoFit/>
            </a:bodyPr>
            <a:lstStyle/>
            <a:p>
              <a:r>
                <a:rPr lang="en-US" dirty="0" smtClean="0"/>
                <a:t>2</a:t>
              </a:r>
              <a:endParaRPr lang="en-SG" dirty="0"/>
            </a:p>
          </p:txBody>
        </p:sp>
        <p:sp>
          <p:nvSpPr>
            <p:cNvPr id="22" name="文本框 21"/>
            <p:cNvSpPr txBox="1"/>
            <p:nvPr/>
          </p:nvSpPr>
          <p:spPr>
            <a:xfrm>
              <a:off x="5679311" y="5260912"/>
              <a:ext cx="301686" cy="369332"/>
            </a:xfrm>
            <a:prstGeom prst="rect">
              <a:avLst/>
            </a:prstGeom>
            <a:noFill/>
          </p:spPr>
          <p:txBody>
            <a:bodyPr wrap="none" rtlCol="0">
              <a:spAutoFit/>
            </a:bodyPr>
            <a:lstStyle/>
            <a:p>
              <a:r>
                <a:rPr lang="en-US" dirty="0" smtClean="0"/>
                <a:t>2</a:t>
              </a:r>
              <a:endParaRPr lang="en-SG" dirty="0"/>
            </a:p>
          </p:txBody>
        </p:sp>
        <p:sp>
          <p:nvSpPr>
            <p:cNvPr id="23" name="文本框 22"/>
            <p:cNvSpPr txBox="1"/>
            <p:nvPr/>
          </p:nvSpPr>
          <p:spPr>
            <a:xfrm>
              <a:off x="6210301" y="5265971"/>
              <a:ext cx="301686" cy="369332"/>
            </a:xfrm>
            <a:prstGeom prst="rect">
              <a:avLst/>
            </a:prstGeom>
            <a:noFill/>
          </p:spPr>
          <p:txBody>
            <a:bodyPr wrap="none" rtlCol="0">
              <a:spAutoFit/>
            </a:bodyPr>
            <a:lstStyle/>
            <a:p>
              <a:r>
                <a:rPr lang="en-US" dirty="0" smtClean="0"/>
                <a:t>2</a:t>
              </a:r>
              <a:endParaRPr lang="en-SG" dirty="0"/>
            </a:p>
          </p:txBody>
        </p:sp>
        <p:sp>
          <p:nvSpPr>
            <p:cNvPr id="24" name="文本框 23"/>
            <p:cNvSpPr txBox="1"/>
            <p:nvPr/>
          </p:nvSpPr>
          <p:spPr>
            <a:xfrm>
              <a:off x="6741291" y="5260912"/>
              <a:ext cx="301686" cy="369332"/>
            </a:xfrm>
            <a:prstGeom prst="rect">
              <a:avLst/>
            </a:prstGeom>
            <a:noFill/>
          </p:spPr>
          <p:txBody>
            <a:bodyPr wrap="none" rtlCol="0">
              <a:spAutoFit/>
            </a:bodyPr>
            <a:lstStyle/>
            <a:p>
              <a:r>
                <a:rPr lang="en-US" dirty="0" smtClean="0"/>
                <a:t>2</a:t>
              </a:r>
              <a:endParaRPr lang="en-SG" dirty="0"/>
            </a:p>
          </p:txBody>
        </p:sp>
        <p:cxnSp>
          <p:nvCxnSpPr>
            <p:cNvPr id="28" name="直接连接符 27"/>
            <p:cNvCxnSpPr/>
            <p:nvPr/>
          </p:nvCxnSpPr>
          <p:spPr>
            <a:xfrm flipV="1">
              <a:off x="4211137" y="4065813"/>
              <a:ext cx="551905" cy="8164"/>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4763042" y="4065813"/>
              <a:ext cx="621033"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31" name="流程图: 接点 30"/>
            <p:cNvSpPr/>
            <p:nvPr/>
          </p:nvSpPr>
          <p:spPr>
            <a:xfrm>
              <a:off x="2408463" y="4033157"/>
              <a:ext cx="106136" cy="89807"/>
            </a:xfrm>
            <a:prstGeom prst="flowChartConnector">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rgbClr val="FF0000"/>
                </a:solidFill>
              </a:endParaRPr>
            </a:p>
          </p:txBody>
        </p:sp>
        <p:sp>
          <p:nvSpPr>
            <p:cNvPr id="32" name="等腰三角形 31"/>
            <p:cNvSpPr/>
            <p:nvPr/>
          </p:nvSpPr>
          <p:spPr>
            <a:xfrm>
              <a:off x="2432955" y="5021036"/>
              <a:ext cx="45719" cy="7347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5" name="流程图: 接点 34"/>
            <p:cNvSpPr/>
            <p:nvPr/>
          </p:nvSpPr>
          <p:spPr>
            <a:xfrm>
              <a:off x="2952204" y="4026352"/>
              <a:ext cx="106136" cy="89807"/>
            </a:xfrm>
            <a:prstGeom prst="flowChartConnector">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rgbClr val="FF0000"/>
                </a:solidFill>
              </a:endParaRPr>
            </a:p>
          </p:txBody>
        </p:sp>
        <p:sp>
          <p:nvSpPr>
            <p:cNvPr id="36" name="流程图: 接点 35"/>
            <p:cNvSpPr/>
            <p:nvPr/>
          </p:nvSpPr>
          <p:spPr>
            <a:xfrm>
              <a:off x="3552822" y="4033156"/>
              <a:ext cx="106136" cy="89807"/>
            </a:xfrm>
            <a:prstGeom prst="flowChartConnector">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rgbClr val="FF0000"/>
                </a:solidFill>
              </a:endParaRPr>
            </a:p>
          </p:txBody>
        </p:sp>
        <p:sp>
          <p:nvSpPr>
            <p:cNvPr id="37" name="流程图: 接点 36"/>
            <p:cNvSpPr/>
            <p:nvPr/>
          </p:nvSpPr>
          <p:spPr>
            <a:xfrm>
              <a:off x="5890252" y="4001858"/>
              <a:ext cx="106136" cy="89807"/>
            </a:xfrm>
            <a:prstGeom prst="flowChartConnector">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rgbClr val="FF0000"/>
                </a:solidFill>
              </a:endParaRPr>
            </a:p>
          </p:txBody>
        </p:sp>
        <p:sp>
          <p:nvSpPr>
            <p:cNvPr id="38" name="流程图: 接点 37"/>
            <p:cNvSpPr/>
            <p:nvPr/>
          </p:nvSpPr>
          <p:spPr>
            <a:xfrm>
              <a:off x="6429642" y="4004581"/>
              <a:ext cx="106136" cy="89807"/>
            </a:xfrm>
            <a:prstGeom prst="flowChartConnector">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rgbClr val="FF0000"/>
                </a:solidFill>
              </a:endParaRPr>
            </a:p>
          </p:txBody>
        </p:sp>
        <p:sp>
          <p:nvSpPr>
            <p:cNvPr id="39" name="流程图: 接点 38"/>
            <p:cNvSpPr/>
            <p:nvPr/>
          </p:nvSpPr>
          <p:spPr>
            <a:xfrm>
              <a:off x="7067660" y="4004585"/>
              <a:ext cx="106136" cy="89807"/>
            </a:xfrm>
            <a:prstGeom prst="flowChartConnector">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rgbClr val="FF0000"/>
                </a:solidFill>
              </a:endParaRPr>
            </a:p>
          </p:txBody>
        </p:sp>
        <p:cxnSp>
          <p:nvCxnSpPr>
            <p:cNvPr id="41" name="直接连接符 40"/>
            <p:cNvCxnSpPr/>
            <p:nvPr/>
          </p:nvCxnSpPr>
          <p:spPr>
            <a:xfrm flipV="1">
              <a:off x="2463979" y="4026352"/>
              <a:ext cx="565785" cy="994684"/>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接连接符 42"/>
            <p:cNvCxnSpPr>
              <a:stCxn id="35" idx="4"/>
              <a:endCxn id="8" idx="0"/>
            </p:cNvCxnSpPr>
            <p:nvPr/>
          </p:nvCxnSpPr>
          <p:spPr>
            <a:xfrm>
              <a:off x="3005272" y="4116159"/>
              <a:ext cx="631642" cy="930731"/>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flipV="1">
              <a:off x="3019153" y="4039961"/>
              <a:ext cx="590277" cy="994684"/>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3609430" y="4129768"/>
              <a:ext cx="647970" cy="930731"/>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V="1">
              <a:off x="3640998" y="4039961"/>
              <a:ext cx="590277" cy="994684"/>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4206783" y="4097112"/>
              <a:ext cx="647970" cy="930731"/>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flipV="1">
              <a:off x="4211681" y="4048125"/>
              <a:ext cx="590277" cy="994684"/>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4792980" y="4097112"/>
              <a:ext cx="647970" cy="930731"/>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flipV="1">
              <a:off x="4830389" y="4073977"/>
              <a:ext cx="553686" cy="949783"/>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5355900" y="4086227"/>
              <a:ext cx="647970" cy="930731"/>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flipV="1">
              <a:off x="5384075" y="4045406"/>
              <a:ext cx="590277" cy="994684"/>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5940760" y="4128406"/>
              <a:ext cx="647970" cy="930731"/>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直接连接符 53"/>
            <p:cNvCxnSpPr>
              <a:endCxn id="38" idx="5"/>
            </p:cNvCxnSpPr>
            <p:nvPr/>
          </p:nvCxnSpPr>
          <p:spPr>
            <a:xfrm flipV="1">
              <a:off x="6004320" y="4081236"/>
              <a:ext cx="515915" cy="935718"/>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a:off x="6493510" y="4102551"/>
              <a:ext cx="647970" cy="930731"/>
            </a:xfrm>
            <a:prstGeom prst="line">
              <a:avLst/>
            </a:prstGeom>
          </p:spPr>
          <p:style>
            <a:lnRef idx="1">
              <a:schemeClr val="accent1"/>
            </a:lnRef>
            <a:fillRef idx="0">
              <a:schemeClr val="accent1"/>
            </a:fillRef>
            <a:effectRef idx="0">
              <a:schemeClr val="accent1"/>
            </a:effectRef>
            <a:fontRef idx="minor">
              <a:schemeClr val="tx1"/>
            </a:fontRef>
          </p:style>
        </p:cxnSp>
        <p:sp>
          <p:nvSpPr>
            <p:cNvPr id="60" name="任意多边形 59"/>
            <p:cNvSpPr/>
            <p:nvPr/>
          </p:nvSpPr>
          <p:spPr>
            <a:xfrm>
              <a:off x="2432957" y="4094388"/>
              <a:ext cx="1779814" cy="934812"/>
            </a:xfrm>
            <a:custGeom>
              <a:avLst/>
              <a:gdLst>
                <a:gd name="connsiteX0" fmla="*/ 0 w 1779814"/>
                <a:gd name="connsiteY0" fmla="*/ 952989 h 952989"/>
                <a:gd name="connsiteX1" fmla="*/ 571500 w 1779814"/>
                <a:gd name="connsiteY1" fmla="*/ 201875 h 952989"/>
                <a:gd name="connsiteX2" fmla="*/ 881743 w 1779814"/>
                <a:gd name="connsiteY2" fmla="*/ 30425 h 952989"/>
                <a:gd name="connsiteX3" fmla="*/ 1494064 w 1779814"/>
                <a:gd name="connsiteY3" fmla="*/ 708060 h 952989"/>
                <a:gd name="connsiteX4" fmla="*/ 1779814 w 1779814"/>
                <a:gd name="connsiteY4" fmla="*/ 944825 h 952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9814" h="952989">
                  <a:moveTo>
                    <a:pt x="0" y="952989"/>
                  </a:moveTo>
                  <a:cubicBezTo>
                    <a:pt x="212271" y="654312"/>
                    <a:pt x="424543" y="355636"/>
                    <a:pt x="571500" y="201875"/>
                  </a:cubicBezTo>
                  <a:cubicBezTo>
                    <a:pt x="718457" y="48114"/>
                    <a:pt x="727982" y="-53939"/>
                    <a:pt x="881743" y="30425"/>
                  </a:cubicBezTo>
                  <a:cubicBezTo>
                    <a:pt x="1035504" y="114789"/>
                    <a:pt x="1344386" y="555660"/>
                    <a:pt x="1494064" y="708060"/>
                  </a:cubicBezTo>
                  <a:cubicBezTo>
                    <a:pt x="1643742" y="860460"/>
                    <a:pt x="1711778" y="902642"/>
                    <a:pt x="1779814" y="944825"/>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1" name="任意多边形 60"/>
            <p:cNvSpPr/>
            <p:nvPr/>
          </p:nvSpPr>
          <p:spPr>
            <a:xfrm>
              <a:off x="3036166" y="4095749"/>
              <a:ext cx="1779814" cy="934812"/>
            </a:xfrm>
            <a:custGeom>
              <a:avLst/>
              <a:gdLst>
                <a:gd name="connsiteX0" fmla="*/ 0 w 1779814"/>
                <a:gd name="connsiteY0" fmla="*/ 952989 h 952989"/>
                <a:gd name="connsiteX1" fmla="*/ 571500 w 1779814"/>
                <a:gd name="connsiteY1" fmla="*/ 201875 h 952989"/>
                <a:gd name="connsiteX2" fmla="*/ 881743 w 1779814"/>
                <a:gd name="connsiteY2" fmla="*/ 30425 h 952989"/>
                <a:gd name="connsiteX3" fmla="*/ 1494064 w 1779814"/>
                <a:gd name="connsiteY3" fmla="*/ 708060 h 952989"/>
                <a:gd name="connsiteX4" fmla="*/ 1779814 w 1779814"/>
                <a:gd name="connsiteY4" fmla="*/ 944825 h 952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9814" h="952989">
                  <a:moveTo>
                    <a:pt x="0" y="952989"/>
                  </a:moveTo>
                  <a:cubicBezTo>
                    <a:pt x="212271" y="654312"/>
                    <a:pt x="424543" y="355636"/>
                    <a:pt x="571500" y="201875"/>
                  </a:cubicBezTo>
                  <a:cubicBezTo>
                    <a:pt x="718457" y="48114"/>
                    <a:pt x="727982" y="-53939"/>
                    <a:pt x="881743" y="30425"/>
                  </a:cubicBezTo>
                  <a:cubicBezTo>
                    <a:pt x="1035504" y="114789"/>
                    <a:pt x="1344386" y="555660"/>
                    <a:pt x="1494064" y="708060"/>
                  </a:cubicBezTo>
                  <a:cubicBezTo>
                    <a:pt x="1643742" y="860460"/>
                    <a:pt x="1711778" y="902642"/>
                    <a:pt x="1779814" y="944825"/>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2" name="任意多边形 61"/>
            <p:cNvSpPr/>
            <p:nvPr/>
          </p:nvSpPr>
          <p:spPr>
            <a:xfrm>
              <a:off x="3640861" y="4120240"/>
              <a:ext cx="1779814" cy="934812"/>
            </a:xfrm>
            <a:custGeom>
              <a:avLst/>
              <a:gdLst>
                <a:gd name="connsiteX0" fmla="*/ 0 w 1779814"/>
                <a:gd name="connsiteY0" fmla="*/ 952989 h 952989"/>
                <a:gd name="connsiteX1" fmla="*/ 571500 w 1779814"/>
                <a:gd name="connsiteY1" fmla="*/ 201875 h 952989"/>
                <a:gd name="connsiteX2" fmla="*/ 881743 w 1779814"/>
                <a:gd name="connsiteY2" fmla="*/ 30425 h 952989"/>
                <a:gd name="connsiteX3" fmla="*/ 1494064 w 1779814"/>
                <a:gd name="connsiteY3" fmla="*/ 708060 h 952989"/>
                <a:gd name="connsiteX4" fmla="*/ 1779814 w 1779814"/>
                <a:gd name="connsiteY4" fmla="*/ 944825 h 952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9814" h="952989">
                  <a:moveTo>
                    <a:pt x="0" y="952989"/>
                  </a:moveTo>
                  <a:cubicBezTo>
                    <a:pt x="212271" y="654312"/>
                    <a:pt x="424543" y="355636"/>
                    <a:pt x="571500" y="201875"/>
                  </a:cubicBezTo>
                  <a:cubicBezTo>
                    <a:pt x="718457" y="48114"/>
                    <a:pt x="727982" y="-53939"/>
                    <a:pt x="881743" y="30425"/>
                  </a:cubicBezTo>
                  <a:cubicBezTo>
                    <a:pt x="1035504" y="114789"/>
                    <a:pt x="1344386" y="555660"/>
                    <a:pt x="1494064" y="708060"/>
                  </a:cubicBezTo>
                  <a:cubicBezTo>
                    <a:pt x="1643742" y="860460"/>
                    <a:pt x="1711778" y="902642"/>
                    <a:pt x="1779814" y="944825"/>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3" name="任意多边形 62"/>
            <p:cNvSpPr/>
            <p:nvPr/>
          </p:nvSpPr>
          <p:spPr>
            <a:xfrm>
              <a:off x="4245981" y="4095553"/>
              <a:ext cx="1779814" cy="934812"/>
            </a:xfrm>
            <a:custGeom>
              <a:avLst/>
              <a:gdLst>
                <a:gd name="connsiteX0" fmla="*/ 0 w 1779814"/>
                <a:gd name="connsiteY0" fmla="*/ 952989 h 952989"/>
                <a:gd name="connsiteX1" fmla="*/ 571500 w 1779814"/>
                <a:gd name="connsiteY1" fmla="*/ 201875 h 952989"/>
                <a:gd name="connsiteX2" fmla="*/ 881743 w 1779814"/>
                <a:gd name="connsiteY2" fmla="*/ 30425 h 952989"/>
                <a:gd name="connsiteX3" fmla="*/ 1494064 w 1779814"/>
                <a:gd name="connsiteY3" fmla="*/ 708060 h 952989"/>
                <a:gd name="connsiteX4" fmla="*/ 1779814 w 1779814"/>
                <a:gd name="connsiteY4" fmla="*/ 944825 h 952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9814" h="952989">
                  <a:moveTo>
                    <a:pt x="0" y="952989"/>
                  </a:moveTo>
                  <a:cubicBezTo>
                    <a:pt x="212271" y="654312"/>
                    <a:pt x="424543" y="355636"/>
                    <a:pt x="571500" y="201875"/>
                  </a:cubicBezTo>
                  <a:cubicBezTo>
                    <a:pt x="718457" y="48114"/>
                    <a:pt x="727982" y="-53939"/>
                    <a:pt x="881743" y="30425"/>
                  </a:cubicBezTo>
                  <a:cubicBezTo>
                    <a:pt x="1035504" y="114789"/>
                    <a:pt x="1344386" y="555660"/>
                    <a:pt x="1494064" y="708060"/>
                  </a:cubicBezTo>
                  <a:cubicBezTo>
                    <a:pt x="1643742" y="860460"/>
                    <a:pt x="1711778" y="902642"/>
                    <a:pt x="1779814" y="944825"/>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4" name="任意多边形 63"/>
            <p:cNvSpPr/>
            <p:nvPr/>
          </p:nvSpPr>
          <p:spPr>
            <a:xfrm>
              <a:off x="4815980" y="4095553"/>
              <a:ext cx="1779814" cy="934812"/>
            </a:xfrm>
            <a:custGeom>
              <a:avLst/>
              <a:gdLst>
                <a:gd name="connsiteX0" fmla="*/ 0 w 1779814"/>
                <a:gd name="connsiteY0" fmla="*/ 952989 h 952989"/>
                <a:gd name="connsiteX1" fmla="*/ 571500 w 1779814"/>
                <a:gd name="connsiteY1" fmla="*/ 201875 h 952989"/>
                <a:gd name="connsiteX2" fmla="*/ 881743 w 1779814"/>
                <a:gd name="connsiteY2" fmla="*/ 30425 h 952989"/>
                <a:gd name="connsiteX3" fmla="*/ 1494064 w 1779814"/>
                <a:gd name="connsiteY3" fmla="*/ 708060 h 952989"/>
                <a:gd name="connsiteX4" fmla="*/ 1779814 w 1779814"/>
                <a:gd name="connsiteY4" fmla="*/ 944825 h 952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9814" h="952989">
                  <a:moveTo>
                    <a:pt x="0" y="952989"/>
                  </a:moveTo>
                  <a:cubicBezTo>
                    <a:pt x="212271" y="654312"/>
                    <a:pt x="424543" y="355636"/>
                    <a:pt x="571500" y="201875"/>
                  </a:cubicBezTo>
                  <a:cubicBezTo>
                    <a:pt x="718457" y="48114"/>
                    <a:pt x="727982" y="-53939"/>
                    <a:pt x="881743" y="30425"/>
                  </a:cubicBezTo>
                  <a:cubicBezTo>
                    <a:pt x="1035504" y="114789"/>
                    <a:pt x="1344386" y="555660"/>
                    <a:pt x="1494064" y="708060"/>
                  </a:cubicBezTo>
                  <a:cubicBezTo>
                    <a:pt x="1643742" y="860460"/>
                    <a:pt x="1711778" y="902642"/>
                    <a:pt x="1779814" y="944825"/>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5" name="任意多边形 64"/>
            <p:cNvSpPr/>
            <p:nvPr/>
          </p:nvSpPr>
          <p:spPr>
            <a:xfrm>
              <a:off x="5372370" y="4128893"/>
              <a:ext cx="1779814" cy="934812"/>
            </a:xfrm>
            <a:custGeom>
              <a:avLst/>
              <a:gdLst>
                <a:gd name="connsiteX0" fmla="*/ 0 w 1779814"/>
                <a:gd name="connsiteY0" fmla="*/ 952989 h 952989"/>
                <a:gd name="connsiteX1" fmla="*/ 571500 w 1779814"/>
                <a:gd name="connsiteY1" fmla="*/ 201875 h 952989"/>
                <a:gd name="connsiteX2" fmla="*/ 881743 w 1779814"/>
                <a:gd name="connsiteY2" fmla="*/ 30425 h 952989"/>
                <a:gd name="connsiteX3" fmla="*/ 1494064 w 1779814"/>
                <a:gd name="connsiteY3" fmla="*/ 708060 h 952989"/>
                <a:gd name="connsiteX4" fmla="*/ 1779814 w 1779814"/>
                <a:gd name="connsiteY4" fmla="*/ 944825 h 952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9814" h="952989">
                  <a:moveTo>
                    <a:pt x="0" y="952989"/>
                  </a:moveTo>
                  <a:cubicBezTo>
                    <a:pt x="212271" y="654312"/>
                    <a:pt x="424543" y="355636"/>
                    <a:pt x="571500" y="201875"/>
                  </a:cubicBezTo>
                  <a:cubicBezTo>
                    <a:pt x="718457" y="48114"/>
                    <a:pt x="727982" y="-53939"/>
                    <a:pt x="881743" y="30425"/>
                  </a:cubicBezTo>
                  <a:cubicBezTo>
                    <a:pt x="1035504" y="114789"/>
                    <a:pt x="1344386" y="555660"/>
                    <a:pt x="1494064" y="708060"/>
                  </a:cubicBezTo>
                  <a:cubicBezTo>
                    <a:pt x="1643742" y="860460"/>
                    <a:pt x="1711778" y="902642"/>
                    <a:pt x="1779814" y="944825"/>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Tree>
    <p:extLst>
      <p:ext uri="{BB962C8B-B14F-4D97-AF65-F5344CB8AC3E}">
        <p14:creationId xmlns:p14="http://schemas.microsoft.com/office/powerpoint/2010/main" val="161651134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SG" dirty="0"/>
              <a:t>Geometry of curve – NURBS</a:t>
            </a: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838199" y="1825625"/>
                <a:ext cx="10804071" cy="4351338"/>
              </a:xfrm>
            </p:spPr>
            <p:txBody>
              <a:bodyPr>
                <a:normAutofit/>
              </a:bodyPr>
              <a:lstStyle/>
              <a:p>
                <a:r>
                  <a:rPr lang="en-SG" dirty="0" smtClean="0"/>
                  <a:t>Any B-spline whose knot vector is neither uniform nor open uniform is non-uniform. </a:t>
                </a:r>
              </a:p>
              <a:p>
                <a:r>
                  <a:rPr lang="en-US" dirty="0" smtClean="0"/>
                  <a:t>An uniform knot vector example</a:t>
                </a:r>
              </a:p>
              <a:p>
                <a:pPr marL="0" indent="0">
                  <a:buNone/>
                </a:pPr>
                <a14:m>
                  <m:oMathPara xmlns:m="http://schemas.openxmlformats.org/officeDocument/2006/math">
                    <m:oMathParaPr>
                      <m:jc m:val="centerGroup"/>
                    </m:oMathParaPr>
                    <m:oMath xmlns:m="http://schemas.openxmlformats.org/officeDocument/2006/math">
                      <m:d>
                        <m:dPr>
                          <m:ctrlPr>
                            <a:rPr lang="en-SG" b="0" i="1" smtClean="0">
                              <a:latin typeface="Cambria Math" panose="02040503050406030204" pitchFamily="18" charset="0"/>
                            </a:rPr>
                          </m:ctrlPr>
                        </m:dPr>
                        <m:e>
                          <m:r>
                            <a:rPr lang="en-SG" b="0" i="1" smtClean="0">
                              <a:latin typeface="Cambria Math" panose="02040503050406030204" pitchFamily="18" charset="0"/>
                            </a:rPr>
                            <m:t>1,2,3,4,5,6,7</m:t>
                          </m:r>
                        </m:e>
                      </m:d>
                      <m:r>
                        <a:rPr lang="en-SG" b="0" i="1" smtClean="0">
                          <a:latin typeface="Cambria Math" panose="02040503050406030204" pitchFamily="18" charset="0"/>
                        </a:rPr>
                        <m:t>,(0,0.25,0.5,0.75,1.0)</m:t>
                      </m:r>
                    </m:oMath>
                  </m:oMathPara>
                </a14:m>
                <a:endParaRPr lang="en-US" dirty="0"/>
              </a:p>
              <a:p>
                <a:r>
                  <a:rPr lang="en-US" dirty="0" smtClean="0"/>
                  <a:t>An open uniform knot vector</a:t>
                </a:r>
              </a:p>
              <a:p>
                <a:pPr marL="0" indent="0">
                  <a:buNone/>
                </a:pPr>
                <a14:m>
                  <m:oMathPara xmlns:m="http://schemas.openxmlformats.org/officeDocument/2006/math">
                    <m:oMathParaPr>
                      <m:jc m:val="centerGroup"/>
                    </m:oMathParaPr>
                    <m:oMath xmlns:m="http://schemas.openxmlformats.org/officeDocument/2006/math">
                      <m:d>
                        <m:dPr>
                          <m:ctrlPr>
                            <a:rPr lang="en-SG" i="1">
                              <a:latin typeface="Cambria Math" panose="02040503050406030204" pitchFamily="18" charset="0"/>
                            </a:rPr>
                          </m:ctrlPr>
                        </m:dPr>
                        <m:e>
                          <m:r>
                            <a:rPr lang="en-SG" b="0" i="1" smtClean="0">
                              <a:latin typeface="Cambria Math" panose="02040503050406030204" pitchFamily="18" charset="0"/>
                            </a:rPr>
                            <m:t>0,0,0,0</m:t>
                          </m:r>
                          <m:r>
                            <a:rPr lang="en-SG" i="1">
                              <a:latin typeface="Cambria Math" panose="02040503050406030204" pitchFamily="18" charset="0"/>
                            </a:rPr>
                            <m:t>1,2,3,4,</m:t>
                          </m:r>
                          <m:r>
                            <a:rPr lang="en-SG" b="0" i="1" smtClean="0">
                              <a:latin typeface="Cambria Math" panose="02040503050406030204" pitchFamily="18" charset="0"/>
                            </a:rPr>
                            <m:t>4</m:t>
                          </m:r>
                          <m:r>
                            <a:rPr lang="en-SG" i="1">
                              <a:latin typeface="Cambria Math" panose="02040503050406030204" pitchFamily="18" charset="0"/>
                            </a:rPr>
                            <m:t>,</m:t>
                          </m:r>
                          <m:r>
                            <a:rPr lang="en-SG" b="0" i="1" smtClean="0">
                              <a:latin typeface="Cambria Math" panose="02040503050406030204" pitchFamily="18" charset="0"/>
                            </a:rPr>
                            <m:t>4</m:t>
                          </m:r>
                          <m:r>
                            <a:rPr lang="en-SG" i="1">
                              <a:latin typeface="Cambria Math" panose="02040503050406030204" pitchFamily="18" charset="0"/>
                            </a:rPr>
                            <m:t>,</m:t>
                          </m:r>
                          <m:r>
                            <a:rPr lang="en-SG" b="0" i="1" smtClean="0">
                              <a:latin typeface="Cambria Math" panose="02040503050406030204" pitchFamily="18" charset="0"/>
                            </a:rPr>
                            <m:t>4</m:t>
                          </m:r>
                        </m:e>
                      </m:d>
                      <m:r>
                        <a:rPr lang="en-SG" i="1">
                          <a:latin typeface="Cambria Math" panose="02040503050406030204" pitchFamily="18" charset="0"/>
                        </a:rPr>
                        <m:t>,(0</m:t>
                      </m:r>
                      <m:r>
                        <a:rPr lang="en-SG" b="0" i="1" smtClean="0">
                          <a:latin typeface="Cambria Math" panose="02040503050406030204" pitchFamily="18" charset="0"/>
                        </a:rPr>
                        <m:t>.1</m:t>
                      </m:r>
                      <m:r>
                        <a:rPr lang="en-SG" i="1">
                          <a:latin typeface="Cambria Math" panose="02040503050406030204" pitchFamily="18" charset="0"/>
                        </a:rPr>
                        <m:t>,0.</m:t>
                      </m:r>
                      <m:r>
                        <a:rPr lang="en-SG" b="0" i="1" smtClean="0">
                          <a:latin typeface="Cambria Math" panose="02040503050406030204" pitchFamily="18" charset="0"/>
                        </a:rPr>
                        <m:t>1</m:t>
                      </m:r>
                      <m:r>
                        <a:rPr lang="en-SG" i="1">
                          <a:latin typeface="Cambria Math" panose="02040503050406030204" pitchFamily="18" charset="0"/>
                        </a:rPr>
                        <m:t>,0.</m:t>
                      </m:r>
                      <m:r>
                        <a:rPr lang="en-SG" b="0" i="1" smtClean="0">
                          <a:latin typeface="Cambria Math" panose="02040503050406030204" pitchFamily="18" charset="0"/>
                        </a:rPr>
                        <m:t>1</m:t>
                      </m:r>
                      <m:r>
                        <a:rPr lang="en-SG" i="1">
                          <a:latin typeface="Cambria Math" panose="02040503050406030204" pitchFamily="18" charset="0"/>
                        </a:rPr>
                        <m:t>,0.</m:t>
                      </m:r>
                      <m:r>
                        <a:rPr lang="en-SG" b="0" i="1" smtClean="0">
                          <a:latin typeface="Cambria Math" panose="02040503050406030204" pitchFamily="18" charset="0"/>
                        </a:rPr>
                        <m:t>3</m:t>
                      </m:r>
                      <m:r>
                        <a:rPr lang="en-SG" i="1">
                          <a:latin typeface="Cambria Math" panose="02040503050406030204" pitchFamily="18" charset="0"/>
                        </a:rPr>
                        <m:t>,</m:t>
                      </m:r>
                      <m:r>
                        <a:rPr lang="en-SG" b="0" i="1" smtClean="0">
                          <a:latin typeface="Cambria Math" panose="02040503050406030204" pitchFamily="18" charset="0"/>
                        </a:rPr>
                        <m:t>0.5,0</m:t>
                      </m:r>
                      <m:r>
                        <a:rPr lang="en-SG" i="1">
                          <a:latin typeface="Cambria Math" panose="02040503050406030204" pitchFamily="18" charset="0"/>
                        </a:rPr>
                        <m:t>.</m:t>
                      </m:r>
                      <m:r>
                        <a:rPr lang="en-SG" b="0" i="1" smtClean="0">
                          <a:latin typeface="Cambria Math" panose="02040503050406030204" pitchFamily="18" charset="0"/>
                        </a:rPr>
                        <m:t>5,0.5</m:t>
                      </m:r>
                      <m:r>
                        <a:rPr lang="en-SG" i="1">
                          <a:latin typeface="Cambria Math" panose="02040503050406030204" pitchFamily="18" charset="0"/>
                        </a:rPr>
                        <m:t>)</m:t>
                      </m:r>
                    </m:oMath>
                  </m:oMathPara>
                </a14:m>
                <a:endParaRPr lang="en-US" dirty="0"/>
              </a:p>
              <a:p>
                <a:r>
                  <a:rPr lang="en-US" dirty="0" smtClean="0"/>
                  <a:t>A non-uniform knot vector</a:t>
                </a:r>
              </a:p>
              <a:p>
                <a:pPr marL="0" indent="0">
                  <a:buNone/>
                </a:pPr>
                <a14:m>
                  <m:oMathPara xmlns:m="http://schemas.openxmlformats.org/officeDocument/2006/math">
                    <m:oMathParaPr>
                      <m:jc m:val="centerGroup"/>
                    </m:oMathParaPr>
                    <m:oMath xmlns:m="http://schemas.openxmlformats.org/officeDocument/2006/math">
                      <m:d>
                        <m:dPr>
                          <m:ctrlPr>
                            <a:rPr lang="en-SG" i="1">
                              <a:latin typeface="Cambria Math" panose="02040503050406030204" pitchFamily="18" charset="0"/>
                            </a:rPr>
                          </m:ctrlPr>
                        </m:dPr>
                        <m:e>
                          <m:r>
                            <a:rPr lang="en-SG" i="1">
                              <a:latin typeface="Cambria Math" panose="02040503050406030204" pitchFamily="18" charset="0"/>
                            </a:rPr>
                            <m:t>1</m:t>
                          </m:r>
                          <m:r>
                            <a:rPr lang="en-SG" b="0" i="1" smtClean="0">
                              <a:latin typeface="Cambria Math" panose="02040503050406030204" pitchFamily="18" charset="0"/>
                            </a:rPr>
                            <m:t>,1</m:t>
                          </m:r>
                          <m:r>
                            <a:rPr lang="en-SG" i="1">
                              <a:latin typeface="Cambria Math" panose="02040503050406030204" pitchFamily="18" charset="0"/>
                            </a:rPr>
                            <m:t>,</m:t>
                          </m:r>
                          <m:r>
                            <a:rPr lang="en-SG" b="0" i="1" smtClean="0">
                              <a:latin typeface="Cambria Math" panose="02040503050406030204" pitchFamily="18" charset="0"/>
                            </a:rPr>
                            <m:t>1,</m:t>
                          </m:r>
                          <m:r>
                            <a:rPr lang="en-SG" i="1">
                              <a:latin typeface="Cambria Math" panose="02040503050406030204" pitchFamily="18" charset="0"/>
                            </a:rPr>
                            <m:t>2,</m:t>
                          </m:r>
                          <m:r>
                            <a:rPr lang="en-SG" b="0" i="1" smtClean="0">
                              <a:latin typeface="Cambria Math" panose="02040503050406030204" pitchFamily="18" charset="0"/>
                            </a:rPr>
                            <m:t>2,</m:t>
                          </m:r>
                          <m:r>
                            <a:rPr lang="en-SG" i="1">
                              <a:latin typeface="Cambria Math" panose="02040503050406030204" pitchFamily="18" charset="0"/>
                            </a:rPr>
                            <m:t>3,4,5,6</m:t>
                          </m:r>
                          <m:r>
                            <a:rPr lang="en-SG" b="0" i="1" smtClean="0">
                              <a:latin typeface="Cambria Math" panose="02040503050406030204" pitchFamily="18" charset="0"/>
                            </a:rPr>
                            <m:t>,6</m:t>
                          </m:r>
                          <m:r>
                            <a:rPr lang="en-SG" i="1">
                              <a:latin typeface="Cambria Math" panose="02040503050406030204" pitchFamily="18" charset="0"/>
                            </a:rPr>
                            <m:t>,7</m:t>
                          </m:r>
                        </m:e>
                      </m:d>
                      <m:r>
                        <a:rPr lang="en-SG" i="1">
                          <a:latin typeface="Cambria Math" panose="02040503050406030204" pitchFamily="18" charset="0"/>
                        </a:rPr>
                        <m:t>,(0</m:t>
                      </m:r>
                      <m:r>
                        <a:rPr lang="en-SG" b="0" i="1" smtClean="0">
                          <a:latin typeface="Cambria Math" panose="02040503050406030204" pitchFamily="18" charset="0"/>
                        </a:rPr>
                        <m:t>.2</m:t>
                      </m:r>
                      <m:r>
                        <a:rPr lang="en-SG" i="1">
                          <a:latin typeface="Cambria Math" panose="02040503050406030204" pitchFamily="18" charset="0"/>
                        </a:rPr>
                        <m:t>,0.</m:t>
                      </m:r>
                      <m:r>
                        <a:rPr lang="en-SG" i="1" smtClean="0">
                          <a:latin typeface="Cambria Math" panose="02040503050406030204" pitchFamily="18" charset="0"/>
                        </a:rPr>
                        <m:t> </m:t>
                      </m:r>
                      <m:r>
                        <a:rPr lang="en-SG" i="1">
                          <a:latin typeface="Cambria Math" panose="02040503050406030204" pitchFamily="18" charset="0"/>
                        </a:rPr>
                        <m:t>5,</m:t>
                      </m:r>
                      <m:r>
                        <a:rPr lang="en-SG" b="0" i="1" smtClean="0">
                          <a:latin typeface="Cambria Math" panose="02040503050406030204" pitchFamily="18" charset="0"/>
                        </a:rPr>
                        <m:t>1</m:t>
                      </m:r>
                      <m:r>
                        <a:rPr lang="en-SG" i="1">
                          <a:latin typeface="Cambria Math" panose="02040503050406030204" pitchFamily="18" charset="0"/>
                        </a:rPr>
                        <m:t>.</m:t>
                      </m:r>
                      <m:r>
                        <a:rPr lang="en-SG" b="0" i="1" smtClean="0">
                          <a:latin typeface="Cambria Math" panose="02040503050406030204" pitchFamily="18" charset="0"/>
                        </a:rPr>
                        <m:t>2</m:t>
                      </m:r>
                      <m:r>
                        <a:rPr lang="en-SG" i="1">
                          <a:latin typeface="Cambria Math" panose="02040503050406030204" pitchFamily="18" charset="0"/>
                        </a:rPr>
                        <m:t>,</m:t>
                      </m:r>
                      <m:r>
                        <a:rPr lang="en-SG" b="0" i="1" smtClean="0">
                          <a:latin typeface="Cambria Math" panose="02040503050406030204" pitchFamily="18" charset="0"/>
                        </a:rPr>
                        <m:t>1</m:t>
                      </m:r>
                      <m:r>
                        <a:rPr lang="en-SG" i="1">
                          <a:latin typeface="Cambria Math" panose="02040503050406030204" pitchFamily="18" charset="0"/>
                        </a:rPr>
                        <m:t>.</m:t>
                      </m:r>
                      <m:r>
                        <a:rPr lang="en-SG" b="0" i="1" smtClean="0">
                          <a:latin typeface="Cambria Math" panose="02040503050406030204" pitchFamily="18" charset="0"/>
                        </a:rPr>
                        <m:t>2</m:t>
                      </m:r>
                      <m:r>
                        <a:rPr lang="en-SG" i="1">
                          <a:latin typeface="Cambria Math" panose="02040503050406030204" pitchFamily="18" charset="0"/>
                        </a:rPr>
                        <m:t>,</m:t>
                      </m:r>
                      <m:r>
                        <a:rPr lang="en-SG" b="0" i="1" smtClean="0">
                          <a:latin typeface="Cambria Math" panose="02040503050406030204" pitchFamily="18" charset="0"/>
                        </a:rPr>
                        <m:t>3</m:t>
                      </m:r>
                      <m:r>
                        <a:rPr lang="en-SG" i="1">
                          <a:latin typeface="Cambria Math" panose="02040503050406030204" pitchFamily="18" charset="0"/>
                        </a:rPr>
                        <m:t>.</m:t>
                      </m:r>
                      <m:r>
                        <a:rPr lang="en-SG" b="0" i="1" smtClean="0">
                          <a:latin typeface="Cambria Math" panose="02040503050406030204" pitchFamily="18" charset="0"/>
                        </a:rPr>
                        <m:t>2,5.8,5.8</m:t>
                      </m:r>
                      <m:r>
                        <a:rPr lang="en-SG" i="1">
                          <a:latin typeface="Cambria Math" panose="02040503050406030204" pitchFamily="18" charset="0"/>
                        </a:rPr>
                        <m:t>)</m:t>
                      </m:r>
                    </m:oMath>
                  </m:oMathPara>
                </a14:m>
                <a:endParaRPr lang="en-US" dirty="0"/>
              </a:p>
              <a:p>
                <a:pPr marL="0" indent="0">
                  <a:buNone/>
                </a:pPr>
                <a:endParaRPr lang="en-US" dirty="0" smtClean="0"/>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838199" y="1825625"/>
                <a:ext cx="10804071" cy="4351338"/>
              </a:xfrm>
              <a:blipFill>
                <a:blip r:embed="rId2"/>
                <a:stretch>
                  <a:fillRect l="-959" t="-2241"/>
                </a:stretch>
              </a:blipFill>
            </p:spPr>
            <p:txBody>
              <a:bodyPr/>
              <a:lstStyle/>
              <a:p>
                <a:r>
                  <a:rPr lang="en-SG">
                    <a:noFill/>
                  </a:rPr>
                  <a:t> </a:t>
                </a:r>
              </a:p>
            </p:txBody>
          </p:sp>
        </mc:Fallback>
      </mc:AlternateContent>
    </p:spTree>
    <p:extLst>
      <p:ext uri="{BB962C8B-B14F-4D97-AF65-F5344CB8AC3E}">
        <p14:creationId xmlns:p14="http://schemas.microsoft.com/office/powerpoint/2010/main" val="179515195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Geometry of curve – NURBS</a:t>
            </a:r>
          </a:p>
        </p:txBody>
      </p:sp>
      <p:sp>
        <p:nvSpPr>
          <p:cNvPr id="3" name="内容占位符 2"/>
          <p:cNvSpPr>
            <a:spLocks noGrp="1"/>
          </p:cNvSpPr>
          <p:nvPr>
            <p:ph idx="1"/>
          </p:nvPr>
        </p:nvSpPr>
        <p:spPr>
          <a:xfrm>
            <a:off x="838200" y="1600200"/>
            <a:ext cx="10515600" cy="4576763"/>
          </a:xfrm>
        </p:spPr>
        <p:txBody>
          <a:bodyPr/>
          <a:lstStyle/>
          <a:p>
            <a:r>
              <a:rPr lang="en-SG" dirty="0"/>
              <a:t>Any </a:t>
            </a:r>
            <a:r>
              <a:rPr lang="en-US" dirty="0"/>
              <a:t>basis function can be represented by algebraic ratio of two polynomials is rational, which has a form like</a:t>
            </a:r>
          </a:p>
          <a:p>
            <a:pPr marL="0" indent="0">
              <a:buNone/>
            </a:pPr>
            <a:endParaRPr lang="en-US" dirty="0" smtClean="0"/>
          </a:p>
          <a:p>
            <a:pPr marL="0" indent="0">
              <a:buNone/>
            </a:pPr>
            <a:endParaRPr lang="en-US" dirty="0" smtClean="0"/>
          </a:p>
          <a:p>
            <a:r>
              <a:rPr lang="en-US" dirty="0" smtClean="0"/>
              <a:t>Based </a:t>
            </a:r>
            <a:r>
              <a:rPr lang="en-US" dirty="0"/>
              <a:t>on </a:t>
            </a:r>
            <a:r>
              <a:rPr lang="en-US" dirty="0" smtClean="0"/>
              <a:t>rational basis </a:t>
            </a:r>
            <a:r>
              <a:rPr lang="en-US" dirty="0"/>
              <a:t>functions defined </a:t>
            </a:r>
            <a:r>
              <a:rPr lang="en-US" dirty="0" smtClean="0"/>
              <a:t>on </a:t>
            </a:r>
            <a:r>
              <a:rPr lang="en-US" dirty="0"/>
              <a:t>non-uniform knot vector, we get NURBS. It is short of Non-Uniform Rational Basic Spline</a:t>
            </a:r>
            <a:r>
              <a:rPr lang="en-US" dirty="0" smtClean="0"/>
              <a:t>.</a:t>
            </a:r>
            <a:endParaRPr 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1588617228"/>
              </p:ext>
            </p:extLst>
          </p:nvPr>
        </p:nvGraphicFramePr>
        <p:xfrm>
          <a:off x="4837906" y="2351088"/>
          <a:ext cx="2536825" cy="1284287"/>
        </p:xfrm>
        <a:graphic>
          <a:graphicData uri="http://schemas.openxmlformats.org/presentationml/2006/ole">
            <mc:AlternateContent xmlns:mc="http://schemas.openxmlformats.org/markup-compatibility/2006">
              <mc:Choice xmlns:v="urn:schemas-microsoft-com:vml" Requires="v">
                <p:oleObj spid="_x0000_s28714" name="Equation" r:id="rId3" imgW="1257120" imgH="634680" progId="Equation.DSMT4">
                  <p:embed/>
                </p:oleObj>
              </mc:Choice>
              <mc:Fallback>
                <p:oleObj name="Equation" r:id="rId3" imgW="1257120" imgH="634680" progId="Equation.DSMT4">
                  <p:embed/>
                  <p:pic>
                    <p:nvPicPr>
                      <p:cNvPr id="0" name=""/>
                      <p:cNvPicPr/>
                      <p:nvPr/>
                    </p:nvPicPr>
                    <p:blipFill>
                      <a:blip r:embed="rId4"/>
                      <a:stretch>
                        <a:fillRect/>
                      </a:stretch>
                    </p:blipFill>
                    <p:spPr>
                      <a:xfrm>
                        <a:off x="4837906" y="2351088"/>
                        <a:ext cx="2536825" cy="1284287"/>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4177412924"/>
              </p:ext>
            </p:extLst>
          </p:nvPr>
        </p:nvGraphicFramePr>
        <p:xfrm>
          <a:off x="4837906" y="4295775"/>
          <a:ext cx="2566988" cy="1692275"/>
        </p:xfrm>
        <a:graphic>
          <a:graphicData uri="http://schemas.openxmlformats.org/presentationml/2006/ole">
            <mc:AlternateContent xmlns:mc="http://schemas.openxmlformats.org/markup-compatibility/2006">
              <mc:Choice xmlns:v="urn:schemas-microsoft-com:vml" Requires="v">
                <p:oleObj spid="_x0000_s28715" name="Equation" r:id="rId5" imgW="1269720" imgH="838080" progId="Equation.DSMT4">
                  <p:embed/>
                </p:oleObj>
              </mc:Choice>
              <mc:Fallback>
                <p:oleObj name="Equation" r:id="rId5" imgW="1269720" imgH="838080" progId="Equation.DSMT4">
                  <p:embed/>
                  <p:pic>
                    <p:nvPicPr>
                      <p:cNvPr id="0" name=""/>
                      <p:cNvPicPr/>
                      <p:nvPr/>
                    </p:nvPicPr>
                    <p:blipFill>
                      <a:blip r:embed="rId6"/>
                      <a:stretch>
                        <a:fillRect/>
                      </a:stretch>
                    </p:blipFill>
                    <p:spPr>
                      <a:xfrm>
                        <a:off x="4837906" y="4295775"/>
                        <a:ext cx="2566988" cy="1692275"/>
                      </a:xfrm>
                      <a:prstGeom prst="rect">
                        <a:avLst/>
                      </a:prstGeom>
                    </p:spPr>
                  </p:pic>
                </p:oleObj>
              </mc:Fallback>
            </mc:AlternateContent>
          </a:graphicData>
        </a:graphic>
      </p:graphicFrame>
    </p:spTree>
    <p:extLst>
      <p:ext uri="{BB962C8B-B14F-4D97-AF65-F5344CB8AC3E}">
        <p14:creationId xmlns:p14="http://schemas.microsoft.com/office/powerpoint/2010/main" val="72415264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Geometry of curve – NURBS</a:t>
            </a:r>
          </a:p>
        </p:txBody>
      </p:sp>
      <p:sp>
        <p:nvSpPr>
          <p:cNvPr id="3" name="内容占位符 2"/>
          <p:cNvSpPr>
            <a:spLocks noGrp="1"/>
          </p:cNvSpPr>
          <p:nvPr>
            <p:ph idx="1"/>
          </p:nvPr>
        </p:nvSpPr>
        <p:spPr>
          <a:xfrm>
            <a:off x="838200" y="1825625"/>
            <a:ext cx="7424057" cy="4351338"/>
          </a:xfrm>
        </p:spPr>
        <p:txBody>
          <a:bodyPr>
            <a:normAutofit/>
          </a:bodyPr>
          <a:lstStyle/>
          <a:p>
            <a:r>
              <a:rPr lang="en-SG" dirty="0" smtClean="0"/>
              <a:t>NURBS </a:t>
            </a:r>
            <a:r>
              <a:rPr lang="en-SG" dirty="0"/>
              <a:t>is essentially B-spline in homogeneous coordinates, which is more </a:t>
            </a:r>
            <a:r>
              <a:rPr lang="en-SG" dirty="0" smtClean="0"/>
              <a:t>flexible </a:t>
            </a:r>
            <a:r>
              <a:rPr lang="en-SG" dirty="0"/>
              <a:t>than B-spline </a:t>
            </a:r>
            <a:r>
              <a:rPr lang="en-SG" dirty="0" smtClean="0"/>
              <a:t>through adding another set of (n+1) weights. Today it is actually </a:t>
            </a:r>
            <a:r>
              <a:rPr lang="en-SG" dirty="0"/>
              <a:t>an industry standard adopted by most of commercial CAD </a:t>
            </a:r>
            <a:r>
              <a:rPr lang="en-SG" dirty="0" smtClean="0"/>
              <a:t>systems.</a:t>
            </a:r>
            <a:r>
              <a:rPr lang="en-SG" dirty="0"/>
              <a:t> </a:t>
            </a:r>
            <a:endParaRPr lang="en-SG" dirty="0" smtClean="0"/>
          </a:p>
          <a:p>
            <a:r>
              <a:rPr lang="en-SG" dirty="0"/>
              <a:t>NURBS is the general form of the B-spline which incorporate open uniform and uniform B-splines as special cases </a:t>
            </a:r>
          </a:p>
          <a:p>
            <a:r>
              <a:rPr lang="en-US" dirty="0" smtClean="0"/>
              <a:t>Even can </a:t>
            </a:r>
            <a:r>
              <a:rPr lang="en-US" dirty="0"/>
              <a:t>be used to approximate a circle with knot vector(0,0,0,1/4,1/4,1/2,1/2,3/4,3/4,1,1,1)</a:t>
            </a:r>
            <a:endParaRPr lang="en-SG" dirty="0"/>
          </a:p>
          <a:p>
            <a:endParaRPr lang="en-SG" dirty="0"/>
          </a:p>
          <a:p>
            <a:endParaRPr lang="en-SG" dirty="0" smtClean="0"/>
          </a:p>
        </p:txBody>
      </p:sp>
      <p:pic>
        <p:nvPicPr>
          <p:cNvPr id="4" name="图片 3"/>
          <p:cNvPicPr>
            <a:picLocks noChangeAspect="1"/>
          </p:cNvPicPr>
          <p:nvPr/>
        </p:nvPicPr>
        <p:blipFill>
          <a:blip r:embed="rId2"/>
          <a:stretch>
            <a:fillRect/>
          </a:stretch>
        </p:blipFill>
        <p:spPr>
          <a:xfrm>
            <a:off x="8499976" y="2584378"/>
            <a:ext cx="3078747" cy="2505673"/>
          </a:xfrm>
          <a:prstGeom prst="rect">
            <a:avLst/>
          </a:prstGeom>
        </p:spPr>
      </p:pic>
    </p:spTree>
    <p:extLst>
      <p:ext uri="{BB962C8B-B14F-4D97-AF65-F5344CB8AC3E}">
        <p14:creationId xmlns:p14="http://schemas.microsoft.com/office/powerpoint/2010/main" val="357418996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Geometry of surface</a:t>
            </a:r>
            <a:endParaRPr lang="en-SG"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rmAutofit fontScale="92500"/>
              </a:bodyPr>
              <a:lstStyle/>
              <a:p>
                <a:r>
                  <a:rPr lang="en-SG" dirty="0" smtClean="0"/>
                  <a:t>A surface can be re</a:t>
                </a:r>
                <a:r>
                  <a:rPr lang="en-SG" dirty="0" smtClean="0"/>
                  <a:t>presented by both </a:t>
                </a:r>
                <a:r>
                  <a:rPr lang="en-SG" dirty="0" smtClean="0"/>
                  <a:t>parametric and non-parametric methods. </a:t>
                </a:r>
              </a:p>
              <a:p>
                <a:r>
                  <a:rPr lang="en-SG" dirty="0" smtClean="0"/>
                  <a:t>For non-parametric</a:t>
                </a:r>
                <a:r>
                  <a:rPr lang="en-SG" dirty="0"/>
                  <a:t> (also has a name of implicit</a:t>
                </a:r>
                <a:r>
                  <a:rPr lang="en-SG" dirty="0" smtClean="0"/>
                  <a:t>) representation a surface is defined by a polynomial of three variables as</a:t>
                </a:r>
              </a:p>
              <a:p>
                <a:pPr marL="0" indent="0">
                  <a:buNone/>
                </a:pPr>
                <a:endParaRPr lang="en-US" dirty="0" smtClean="0"/>
              </a:p>
              <a:p>
                <a:pPr marL="0" indent="0">
                  <a:buNone/>
                </a:pPr>
                <a:endParaRPr lang="en-US" dirty="0"/>
              </a:p>
              <a:p>
                <a:pPr marL="0" indent="0">
                  <a:buNone/>
                </a:pPr>
                <a:r>
                  <a:rPr lang="en-US" dirty="0" smtClean="0"/>
                  <a:t>   in discrete situation, the surface will be described by </a:t>
                </a:r>
                <a:r>
                  <a:rPr lang="en-US" dirty="0" err="1" smtClean="0"/>
                  <a:t>xy</a:t>
                </a:r>
                <a:r>
                  <a:rPr lang="en-US" dirty="0" smtClean="0"/>
                  <a:t> grid of size</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+1)×(</m:t>
                    </m:r>
                    <m:r>
                      <a:rPr lang="en-US" b="0" i="1" smtClean="0">
                        <a:latin typeface="Cambria Math" panose="02040503050406030204" pitchFamily="18" charset="0"/>
                        <a:ea typeface="Cambria Math" panose="02040503050406030204" pitchFamily="18" charset="0"/>
                      </a:rPr>
                      <m:t>𝑞</m:t>
                    </m:r>
                    <m:r>
                      <a:rPr lang="en-US" b="0" i="1" smtClean="0">
                        <a:latin typeface="Cambria Math" panose="02040503050406030204" pitchFamily="18" charset="0"/>
                        <a:ea typeface="Cambria Math" panose="02040503050406030204" pitchFamily="18" charset="0"/>
                      </a:rPr>
                      <m:t>+1)</m:t>
                    </m:r>
                  </m:oMath>
                </a14:m>
                <a:r>
                  <a:rPr lang="en-SG" dirty="0" smtClean="0"/>
                  <a:t> points. Implicit method is more powerful than parametric method because a lot of implicit surfaces don’t have any parametric from. Sometimes we also call implicit surfaces algebraic surfaces.</a:t>
                </a:r>
                <a:endParaRPr lang="en-SG"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1043" t="-2101" r="-1217"/>
                </a:stretch>
              </a:blipFill>
            </p:spPr>
            <p:txBody>
              <a:bodyPr/>
              <a:lstStyle/>
              <a:p>
                <a:r>
                  <a:rPr lang="en-SG">
                    <a:noFill/>
                  </a:rPr>
                  <a:t> </a:t>
                </a:r>
              </a:p>
            </p:txBody>
          </p:sp>
        </mc:Fallback>
      </mc:AlternateContent>
      <p:graphicFrame>
        <p:nvGraphicFramePr>
          <p:cNvPr id="5" name="对象 4"/>
          <p:cNvGraphicFramePr>
            <a:graphicFrameLocks noChangeAspect="1"/>
          </p:cNvGraphicFramePr>
          <p:nvPr>
            <p:extLst>
              <p:ext uri="{D42A27DB-BD31-4B8C-83A1-F6EECF244321}">
                <p14:modId xmlns:p14="http://schemas.microsoft.com/office/powerpoint/2010/main" val="932825981"/>
              </p:ext>
            </p:extLst>
          </p:nvPr>
        </p:nvGraphicFramePr>
        <p:xfrm>
          <a:off x="3612241" y="3513364"/>
          <a:ext cx="3989541" cy="975859"/>
        </p:xfrm>
        <a:graphic>
          <a:graphicData uri="http://schemas.openxmlformats.org/presentationml/2006/ole">
            <mc:AlternateContent xmlns:mc="http://schemas.openxmlformats.org/markup-compatibility/2006">
              <mc:Choice xmlns:v="urn:schemas-microsoft-com:vml" Requires="v">
                <p:oleObj spid="_x0000_s26693" name="Equation" r:id="rId4" imgW="1765080" imgH="431640" progId="Equation.DSMT4">
                  <p:embed/>
                </p:oleObj>
              </mc:Choice>
              <mc:Fallback>
                <p:oleObj name="Equation" r:id="rId4" imgW="1765080" imgH="431640" progId="Equation.DSMT4">
                  <p:embed/>
                  <p:pic>
                    <p:nvPicPr>
                      <p:cNvPr id="0" name=""/>
                      <p:cNvPicPr/>
                      <p:nvPr/>
                    </p:nvPicPr>
                    <p:blipFill>
                      <a:blip r:embed="rId5"/>
                      <a:stretch>
                        <a:fillRect/>
                      </a:stretch>
                    </p:blipFill>
                    <p:spPr>
                      <a:xfrm>
                        <a:off x="3612241" y="3513364"/>
                        <a:ext cx="3989541" cy="975859"/>
                      </a:xfrm>
                      <a:prstGeom prst="rect">
                        <a:avLst/>
                      </a:prstGeom>
                    </p:spPr>
                  </p:pic>
                </p:oleObj>
              </mc:Fallback>
            </mc:AlternateContent>
          </a:graphicData>
        </a:graphic>
      </p:graphicFrame>
    </p:spTree>
    <p:extLst>
      <p:ext uri="{BB962C8B-B14F-4D97-AF65-F5344CB8AC3E}">
        <p14:creationId xmlns:p14="http://schemas.microsoft.com/office/powerpoint/2010/main" val="99535462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Geometry of surface</a:t>
            </a:r>
          </a:p>
        </p:txBody>
      </p:sp>
      <p:sp>
        <p:nvSpPr>
          <p:cNvPr id="3" name="内容占位符 2"/>
          <p:cNvSpPr>
            <a:spLocks noGrp="1"/>
          </p:cNvSpPr>
          <p:nvPr>
            <p:ph idx="1"/>
          </p:nvPr>
        </p:nvSpPr>
        <p:spPr>
          <a:xfrm>
            <a:off x="764722" y="1597931"/>
            <a:ext cx="8199664" cy="4631419"/>
          </a:xfrm>
        </p:spPr>
        <p:txBody>
          <a:bodyPr>
            <a:normAutofit/>
          </a:bodyPr>
          <a:lstStyle/>
          <a:p>
            <a:r>
              <a:rPr lang="en-SG" dirty="0"/>
              <a:t>For parametric representation, a surface is defined by a set of functions, with the form like</a:t>
            </a:r>
          </a:p>
          <a:p>
            <a:endParaRPr lang="en-SG" dirty="0"/>
          </a:p>
          <a:p>
            <a:endParaRPr lang="en-SG" dirty="0"/>
          </a:p>
          <a:p>
            <a:endParaRPr lang="en-US" dirty="0"/>
          </a:p>
          <a:p>
            <a:pPr marL="0" indent="0">
              <a:buNone/>
            </a:pPr>
            <a:r>
              <a:rPr lang="en-SG" dirty="0"/>
              <a:t>   </a:t>
            </a:r>
            <a:endParaRPr lang="en-SG" dirty="0" smtClean="0"/>
          </a:p>
          <a:p>
            <a:pPr marL="0" indent="0">
              <a:buNone/>
            </a:pPr>
            <a:r>
              <a:rPr lang="en-SG" dirty="0" smtClean="0"/>
              <a:t>    If </a:t>
            </a:r>
            <a:r>
              <a:rPr lang="en-SG" dirty="0"/>
              <a:t>one parameter is fixed a curve will be got. It means with two spatial curves a surface could be built</a:t>
            </a:r>
            <a:r>
              <a:rPr lang="en-SG" dirty="0" smtClean="0"/>
              <a:t>.</a:t>
            </a:r>
            <a:r>
              <a:rPr lang="en-SG" dirty="0"/>
              <a:t> </a:t>
            </a:r>
          </a:p>
        </p:txBody>
      </p:sp>
      <p:graphicFrame>
        <p:nvGraphicFramePr>
          <p:cNvPr id="5" name="对象 4"/>
          <p:cNvGraphicFramePr>
            <a:graphicFrameLocks noChangeAspect="1"/>
          </p:cNvGraphicFramePr>
          <p:nvPr>
            <p:extLst>
              <p:ext uri="{D42A27DB-BD31-4B8C-83A1-F6EECF244321}">
                <p14:modId xmlns:p14="http://schemas.microsoft.com/office/powerpoint/2010/main" val="3685864552"/>
              </p:ext>
            </p:extLst>
          </p:nvPr>
        </p:nvGraphicFramePr>
        <p:xfrm>
          <a:off x="1223283" y="2632075"/>
          <a:ext cx="7185025" cy="1643063"/>
        </p:xfrm>
        <a:graphic>
          <a:graphicData uri="http://schemas.openxmlformats.org/presentationml/2006/ole">
            <mc:AlternateContent xmlns:mc="http://schemas.openxmlformats.org/markup-compatibility/2006">
              <mc:Choice xmlns:v="urn:schemas-microsoft-com:vml" Requires="v">
                <p:oleObj spid="_x0000_s29714" name="Equation" r:id="rId3" imgW="3111480" imgH="711000" progId="Equation.DSMT4">
                  <p:embed/>
                </p:oleObj>
              </mc:Choice>
              <mc:Fallback>
                <p:oleObj name="Equation" r:id="rId3" imgW="3111480" imgH="711000" progId="Equation.DSMT4">
                  <p:embed/>
                  <p:pic>
                    <p:nvPicPr>
                      <p:cNvPr id="0" name=""/>
                      <p:cNvPicPr/>
                      <p:nvPr/>
                    </p:nvPicPr>
                    <p:blipFill>
                      <a:blip r:embed="rId4"/>
                      <a:stretch>
                        <a:fillRect/>
                      </a:stretch>
                    </p:blipFill>
                    <p:spPr>
                      <a:xfrm>
                        <a:off x="1223283" y="2632075"/>
                        <a:ext cx="7185025" cy="1643063"/>
                      </a:xfrm>
                      <a:prstGeom prst="rect">
                        <a:avLst/>
                      </a:prstGeom>
                    </p:spPr>
                  </p:pic>
                </p:oleObj>
              </mc:Fallback>
            </mc:AlternateContent>
          </a:graphicData>
        </a:graphic>
      </p:graphicFrame>
      <p:pic>
        <p:nvPicPr>
          <p:cNvPr id="6" name="图片 5"/>
          <p:cNvPicPr>
            <a:picLocks noChangeAspect="1"/>
          </p:cNvPicPr>
          <p:nvPr/>
        </p:nvPicPr>
        <p:blipFill>
          <a:blip r:embed="rId5"/>
          <a:stretch>
            <a:fillRect/>
          </a:stretch>
        </p:blipFill>
        <p:spPr>
          <a:xfrm>
            <a:off x="9021789" y="2053317"/>
            <a:ext cx="2711198" cy="2503259"/>
          </a:xfrm>
          <a:prstGeom prst="rect">
            <a:avLst/>
          </a:prstGeom>
        </p:spPr>
      </p:pic>
    </p:spTree>
    <p:extLst>
      <p:ext uri="{BB962C8B-B14F-4D97-AF65-F5344CB8AC3E}">
        <p14:creationId xmlns:p14="http://schemas.microsoft.com/office/powerpoint/2010/main" val="27817991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Geometry of </a:t>
            </a:r>
            <a:r>
              <a:rPr lang="en-SG" dirty="0" smtClean="0"/>
              <a:t>surface</a:t>
            </a:r>
            <a:endParaRPr lang="en-SG" dirty="0"/>
          </a:p>
        </p:txBody>
      </p:sp>
      <p:sp>
        <p:nvSpPr>
          <p:cNvPr id="3" name="内容占位符 2"/>
          <p:cNvSpPr>
            <a:spLocks noGrp="1"/>
          </p:cNvSpPr>
          <p:nvPr>
            <p:ph idx="1"/>
          </p:nvPr>
        </p:nvSpPr>
        <p:spPr>
          <a:xfrm>
            <a:off x="838199" y="1825625"/>
            <a:ext cx="10679545" cy="4351338"/>
          </a:xfrm>
        </p:spPr>
        <p:txBody>
          <a:bodyPr>
            <a:normAutofit/>
          </a:bodyPr>
          <a:lstStyle/>
          <a:p>
            <a:r>
              <a:rPr lang="en-SG" dirty="0"/>
              <a:t>There are two types of </a:t>
            </a:r>
            <a:r>
              <a:rPr lang="en-SG" dirty="0" smtClean="0"/>
              <a:t>surface</a:t>
            </a:r>
          </a:p>
          <a:p>
            <a:pPr lvl="1">
              <a:buFont typeface="Wingdings" panose="05000000000000000000" pitchFamily="2" charset="2"/>
              <a:buChar char="§"/>
            </a:pPr>
            <a:r>
              <a:rPr lang="en-SG" dirty="0" smtClean="0"/>
              <a:t>Analytical surface</a:t>
            </a:r>
          </a:p>
          <a:p>
            <a:pPr lvl="2">
              <a:buFont typeface="Wingdings" panose="05000000000000000000" pitchFamily="2" charset="2"/>
              <a:buChar char="ü"/>
            </a:pPr>
            <a:r>
              <a:rPr lang="en-SG" dirty="0" smtClean="0"/>
              <a:t>Plane</a:t>
            </a:r>
          </a:p>
          <a:p>
            <a:pPr lvl="2">
              <a:buFont typeface="Wingdings" panose="05000000000000000000" pitchFamily="2" charset="2"/>
              <a:buChar char="ü"/>
            </a:pPr>
            <a:r>
              <a:rPr lang="en-SG" dirty="0" smtClean="0"/>
              <a:t>Spherical surface</a:t>
            </a:r>
          </a:p>
          <a:p>
            <a:pPr lvl="2">
              <a:buFont typeface="Wingdings" panose="05000000000000000000" pitchFamily="2" charset="2"/>
              <a:buChar char="ü"/>
            </a:pPr>
            <a:r>
              <a:rPr lang="en-SG" dirty="0" smtClean="0"/>
              <a:t>Surface </a:t>
            </a:r>
            <a:r>
              <a:rPr lang="en-SG" dirty="0"/>
              <a:t>of </a:t>
            </a:r>
            <a:r>
              <a:rPr lang="en-SG" dirty="0" smtClean="0"/>
              <a:t>revolution</a:t>
            </a:r>
          </a:p>
          <a:p>
            <a:pPr lvl="2">
              <a:buFont typeface="Wingdings" panose="05000000000000000000" pitchFamily="2" charset="2"/>
              <a:buChar char="ü"/>
            </a:pPr>
            <a:r>
              <a:rPr lang="en-SG" dirty="0" smtClean="0"/>
              <a:t>Ruled </a:t>
            </a:r>
            <a:r>
              <a:rPr lang="en-SG" dirty="0"/>
              <a:t>surface</a:t>
            </a:r>
          </a:p>
          <a:p>
            <a:pPr lvl="1">
              <a:buFont typeface="Wingdings" panose="05000000000000000000" pitchFamily="2" charset="2"/>
              <a:buChar char="§"/>
            </a:pPr>
            <a:r>
              <a:rPr lang="en-SG" dirty="0" smtClean="0"/>
              <a:t>Synthetic surface (sculptured surface) is built </a:t>
            </a:r>
            <a:r>
              <a:rPr lang="en-SG" dirty="0"/>
              <a:t>using many data points or curves </a:t>
            </a:r>
            <a:endParaRPr lang="en-SG" dirty="0" smtClean="0"/>
          </a:p>
          <a:p>
            <a:pPr lvl="2">
              <a:buFont typeface="Wingdings" panose="05000000000000000000" pitchFamily="2" charset="2"/>
              <a:buChar char="ü"/>
            </a:pPr>
            <a:r>
              <a:rPr lang="en-SG" dirty="0" smtClean="0"/>
              <a:t>Bezier surface</a:t>
            </a:r>
          </a:p>
          <a:p>
            <a:pPr lvl="2">
              <a:buFont typeface="Wingdings" panose="05000000000000000000" pitchFamily="2" charset="2"/>
              <a:buChar char="ü"/>
            </a:pPr>
            <a:r>
              <a:rPr lang="en-SG" dirty="0"/>
              <a:t>B-spline surface</a:t>
            </a:r>
          </a:p>
          <a:p>
            <a:pPr lvl="2">
              <a:buFont typeface="Wingdings" panose="05000000000000000000" pitchFamily="2" charset="2"/>
              <a:buChar char="ü"/>
            </a:pPr>
            <a:r>
              <a:rPr lang="en-SG" dirty="0"/>
              <a:t>Coons surface </a:t>
            </a:r>
            <a:r>
              <a:rPr lang="en-SG" dirty="0" smtClean="0"/>
              <a:t>patches</a:t>
            </a:r>
          </a:p>
        </p:txBody>
      </p:sp>
      <p:pic>
        <p:nvPicPr>
          <p:cNvPr id="5" name="图片 4"/>
          <p:cNvPicPr>
            <a:picLocks noChangeAspect="1"/>
          </p:cNvPicPr>
          <p:nvPr/>
        </p:nvPicPr>
        <p:blipFill>
          <a:blip r:embed="rId2"/>
          <a:stretch>
            <a:fillRect/>
          </a:stretch>
        </p:blipFill>
        <p:spPr>
          <a:xfrm>
            <a:off x="5587704" y="1690688"/>
            <a:ext cx="5766096" cy="2152761"/>
          </a:xfrm>
          <a:prstGeom prst="rect">
            <a:avLst/>
          </a:prstGeom>
        </p:spPr>
      </p:pic>
    </p:spTree>
    <p:extLst>
      <p:ext uri="{BB962C8B-B14F-4D97-AF65-F5344CB8AC3E}">
        <p14:creationId xmlns:p14="http://schemas.microsoft.com/office/powerpoint/2010/main" val="199606496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SG" dirty="0" smtClean="0"/>
              <a:t>Surface modelling</a:t>
            </a:r>
            <a:endParaRPr lang="en-SG" dirty="0"/>
          </a:p>
        </p:txBody>
      </p:sp>
      <p:sp>
        <p:nvSpPr>
          <p:cNvPr id="3" name="内容占位符 2"/>
          <p:cNvSpPr>
            <a:spLocks noGrp="1"/>
          </p:cNvSpPr>
          <p:nvPr>
            <p:ph idx="1"/>
          </p:nvPr>
        </p:nvSpPr>
        <p:spPr/>
        <p:txBody>
          <a:bodyPr/>
          <a:lstStyle/>
          <a:p>
            <a:endParaRPr lang="en-SG"/>
          </a:p>
        </p:txBody>
      </p:sp>
    </p:spTree>
    <p:extLst>
      <p:ext uri="{BB962C8B-B14F-4D97-AF65-F5344CB8AC3E}">
        <p14:creationId xmlns:p14="http://schemas.microsoft.com/office/powerpoint/2010/main" val="353390998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Boolean operations in CSG</a:t>
            </a:r>
            <a:endParaRPr lang="en-SG" dirty="0"/>
          </a:p>
        </p:txBody>
      </p:sp>
      <p:sp>
        <p:nvSpPr>
          <p:cNvPr id="4" name="文本占位符 3"/>
          <p:cNvSpPr>
            <a:spLocks noGrp="1"/>
          </p:cNvSpPr>
          <p:nvPr>
            <p:ph type="body" idx="1"/>
          </p:nvPr>
        </p:nvSpPr>
        <p:spPr/>
        <p:txBody>
          <a:bodyPr/>
          <a:lstStyle/>
          <a:p>
            <a:endParaRPr lang="en-SG"/>
          </a:p>
        </p:txBody>
      </p:sp>
    </p:spTree>
    <p:extLst>
      <p:ext uri="{BB962C8B-B14F-4D97-AF65-F5344CB8AC3E}">
        <p14:creationId xmlns:p14="http://schemas.microsoft.com/office/powerpoint/2010/main" val="19977543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Coordinate system</a:t>
            </a:r>
            <a:endParaRPr lang="en-SG" dirty="0"/>
          </a:p>
        </p:txBody>
      </p:sp>
      <p:sp>
        <p:nvSpPr>
          <p:cNvPr id="4" name="文本占位符 3"/>
          <p:cNvSpPr>
            <a:spLocks noGrp="1"/>
          </p:cNvSpPr>
          <p:nvPr>
            <p:ph type="body" idx="1"/>
          </p:nvPr>
        </p:nvSpPr>
        <p:spPr/>
        <p:txBody>
          <a:bodyPr/>
          <a:lstStyle/>
          <a:p>
            <a:endParaRPr lang="en-SG"/>
          </a:p>
        </p:txBody>
      </p:sp>
    </p:spTree>
    <p:extLst>
      <p:ext uri="{BB962C8B-B14F-4D97-AF65-F5344CB8AC3E}">
        <p14:creationId xmlns:p14="http://schemas.microsoft.com/office/powerpoint/2010/main" val="60635051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Constructive solid </a:t>
            </a:r>
            <a:r>
              <a:rPr lang="en-SG" dirty="0" smtClean="0"/>
              <a:t>geometry (CSG)</a:t>
            </a:r>
            <a:endParaRPr lang="en-SG" dirty="0"/>
          </a:p>
        </p:txBody>
      </p:sp>
      <p:sp>
        <p:nvSpPr>
          <p:cNvPr id="3" name="内容占位符 2"/>
          <p:cNvSpPr>
            <a:spLocks noGrp="1"/>
          </p:cNvSpPr>
          <p:nvPr>
            <p:ph idx="1"/>
          </p:nvPr>
        </p:nvSpPr>
        <p:spPr>
          <a:xfrm>
            <a:off x="838199" y="1825625"/>
            <a:ext cx="9522125" cy="4351338"/>
          </a:xfrm>
        </p:spPr>
        <p:txBody>
          <a:bodyPr>
            <a:normAutofit/>
          </a:bodyPr>
          <a:lstStyle/>
          <a:p>
            <a:r>
              <a:rPr lang="en-SG" dirty="0" smtClean="0"/>
              <a:t>CSG is one of a fundamental theories of varies 3D modelling CAD system.</a:t>
            </a:r>
          </a:p>
          <a:p>
            <a:r>
              <a:rPr lang="en-SG" dirty="0" smtClean="0"/>
              <a:t>Boolean </a:t>
            </a:r>
            <a:r>
              <a:rPr lang="en-SG" dirty="0"/>
              <a:t>operations </a:t>
            </a:r>
            <a:r>
              <a:rPr lang="en-SG" dirty="0" smtClean="0"/>
              <a:t>of multi-bodies</a:t>
            </a:r>
          </a:p>
          <a:p>
            <a:pPr lvl="1"/>
            <a:r>
              <a:rPr lang="en-US" dirty="0" smtClean="0"/>
              <a:t>One of ideas in CSG is that some algebraic calculations can be performed between two bodies.</a:t>
            </a:r>
          </a:p>
          <a:p>
            <a:pPr lvl="1"/>
            <a:r>
              <a:rPr lang="en-SG" dirty="0" smtClean="0"/>
              <a:t>There are three basic Boolean operations of bodies, which are named </a:t>
            </a:r>
            <a:r>
              <a:rPr lang="en-SG" b="1" dirty="0" smtClean="0"/>
              <a:t>union</a:t>
            </a:r>
            <a:r>
              <a:rPr lang="en-SG" dirty="0" smtClean="0"/>
              <a:t>, </a:t>
            </a:r>
            <a:r>
              <a:rPr lang="en-SG" b="1" dirty="0" smtClean="0"/>
              <a:t>difference</a:t>
            </a:r>
            <a:r>
              <a:rPr lang="en-SG" dirty="0" smtClean="0"/>
              <a:t> and </a:t>
            </a:r>
            <a:r>
              <a:rPr lang="en-SG" b="1" dirty="0" smtClean="0"/>
              <a:t>intersect</a:t>
            </a:r>
            <a:r>
              <a:rPr lang="en-SG" dirty="0" smtClean="0"/>
              <a:t>, derived from set theory. However, in </a:t>
            </a:r>
            <a:r>
              <a:rPr lang="en-SG" dirty="0" err="1" smtClean="0"/>
              <a:t>Solidworks</a:t>
            </a:r>
            <a:r>
              <a:rPr lang="en-SG" dirty="0" smtClean="0"/>
              <a:t>, they are called </a:t>
            </a:r>
            <a:r>
              <a:rPr lang="en-SG" b="1" dirty="0" smtClean="0"/>
              <a:t>add</a:t>
            </a:r>
            <a:r>
              <a:rPr lang="en-SG" dirty="0" smtClean="0"/>
              <a:t>, </a:t>
            </a:r>
            <a:r>
              <a:rPr lang="en-SG" b="1" dirty="0" smtClean="0"/>
              <a:t>subtract</a:t>
            </a:r>
            <a:r>
              <a:rPr lang="en-SG" dirty="0" smtClean="0"/>
              <a:t> and </a:t>
            </a:r>
            <a:r>
              <a:rPr lang="en-SG" b="1" dirty="0" smtClean="0"/>
              <a:t>common</a:t>
            </a:r>
            <a:r>
              <a:rPr lang="en-SG" dirty="0" smtClean="0"/>
              <a:t>, respectively.</a:t>
            </a:r>
          </a:p>
          <a:p>
            <a:pPr lvl="1"/>
            <a:r>
              <a:rPr lang="en-US" dirty="0"/>
              <a:t>Through Boolean operations one can take uses of several bodies to generate a new body</a:t>
            </a:r>
            <a:r>
              <a:rPr lang="en-US" dirty="0" smtClean="0"/>
              <a:t>.</a:t>
            </a:r>
            <a:endParaRPr lang="en-US" dirty="0"/>
          </a:p>
        </p:txBody>
      </p:sp>
    </p:spTree>
    <p:extLst>
      <p:ext uri="{BB962C8B-B14F-4D97-AF65-F5344CB8AC3E}">
        <p14:creationId xmlns:p14="http://schemas.microsoft.com/office/powerpoint/2010/main" val="427804199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Boolean operations in set theory</a:t>
            </a:r>
            <a:endParaRPr lang="en-SG" dirty="0"/>
          </a:p>
        </p:txBody>
      </p:sp>
      <p:sp>
        <p:nvSpPr>
          <p:cNvPr id="3" name="内容占位符 2"/>
          <p:cNvSpPr>
            <a:spLocks noGrp="1"/>
          </p:cNvSpPr>
          <p:nvPr>
            <p:ph idx="1"/>
          </p:nvPr>
        </p:nvSpPr>
        <p:spPr>
          <a:xfrm>
            <a:off x="838200" y="1825625"/>
            <a:ext cx="10515600" cy="822684"/>
          </a:xfrm>
        </p:spPr>
        <p:txBody>
          <a:bodyPr/>
          <a:lstStyle/>
          <a:p>
            <a:r>
              <a:rPr lang="en-SG" dirty="0" smtClean="0"/>
              <a:t>In set theory, we have</a:t>
            </a:r>
            <a:endParaRPr lang="en-SG" dirty="0"/>
          </a:p>
        </p:txBody>
      </p:sp>
      <p:pic>
        <p:nvPicPr>
          <p:cNvPr id="4" name="图片 3"/>
          <p:cNvPicPr>
            <a:picLocks noChangeAspect="1"/>
          </p:cNvPicPr>
          <p:nvPr/>
        </p:nvPicPr>
        <p:blipFill>
          <a:blip r:embed="rId3"/>
          <a:stretch>
            <a:fillRect/>
          </a:stretch>
        </p:blipFill>
        <p:spPr>
          <a:xfrm>
            <a:off x="849702" y="2648309"/>
            <a:ext cx="2909259" cy="2122437"/>
          </a:xfrm>
          <a:prstGeom prst="rect">
            <a:avLst/>
          </a:prstGeom>
        </p:spPr>
      </p:pic>
      <p:pic>
        <p:nvPicPr>
          <p:cNvPr id="5" name="图片 4"/>
          <p:cNvPicPr>
            <a:picLocks noChangeAspect="1"/>
          </p:cNvPicPr>
          <p:nvPr/>
        </p:nvPicPr>
        <p:blipFill>
          <a:blip r:embed="rId4"/>
          <a:stretch>
            <a:fillRect/>
          </a:stretch>
        </p:blipFill>
        <p:spPr>
          <a:xfrm>
            <a:off x="8454606" y="2648309"/>
            <a:ext cx="2899194" cy="2115093"/>
          </a:xfrm>
          <a:prstGeom prst="rect">
            <a:avLst/>
          </a:prstGeom>
        </p:spPr>
      </p:pic>
      <p:pic>
        <p:nvPicPr>
          <p:cNvPr id="6" name="图片 5"/>
          <p:cNvPicPr>
            <a:picLocks noChangeAspect="1"/>
          </p:cNvPicPr>
          <p:nvPr/>
        </p:nvPicPr>
        <p:blipFill>
          <a:blip r:embed="rId5"/>
          <a:stretch>
            <a:fillRect/>
          </a:stretch>
        </p:blipFill>
        <p:spPr>
          <a:xfrm>
            <a:off x="4656468" y="2654604"/>
            <a:ext cx="2900631" cy="2116142"/>
          </a:xfrm>
          <a:prstGeom prst="rect">
            <a:avLst/>
          </a:prstGeom>
        </p:spPr>
      </p:pic>
      <p:graphicFrame>
        <p:nvGraphicFramePr>
          <p:cNvPr id="7" name="对象 6"/>
          <p:cNvGraphicFramePr>
            <a:graphicFrameLocks noChangeAspect="1"/>
          </p:cNvGraphicFramePr>
          <p:nvPr>
            <p:extLst/>
          </p:nvPr>
        </p:nvGraphicFramePr>
        <p:xfrm>
          <a:off x="1531968" y="5031327"/>
          <a:ext cx="963613" cy="379412"/>
        </p:xfrm>
        <a:graphic>
          <a:graphicData uri="http://schemas.openxmlformats.org/presentationml/2006/ole">
            <mc:AlternateContent xmlns:mc="http://schemas.openxmlformats.org/markup-compatibility/2006">
              <mc:Choice xmlns:v="urn:schemas-microsoft-com:vml" Requires="v">
                <p:oleObj spid="_x0000_s9037" name="Equation" r:id="rId6" imgW="419040" imgH="164880" progId="Equation.DSMT4">
                  <p:embed/>
                </p:oleObj>
              </mc:Choice>
              <mc:Fallback>
                <p:oleObj name="Equation" r:id="rId6" imgW="419040" imgH="164880" progId="Equation.DSMT4">
                  <p:embed/>
                  <p:pic>
                    <p:nvPicPr>
                      <p:cNvPr id="7" name="对象 6"/>
                      <p:cNvPicPr/>
                      <p:nvPr/>
                    </p:nvPicPr>
                    <p:blipFill>
                      <a:blip r:embed="rId7"/>
                      <a:stretch>
                        <a:fillRect/>
                      </a:stretch>
                    </p:blipFill>
                    <p:spPr>
                      <a:xfrm>
                        <a:off x="1531968" y="5031327"/>
                        <a:ext cx="963613" cy="379412"/>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2989774376"/>
              </p:ext>
            </p:extLst>
          </p:nvPr>
        </p:nvGraphicFramePr>
        <p:xfrm>
          <a:off x="5657056" y="5031327"/>
          <a:ext cx="877888" cy="935038"/>
        </p:xfrm>
        <a:graphic>
          <a:graphicData uri="http://schemas.openxmlformats.org/presentationml/2006/ole">
            <mc:AlternateContent xmlns:mc="http://schemas.openxmlformats.org/markup-compatibility/2006">
              <mc:Choice xmlns:v="urn:schemas-microsoft-com:vml" Requires="v">
                <p:oleObj spid="_x0000_s9038" name="Equation" r:id="rId8" imgW="380880" imgH="406080" progId="Equation.DSMT4">
                  <p:embed/>
                </p:oleObj>
              </mc:Choice>
              <mc:Fallback>
                <p:oleObj name="Equation" r:id="rId8" imgW="380880" imgH="406080" progId="Equation.DSMT4">
                  <p:embed/>
                  <p:pic>
                    <p:nvPicPr>
                      <p:cNvPr id="8" name="对象 7"/>
                      <p:cNvPicPr/>
                      <p:nvPr/>
                    </p:nvPicPr>
                    <p:blipFill>
                      <a:blip r:embed="rId9"/>
                      <a:stretch>
                        <a:fillRect/>
                      </a:stretch>
                    </p:blipFill>
                    <p:spPr>
                      <a:xfrm>
                        <a:off x="5657056" y="5031327"/>
                        <a:ext cx="877888" cy="935038"/>
                      </a:xfrm>
                      <a:prstGeom prst="rect">
                        <a:avLst/>
                      </a:prstGeom>
                    </p:spPr>
                  </p:pic>
                </p:oleObj>
              </mc:Fallback>
            </mc:AlternateContent>
          </a:graphicData>
        </a:graphic>
      </p:graphicFrame>
      <p:graphicFrame>
        <p:nvGraphicFramePr>
          <p:cNvPr id="9" name="对象 8"/>
          <p:cNvGraphicFramePr>
            <a:graphicFrameLocks noChangeAspect="1"/>
          </p:cNvGraphicFramePr>
          <p:nvPr>
            <p:extLst/>
          </p:nvPr>
        </p:nvGraphicFramePr>
        <p:xfrm>
          <a:off x="9240231" y="5031327"/>
          <a:ext cx="1327943" cy="379412"/>
        </p:xfrm>
        <a:graphic>
          <a:graphicData uri="http://schemas.openxmlformats.org/presentationml/2006/ole">
            <mc:AlternateContent xmlns:mc="http://schemas.openxmlformats.org/markup-compatibility/2006">
              <mc:Choice xmlns:v="urn:schemas-microsoft-com:vml" Requires="v">
                <p:oleObj spid="_x0000_s9039" name="Equation" r:id="rId10" imgW="419040" imgH="164880" progId="Equation.DSMT4">
                  <p:embed/>
                </p:oleObj>
              </mc:Choice>
              <mc:Fallback>
                <p:oleObj name="Equation" r:id="rId10" imgW="419040" imgH="164880" progId="Equation.DSMT4">
                  <p:embed/>
                  <p:pic>
                    <p:nvPicPr>
                      <p:cNvPr id="9" name="对象 8"/>
                      <p:cNvPicPr/>
                      <p:nvPr/>
                    </p:nvPicPr>
                    <p:blipFill>
                      <a:blip r:embed="rId11"/>
                      <a:stretch>
                        <a:fillRect/>
                      </a:stretch>
                    </p:blipFill>
                    <p:spPr>
                      <a:xfrm>
                        <a:off x="9240231" y="5031327"/>
                        <a:ext cx="1327943" cy="379412"/>
                      </a:xfrm>
                      <a:prstGeom prst="rect">
                        <a:avLst/>
                      </a:prstGeom>
                    </p:spPr>
                  </p:pic>
                </p:oleObj>
              </mc:Fallback>
            </mc:AlternateContent>
          </a:graphicData>
        </a:graphic>
      </p:graphicFrame>
    </p:spTree>
    <p:extLst>
      <p:ext uri="{BB962C8B-B14F-4D97-AF65-F5344CB8AC3E}">
        <p14:creationId xmlns:p14="http://schemas.microsoft.com/office/powerpoint/2010/main" val="211831476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Boolean operations of multi-bodies</a:t>
            </a:r>
          </a:p>
        </p:txBody>
      </p:sp>
      <p:sp>
        <p:nvSpPr>
          <p:cNvPr id="3" name="内容占位符 2"/>
          <p:cNvSpPr>
            <a:spLocks noGrp="1"/>
          </p:cNvSpPr>
          <p:nvPr>
            <p:ph idx="1"/>
          </p:nvPr>
        </p:nvSpPr>
        <p:spPr>
          <a:xfrm>
            <a:off x="838200" y="1825625"/>
            <a:ext cx="6088811" cy="4351338"/>
          </a:xfrm>
        </p:spPr>
        <p:txBody>
          <a:bodyPr/>
          <a:lstStyle/>
          <a:p>
            <a:pPr>
              <a:lnSpc>
                <a:spcPct val="80000"/>
              </a:lnSpc>
            </a:pPr>
            <a:r>
              <a:rPr lang="en-SG" altLang="zh-CN" dirty="0"/>
              <a:t>Target: The body with the finished geometry is called the target</a:t>
            </a:r>
            <a:r>
              <a:rPr lang="en-SG" altLang="zh-CN" dirty="0" smtClean="0"/>
              <a:t>;</a:t>
            </a:r>
          </a:p>
          <a:p>
            <a:pPr>
              <a:lnSpc>
                <a:spcPct val="80000"/>
              </a:lnSpc>
            </a:pPr>
            <a:endParaRPr lang="en-SG" altLang="zh-CN" dirty="0"/>
          </a:p>
          <a:p>
            <a:pPr>
              <a:lnSpc>
                <a:spcPct val="80000"/>
              </a:lnSpc>
            </a:pPr>
            <a:r>
              <a:rPr lang="en-SG" altLang="zh-CN" dirty="0"/>
              <a:t>Tool: The body used to create or edit the shape is called the tool.</a:t>
            </a:r>
            <a:endParaRPr lang="zh-CN" altLang="en-US" dirty="0"/>
          </a:p>
          <a:p>
            <a:pPr marL="0" indent="0">
              <a:buNone/>
            </a:pPr>
            <a:endParaRPr lang="en-SG" dirty="0"/>
          </a:p>
        </p:txBody>
      </p:sp>
      <p:pic>
        <p:nvPicPr>
          <p:cNvPr id="4" name="图片 3"/>
          <p:cNvPicPr>
            <a:picLocks noChangeAspect="1"/>
          </p:cNvPicPr>
          <p:nvPr/>
        </p:nvPicPr>
        <p:blipFill>
          <a:blip r:embed="rId2"/>
          <a:stretch>
            <a:fillRect/>
          </a:stretch>
        </p:blipFill>
        <p:spPr>
          <a:xfrm>
            <a:off x="7694762" y="1325781"/>
            <a:ext cx="3659038" cy="5333065"/>
          </a:xfrm>
          <a:prstGeom prst="rect">
            <a:avLst/>
          </a:prstGeom>
        </p:spPr>
      </p:pic>
    </p:spTree>
    <p:extLst>
      <p:ext uri="{BB962C8B-B14F-4D97-AF65-F5344CB8AC3E}">
        <p14:creationId xmlns:p14="http://schemas.microsoft.com/office/powerpoint/2010/main" val="290409164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Boolean logic with binary tree</a:t>
            </a:r>
            <a:endParaRPr lang="en-SG" dirty="0"/>
          </a:p>
        </p:txBody>
      </p:sp>
      <p:sp>
        <p:nvSpPr>
          <p:cNvPr id="3" name="内容占位符 2"/>
          <p:cNvSpPr>
            <a:spLocks noGrp="1"/>
          </p:cNvSpPr>
          <p:nvPr>
            <p:ph idx="1"/>
          </p:nvPr>
        </p:nvSpPr>
        <p:spPr>
          <a:xfrm>
            <a:off x="838200" y="1825625"/>
            <a:ext cx="5312434" cy="4351338"/>
          </a:xfrm>
        </p:spPr>
        <p:txBody>
          <a:bodyPr>
            <a:normAutofit/>
          </a:bodyPr>
          <a:lstStyle/>
          <a:p>
            <a:r>
              <a:rPr lang="en-SG" dirty="0" smtClean="0"/>
              <a:t>A binary tree structure is usually used to store the basic bodies one lead nodes, the operations on the internal nodes, and the final body on the root node.</a:t>
            </a:r>
            <a:endParaRPr lang="en-SG" dirty="0"/>
          </a:p>
        </p:txBody>
      </p:sp>
      <p:pic>
        <p:nvPicPr>
          <p:cNvPr id="4" name="图片 3"/>
          <p:cNvPicPr>
            <a:picLocks noChangeAspect="1"/>
          </p:cNvPicPr>
          <p:nvPr/>
        </p:nvPicPr>
        <p:blipFill>
          <a:blip r:embed="rId2"/>
          <a:stretch>
            <a:fillRect/>
          </a:stretch>
        </p:blipFill>
        <p:spPr>
          <a:xfrm>
            <a:off x="6732198" y="1825626"/>
            <a:ext cx="4682725" cy="4152016"/>
          </a:xfrm>
          <a:prstGeom prst="rect">
            <a:avLst/>
          </a:prstGeom>
        </p:spPr>
      </p:pic>
    </p:spTree>
    <p:extLst>
      <p:ext uri="{BB962C8B-B14F-4D97-AF65-F5344CB8AC3E}">
        <p14:creationId xmlns:p14="http://schemas.microsoft.com/office/powerpoint/2010/main" val="366969880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Three methods to create 3D models</a:t>
            </a:r>
            <a:endParaRPr lang="en-SG" dirty="0"/>
          </a:p>
        </p:txBody>
      </p:sp>
      <p:sp>
        <p:nvSpPr>
          <p:cNvPr id="4" name="文本占位符 3"/>
          <p:cNvSpPr>
            <a:spLocks noGrp="1"/>
          </p:cNvSpPr>
          <p:nvPr>
            <p:ph type="body" idx="1"/>
          </p:nvPr>
        </p:nvSpPr>
        <p:spPr/>
        <p:txBody>
          <a:bodyPr/>
          <a:lstStyle/>
          <a:p>
            <a:endParaRPr lang="en-SG"/>
          </a:p>
        </p:txBody>
      </p:sp>
    </p:spTree>
    <p:extLst>
      <p:ext uri="{BB962C8B-B14F-4D97-AF65-F5344CB8AC3E}">
        <p14:creationId xmlns:p14="http://schemas.microsoft.com/office/powerpoint/2010/main" val="411973219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Primitive method</a:t>
            </a:r>
          </a:p>
        </p:txBody>
      </p:sp>
      <p:sp>
        <p:nvSpPr>
          <p:cNvPr id="3" name="内容占位符 2"/>
          <p:cNvSpPr>
            <a:spLocks noGrp="1"/>
          </p:cNvSpPr>
          <p:nvPr>
            <p:ph idx="1"/>
          </p:nvPr>
        </p:nvSpPr>
        <p:spPr>
          <a:xfrm>
            <a:off x="838200" y="1825625"/>
            <a:ext cx="7788215" cy="4351338"/>
          </a:xfrm>
        </p:spPr>
        <p:txBody>
          <a:bodyPr>
            <a:normAutofit/>
          </a:bodyPr>
          <a:lstStyle/>
          <a:p>
            <a:pPr marL="457200" lvl="1" indent="0">
              <a:buNone/>
            </a:pPr>
            <a:r>
              <a:rPr lang="en-SG" sz="2800" dirty="0" smtClean="0"/>
              <a:t>In the method, any 3D model was divided into several simple, basic, standard of items, such as blocks, cylinders, spheres, cones, etc. which usually integrated in CAD system as a standard body. Through these, user can decide how to combine different of them together to construct a new model, then using Boolean operations to get the final result. </a:t>
            </a:r>
          </a:p>
        </p:txBody>
      </p:sp>
      <p:pic>
        <p:nvPicPr>
          <p:cNvPr id="4" name="图片 3"/>
          <p:cNvPicPr>
            <a:picLocks noChangeAspect="1"/>
          </p:cNvPicPr>
          <p:nvPr/>
        </p:nvPicPr>
        <p:blipFill>
          <a:blip r:embed="rId2"/>
          <a:stretch>
            <a:fillRect/>
          </a:stretch>
        </p:blipFill>
        <p:spPr>
          <a:xfrm>
            <a:off x="9451992" y="2753455"/>
            <a:ext cx="1638384" cy="2495678"/>
          </a:xfrm>
          <a:prstGeom prst="rect">
            <a:avLst/>
          </a:prstGeom>
        </p:spPr>
      </p:pic>
    </p:spTree>
    <p:extLst>
      <p:ext uri="{BB962C8B-B14F-4D97-AF65-F5344CB8AC3E}">
        <p14:creationId xmlns:p14="http://schemas.microsoft.com/office/powerpoint/2010/main" val="327186535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2504915" y="1069246"/>
            <a:ext cx="6267772" cy="4991357"/>
          </a:xfrm>
          <a:prstGeom prst="rect">
            <a:avLst/>
          </a:prstGeom>
        </p:spPr>
      </p:pic>
    </p:spTree>
    <p:extLst>
      <p:ext uri="{BB962C8B-B14F-4D97-AF65-F5344CB8AC3E}">
        <p14:creationId xmlns:p14="http://schemas.microsoft.com/office/powerpoint/2010/main" val="426446519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394670" y="603849"/>
            <a:ext cx="11245983" cy="5572664"/>
          </a:xfrm>
          <a:prstGeom prst="rect">
            <a:avLst/>
          </a:prstGeom>
        </p:spPr>
      </p:pic>
    </p:spTree>
    <p:extLst>
      <p:ext uri="{BB962C8B-B14F-4D97-AF65-F5344CB8AC3E}">
        <p14:creationId xmlns:p14="http://schemas.microsoft.com/office/powerpoint/2010/main" val="157048900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Feature method</a:t>
            </a:r>
          </a:p>
        </p:txBody>
      </p:sp>
      <p:sp>
        <p:nvSpPr>
          <p:cNvPr id="3" name="内容占位符 2"/>
          <p:cNvSpPr>
            <a:spLocks noGrp="1"/>
          </p:cNvSpPr>
          <p:nvPr>
            <p:ph idx="1"/>
          </p:nvPr>
        </p:nvSpPr>
        <p:spPr>
          <a:xfrm>
            <a:off x="838200" y="1825625"/>
            <a:ext cx="7253377" cy="4351338"/>
          </a:xfrm>
        </p:spPr>
        <p:txBody>
          <a:bodyPr>
            <a:normAutofit/>
          </a:bodyPr>
          <a:lstStyle/>
          <a:p>
            <a:pPr marL="457200" lvl="1" indent="0">
              <a:buNone/>
            </a:pPr>
            <a:r>
              <a:rPr lang="en-SG" sz="2800" dirty="0" smtClean="0"/>
              <a:t>Let user to utilize some predefined feature generating instruments, like groove, hole, slot, boss, pad, etc. to simulate a real manufacturing process to create some structure from a simple basic body.</a:t>
            </a:r>
          </a:p>
        </p:txBody>
      </p:sp>
      <p:pic>
        <p:nvPicPr>
          <p:cNvPr id="4" name="图片 3"/>
          <p:cNvPicPr>
            <a:picLocks noChangeAspect="1"/>
          </p:cNvPicPr>
          <p:nvPr/>
        </p:nvPicPr>
        <p:blipFill>
          <a:blip r:embed="rId2"/>
          <a:stretch>
            <a:fillRect/>
          </a:stretch>
        </p:blipFill>
        <p:spPr>
          <a:xfrm>
            <a:off x="9343389" y="2600567"/>
            <a:ext cx="1441524" cy="2260716"/>
          </a:xfrm>
          <a:prstGeom prst="rect">
            <a:avLst/>
          </a:prstGeom>
        </p:spPr>
      </p:pic>
    </p:spTree>
    <p:extLst>
      <p:ext uri="{BB962C8B-B14F-4D97-AF65-F5344CB8AC3E}">
        <p14:creationId xmlns:p14="http://schemas.microsoft.com/office/powerpoint/2010/main" val="353758491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Sketch method</a:t>
            </a:r>
          </a:p>
        </p:txBody>
      </p:sp>
      <p:sp>
        <p:nvSpPr>
          <p:cNvPr id="3" name="内容占位符 2"/>
          <p:cNvSpPr>
            <a:spLocks noGrp="1"/>
          </p:cNvSpPr>
          <p:nvPr>
            <p:ph idx="1"/>
          </p:nvPr>
        </p:nvSpPr>
        <p:spPr>
          <a:xfrm>
            <a:off x="838200" y="1825625"/>
            <a:ext cx="6977332" cy="4351338"/>
          </a:xfrm>
        </p:spPr>
        <p:txBody>
          <a:bodyPr/>
          <a:lstStyle/>
          <a:p>
            <a:pPr marL="457200" lvl="1" indent="0">
              <a:buNone/>
            </a:pPr>
            <a:r>
              <a:rPr lang="en-US" dirty="0" smtClean="0"/>
              <a:t>The main idea of this approach is to create 3D body by 2D sketch. Taking use of extrusion, revolution algorithms, in addition some of basic </a:t>
            </a:r>
            <a:r>
              <a:rPr lang="en-SG" dirty="0" smtClean="0"/>
              <a:t>Boolean operations, use can create a very complex 3D structures.</a:t>
            </a:r>
          </a:p>
          <a:p>
            <a:pPr marL="457200" lvl="1" indent="0">
              <a:buNone/>
            </a:pPr>
            <a:r>
              <a:rPr lang="en-SG" dirty="0" smtClean="0"/>
              <a:t>This method is the most popular way used by most of commercial CAD </a:t>
            </a:r>
            <a:r>
              <a:rPr lang="en-SG" dirty="0" err="1" smtClean="0"/>
              <a:t>softwares</a:t>
            </a:r>
            <a:r>
              <a:rPr lang="en-SG" dirty="0" smtClean="0"/>
              <a:t> including </a:t>
            </a:r>
            <a:r>
              <a:rPr lang="en-SG" dirty="0" err="1" smtClean="0"/>
              <a:t>Solidworks</a:t>
            </a:r>
            <a:r>
              <a:rPr lang="en-SG" dirty="0" smtClean="0"/>
              <a:t>.</a:t>
            </a:r>
            <a:endParaRPr lang="en-SG" dirty="0"/>
          </a:p>
        </p:txBody>
      </p:sp>
      <p:pic>
        <p:nvPicPr>
          <p:cNvPr id="4" name="图片 3"/>
          <p:cNvPicPr>
            <a:picLocks noChangeAspect="1"/>
          </p:cNvPicPr>
          <p:nvPr/>
        </p:nvPicPr>
        <p:blipFill>
          <a:blip r:embed="rId2"/>
          <a:stretch>
            <a:fillRect/>
          </a:stretch>
        </p:blipFill>
        <p:spPr>
          <a:xfrm>
            <a:off x="8830082" y="2311879"/>
            <a:ext cx="2271073" cy="2640186"/>
          </a:xfrm>
          <a:prstGeom prst="rect">
            <a:avLst/>
          </a:prstGeom>
        </p:spPr>
      </p:pic>
    </p:spTree>
    <p:extLst>
      <p:ext uri="{BB962C8B-B14F-4D97-AF65-F5344CB8AC3E}">
        <p14:creationId xmlns:p14="http://schemas.microsoft.com/office/powerpoint/2010/main" val="4609996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Three types of coordinate system</a:t>
            </a:r>
            <a:endParaRPr lang="en-SG" dirty="0"/>
          </a:p>
        </p:txBody>
      </p:sp>
      <p:sp>
        <p:nvSpPr>
          <p:cNvPr id="3" name="内容占位符 2"/>
          <p:cNvSpPr>
            <a:spLocks noGrp="1"/>
          </p:cNvSpPr>
          <p:nvPr>
            <p:ph idx="1"/>
          </p:nvPr>
        </p:nvSpPr>
        <p:spPr/>
        <p:txBody>
          <a:bodyPr/>
          <a:lstStyle/>
          <a:p>
            <a:r>
              <a:rPr lang="en-SG" dirty="0">
                <a:solidFill>
                  <a:srgbClr val="FF0000"/>
                </a:solidFill>
              </a:rPr>
              <a:t>Coordinate systems are the most important concept in a CAD system. They are used to  input,  store,  and  display  geometric  model.  There  are  three  kinds  of  coordinate systems, </a:t>
            </a:r>
            <a:endParaRPr lang="en-SG" dirty="0" smtClean="0">
              <a:solidFill>
                <a:srgbClr val="FF0000"/>
              </a:solidFill>
            </a:endParaRPr>
          </a:p>
          <a:p>
            <a:pPr marL="514350" indent="-514350">
              <a:buFont typeface="+mj-lt"/>
              <a:buAutoNum type="arabicPeriod"/>
            </a:pPr>
            <a:r>
              <a:rPr lang="en-SG" dirty="0" smtClean="0"/>
              <a:t>Model coordinate system (MCS)</a:t>
            </a:r>
          </a:p>
          <a:p>
            <a:pPr marL="514350" indent="-514350">
              <a:buFont typeface="+mj-lt"/>
              <a:buAutoNum type="arabicPeriod"/>
            </a:pPr>
            <a:r>
              <a:rPr lang="en-SG" dirty="0" smtClean="0"/>
              <a:t>Working coordinate system (WCS)</a:t>
            </a:r>
          </a:p>
          <a:p>
            <a:pPr marL="514350" indent="-514350">
              <a:buFont typeface="+mj-lt"/>
              <a:buAutoNum type="arabicPeriod"/>
            </a:pPr>
            <a:r>
              <a:rPr lang="en-SG" dirty="0" smtClean="0"/>
              <a:t>Screen coordinate system (SCS)</a:t>
            </a:r>
            <a:endParaRPr lang="en-SG" dirty="0"/>
          </a:p>
        </p:txBody>
      </p:sp>
    </p:spTree>
    <p:extLst>
      <p:ext uri="{BB962C8B-B14F-4D97-AF65-F5344CB8AC3E}">
        <p14:creationId xmlns:p14="http://schemas.microsoft.com/office/powerpoint/2010/main" val="187555500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Sketch method</a:t>
            </a:r>
          </a:p>
        </p:txBody>
      </p:sp>
      <p:sp>
        <p:nvSpPr>
          <p:cNvPr id="3" name="内容占位符 2"/>
          <p:cNvSpPr>
            <a:spLocks noGrp="1"/>
          </p:cNvSpPr>
          <p:nvPr>
            <p:ph idx="1"/>
          </p:nvPr>
        </p:nvSpPr>
        <p:spPr/>
        <p:txBody>
          <a:bodyPr/>
          <a:lstStyle/>
          <a:p>
            <a:r>
              <a:rPr lang="en-SG" dirty="0" smtClean="0"/>
              <a:t>The main steps of sketch method to create 3D models are</a:t>
            </a:r>
          </a:p>
          <a:p>
            <a:pPr marL="914400" lvl="1" indent="-457200">
              <a:buFont typeface="+mj-lt"/>
              <a:buAutoNum type="arabicPeriod"/>
            </a:pPr>
            <a:r>
              <a:rPr lang="en-SG" dirty="0" smtClean="0"/>
              <a:t>Define a sketch plane as cross section;</a:t>
            </a:r>
          </a:p>
          <a:p>
            <a:pPr marL="914400" lvl="1" indent="-457200">
              <a:buFont typeface="+mj-lt"/>
              <a:buAutoNum type="arabicPeriod"/>
            </a:pPr>
            <a:r>
              <a:rPr lang="en-SG" dirty="0" smtClean="0"/>
              <a:t>Sketch 2D shapes on the cross section;</a:t>
            </a:r>
          </a:p>
          <a:p>
            <a:pPr marL="914400" lvl="1" indent="-457200">
              <a:buFont typeface="+mj-lt"/>
              <a:buAutoNum type="arabicPeriod"/>
            </a:pPr>
            <a:r>
              <a:rPr lang="en-SG" dirty="0" smtClean="0"/>
              <a:t>Constraint 2D shapes with accurate dimensions;</a:t>
            </a:r>
          </a:p>
          <a:p>
            <a:pPr marL="914400" lvl="1" indent="-457200">
              <a:buFont typeface="+mj-lt"/>
              <a:buAutoNum type="arabicPeriod"/>
            </a:pPr>
            <a:r>
              <a:rPr lang="en-SG" dirty="0" smtClean="0"/>
              <a:t>Perform 2D to </a:t>
            </a:r>
            <a:r>
              <a:rPr lang="en-SG" smtClean="0"/>
              <a:t>3D operations.</a:t>
            </a:r>
            <a:endParaRPr lang="en-SG" dirty="0" smtClean="0"/>
          </a:p>
          <a:p>
            <a:pPr marL="914400" lvl="1" indent="-457200">
              <a:buFont typeface="+mj-lt"/>
              <a:buAutoNum type="arabicPeriod"/>
            </a:pPr>
            <a:endParaRPr lang="en-SG" dirty="0"/>
          </a:p>
        </p:txBody>
      </p:sp>
    </p:spTree>
    <p:extLst>
      <p:ext uri="{BB962C8B-B14F-4D97-AF65-F5344CB8AC3E}">
        <p14:creationId xmlns:p14="http://schemas.microsoft.com/office/powerpoint/2010/main" val="419851857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SG" dirty="0"/>
              <a:t>Key disciplines of modelling in </a:t>
            </a:r>
            <a:r>
              <a:rPr lang="en-SG" dirty="0" err="1"/>
              <a:t>Solidworks</a:t>
            </a:r>
            <a:endParaRPr lang="en-SG" dirty="0"/>
          </a:p>
        </p:txBody>
      </p:sp>
      <p:sp>
        <p:nvSpPr>
          <p:cNvPr id="5" name="文本占位符 4"/>
          <p:cNvSpPr>
            <a:spLocks noGrp="1"/>
          </p:cNvSpPr>
          <p:nvPr>
            <p:ph type="body" idx="1"/>
          </p:nvPr>
        </p:nvSpPr>
        <p:spPr/>
        <p:txBody>
          <a:bodyPr/>
          <a:lstStyle/>
          <a:p>
            <a:endParaRPr lang="en-SG"/>
          </a:p>
        </p:txBody>
      </p:sp>
    </p:spTree>
    <p:extLst>
      <p:ext uri="{BB962C8B-B14F-4D97-AF65-F5344CB8AC3E}">
        <p14:creationId xmlns:p14="http://schemas.microsoft.com/office/powerpoint/2010/main" val="239566925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Key disciplines of modelling in </a:t>
            </a:r>
            <a:r>
              <a:rPr lang="en-SG" dirty="0" err="1" smtClean="0"/>
              <a:t>Solidworks</a:t>
            </a:r>
            <a:endParaRPr lang="en-SG" baseline="30000" dirty="0"/>
          </a:p>
        </p:txBody>
      </p:sp>
      <p:sp>
        <p:nvSpPr>
          <p:cNvPr id="3" name="内容占位符 2"/>
          <p:cNvSpPr>
            <a:spLocks noGrp="1"/>
          </p:cNvSpPr>
          <p:nvPr>
            <p:ph idx="1"/>
          </p:nvPr>
        </p:nvSpPr>
        <p:spPr/>
        <p:txBody>
          <a:bodyPr/>
          <a:lstStyle/>
          <a:p>
            <a:r>
              <a:rPr lang="en-SG" dirty="0" smtClean="0"/>
              <a:t>For basic bodies, generate 3D model by taking use of 2D shapes;</a:t>
            </a:r>
          </a:p>
          <a:p>
            <a:r>
              <a:rPr lang="en-SG" dirty="0" smtClean="0"/>
              <a:t>Combine basic bodies to create a complex body;</a:t>
            </a:r>
          </a:p>
          <a:p>
            <a:r>
              <a:rPr lang="en-SG" dirty="0"/>
              <a:t>R</a:t>
            </a:r>
            <a:r>
              <a:rPr lang="en-SG" dirty="0" smtClean="0"/>
              <a:t>epeated bodies can be made through array operations;</a:t>
            </a:r>
          </a:p>
          <a:p>
            <a:pPr marL="0" indent="0">
              <a:buNone/>
            </a:pPr>
            <a:r>
              <a:rPr lang="en-SG" dirty="0" smtClean="0"/>
              <a:t> </a:t>
            </a:r>
          </a:p>
          <a:p>
            <a:endParaRPr lang="en-SG" dirty="0"/>
          </a:p>
        </p:txBody>
      </p:sp>
    </p:spTree>
    <p:extLst>
      <p:ext uri="{BB962C8B-B14F-4D97-AF65-F5344CB8AC3E}">
        <p14:creationId xmlns:p14="http://schemas.microsoft.com/office/powerpoint/2010/main" val="16402227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Coordinate system</a:t>
            </a:r>
          </a:p>
        </p:txBody>
      </p:sp>
      <p:sp>
        <p:nvSpPr>
          <p:cNvPr id="3" name="内容占位符 2"/>
          <p:cNvSpPr>
            <a:spLocks noGrp="1"/>
          </p:cNvSpPr>
          <p:nvPr>
            <p:ph idx="1"/>
          </p:nvPr>
        </p:nvSpPr>
        <p:spPr/>
        <p:txBody>
          <a:bodyPr>
            <a:normAutofit fontScale="92500" lnSpcReduction="10000"/>
          </a:bodyPr>
          <a:lstStyle/>
          <a:p>
            <a:r>
              <a:rPr lang="en-SG" dirty="0">
                <a:solidFill>
                  <a:srgbClr val="FF0000"/>
                </a:solidFill>
              </a:rPr>
              <a:t>Coordinate systems are the most important concept in a CAD system. They are used </a:t>
            </a:r>
            <a:r>
              <a:rPr lang="en-SG" dirty="0" smtClean="0">
                <a:solidFill>
                  <a:srgbClr val="FF0000"/>
                </a:solidFill>
              </a:rPr>
              <a:t>to  </a:t>
            </a:r>
            <a:r>
              <a:rPr lang="en-SG" dirty="0">
                <a:solidFill>
                  <a:srgbClr val="FF0000"/>
                </a:solidFill>
              </a:rPr>
              <a:t>input,  store,  and  display  geometric  model.  There  are  three  kinds  of  coordinate </a:t>
            </a:r>
            <a:r>
              <a:rPr lang="en-SG" dirty="0" smtClean="0">
                <a:solidFill>
                  <a:srgbClr val="FF0000"/>
                </a:solidFill>
              </a:rPr>
              <a:t>systems</a:t>
            </a:r>
            <a:r>
              <a:rPr lang="en-SG" dirty="0">
                <a:solidFill>
                  <a:srgbClr val="FF0000"/>
                </a:solidFill>
              </a:rPr>
              <a:t>, that is, model coordinate system (MCS), working coordinate system (WCS), </a:t>
            </a:r>
            <a:r>
              <a:rPr lang="en-SG" dirty="0" smtClean="0">
                <a:solidFill>
                  <a:srgbClr val="FF0000"/>
                </a:solidFill>
              </a:rPr>
              <a:t>and </a:t>
            </a:r>
            <a:r>
              <a:rPr lang="en-SG" dirty="0">
                <a:solidFill>
                  <a:srgbClr val="FF0000"/>
                </a:solidFill>
              </a:rPr>
              <a:t>screen coordinate system (SCS).</a:t>
            </a:r>
          </a:p>
          <a:p>
            <a:r>
              <a:rPr lang="en-SG" dirty="0" smtClean="0"/>
              <a:t>By default, there are already a coordinates system provided for user by SOLIDWORKS every time you open a new modelling project. Usually</a:t>
            </a:r>
            <a:r>
              <a:rPr lang="en-SG" dirty="0"/>
              <a:t>, at the lower-left corner of the canvas, you can notice the symbol of coordinate system with three axes</a:t>
            </a:r>
            <a:r>
              <a:rPr lang="en-SG" dirty="0" smtClean="0"/>
              <a:t>.</a:t>
            </a:r>
          </a:p>
          <a:p>
            <a:r>
              <a:rPr lang="en-SG" dirty="0" smtClean="0"/>
              <a:t>Whenever user need to carry on some location or orientation related modelling steps, the coordination system should be considered.</a:t>
            </a:r>
          </a:p>
          <a:p>
            <a:r>
              <a:rPr lang="en-US" dirty="0" smtClean="0"/>
              <a:t>For example, in the scenarios of re-oriented a model or two models comparing user should define his own reference coordinate systems. </a:t>
            </a:r>
            <a:endParaRPr lang="en-SG" dirty="0"/>
          </a:p>
        </p:txBody>
      </p:sp>
    </p:spTree>
    <p:extLst>
      <p:ext uri="{BB962C8B-B14F-4D97-AF65-F5344CB8AC3E}">
        <p14:creationId xmlns:p14="http://schemas.microsoft.com/office/powerpoint/2010/main" val="130484019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References objects</a:t>
            </a:r>
            <a:endParaRPr lang="en-SG" dirty="0"/>
          </a:p>
        </p:txBody>
      </p:sp>
      <p:sp>
        <p:nvSpPr>
          <p:cNvPr id="3" name="内容占位符 2"/>
          <p:cNvSpPr>
            <a:spLocks noGrp="1"/>
          </p:cNvSpPr>
          <p:nvPr>
            <p:ph idx="1"/>
          </p:nvPr>
        </p:nvSpPr>
        <p:spPr/>
        <p:txBody>
          <a:bodyPr/>
          <a:lstStyle/>
          <a:p>
            <a:r>
              <a:rPr lang="en-SG" dirty="0" smtClean="0"/>
              <a:t>Reference points</a:t>
            </a:r>
          </a:p>
          <a:p>
            <a:r>
              <a:rPr lang="en-SG" dirty="0" smtClean="0"/>
              <a:t>Reference vectors/axes</a:t>
            </a:r>
          </a:p>
          <a:p>
            <a:r>
              <a:rPr lang="en-SG" dirty="0" smtClean="0"/>
              <a:t>Reference plane</a:t>
            </a:r>
          </a:p>
          <a:p>
            <a:endParaRPr lang="en-SG" dirty="0"/>
          </a:p>
        </p:txBody>
      </p:sp>
    </p:spTree>
    <p:extLst>
      <p:ext uri="{BB962C8B-B14F-4D97-AF65-F5344CB8AC3E}">
        <p14:creationId xmlns:p14="http://schemas.microsoft.com/office/powerpoint/2010/main" val="22484118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Sketch</a:t>
            </a:r>
            <a:endParaRPr lang="en-SG" dirty="0"/>
          </a:p>
        </p:txBody>
      </p:sp>
      <p:sp>
        <p:nvSpPr>
          <p:cNvPr id="3" name="内容占位符 2"/>
          <p:cNvSpPr>
            <a:spLocks noGrp="1"/>
          </p:cNvSpPr>
          <p:nvPr>
            <p:ph idx="1"/>
          </p:nvPr>
        </p:nvSpPr>
        <p:spPr/>
        <p:txBody>
          <a:bodyPr/>
          <a:lstStyle/>
          <a:p>
            <a:r>
              <a:rPr lang="en-SG" dirty="0" smtClean="0"/>
              <a:t>Plane curves</a:t>
            </a:r>
          </a:p>
          <a:p>
            <a:r>
              <a:rPr lang="en-SG" dirty="0" smtClean="0"/>
              <a:t>Two types of Constraint</a:t>
            </a:r>
          </a:p>
          <a:p>
            <a:pPr lvl="1"/>
            <a:r>
              <a:rPr lang="en-SG" dirty="0"/>
              <a:t>Dimensional </a:t>
            </a:r>
            <a:r>
              <a:rPr lang="en-SG" dirty="0" smtClean="0"/>
              <a:t>constraints: length and angle</a:t>
            </a:r>
          </a:p>
          <a:p>
            <a:pPr lvl="1"/>
            <a:r>
              <a:rPr lang="en-SG" dirty="0" smtClean="0"/>
              <a:t>Geometric constraints: parallel, perpendicular, normal</a:t>
            </a:r>
            <a:r>
              <a:rPr lang="en-SG" dirty="0"/>
              <a:t>, tangent, </a:t>
            </a:r>
            <a:r>
              <a:rPr lang="en-SG" dirty="0" smtClean="0"/>
              <a:t>concentric</a:t>
            </a:r>
            <a:r>
              <a:rPr lang="en-SG" smtClean="0"/>
              <a:t>, etc.</a:t>
            </a:r>
            <a:endParaRPr lang="en-SG" dirty="0"/>
          </a:p>
        </p:txBody>
      </p:sp>
    </p:spTree>
    <p:extLst>
      <p:ext uri="{BB962C8B-B14F-4D97-AF65-F5344CB8AC3E}">
        <p14:creationId xmlns:p14="http://schemas.microsoft.com/office/powerpoint/2010/main" val="57979806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SG" dirty="0" smtClean="0"/>
              <a:t>CAM</a:t>
            </a:r>
            <a:endParaRPr lang="en-SG" dirty="0"/>
          </a:p>
        </p:txBody>
      </p:sp>
      <p:sp>
        <p:nvSpPr>
          <p:cNvPr id="3" name="副标题 2"/>
          <p:cNvSpPr>
            <a:spLocks noGrp="1"/>
          </p:cNvSpPr>
          <p:nvPr>
            <p:ph type="subTitle" idx="1"/>
          </p:nvPr>
        </p:nvSpPr>
        <p:spPr/>
        <p:txBody>
          <a:bodyPr/>
          <a:lstStyle/>
          <a:p>
            <a:endParaRPr lang="en-SG"/>
          </a:p>
        </p:txBody>
      </p:sp>
    </p:spTree>
    <p:extLst>
      <p:ext uri="{BB962C8B-B14F-4D97-AF65-F5344CB8AC3E}">
        <p14:creationId xmlns:p14="http://schemas.microsoft.com/office/powerpoint/2010/main" val="294532996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Brief</a:t>
            </a:r>
            <a:endParaRPr lang="en-SG" dirty="0"/>
          </a:p>
        </p:txBody>
      </p:sp>
      <p:sp>
        <p:nvSpPr>
          <p:cNvPr id="3" name="内容占位符 2"/>
          <p:cNvSpPr>
            <a:spLocks noGrp="1"/>
          </p:cNvSpPr>
          <p:nvPr>
            <p:ph idx="1"/>
          </p:nvPr>
        </p:nvSpPr>
        <p:spPr/>
        <p:txBody>
          <a:bodyPr>
            <a:normAutofit/>
          </a:bodyPr>
          <a:lstStyle/>
          <a:p>
            <a:r>
              <a:rPr lang="en-SG" dirty="0" smtClean="0"/>
              <a:t>Scope and applications </a:t>
            </a:r>
          </a:p>
          <a:p>
            <a:pPr lvl="1"/>
            <a:r>
              <a:rPr lang="en-SG" dirty="0" smtClean="0"/>
              <a:t>NC in CAM </a:t>
            </a:r>
          </a:p>
          <a:p>
            <a:pPr lvl="1"/>
            <a:r>
              <a:rPr lang="en-SG" dirty="0" smtClean="0"/>
              <a:t>Principal types of CNC machine</a:t>
            </a:r>
          </a:p>
        </p:txBody>
      </p:sp>
    </p:spTree>
    <p:extLst>
      <p:ext uri="{BB962C8B-B14F-4D97-AF65-F5344CB8AC3E}">
        <p14:creationId xmlns:p14="http://schemas.microsoft.com/office/powerpoint/2010/main" val="86630132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Machine tools</a:t>
            </a:r>
            <a:endParaRPr lang="en-SG" dirty="0"/>
          </a:p>
        </p:txBody>
      </p:sp>
      <p:sp>
        <p:nvSpPr>
          <p:cNvPr id="3" name="内容占位符 2"/>
          <p:cNvSpPr>
            <a:spLocks noGrp="1"/>
          </p:cNvSpPr>
          <p:nvPr>
            <p:ph idx="1"/>
          </p:nvPr>
        </p:nvSpPr>
        <p:spPr/>
        <p:txBody>
          <a:bodyPr>
            <a:normAutofit/>
          </a:bodyPr>
          <a:lstStyle/>
          <a:p>
            <a:r>
              <a:rPr lang="en-SG" dirty="0" smtClean="0"/>
              <a:t>tools and their construction features</a:t>
            </a:r>
          </a:p>
          <a:p>
            <a:pPr marL="457200" lvl="1" indent="0">
              <a:buNone/>
            </a:pPr>
            <a:r>
              <a:rPr lang="en-SG" dirty="0" smtClean="0"/>
              <a:t>tooling for CNC – ISO designation for</a:t>
            </a:r>
          </a:p>
          <a:p>
            <a:r>
              <a:rPr lang="en-SG" dirty="0" smtClean="0"/>
              <a:t>tooling </a:t>
            </a:r>
          </a:p>
          <a:p>
            <a:pPr lvl="1"/>
            <a:r>
              <a:rPr lang="en-SG" dirty="0" smtClean="0"/>
              <a:t>CNC operating system </a:t>
            </a:r>
          </a:p>
          <a:p>
            <a:pPr lvl="1"/>
            <a:r>
              <a:rPr lang="en-SG" dirty="0" smtClean="0"/>
              <a:t>FANUC, SINUMERIK – LINUMERIK.</a:t>
            </a:r>
          </a:p>
          <a:p>
            <a:endParaRPr lang="en-SG" dirty="0"/>
          </a:p>
        </p:txBody>
      </p:sp>
    </p:spTree>
    <p:extLst>
      <p:ext uri="{BB962C8B-B14F-4D97-AF65-F5344CB8AC3E}">
        <p14:creationId xmlns:p14="http://schemas.microsoft.com/office/powerpoint/2010/main" val="286763484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Introduction to CAPP</a:t>
            </a:r>
            <a:endParaRPr lang="en-SG" dirty="0"/>
          </a:p>
        </p:txBody>
      </p:sp>
      <p:sp>
        <p:nvSpPr>
          <p:cNvPr id="3" name="内容占位符 2"/>
          <p:cNvSpPr>
            <a:spLocks noGrp="1"/>
          </p:cNvSpPr>
          <p:nvPr>
            <p:ph idx="1"/>
          </p:nvPr>
        </p:nvSpPr>
        <p:spPr/>
        <p:txBody>
          <a:bodyPr/>
          <a:lstStyle/>
          <a:p>
            <a:r>
              <a:rPr lang="en-SG" dirty="0" smtClean="0"/>
              <a:t>Three main parameters to define a machining process</a:t>
            </a:r>
          </a:p>
          <a:p>
            <a:r>
              <a:rPr lang="en-SG" dirty="0" smtClean="0"/>
              <a:t>Principles for process design</a:t>
            </a:r>
          </a:p>
          <a:p>
            <a:r>
              <a:rPr lang="en-SG" dirty="0" smtClean="0"/>
              <a:t>Processing planning systems</a:t>
            </a:r>
          </a:p>
          <a:p>
            <a:endParaRPr lang="en-SG" dirty="0"/>
          </a:p>
        </p:txBody>
      </p:sp>
    </p:spTree>
    <p:extLst>
      <p:ext uri="{BB962C8B-B14F-4D97-AF65-F5344CB8AC3E}">
        <p14:creationId xmlns:p14="http://schemas.microsoft.com/office/powerpoint/2010/main" val="34574762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Model Coordinate System (MCS)</a:t>
            </a:r>
            <a:endParaRPr lang="en-SG" dirty="0"/>
          </a:p>
        </p:txBody>
      </p:sp>
      <p:sp>
        <p:nvSpPr>
          <p:cNvPr id="3" name="内容占位符 2"/>
          <p:cNvSpPr>
            <a:spLocks noGrp="1"/>
          </p:cNvSpPr>
          <p:nvPr>
            <p:ph idx="1"/>
          </p:nvPr>
        </p:nvSpPr>
        <p:spPr>
          <a:xfrm>
            <a:off x="838200" y="1825625"/>
            <a:ext cx="7641566" cy="4351338"/>
          </a:xfrm>
        </p:spPr>
        <p:txBody>
          <a:bodyPr>
            <a:normAutofit lnSpcReduction="10000"/>
          </a:bodyPr>
          <a:lstStyle/>
          <a:p>
            <a:r>
              <a:rPr lang="en-SG" dirty="0" smtClean="0"/>
              <a:t>MCS is a 3D Cartesian coordinate system used by most of CAD </a:t>
            </a:r>
            <a:r>
              <a:rPr lang="en-SG" dirty="0" err="1" smtClean="0"/>
              <a:t>softwares</a:t>
            </a:r>
            <a:r>
              <a:rPr lang="en-SG" dirty="0" smtClean="0"/>
              <a:t> to perform internal geometrical data operations, such as record, storage and calculation.</a:t>
            </a:r>
          </a:p>
          <a:p>
            <a:r>
              <a:rPr lang="en-SG" dirty="0" smtClean="0"/>
              <a:t>MCS  is the only coordinate system CAD software can identify. Even users define another type of coordinate system during the process of creating models, the model will still be convert to data under MCS to store.</a:t>
            </a:r>
          </a:p>
          <a:p>
            <a:r>
              <a:rPr lang="en-SG" dirty="0" smtClean="0"/>
              <a:t>Sometime MCS is also called Absolute Coordinate System(ACS).</a:t>
            </a:r>
            <a:endParaRPr lang="en-SG" dirty="0"/>
          </a:p>
        </p:txBody>
      </p:sp>
      <p:pic>
        <p:nvPicPr>
          <p:cNvPr id="4" name="图片 3"/>
          <p:cNvPicPr>
            <a:picLocks noChangeAspect="1"/>
          </p:cNvPicPr>
          <p:nvPr/>
        </p:nvPicPr>
        <p:blipFill>
          <a:blip r:embed="rId2"/>
          <a:stretch>
            <a:fillRect/>
          </a:stretch>
        </p:blipFill>
        <p:spPr>
          <a:xfrm>
            <a:off x="9450388" y="2190904"/>
            <a:ext cx="1124008" cy="1009702"/>
          </a:xfrm>
          <a:prstGeom prst="rect">
            <a:avLst/>
          </a:prstGeom>
        </p:spPr>
      </p:pic>
      <p:pic>
        <p:nvPicPr>
          <p:cNvPr id="6" name="图片 5"/>
          <p:cNvPicPr>
            <a:picLocks noChangeAspect="1"/>
          </p:cNvPicPr>
          <p:nvPr/>
        </p:nvPicPr>
        <p:blipFill>
          <a:blip r:embed="rId3"/>
          <a:stretch>
            <a:fillRect/>
          </a:stretch>
        </p:blipFill>
        <p:spPr>
          <a:xfrm>
            <a:off x="9345607" y="4135921"/>
            <a:ext cx="1333569" cy="984301"/>
          </a:xfrm>
          <a:prstGeom prst="rect">
            <a:avLst/>
          </a:prstGeom>
        </p:spPr>
      </p:pic>
    </p:spTree>
    <p:extLst>
      <p:ext uri="{BB962C8B-B14F-4D97-AF65-F5344CB8AC3E}">
        <p14:creationId xmlns:p14="http://schemas.microsoft.com/office/powerpoint/2010/main" val="296970239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Programming for CNC machining</a:t>
            </a:r>
            <a:endParaRPr lang="en-SG" dirty="0"/>
          </a:p>
        </p:txBody>
      </p:sp>
      <p:sp>
        <p:nvSpPr>
          <p:cNvPr id="3" name="内容占位符 2"/>
          <p:cNvSpPr>
            <a:spLocks noGrp="1"/>
          </p:cNvSpPr>
          <p:nvPr>
            <p:ph idx="1"/>
          </p:nvPr>
        </p:nvSpPr>
        <p:spPr/>
        <p:txBody>
          <a:bodyPr>
            <a:normAutofit/>
          </a:bodyPr>
          <a:lstStyle/>
          <a:p>
            <a:r>
              <a:rPr lang="en-SG" dirty="0"/>
              <a:t>C</a:t>
            </a:r>
            <a:r>
              <a:rPr lang="en-SG" dirty="0" smtClean="0"/>
              <a:t>oordinate systems of CNC</a:t>
            </a:r>
          </a:p>
          <a:p>
            <a:r>
              <a:rPr lang="en-SG" dirty="0"/>
              <a:t>M</a:t>
            </a:r>
            <a:r>
              <a:rPr lang="en-SG" dirty="0" smtClean="0"/>
              <a:t>anual part</a:t>
            </a:r>
          </a:p>
          <a:p>
            <a:r>
              <a:rPr lang="en-SG" dirty="0"/>
              <a:t>C</a:t>
            </a:r>
            <a:r>
              <a:rPr lang="en-SG" dirty="0" smtClean="0"/>
              <a:t>omputer assisted part programming </a:t>
            </a:r>
          </a:p>
          <a:p>
            <a:r>
              <a:rPr lang="en-SG" dirty="0" smtClean="0"/>
              <a:t>CNC part programming with CAD system. </a:t>
            </a:r>
          </a:p>
          <a:p>
            <a:endParaRPr lang="en-SG" dirty="0"/>
          </a:p>
        </p:txBody>
      </p:sp>
    </p:spTree>
    <p:extLst>
      <p:ext uri="{BB962C8B-B14F-4D97-AF65-F5344CB8AC3E}">
        <p14:creationId xmlns:p14="http://schemas.microsoft.com/office/powerpoint/2010/main" val="204206544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Material handling in CAM environment</a:t>
            </a:r>
            <a:endParaRPr lang="en-SG" dirty="0"/>
          </a:p>
        </p:txBody>
      </p:sp>
      <p:sp>
        <p:nvSpPr>
          <p:cNvPr id="3" name="内容占位符 2"/>
          <p:cNvSpPr>
            <a:spLocks noGrp="1"/>
          </p:cNvSpPr>
          <p:nvPr>
            <p:ph idx="1"/>
          </p:nvPr>
        </p:nvSpPr>
        <p:spPr/>
        <p:txBody>
          <a:bodyPr/>
          <a:lstStyle/>
          <a:p>
            <a:r>
              <a:rPr lang="en-SG" dirty="0" smtClean="0"/>
              <a:t>Logistic and storage system </a:t>
            </a:r>
          </a:p>
          <a:p>
            <a:pPr lvl="1"/>
            <a:r>
              <a:rPr lang="en-SG" dirty="0" smtClean="0"/>
              <a:t>AGVS </a:t>
            </a:r>
          </a:p>
          <a:p>
            <a:pPr lvl="1"/>
            <a:r>
              <a:rPr lang="en-SG" dirty="0" smtClean="0"/>
              <a:t>AS/RS </a:t>
            </a:r>
          </a:p>
          <a:p>
            <a:pPr lvl="1"/>
            <a:r>
              <a:rPr lang="en-SG" dirty="0" err="1" smtClean="0"/>
              <a:t>Swarf</a:t>
            </a:r>
            <a:r>
              <a:rPr lang="en-SG" dirty="0" smtClean="0"/>
              <a:t> handling and disposal of wastes </a:t>
            </a:r>
          </a:p>
          <a:p>
            <a:r>
              <a:rPr lang="en-SG" dirty="0" smtClean="0"/>
              <a:t>Assembly lines </a:t>
            </a:r>
          </a:p>
          <a:p>
            <a:pPr lvl="1"/>
            <a:r>
              <a:rPr lang="en-SG" dirty="0" smtClean="0"/>
              <a:t>Quantitative analysis of assembly systems.</a:t>
            </a:r>
          </a:p>
          <a:p>
            <a:endParaRPr lang="en-SG" dirty="0"/>
          </a:p>
        </p:txBody>
      </p:sp>
    </p:spTree>
    <p:extLst>
      <p:ext uri="{BB962C8B-B14F-4D97-AF65-F5344CB8AC3E}">
        <p14:creationId xmlns:p14="http://schemas.microsoft.com/office/powerpoint/2010/main" val="93867291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Key disciplines of manufacturing under </a:t>
            </a:r>
            <a:r>
              <a:rPr lang="en-SG" dirty="0" err="1" smtClean="0"/>
              <a:t>Solidworks</a:t>
            </a:r>
            <a:r>
              <a:rPr lang="en-SG" dirty="0" smtClean="0"/>
              <a:t> environment</a:t>
            </a:r>
            <a:endParaRPr lang="en-SG" dirty="0"/>
          </a:p>
        </p:txBody>
      </p:sp>
      <p:sp>
        <p:nvSpPr>
          <p:cNvPr id="3" name="内容占位符 2"/>
          <p:cNvSpPr>
            <a:spLocks noGrp="1"/>
          </p:cNvSpPr>
          <p:nvPr>
            <p:ph idx="1"/>
          </p:nvPr>
        </p:nvSpPr>
        <p:spPr/>
        <p:txBody>
          <a:bodyPr/>
          <a:lstStyle/>
          <a:p>
            <a:r>
              <a:rPr lang="en-SG" dirty="0"/>
              <a:t>Configuration for a mill or turn machine</a:t>
            </a:r>
          </a:p>
          <a:p>
            <a:r>
              <a:rPr lang="en-SG" dirty="0"/>
              <a:t>Features to machining strategy</a:t>
            </a:r>
          </a:p>
          <a:p>
            <a:r>
              <a:rPr lang="en-SG" dirty="0"/>
              <a:t>Generate operation plan</a:t>
            </a:r>
          </a:p>
          <a:p>
            <a:r>
              <a:rPr lang="en-SG" dirty="0"/>
              <a:t>Generate tool path</a:t>
            </a:r>
          </a:p>
          <a:p>
            <a:r>
              <a:rPr lang="en-SG" dirty="0"/>
              <a:t>Simulation</a:t>
            </a:r>
          </a:p>
          <a:p>
            <a:r>
              <a:rPr lang="en-SG" dirty="0"/>
              <a:t>Post process</a:t>
            </a:r>
          </a:p>
          <a:p>
            <a:pPr marL="0" indent="0">
              <a:buNone/>
            </a:pPr>
            <a:endParaRPr lang="en-SG" dirty="0"/>
          </a:p>
        </p:txBody>
      </p:sp>
    </p:spTree>
    <p:extLst>
      <p:ext uri="{BB962C8B-B14F-4D97-AF65-F5344CB8AC3E}">
        <p14:creationId xmlns:p14="http://schemas.microsoft.com/office/powerpoint/2010/main" val="424698996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The following slides are only for learning purpose</a:t>
            </a:r>
            <a:endParaRPr lang="en-SG" dirty="0"/>
          </a:p>
        </p:txBody>
      </p:sp>
      <p:sp>
        <p:nvSpPr>
          <p:cNvPr id="3" name="内容占位符 2"/>
          <p:cNvSpPr>
            <a:spLocks noGrp="1"/>
          </p:cNvSpPr>
          <p:nvPr>
            <p:ph idx="1"/>
          </p:nvPr>
        </p:nvSpPr>
        <p:spPr/>
        <p:txBody>
          <a:bodyPr/>
          <a:lstStyle/>
          <a:p>
            <a:endParaRPr lang="en-SG" dirty="0"/>
          </a:p>
        </p:txBody>
      </p:sp>
    </p:spTree>
    <p:extLst>
      <p:ext uri="{BB962C8B-B14F-4D97-AF65-F5344CB8AC3E}">
        <p14:creationId xmlns:p14="http://schemas.microsoft.com/office/powerpoint/2010/main" val="353798121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SG" dirty="0"/>
          </a:p>
        </p:txBody>
      </p:sp>
      <p:sp>
        <p:nvSpPr>
          <p:cNvPr id="3" name="内容占位符 2"/>
          <p:cNvSpPr>
            <a:spLocks noGrp="1"/>
          </p:cNvSpPr>
          <p:nvPr>
            <p:ph idx="1"/>
          </p:nvPr>
        </p:nvSpPr>
        <p:spPr/>
        <p:txBody>
          <a:bodyPr/>
          <a:lstStyle/>
          <a:p>
            <a:r>
              <a:rPr lang="en-SG" dirty="0" smtClean="0"/>
              <a:t>Create a new part</a:t>
            </a:r>
          </a:p>
          <a:p>
            <a:r>
              <a:rPr lang="en-SG" dirty="0" smtClean="0"/>
              <a:t>Check the unit setting</a:t>
            </a:r>
          </a:p>
          <a:p>
            <a:r>
              <a:rPr lang="en-SG" dirty="0" smtClean="0"/>
              <a:t>Using sketch to create part body</a:t>
            </a:r>
          </a:p>
          <a:p>
            <a:pPr lvl="1"/>
            <a:r>
              <a:rPr lang="en-SG" dirty="0" smtClean="0"/>
              <a:t>Smart dimension is an import tool to drive the model </a:t>
            </a:r>
            <a:r>
              <a:rPr lang="en-SG" dirty="0" err="1" smtClean="0"/>
              <a:t>creatation</a:t>
            </a:r>
            <a:endParaRPr lang="en-SG" dirty="0" smtClean="0"/>
          </a:p>
          <a:p>
            <a:pPr lvl="1"/>
            <a:endParaRPr lang="en-SG" dirty="0" smtClean="0"/>
          </a:p>
        </p:txBody>
      </p:sp>
    </p:spTree>
    <p:extLst>
      <p:ext uri="{BB962C8B-B14F-4D97-AF65-F5344CB8AC3E}">
        <p14:creationId xmlns:p14="http://schemas.microsoft.com/office/powerpoint/2010/main" val="113063637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SG"/>
          </a:p>
        </p:txBody>
      </p:sp>
      <p:sp>
        <p:nvSpPr>
          <p:cNvPr id="3" name="内容占位符 2"/>
          <p:cNvSpPr>
            <a:spLocks noGrp="1"/>
          </p:cNvSpPr>
          <p:nvPr>
            <p:ph idx="1"/>
          </p:nvPr>
        </p:nvSpPr>
        <p:spPr/>
        <p:txBody>
          <a:bodyPr/>
          <a:lstStyle/>
          <a:p>
            <a:r>
              <a:rPr lang="en-SG" dirty="0"/>
              <a:t>Go to the </a:t>
            </a:r>
            <a:r>
              <a:rPr lang="en-SG" dirty="0" err="1"/>
              <a:t>Solidworks</a:t>
            </a:r>
            <a:r>
              <a:rPr lang="en-SG" dirty="0"/>
              <a:t> CAM module(just perform each of tool button alone the toolbar from left to right, one can finally get the tool path and G-codes)</a:t>
            </a:r>
          </a:p>
          <a:p>
            <a:pPr lvl="1"/>
            <a:r>
              <a:rPr lang="en-SG" dirty="0"/>
              <a:t>Define machine</a:t>
            </a:r>
          </a:p>
          <a:p>
            <a:pPr lvl="1"/>
            <a:r>
              <a:rPr lang="en-SG" dirty="0"/>
              <a:t>Setup coordinate system</a:t>
            </a:r>
          </a:p>
          <a:p>
            <a:pPr lvl="1"/>
            <a:r>
              <a:rPr lang="en-SG" dirty="0"/>
              <a:t>Define stock size using stock </a:t>
            </a:r>
            <a:r>
              <a:rPr lang="en-SG" dirty="0" smtClean="0"/>
              <a:t>manager</a:t>
            </a:r>
          </a:p>
          <a:p>
            <a:endParaRPr lang="en-SG" dirty="0"/>
          </a:p>
        </p:txBody>
      </p:sp>
    </p:spTree>
    <p:extLst>
      <p:ext uri="{BB962C8B-B14F-4D97-AF65-F5344CB8AC3E}">
        <p14:creationId xmlns:p14="http://schemas.microsoft.com/office/powerpoint/2010/main" val="48285584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SG"/>
          </a:p>
        </p:txBody>
      </p:sp>
      <p:sp>
        <p:nvSpPr>
          <p:cNvPr id="3" name="内容占位符 2"/>
          <p:cNvSpPr>
            <a:spLocks noGrp="1"/>
          </p:cNvSpPr>
          <p:nvPr>
            <p:ph idx="1"/>
          </p:nvPr>
        </p:nvSpPr>
        <p:spPr/>
        <p:txBody>
          <a:bodyPr/>
          <a:lstStyle/>
          <a:p>
            <a:pPr lvl="1"/>
            <a:r>
              <a:rPr lang="en-SG" dirty="0"/>
              <a:t>Using setup-&gt;mill setup to tell the machine which direction is the machining (removing material) direction.</a:t>
            </a:r>
          </a:p>
          <a:p>
            <a:pPr lvl="1"/>
            <a:r>
              <a:rPr lang="en-SG" dirty="0"/>
              <a:t>Extract </a:t>
            </a:r>
            <a:r>
              <a:rPr lang="en-SG" dirty="0" err="1"/>
              <a:t>machinable</a:t>
            </a:r>
            <a:r>
              <a:rPr lang="en-SG" dirty="0"/>
              <a:t> features(which features will be removed)</a:t>
            </a:r>
          </a:p>
          <a:p>
            <a:pPr lvl="1"/>
            <a:r>
              <a:rPr lang="en-SG" dirty="0"/>
              <a:t>Generate operation plan(usually have cutting times for the same surface)</a:t>
            </a:r>
          </a:p>
          <a:p>
            <a:pPr lvl="2"/>
            <a:r>
              <a:rPr lang="en-SG" dirty="0"/>
              <a:t>Adjust the plan by removing part of operations or changing some parameters for </a:t>
            </a:r>
            <a:r>
              <a:rPr lang="en-SG" dirty="0" smtClean="0"/>
              <a:t>cutting</a:t>
            </a:r>
          </a:p>
          <a:p>
            <a:pPr lvl="2"/>
            <a:r>
              <a:rPr lang="en-SG" dirty="0" smtClean="0"/>
              <a:t>How to decide the basic </a:t>
            </a:r>
            <a:r>
              <a:rPr lang="en-SG" smtClean="0"/>
              <a:t>cutting parameters(F/S):</a:t>
            </a:r>
            <a:endParaRPr lang="en-SG" dirty="0" smtClean="0"/>
          </a:p>
          <a:p>
            <a:pPr lvl="3"/>
            <a:r>
              <a:rPr lang="en-SG" dirty="0" smtClean="0"/>
              <a:t>Cutting and spindle speed calculations</a:t>
            </a:r>
          </a:p>
          <a:p>
            <a:pPr lvl="2"/>
            <a:endParaRPr lang="en-SG" dirty="0"/>
          </a:p>
          <a:p>
            <a:pPr lvl="2"/>
            <a:endParaRPr lang="en-SG" dirty="0" smtClean="0"/>
          </a:p>
          <a:p>
            <a:pPr lvl="2"/>
            <a:endParaRPr lang="en-SG" dirty="0" smtClean="0"/>
          </a:p>
          <a:p>
            <a:pPr lvl="1"/>
            <a:endParaRPr lang="en-SG" dirty="0"/>
          </a:p>
        </p:txBody>
      </p:sp>
      <p:graphicFrame>
        <p:nvGraphicFramePr>
          <p:cNvPr id="4" name="对象 3"/>
          <p:cNvGraphicFramePr>
            <a:graphicFrameLocks noChangeAspect="1"/>
          </p:cNvGraphicFramePr>
          <p:nvPr>
            <p:extLst>
              <p:ext uri="{D42A27DB-BD31-4B8C-83A1-F6EECF244321}">
                <p14:modId xmlns:p14="http://schemas.microsoft.com/office/powerpoint/2010/main" val="3901497150"/>
              </p:ext>
            </p:extLst>
          </p:nvPr>
        </p:nvGraphicFramePr>
        <p:xfrm>
          <a:off x="4747039" y="4676621"/>
          <a:ext cx="2697922" cy="1303490"/>
        </p:xfrm>
        <a:graphic>
          <a:graphicData uri="http://schemas.openxmlformats.org/presentationml/2006/ole">
            <mc:AlternateContent xmlns:mc="http://schemas.openxmlformats.org/markup-compatibility/2006">
              <mc:Choice xmlns:v="urn:schemas-microsoft-com:vml" Requires="v">
                <p:oleObj spid="_x0000_s1368" name="Equation" r:id="rId3" imgW="2260440" imgH="1091880" progId="Equation.DSMT4">
                  <p:embed/>
                </p:oleObj>
              </mc:Choice>
              <mc:Fallback>
                <p:oleObj name="Equation" r:id="rId3" imgW="2260440" imgH="1091880" progId="Equation.DSMT4">
                  <p:embed/>
                  <p:pic>
                    <p:nvPicPr>
                      <p:cNvPr id="0" name=""/>
                      <p:cNvPicPr/>
                      <p:nvPr/>
                    </p:nvPicPr>
                    <p:blipFill>
                      <a:blip r:embed="rId4"/>
                      <a:stretch>
                        <a:fillRect/>
                      </a:stretch>
                    </p:blipFill>
                    <p:spPr>
                      <a:xfrm>
                        <a:off x="4747039" y="4676621"/>
                        <a:ext cx="2697922" cy="1303490"/>
                      </a:xfrm>
                      <a:prstGeom prst="rect">
                        <a:avLst/>
                      </a:prstGeom>
                    </p:spPr>
                  </p:pic>
                </p:oleObj>
              </mc:Fallback>
            </mc:AlternateContent>
          </a:graphicData>
        </a:graphic>
      </p:graphicFrame>
    </p:spTree>
    <p:extLst>
      <p:ext uri="{BB962C8B-B14F-4D97-AF65-F5344CB8AC3E}">
        <p14:creationId xmlns:p14="http://schemas.microsoft.com/office/powerpoint/2010/main" val="80903918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SG"/>
          </a:p>
        </p:txBody>
      </p:sp>
      <p:sp>
        <p:nvSpPr>
          <p:cNvPr id="3" name="内容占位符 2"/>
          <p:cNvSpPr>
            <a:spLocks noGrp="1"/>
          </p:cNvSpPr>
          <p:nvPr>
            <p:ph idx="1"/>
          </p:nvPr>
        </p:nvSpPr>
        <p:spPr/>
        <p:txBody>
          <a:bodyPr/>
          <a:lstStyle/>
          <a:p>
            <a:pPr marL="1600200" lvl="5">
              <a:spcBef>
                <a:spcPts val="1000"/>
              </a:spcBef>
            </a:pPr>
            <a:r>
              <a:rPr lang="en-SG" dirty="0"/>
              <a:t>Feed rate </a:t>
            </a:r>
            <a:r>
              <a:rPr lang="en-SG" dirty="0" err="1" smtClean="0"/>
              <a:t>calculatons</a:t>
            </a:r>
            <a:endParaRPr lang="en-SG" dirty="0" smtClean="0"/>
          </a:p>
          <a:p>
            <a:pPr marL="1143000" lvl="4">
              <a:spcBef>
                <a:spcPts val="1000"/>
              </a:spcBef>
            </a:pPr>
            <a:endParaRPr lang="en-SG" dirty="0" smtClean="0"/>
          </a:p>
          <a:p>
            <a:pPr marL="1143000" lvl="4">
              <a:spcBef>
                <a:spcPts val="1000"/>
              </a:spcBef>
            </a:pPr>
            <a:endParaRPr lang="en-SG" dirty="0"/>
          </a:p>
          <a:p>
            <a:pPr marL="1143000" lvl="4">
              <a:spcBef>
                <a:spcPts val="1000"/>
              </a:spcBef>
            </a:pPr>
            <a:endParaRPr lang="en-SG" dirty="0" smtClean="0"/>
          </a:p>
          <a:p>
            <a:pPr marL="1143000" lvl="4">
              <a:spcBef>
                <a:spcPts val="1000"/>
              </a:spcBef>
            </a:pPr>
            <a:endParaRPr lang="en-SG" dirty="0"/>
          </a:p>
          <a:p>
            <a:pPr marL="1143000" lvl="4">
              <a:spcBef>
                <a:spcPts val="1000"/>
              </a:spcBef>
            </a:pPr>
            <a:endParaRPr lang="en-SG" dirty="0" smtClean="0"/>
          </a:p>
          <a:p>
            <a:pPr marL="1143000" lvl="4">
              <a:spcBef>
                <a:spcPts val="1000"/>
              </a:spcBef>
            </a:pPr>
            <a:endParaRPr lang="en-SG" dirty="0"/>
          </a:p>
          <a:p>
            <a:pPr marL="1828800" lvl="6" indent="0">
              <a:spcBef>
                <a:spcPts val="1000"/>
              </a:spcBef>
              <a:buNone/>
            </a:pPr>
            <a:r>
              <a:rPr lang="en-SG" dirty="0" err="1" smtClean="0"/>
              <a:t>Ususlly</a:t>
            </a:r>
            <a:r>
              <a:rPr lang="en-SG" dirty="0" smtClean="0"/>
              <a:t>, we have general start </a:t>
            </a:r>
            <a:r>
              <a:rPr lang="en-SG" dirty="0" err="1" smtClean="0"/>
              <a:t>conditons</a:t>
            </a:r>
            <a:r>
              <a:rPr lang="en-SG" dirty="0" smtClean="0"/>
              <a:t>, in which</a:t>
            </a:r>
          </a:p>
          <a:p>
            <a:pPr marL="1371600" lvl="5" indent="0">
              <a:spcBef>
                <a:spcPts val="1000"/>
              </a:spcBef>
              <a:buNone/>
            </a:pPr>
            <a:endParaRPr lang="en-SG" dirty="0"/>
          </a:p>
          <a:p>
            <a:pPr marL="1371600" lvl="5" indent="0">
              <a:spcBef>
                <a:spcPts val="1000"/>
              </a:spcBef>
              <a:buNone/>
            </a:pPr>
            <a:endParaRPr lang="en-SG" dirty="0" smtClean="0"/>
          </a:p>
          <a:p>
            <a:pPr marL="1828800" lvl="6" indent="0">
              <a:spcBef>
                <a:spcPts val="1000"/>
              </a:spcBef>
              <a:buNone/>
            </a:pPr>
            <a:r>
              <a:rPr lang="en-SG" dirty="0" smtClean="0"/>
              <a:t>For HSS(high speed steel tool)</a:t>
            </a:r>
          </a:p>
          <a:p>
            <a:pPr marL="1371600" lvl="5" indent="0">
              <a:spcBef>
                <a:spcPts val="1000"/>
              </a:spcBef>
              <a:buNone/>
            </a:pPr>
            <a:endParaRPr lang="en-SG" dirty="0"/>
          </a:p>
          <a:p>
            <a:pPr marL="1371600" lvl="5" indent="0">
              <a:spcBef>
                <a:spcPts val="1000"/>
              </a:spcBef>
              <a:buNone/>
            </a:pPr>
            <a:endParaRPr lang="en-SG" dirty="0" smtClean="0"/>
          </a:p>
          <a:p>
            <a:pPr marL="1371600" lvl="5" indent="0">
              <a:spcBef>
                <a:spcPts val="1000"/>
              </a:spcBef>
              <a:buNone/>
            </a:pPr>
            <a:endParaRPr lang="en-SG" dirty="0"/>
          </a:p>
          <a:p>
            <a:endParaRPr lang="en-SG" dirty="0"/>
          </a:p>
        </p:txBody>
      </p:sp>
      <p:graphicFrame>
        <p:nvGraphicFramePr>
          <p:cNvPr id="4" name="对象 3"/>
          <p:cNvGraphicFramePr>
            <a:graphicFrameLocks noChangeAspect="1"/>
          </p:cNvGraphicFramePr>
          <p:nvPr>
            <p:extLst>
              <p:ext uri="{D42A27DB-BD31-4B8C-83A1-F6EECF244321}">
                <p14:modId xmlns:p14="http://schemas.microsoft.com/office/powerpoint/2010/main" val="2240036248"/>
              </p:ext>
            </p:extLst>
          </p:nvPr>
        </p:nvGraphicFramePr>
        <p:xfrm>
          <a:off x="3799509" y="2241344"/>
          <a:ext cx="2133600" cy="1879600"/>
        </p:xfrm>
        <a:graphic>
          <a:graphicData uri="http://schemas.openxmlformats.org/presentationml/2006/ole">
            <mc:AlternateContent xmlns:mc="http://schemas.openxmlformats.org/markup-compatibility/2006">
              <mc:Choice xmlns:v="urn:schemas-microsoft-com:vml" Requires="v">
                <p:oleObj spid="_x0000_s3069" name="Equation" r:id="rId3" imgW="2133360" imgH="1879560" progId="Equation.DSMT4">
                  <p:embed/>
                </p:oleObj>
              </mc:Choice>
              <mc:Fallback>
                <p:oleObj name="Equation" r:id="rId3" imgW="2133360" imgH="1879560" progId="Equation.DSMT4">
                  <p:embed/>
                  <p:pic>
                    <p:nvPicPr>
                      <p:cNvPr id="0" name=""/>
                      <p:cNvPicPr/>
                      <p:nvPr/>
                    </p:nvPicPr>
                    <p:blipFill>
                      <a:blip r:embed="rId4"/>
                      <a:stretch>
                        <a:fillRect/>
                      </a:stretch>
                    </p:blipFill>
                    <p:spPr>
                      <a:xfrm>
                        <a:off x="3799509" y="2241344"/>
                        <a:ext cx="2133600" cy="1879600"/>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4135782176"/>
              </p:ext>
            </p:extLst>
          </p:nvPr>
        </p:nvGraphicFramePr>
        <p:xfrm>
          <a:off x="3892721" y="4956312"/>
          <a:ext cx="2146406" cy="599731"/>
        </p:xfrm>
        <a:graphic>
          <a:graphicData uri="http://schemas.openxmlformats.org/presentationml/2006/ole">
            <mc:AlternateContent xmlns:mc="http://schemas.openxmlformats.org/markup-compatibility/2006">
              <mc:Choice xmlns:v="urn:schemas-microsoft-com:vml" Requires="v">
                <p:oleObj spid="_x0000_s3070" name="Equation" r:id="rId5" imgW="1726920" imgH="482400" progId="Equation.DSMT4">
                  <p:embed/>
                </p:oleObj>
              </mc:Choice>
              <mc:Fallback>
                <p:oleObj name="Equation" r:id="rId5" imgW="1726920" imgH="482400" progId="Equation.DSMT4">
                  <p:embed/>
                  <p:pic>
                    <p:nvPicPr>
                      <p:cNvPr id="0" name=""/>
                      <p:cNvPicPr/>
                      <p:nvPr/>
                    </p:nvPicPr>
                    <p:blipFill>
                      <a:blip r:embed="rId6"/>
                      <a:stretch>
                        <a:fillRect/>
                      </a:stretch>
                    </p:blipFill>
                    <p:spPr>
                      <a:xfrm>
                        <a:off x="3892721" y="4956312"/>
                        <a:ext cx="2146406" cy="599731"/>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2572087055"/>
              </p:ext>
            </p:extLst>
          </p:nvPr>
        </p:nvGraphicFramePr>
        <p:xfrm>
          <a:off x="4092712" y="6068531"/>
          <a:ext cx="1420191" cy="655473"/>
        </p:xfrm>
        <a:graphic>
          <a:graphicData uri="http://schemas.openxmlformats.org/presentationml/2006/ole">
            <mc:AlternateContent xmlns:mc="http://schemas.openxmlformats.org/markup-compatibility/2006">
              <mc:Choice xmlns:v="urn:schemas-microsoft-com:vml" Requires="v">
                <p:oleObj spid="_x0000_s3071" name="Equation" r:id="rId7" imgW="990360" imgH="457200" progId="Equation.DSMT4">
                  <p:embed/>
                </p:oleObj>
              </mc:Choice>
              <mc:Fallback>
                <p:oleObj name="Equation" r:id="rId7" imgW="990360" imgH="457200" progId="Equation.DSMT4">
                  <p:embed/>
                  <p:pic>
                    <p:nvPicPr>
                      <p:cNvPr id="0" name=""/>
                      <p:cNvPicPr/>
                      <p:nvPr/>
                    </p:nvPicPr>
                    <p:blipFill>
                      <a:blip r:embed="rId8"/>
                      <a:stretch>
                        <a:fillRect/>
                      </a:stretch>
                    </p:blipFill>
                    <p:spPr>
                      <a:xfrm>
                        <a:off x="4092712" y="6068531"/>
                        <a:ext cx="1420191" cy="655473"/>
                      </a:xfrm>
                      <a:prstGeom prst="rect">
                        <a:avLst/>
                      </a:prstGeom>
                    </p:spPr>
                  </p:pic>
                </p:oleObj>
              </mc:Fallback>
            </mc:AlternateContent>
          </a:graphicData>
        </a:graphic>
      </p:graphicFrame>
    </p:spTree>
    <p:extLst>
      <p:ext uri="{BB962C8B-B14F-4D97-AF65-F5344CB8AC3E}">
        <p14:creationId xmlns:p14="http://schemas.microsoft.com/office/powerpoint/2010/main" val="330484070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SG"/>
          </a:p>
        </p:txBody>
      </p:sp>
      <p:sp>
        <p:nvSpPr>
          <p:cNvPr id="3" name="内容占位符 2"/>
          <p:cNvSpPr>
            <a:spLocks noGrp="1"/>
          </p:cNvSpPr>
          <p:nvPr>
            <p:ph idx="1"/>
          </p:nvPr>
        </p:nvSpPr>
        <p:spPr/>
        <p:txBody>
          <a:bodyPr/>
          <a:lstStyle/>
          <a:p>
            <a:pPr lvl="4"/>
            <a:r>
              <a:rPr lang="en-SG" dirty="0" smtClean="0"/>
              <a:t>For Carbide</a:t>
            </a:r>
          </a:p>
          <a:p>
            <a:pPr lvl="3"/>
            <a:endParaRPr lang="en-SG" dirty="0"/>
          </a:p>
          <a:p>
            <a:pPr lvl="3"/>
            <a:endParaRPr lang="en-SG" dirty="0" smtClean="0"/>
          </a:p>
          <a:p>
            <a:pPr lvl="3"/>
            <a:endParaRPr lang="en-SG" dirty="0"/>
          </a:p>
          <a:p>
            <a:pPr lvl="4"/>
            <a:r>
              <a:rPr lang="en-SG" dirty="0" smtClean="0"/>
              <a:t>Depth of cut is approximately 10% the diameter of the tool, except with face mills:0.005 inch max. (SFPM=surface feet per minute)</a:t>
            </a:r>
          </a:p>
          <a:p>
            <a:pPr lvl="3"/>
            <a:r>
              <a:rPr lang="en-SG" dirty="0" smtClean="0"/>
              <a:t>Decide roughing</a:t>
            </a:r>
            <a:endParaRPr lang="en-SG" dirty="0"/>
          </a:p>
        </p:txBody>
      </p:sp>
      <p:graphicFrame>
        <p:nvGraphicFramePr>
          <p:cNvPr id="4" name="对象 3"/>
          <p:cNvGraphicFramePr>
            <a:graphicFrameLocks noChangeAspect="1"/>
          </p:cNvGraphicFramePr>
          <p:nvPr>
            <p:extLst>
              <p:ext uri="{D42A27DB-BD31-4B8C-83A1-F6EECF244321}">
                <p14:modId xmlns:p14="http://schemas.microsoft.com/office/powerpoint/2010/main" val="691577053"/>
              </p:ext>
            </p:extLst>
          </p:nvPr>
        </p:nvGraphicFramePr>
        <p:xfrm>
          <a:off x="3708400" y="2157412"/>
          <a:ext cx="1642474" cy="758065"/>
        </p:xfrm>
        <a:graphic>
          <a:graphicData uri="http://schemas.openxmlformats.org/presentationml/2006/ole">
            <mc:AlternateContent xmlns:mc="http://schemas.openxmlformats.org/markup-compatibility/2006">
              <mc:Choice xmlns:v="urn:schemas-microsoft-com:vml" Requires="v">
                <p:oleObj spid="_x0000_s3413" name="Equation" r:id="rId3" imgW="990360" imgH="457200" progId="Equation.DSMT4">
                  <p:embed/>
                </p:oleObj>
              </mc:Choice>
              <mc:Fallback>
                <p:oleObj name="Equation" r:id="rId3" imgW="990360" imgH="457200" progId="Equation.DSMT4">
                  <p:embed/>
                  <p:pic>
                    <p:nvPicPr>
                      <p:cNvPr id="0" name=""/>
                      <p:cNvPicPr/>
                      <p:nvPr/>
                    </p:nvPicPr>
                    <p:blipFill>
                      <a:blip r:embed="rId4"/>
                      <a:stretch>
                        <a:fillRect/>
                      </a:stretch>
                    </p:blipFill>
                    <p:spPr>
                      <a:xfrm>
                        <a:off x="3708400" y="2157412"/>
                        <a:ext cx="1642474" cy="758065"/>
                      </a:xfrm>
                      <a:prstGeom prst="rect">
                        <a:avLst/>
                      </a:prstGeom>
                    </p:spPr>
                  </p:pic>
                </p:oleObj>
              </mc:Fallback>
            </mc:AlternateContent>
          </a:graphicData>
        </a:graphic>
      </p:graphicFrame>
    </p:spTree>
    <p:extLst>
      <p:ext uri="{BB962C8B-B14F-4D97-AF65-F5344CB8AC3E}">
        <p14:creationId xmlns:p14="http://schemas.microsoft.com/office/powerpoint/2010/main" val="2487498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Working Coordinate System(WCS)</a:t>
            </a:r>
            <a:endParaRPr lang="en-SG" dirty="0"/>
          </a:p>
        </p:txBody>
      </p:sp>
      <p:sp>
        <p:nvSpPr>
          <p:cNvPr id="3" name="内容占位符 2"/>
          <p:cNvSpPr>
            <a:spLocks noGrp="1"/>
          </p:cNvSpPr>
          <p:nvPr>
            <p:ph idx="1"/>
          </p:nvPr>
        </p:nvSpPr>
        <p:spPr/>
        <p:txBody>
          <a:bodyPr/>
          <a:lstStyle/>
          <a:p>
            <a:r>
              <a:rPr lang="en-SG" dirty="0" smtClean="0"/>
              <a:t>A modelling processing of a 3D body is usually a result of combining many steps of creating some simple structure bodies. WCS is an user defined </a:t>
            </a:r>
            <a:r>
              <a:rPr lang="en-SG" dirty="0"/>
              <a:t>l</a:t>
            </a:r>
            <a:r>
              <a:rPr lang="en-SG" dirty="0" smtClean="0"/>
              <a:t>ocal coordinate system, with which user can generate some basic structures easily. </a:t>
            </a:r>
          </a:p>
          <a:p>
            <a:r>
              <a:rPr lang="en-SG" dirty="0" smtClean="0"/>
              <a:t>WCS has different appearances in different CAD systems. One of the most useful one is a sketch plane.</a:t>
            </a:r>
          </a:p>
          <a:p>
            <a:r>
              <a:rPr lang="en-SG" dirty="0" smtClean="0"/>
              <a:t>As we mentioned, whatever was chosen to be a coordinate </a:t>
            </a:r>
            <a:r>
              <a:rPr lang="en-SG" dirty="0"/>
              <a:t>system , </a:t>
            </a:r>
            <a:r>
              <a:rPr lang="en-SG" dirty="0" smtClean="0"/>
              <a:t>the stored data should be represented with MCS. To satisfy this requirement, a homogenous transform matrix will play an very important role.</a:t>
            </a:r>
            <a:endParaRPr lang="en-SG" dirty="0"/>
          </a:p>
        </p:txBody>
      </p:sp>
    </p:spTree>
    <p:extLst>
      <p:ext uri="{BB962C8B-B14F-4D97-AF65-F5344CB8AC3E}">
        <p14:creationId xmlns:p14="http://schemas.microsoft.com/office/powerpoint/2010/main" val="114790664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8918</TotalTime>
  <Words>4494</Words>
  <Application>Microsoft Office PowerPoint</Application>
  <PresentationFormat>宽屏</PresentationFormat>
  <Paragraphs>496</Paragraphs>
  <Slides>88</Slides>
  <Notes>0</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2</vt:i4>
      </vt:variant>
      <vt:variant>
        <vt:lpstr>幻灯片标题</vt:lpstr>
      </vt:variant>
      <vt:variant>
        <vt:i4>88</vt:i4>
      </vt:variant>
    </vt:vector>
  </HeadingPairs>
  <TitlesOfParts>
    <vt:vector size="98" baseType="lpstr">
      <vt:lpstr>等线</vt:lpstr>
      <vt:lpstr>等线 Light</vt:lpstr>
      <vt:lpstr>Arial</vt:lpstr>
      <vt:lpstr>Calibri</vt:lpstr>
      <vt:lpstr>Calibri Light</vt:lpstr>
      <vt:lpstr>Cambria Math</vt:lpstr>
      <vt:lpstr>Wingdings</vt:lpstr>
      <vt:lpstr>Office 主题​​</vt:lpstr>
      <vt:lpstr>Equation</vt:lpstr>
      <vt:lpstr>MathType 7.0 Equation</vt:lpstr>
      <vt:lpstr>CAD/CAM</vt:lpstr>
      <vt:lpstr>Scope of CAD/CAM</vt:lpstr>
      <vt:lpstr>CAD/CAM system</vt:lpstr>
      <vt:lpstr>CAD</vt:lpstr>
      <vt:lpstr>Instruction to computer graphics</vt:lpstr>
      <vt:lpstr>Coordinate system</vt:lpstr>
      <vt:lpstr>Three types of coordinate system</vt:lpstr>
      <vt:lpstr>Model Coordinate System (MCS)</vt:lpstr>
      <vt:lpstr>Working Coordinate System(WCS)</vt:lpstr>
      <vt:lpstr>Working Coordinate System(WCS)</vt:lpstr>
      <vt:lpstr> Homogenous transformation matrix </vt:lpstr>
      <vt:lpstr>Homogenous transformation matrix</vt:lpstr>
      <vt:lpstr>Homogenous transformation</vt:lpstr>
      <vt:lpstr>Some useful HT matrices</vt:lpstr>
      <vt:lpstr>Some useful HT matrices</vt:lpstr>
      <vt:lpstr>PowerPoint 演示文稿</vt:lpstr>
      <vt:lpstr>PowerPoint 演示文稿</vt:lpstr>
      <vt:lpstr>Screen coordinate system (SCS)</vt:lpstr>
      <vt:lpstr>View  Generation</vt:lpstr>
      <vt:lpstr>Coordinate system</vt:lpstr>
      <vt:lpstr>CAD data exchange and storage</vt:lpstr>
      <vt:lpstr>CAD data exchange and storage</vt:lpstr>
      <vt:lpstr>Data exchange standards</vt:lpstr>
      <vt:lpstr>IGES(Initial Graphics Exchange Specification)</vt:lpstr>
      <vt:lpstr>IGES data types</vt:lpstr>
      <vt:lpstr>IGES example</vt:lpstr>
      <vt:lpstr>STEP(Standard for the Exchange of Product model data)</vt:lpstr>
      <vt:lpstr>EXPRESS language</vt:lpstr>
      <vt:lpstr>EXPRESS geometric entities</vt:lpstr>
      <vt:lpstr>STEP standard</vt:lpstr>
      <vt:lpstr>STEP</vt:lpstr>
      <vt:lpstr>STEP</vt:lpstr>
      <vt:lpstr>The STEP documentation is split into eight major areas.</vt:lpstr>
      <vt:lpstr>PowerPoint 演示文稿</vt:lpstr>
      <vt:lpstr>PowerPoint 演示文稿</vt:lpstr>
      <vt:lpstr>PowerPoint 演示文稿</vt:lpstr>
      <vt:lpstr>Exporting CAD data</vt:lpstr>
      <vt:lpstr>Introduction to Geometric Modelling</vt:lpstr>
      <vt:lpstr>Geometry of curve</vt:lpstr>
      <vt:lpstr>Geometry of curve – Representation of curves</vt:lpstr>
      <vt:lpstr>Geometry of curve – cubic polynomial curves</vt:lpstr>
      <vt:lpstr>Geometry of curve – Bezier curves</vt:lpstr>
      <vt:lpstr>Geometry of curve – Bezier curves</vt:lpstr>
      <vt:lpstr>Geometry of curve – Cubic spline curves</vt:lpstr>
      <vt:lpstr>Geometry of curve – B-spline curves</vt:lpstr>
      <vt:lpstr>Geometry of curve – B-spline curves</vt:lpstr>
      <vt:lpstr>Geometry of curve – B-spline curves</vt:lpstr>
      <vt:lpstr>Geometry of curve – B-spline curves</vt:lpstr>
      <vt:lpstr>Geometry of curve – B-spline curves</vt:lpstr>
      <vt:lpstr>Geometry of curve – B-spline curves</vt:lpstr>
      <vt:lpstr>Geometry of curve – B-spline curves</vt:lpstr>
      <vt:lpstr>Geometry of curve – NURBS</vt:lpstr>
      <vt:lpstr>Geometry of curve – NURBS</vt:lpstr>
      <vt:lpstr>Geometry of curve – NURBS</vt:lpstr>
      <vt:lpstr>Geometry of surface</vt:lpstr>
      <vt:lpstr>Geometry of surface</vt:lpstr>
      <vt:lpstr>Geometry of surface</vt:lpstr>
      <vt:lpstr>Surface modelling</vt:lpstr>
      <vt:lpstr>Boolean operations in CSG</vt:lpstr>
      <vt:lpstr>Constructive solid geometry (CSG)</vt:lpstr>
      <vt:lpstr>Boolean operations in set theory</vt:lpstr>
      <vt:lpstr>Boolean operations of multi-bodies</vt:lpstr>
      <vt:lpstr>Boolean logic with binary tree</vt:lpstr>
      <vt:lpstr>Three methods to create 3D models</vt:lpstr>
      <vt:lpstr>Primitive method</vt:lpstr>
      <vt:lpstr>PowerPoint 演示文稿</vt:lpstr>
      <vt:lpstr>PowerPoint 演示文稿</vt:lpstr>
      <vt:lpstr>Feature method</vt:lpstr>
      <vt:lpstr>Sketch method</vt:lpstr>
      <vt:lpstr>Sketch method</vt:lpstr>
      <vt:lpstr>Key disciplines of modelling in Solidworks</vt:lpstr>
      <vt:lpstr>Key disciplines of modelling in Solidworks</vt:lpstr>
      <vt:lpstr>Coordinate system</vt:lpstr>
      <vt:lpstr>References objects</vt:lpstr>
      <vt:lpstr>Sketch</vt:lpstr>
      <vt:lpstr>CAM</vt:lpstr>
      <vt:lpstr>Brief</vt:lpstr>
      <vt:lpstr>Machine tools</vt:lpstr>
      <vt:lpstr>Introduction to CAPP</vt:lpstr>
      <vt:lpstr>Programming for CNC machining</vt:lpstr>
      <vt:lpstr>Material handling in CAM environment</vt:lpstr>
      <vt:lpstr>Key disciplines of manufacturing under Solidworks environment</vt:lpstr>
      <vt:lpstr>The following slides are only for learning purpose</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CAD/CAM</dc:title>
  <dc:creator>JY</dc:creator>
  <cp:lastModifiedBy>JY</cp:lastModifiedBy>
  <cp:revision>414</cp:revision>
  <dcterms:created xsi:type="dcterms:W3CDTF">2022-04-06T09:15:30Z</dcterms:created>
  <dcterms:modified xsi:type="dcterms:W3CDTF">2022-06-17T16:38:49Z</dcterms:modified>
</cp:coreProperties>
</file>