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9" r:id="rId54"/>
    <p:sldId id="378" r:id="rId55"/>
    <p:sldId id="317" r:id="rId56"/>
    <p:sldId id="380" r:id="rId57"/>
    <p:sldId id="381" r:id="rId58"/>
    <p:sldId id="383" r:id="rId59"/>
    <p:sldId id="384" r:id="rId60"/>
    <p:sldId id="382" r:id="rId61"/>
    <p:sldId id="362" r:id="rId62"/>
    <p:sldId id="318" r:id="rId63"/>
    <p:sldId id="319" r:id="rId64"/>
    <p:sldId id="320" r:id="rId65"/>
    <p:sldId id="321" r:id="rId66"/>
    <p:sldId id="322" r:id="rId67"/>
    <p:sldId id="298" r:id="rId68"/>
    <p:sldId id="299" r:id="rId69"/>
    <p:sldId id="376" r:id="rId70"/>
    <p:sldId id="338" r:id="rId71"/>
    <p:sldId id="300" r:id="rId72"/>
    <p:sldId id="301" r:id="rId73"/>
    <p:sldId id="302" r:id="rId74"/>
    <p:sldId id="303" r:id="rId75"/>
    <p:sldId id="282" r:id="rId76"/>
    <p:sldId id="257" r:id="rId77"/>
    <p:sldId id="265" r:id="rId78"/>
    <p:sldId id="276" r:id="rId79"/>
    <p:sldId id="310" r:id="rId80"/>
    <p:sldId id="311" r:id="rId81"/>
    <p:sldId id="312" r:id="rId82"/>
    <p:sldId id="333" r:id="rId83"/>
    <p:sldId id="313" r:id="rId84"/>
    <p:sldId id="314" r:id="rId85"/>
    <p:sldId id="261" r:id="rId86"/>
    <p:sldId id="270" r:id="rId87"/>
    <p:sldId id="271" r:id="rId88"/>
    <p:sldId id="272" r:id="rId89"/>
    <p:sldId id="273" r:id="rId90"/>
    <p:sldId id="274" r:id="rId91"/>
    <p:sldId id="27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61" d="100"/>
          <a:sy n="61" d="100"/>
        </p:scale>
        <p:origin x="56"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20/6/2022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20/6/2022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20/6/2022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20/6/2022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20/6/2022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20/6/2022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20/6/2022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20/6/2022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20/6/2022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20/6/2022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20/6/2022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20/6/2022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7.bin"/><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1.png"/><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5.png"/><Relationship Id="rId5" Type="http://schemas.openxmlformats.org/officeDocument/2006/relationships/image" Target="../media/image52.wmf"/><Relationship Id="rId4" Type="http://schemas.openxmlformats.org/officeDocument/2006/relationships/oleObject" Target="../embeddings/oleObject30.bin"/></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png"/><Relationship Id="rId5" Type="http://schemas.openxmlformats.org/officeDocument/2006/relationships/image" Target="../media/image56.wmf"/><Relationship Id="rId4" Type="http://schemas.openxmlformats.org/officeDocument/2006/relationships/oleObject" Target="../embeddings/oleObject31.bin"/></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1.png"/><Relationship Id="rId5" Type="http://schemas.openxmlformats.org/officeDocument/2006/relationships/image" Target="../media/image59.wmf"/><Relationship Id="rId4" Type="http://schemas.openxmlformats.org/officeDocument/2006/relationships/oleObject" Target="../embeddings/oleObject3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7.png"/><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3.bin"/><Relationship Id="rId11" Type="http://schemas.openxmlformats.org/officeDocument/2006/relationships/image" Target="../media/image66.wmf"/><Relationship Id="rId5" Type="http://schemas.openxmlformats.org/officeDocument/2006/relationships/image" Target="../media/image69.png"/><Relationship Id="rId10" Type="http://schemas.openxmlformats.org/officeDocument/2006/relationships/oleObject" Target="../embeddings/oleObject35.bin"/><Relationship Id="rId4" Type="http://schemas.openxmlformats.org/officeDocument/2006/relationships/image" Target="../media/image68.png"/><Relationship Id="rId9" Type="http://schemas.openxmlformats.org/officeDocument/2006/relationships/image" Target="../media/image65.wmf"/></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9.wmf"/><Relationship Id="rId5" Type="http://schemas.openxmlformats.org/officeDocument/2006/relationships/oleObject" Target="../embeddings/oleObject38.bin"/><Relationship Id="rId4" Type="http://schemas.openxmlformats.org/officeDocument/2006/relationships/image" Target="../media/image78.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8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27794"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27795"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7796"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7797"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534"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850"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851"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582"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578"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602"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890"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891"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602"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8099"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8100"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8101"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646"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1002"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1003"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1004"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 through identifying the two end of subinterval, we can collapse it. </a:t>
                </a:r>
                <a:r>
                  <a:rPr lang="en-US" dirty="0" smtClean="0"/>
                  <a:t>A designer always 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=(0,0,1/3,2/3,1,1)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3773"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3774"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657"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758"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759"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3953164" y="4433455"/>
            <a:ext cx="6954321" cy="2101554"/>
            <a:chOff x="1657350" y="4001858"/>
            <a:chExt cx="5984421" cy="1628386"/>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313136"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97588"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89574"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84982" y="5249643"/>
              <a:ext cx="305131" cy="286176"/>
            </a:xfrm>
            <a:prstGeom prst="rect">
              <a:avLst/>
            </a:prstGeom>
            <a:noFill/>
          </p:spPr>
          <p:txBody>
            <a:bodyPr wrap="none" rtlCol="0">
              <a:spAutoFit/>
            </a:bodyPr>
            <a:lstStyle/>
            <a:p>
              <a:r>
                <a:rPr lang="en-US" dirty="0" smtClean="0"/>
                <a:t>0 </a:t>
              </a:r>
              <a:endParaRPr lang="en-SG" dirty="0"/>
            </a:p>
          </p:txBody>
        </p:sp>
        <p:sp>
          <p:nvSpPr>
            <p:cNvPr id="20" name="文本框 19"/>
            <p:cNvSpPr txBox="1"/>
            <p:nvPr/>
          </p:nvSpPr>
          <p:spPr>
            <a:xfrm>
              <a:off x="4683835"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282688" y="5254161"/>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892719" y="5251658"/>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454028" y="5258814"/>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7001677" y="5258814"/>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107506"/>
              <a:ext cx="550432" cy="92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27577" y="4069594"/>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11737" y="4066675"/>
              <a:ext cx="566219" cy="946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22441" y="4081134"/>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5" idx="0"/>
            </p:cNvCxnSpPr>
            <p:nvPr/>
          </p:nvCxnSpPr>
          <p:spPr>
            <a:xfrm flipV="1">
              <a:off x="5372370" y="4045406"/>
              <a:ext cx="601982" cy="10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14093"/>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804071" cy="4351338"/>
              </a:xfrm>
            </p:spPr>
            <p:txBody>
              <a:bodyPr>
                <a:normAutofit/>
              </a:bodyPr>
              <a:lstStyle/>
              <a:p>
                <a:r>
                  <a:rPr lang="en-SG" dirty="0" smtClean="0"/>
                  <a:t>Any B-spline whose knot vector is neither uniform nor open uniform is non-uniform. </a:t>
                </a:r>
              </a:p>
              <a:p>
                <a:r>
                  <a:rPr lang="en-US" dirty="0" smtClean="0"/>
                  <a:t>An uniform knot vector example</a:t>
                </a:r>
              </a:p>
              <a:p>
                <a:pPr marL="0" indent="0">
                  <a:buNone/>
                </a:pPr>
                <a14:m>
                  <m:oMathPara xmlns:m="http://schemas.openxmlformats.org/officeDocument/2006/math">
                    <m:oMathParaPr>
                      <m:jc m:val="centerGroup"/>
                    </m:oMathParaPr>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1,2,3,4,5,6,7</m:t>
                          </m:r>
                        </m:e>
                      </m:d>
                      <m:r>
                        <a:rPr lang="en-SG" b="0" i="1" smtClean="0">
                          <a:latin typeface="Cambria Math" panose="02040503050406030204" pitchFamily="18" charset="0"/>
                        </a:rPr>
                        <m:t>,(0,0.25,0.5,0.75,1.0)</m:t>
                      </m:r>
                    </m:oMath>
                  </m:oMathPara>
                </a14:m>
                <a:endParaRPr lang="en-US" dirty="0"/>
              </a:p>
              <a:p>
                <a:r>
                  <a:rPr lang="en-US" dirty="0" smtClean="0"/>
                  <a:t>An open 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b="0" i="1" smtClean="0">
                              <a:latin typeface="Cambria Math" panose="02040503050406030204" pitchFamily="18" charset="0"/>
                            </a:rPr>
                            <m:t>0,0,0,0</m:t>
                          </m:r>
                          <m:r>
                            <a:rPr lang="en-SG" i="1">
                              <a:latin typeface="Cambria Math" panose="02040503050406030204" pitchFamily="18" charset="0"/>
                            </a:rPr>
                            <m:t>1,2,3,4,</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e>
                      </m:d>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0.5,0</m:t>
                      </m:r>
                      <m:r>
                        <a:rPr lang="en-SG" i="1">
                          <a:latin typeface="Cambria Math" panose="02040503050406030204" pitchFamily="18" charset="0"/>
                        </a:rPr>
                        <m:t>.</m:t>
                      </m:r>
                      <m:r>
                        <a:rPr lang="en-SG" b="0" i="1" smtClean="0">
                          <a:latin typeface="Cambria Math" panose="02040503050406030204" pitchFamily="18" charset="0"/>
                        </a:rPr>
                        <m:t>5,0.5</m:t>
                      </m:r>
                      <m:r>
                        <a:rPr lang="en-SG" i="1">
                          <a:latin typeface="Cambria Math" panose="02040503050406030204" pitchFamily="18" charset="0"/>
                        </a:rPr>
                        <m:t>)</m:t>
                      </m:r>
                    </m:oMath>
                  </m:oMathPara>
                </a14:m>
                <a:endParaRPr lang="en-US" dirty="0"/>
              </a:p>
              <a:p>
                <a:r>
                  <a:rPr lang="en-US" dirty="0" smtClean="0"/>
                  <a:t>A non-uniform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i="1">
                              <a:latin typeface="Cambria Math" panose="02040503050406030204" pitchFamily="18" charset="0"/>
                            </a:rPr>
                            <m:t>1</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2,</m:t>
                          </m:r>
                          <m:r>
                            <a:rPr lang="en-SG" b="0" i="1" smtClean="0">
                              <a:latin typeface="Cambria Math" panose="02040503050406030204" pitchFamily="18" charset="0"/>
                            </a:rPr>
                            <m:t>2,</m:t>
                          </m:r>
                          <m:r>
                            <a:rPr lang="en-SG" i="1">
                              <a:latin typeface="Cambria Math" panose="02040503050406030204" pitchFamily="18" charset="0"/>
                            </a:rPr>
                            <m:t>3,4,5,6</m:t>
                          </m:r>
                          <m:r>
                            <a:rPr lang="en-SG" b="0" i="1" smtClean="0">
                              <a:latin typeface="Cambria Math" panose="02040503050406030204" pitchFamily="18" charset="0"/>
                            </a:rPr>
                            <m:t>,6</m:t>
                          </m:r>
                          <m:r>
                            <a:rPr lang="en-SG" i="1">
                              <a:latin typeface="Cambria Math" panose="02040503050406030204" pitchFamily="18" charset="0"/>
                            </a:rPr>
                            <m:t>,7</m:t>
                          </m:r>
                        </m:e>
                      </m:d>
                      <m:r>
                        <a:rPr lang="en-SG" i="1">
                          <a:latin typeface="Cambria Math" panose="02040503050406030204" pitchFamily="18" charset="0"/>
                        </a:rPr>
                        <m:t>,(0</m:t>
                      </m:r>
                      <m:r>
                        <a:rPr lang="en-SG" b="0" i="1" smtClean="0">
                          <a:latin typeface="Cambria Math" panose="02040503050406030204" pitchFamily="18" charset="0"/>
                        </a:rPr>
                        <m:t>.2</m:t>
                      </m:r>
                      <m:r>
                        <a:rPr lang="en-SG" i="1">
                          <a:latin typeface="Cambria Math" panose="02040503050406030204" pitchFamily="18" charset="0"/>
                        </a:rPr>
                        <m:t>,0.</m:t>
                      </m:r>
                      <m:r>
                        <a:rPr lang="en-SG" i="1" smtClean="0">
                          <a:latin typeface="Cambria Math" panose="02040503050406030204" pitchFamily="18" charset="0"/>
                        </a:rPr>
                        <m:t> </m:t>
                      </m:r>
                      <m:r>
                        <a:rPr lang="en-SG" i="1">
                          <a:latin typeface="Cambria Math" panose="02040503050406030204" pitchFamily="18" charset="0"/>
                        </a:rPr>
                        <m:t>5,</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2,5.8,5.8</m:t>
                      </m:r>
                      <m:r>
                        <a:rPr lang="en-SG" i="1">
                          <a:latin typeface="Cambria Math" panose="02040503050406030204" pitchFamily="18" charset="0"/>
                        </a:rPr>
                        <m:t>)</m:t>
                      </m:r>
                    </m:oMath>
                  </m:oMathPara>
                </a14:m>
                <a:endParaRPr lang="en-US" dirty="0"/>
              </a:p>
              <a:p>
                <a:pPr marL="0" indent="0">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804071" cy="4351338"/>
              </a:xfrm>
              <a:blipFill>
                <a:blip r:embed="rId2"/>
                <a:stretch>
                  <a:fillRect l="-959" t="-2241"/>
                </a:stretch>
              </a:blipFill>
            </p:spPr>
            <p:txBody>
              <a:bodyPr/>
              <a:lstStyle/>
              <a:p>
                <a:r>
                  <a:rPr lang="en-SG">
                    <a:noFill/>
                  </a:rPr>
                  <a:t> </a:t>
                </a:r>
              </a:p>
            </p:txBody>
          </p:sp>
        </mc:Fallback>
      </mc:AlternateContent>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600200"/>
            <a:ext cx="10515600" cy="4576763"/>
          </a:xfrm>
        </p:spPr>
        <p:txBody>
          <a:bodyPr/>
          <a:lstStyle/>
          <a:p>
            <a:r>
              <a:rPr lang="en-SG" dirty="0"/>
              <a:t>Any </a:t>
            </a:r>
            <a:r>
              <a:rPr lang="en-US" dirty="0"/>
              <a:t>basis function can be represented by algebraic ratio of two polynomials is rational, which has a form like</a:t>
            </a:r>
          </a:p>
          <a:p>
            <a:pPr marL="0" indent="0">
              <a:buNone/>
            </a:pPr>
            <a:endParaRPr lang="en-US" dirty="0" smtClean="0"/>
          </a:p>
          <a:p>
            <a:pPr marL="0" indent="0">
              <a:buNone/>
            </a:pPr>
            <a:endParaRPr lang="en-US" dirty="0" smtClean="0"/>
          </a:p>
          <a:p>
            <a:r>
              <a:rPr lang="en-US" dirty="0" smtClean="0"/>
              <a:t>Based </a:t>
            </a:r>
            <a:r>
              <a:rPr lang="en-US" dirty="0"/>
              <a:t>on </a:t>
            </a:r>
            <a:r>
              <a:rPr lang="en-US" dirty="0" smtClean="0"/>
              <a:t>rational basis </a:t>
            </a:r>
            <a:r>
              <a:rPr lang="en-US" dirty="0"/>
              <a:t>functions defined </a:t>
            </a:r>
            <a:r>
              <a:rPr lang="en-US" dirty="0" smtClean="0"/>
              <a:t>on </a:t>
            </a:r>
            <a:r>
              <a:rPr lang="en-US" dirty="0"/>
              <a:t>non-uniform knot vector, we get NURBS. It is short of Non-Uniform Rational Basic Spline</a:t>
            </a:r>
            <a:r>
              <a:rPr lang="en-US" dirty="0" smtClean="0"/>
              <a:t>.</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88617228"/>
              </p:ext>
            </p:extLst>
          </p:nvPr>
        </p:nvGraphicFramePr>
        <p:xfrm>
          <a:off x="4837906" y="2351088"/>
          <a:ext cx="2536825" cy="1284287"/>
        </p:xfrm>
        <a:graphic>
          <a:graphicData uri="http://schemas.openxmlformats.org/presentationml/2006/ole">
            <mc:AlternateContent xmlns:mc="http://schemas.openxmlformats.org/markup-compatibility/2006">
              <mc:Choice xmlns:v="urn:schemas-microsoft-com:vml" Requires="v">
                <p:oleObj spid="_x0000_s28738" name="Equation" r:id="rId3" imgW="1257120" imgH="634680" progId="Equation.DSMT4">
                  <p:embed/>
                </p:oleObj>
              </mc:Choice>
              <mc:Fallback>
                <p:oleObj name="Equation" r:id="rId3" imgW="1257120" imgH="634680" progId="Equation.DSMT4">
                  <p:embed/>
                  <p:pic>
                    <p:nvPicPr>
                      <p:cNvPr id="0" name=""/>
                      <p:cNvPicPr/>
                      <p:nvPr/>
                    </p:nvPicPr>
                    <p:blipFill>
                      <a:blip r:embed="rId4"/>
                      <a:stretch>
                        <a:fillRect/>
                      </a:stretch>
                    </p:blipFill>
                    <p:spPr>
                      <a:xfrm>
                        <a:off x="4837906" y="2351088"/>
                        <a:ext cx="2536825" cy="12842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7412924"/>
              </p:ext>
            </p:extLst>
          </p:nvPr>
        </p:nvGraphicFramePr>
        <p:xfrm>
          <a:off x="4837906" y="4295775"/>
          <a:ext cx="2566988" cy="1692275"/>
        </p:xfrm>
        <a:graphic>
          <a:graphicData uri="http://schemas.openxmlformats.org/presentationml/2006/ole">
            <mc:AlternateContent xmlns:mc="http://schemas.openxmlformats.org/markup-compatibility/2006">
              <mc:Choice xmlns:v="urn:schemas-microsoft-com:vml" Requires="v">
                <p:oleObj spid="_x0000_s28739" name="Equation" r:id="rId5" imgW="1269720" imgH="838080" progId="Equation.DSMT4">
                  <p:embed/>
                </p:oleObj>
              </mc:Choice>
              <mc:Fallback>
                <p:oleObj name="Equation" r:id="rId5" imgW="1269720" imgH="838080" progId="Equation.DSMT4">
                  <p:embed/>
                  <p:pic>
                    <p:nvPicPr>
                      <p:cNvPr id="0" name=""/>
                      <p:cNvPicPr/>
                      <p:nvPr/>
                    </p:nvPicPr>
                    <p:blipFill>
                      <a:blip r:embed="rId6"/>
                      <a:stretch>
                        <a:fillRect/>
                      </a:stretch>
                    </p:blipFill>
                    <p:spPr>
                      <a:xfrm>
                        <a:off x="4837906" y="4295775"/>
                        <a:ext cx="2566988" cy="1692275"/>
                      </a:xfrm>
                      <a:prstGeom prst="rect">
                        <a:avLst/>
                      </a:prstGeom>
                    </p:spPr>
                  </p:pic>
                </p:oleObj>
              </mc:Fallback>
            </mc:AlternateContent>
          </a:graphicData>
        </a:graphic>
      </p:graphicFrame>
    </p:spTree>
    <p:extLst>
      <p:ext uri="{BB962C8B-B14F-4D97-AF65-F5344CB8AC3E}">
        <p14:creationId xmlns:p14="http://schemas.microsoft.com/office/powerpoint/2010/main" val="724152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825625"/>
            <a:ext cx="7424057" cy="4351338"/>
          </a:xfrm>
        </p:spPr>
        <p:txBody>
          <a:bodyPr>
            <a:normAutofit/>
          </a:bodyPr>
          <a:lstStyle/>
          <a:p>
            <a:r>
              <a:rPr lang="en-SG" dirty="0" smtClean="0"/>
              <a:t>NURBS </a:t>
            </a:r>
            <a:r>
              <a:rPr lang="en-SG" dirty="0"/>
              <a:t>is essentially B-spline in homogeneous coordinates, which is more </a:t>
            </a:r>
            <a:r>
              <a:rPr lang="en-SG" dirty="0" smtClean="0"/>
              <a:t>flexible </a:t>
            </a:r>
            <a:r>
              <a:rPr lang="en-SG" dirty="0"/>
              <a:t>than B-spline </a:t>
            </a:r>
            <a:r>
              <a:rPr lang="en-SG" dirty="0" smtClean="0"/>
              <a:t>through adding another set of (n+1) weights. Today it is actually </a:t>
            </a:r>
            <a:r>
              <a:rPr lang="en-SG" dirty="0"/>
              <a:t>an industry standard adopted by most of commercial CAD </a:t>
            </a:r>
            <a:r>
              <a:rPr lang="en-SG" dirty="0" smtClean="0"/>
              <a:t>systems.</a:t>
            </a:r>
            <a:r>
              <a:rPr lang="en-SG" dirty="0"/>
              <a:t> </a:t>
            </a:r>
            <a:endParaRPr lang="en-SG" dirty="0" smtClean="0"/>
          </a:p>
          <a:p>
            <a:r>
              <a:rPr lang="en-SG" dirty="0"/>
              <a:t>NURBS is the general form of the B-spline which incorporate open uniform and uniform B-splines as special cases </a:t>
            </a:r>
          </a:p>
          <a:p>
            <a:r>
              <a:rPr lang="en-US" dirty="0" smtClean="0"/>
              <a:t>Even can </a:t>
            </a:r>
            <a:r>
              <a:rPr lang="en-US" dirty="0"/>
              <a:t>be used to approximate a circle with knot vector(0,0,0,1/4,1/4,1/2,1/2,3/4,3/4,1,1,1)</a:t>
            </a:r>
            <a:endParaRPr lang="en-SG" dirty="0"/>
          </a:p>
          <a:p>
            <a:endParaRPr lang="en-SG" dirty="0"/>
          </a:p>
          <a:p>
            <a:endParaRPr lang="en-SG" dirty="0" smtClean="0"/>
          </a:p>
        </p:txBody>
      </p:sp>
      <p:pic>
        <p:nvPicPr>
          <p:cNvPr id="4" name="图片 3"/>
          <p:cNvPicPr>
            <a:picLocks noChangeAspect="1"/>
          </p:cNvPicPr>
          <p:nvPr/>
        </p:nvPicPr>
        <p:blipFill>
          <a:blip r:embed="rId2"/>
          <a:stretch>
            <a:fillRect/>
          </a:stretch>
        </p:blipFill>
        <p:spPr>
          <a:xfrm>
            <a:off x="8499976" y="2584378"/>
            <a:ext cx="3078747" cy="2505673"/>
          </a:xfrm>
          <a:prstGeom prst="rect">
            <a:avLst/>
          </a:prstGeom>
        </p:spPr>
      </p:pic>
    </p:spTree>
    <p:extLst>
      <p:ext uri="{BB962C8B-B14F-4D97-AF65-F5344CB8AC3E}">
        <p14:creationId xmlns:p14="http://schemas.microsoft.com/office/powerpoint/2010/main" val="357418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SG" dirty="0" smtClean="0"/>
                  <a:t>A surface can be represented by both parametric and non-parametric methods. </a:t>
                </a:r>
              </a:p>
              <a:p>
                <a:r>
                  <a:rPr lang="en-SG" dirty="0" smtClean="0"/>
                  <a:t>For non-parametric</a:t>
                </a:r>
                <a:r>
                  <a:rPr lang="en-SG" dirty="0"/>
                  <a:t> (also has a name of implicit</a:t>
                </a:r>
                <a:r>
                  <a:rPr lang="en-SG" dirty="0" smtClean="0"/>
                  <a:t>) representation a surface is defined by a polynomial of three variables as</a:t>
                </a:r>
              </a:p>
              <a:p>
                <a:pPr marL="0" indent="0">
                  <a:buNone/>
                </a:pPr>
                <a:endParaRPr lang="en-US" dirty="0" smtClean="0"/>
              </a:p>
              <a:p>
                <a:pPr marL="0" indent="0">
                  <a:buNone/>
                </a:pPr>
                <a:endParaRPr lang="en-US" dirty="0"/>
              </a:p>
              <a:p>
                <a:pPr marL="0" indent="0">
                  <a:buNone/>
                </a:pPr>
                <a:r>
                  <a:rPr lang="en-US" dirty="0" smtClean="0"/>
                  <a:t>   in discrete situation, the surface will be described by </a:t>
                </a:r>
                <a:r>
                  <a:rPr lang="en-US" dirty="0" err="1" smtClean="0"/>
                  <a:t>xy</a:t>
                </a:r>
                <a:r>
                  <a:rPr lang="en-US" dirty="0" smtClean="0"/>
                  <a:t> grid of size</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oMath>
                </a14:m>
                <a:r>
                  <a:rPr lang="en-SG" dirty="0" smtClean="0"/>
                  <a:t> points. Implicit method is more powerful than parametric method because a lot of implicit surfaces don’t have any parametric from. Sometimes we also call implicit surfaces algebraic surfaces.</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r="-1217"/>
                </a:stretch>
              </a:blipFill>
            </p:spPr>
            <p:txBody>
              <a:bodyPr/>
              <a:lstStyle/>
              <a:p>
                <a:r>
                  <a:rPr lang="en-SG">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32825981"/>
              </p:ext>
            </p:extLst>
          </p:nvPr>
        </p:nvGraphicFramePr>
        <p:xfrm>
          <a:off x="3612241" y="3513364"/>
          <a:ext cx="3989541" cy="975859"/>
        </p:xfrm>
        <a:graphic>
          <a:graphicData uri="http://schemas.openxmlformats.org/presentationml/2006/ole">
            <mc:AlternateContent xmlns:mc="http://schemas.openxmlformats.org/markup-compatibility/2006">
              <mc:Choice xmlns:v="urn:schemas-microsoft-com:vml" Requires="v">
                <p:oleObj spid="_x0000_s26705"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3612241" y="3513364"/>
                        <a:ext cx="3989541" cy="975859"/>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surface</a:t>
            </a:r>
          </a:p>
        </p:txBody>
      </p:sp>
      <p:sp>
        <p:nvSpPr>
          <p:cNvPr id="3" name="内容占位符 2"/>
          <p:cNvSpPr>
            <a:spLocks noGrp="1"/>
          </p:cNvSpPr>
          <p:nvPr>
            <p:ph idx="1"/>
          </p:nvPr>
        </p:nvSpPr>
        <p:spPr>
          <a:xfrm>
            <a:off x="764722" y="1597931"/>
            <a:ext cx="8199664" cy="4631419"/>
          </a:xfrm>
        </p:spPr>
        <p:txBody>
          <a:bodyPr>
            <a:normAutofit/>
          </a:bodyPr>
          <a:lstStyle/>
          <a:p>
            <a:r>
              <a:rPr lang="en-SG" dirty="0"/>
              <a:t>For parametric representation, a surface is defined by a set of functions, with the form like</a:t>
            </a:r>
          </a:p>
          <a:p>
            <a:endParaRPr lang="en-SG" dirty="0"/>
          </a:p>
          <a:p>
            <a:endParaRPr lang="en-SG" dirty="0"/>
          </a:p>
          <a:p>
            <a:endParaRPr lang="en-US" dirty="0"/>
          </a:p>
          <a:p>
            <a:pPr marL="0" indent="0">
              <a:buNone/>
            </a:pPr>
            <a:r>
              <a:rPr lang="en-SG" dirty="0"/>
              <a:t>   </a:t>
            </a:r>
            <a:endParaRPr lang="en-SG" dirty="0" smtClean="0"/>
          </a:p>
          <a:p>
            <a:pPr marL="0" indent="0">
              <a:buNone/>
            </a:pPr>
            <a:r>
              <a:rPr lang="en-SG" dirty="0" smtClean="0"/>
              <a:t>    If </a:t>
            </a:r>
            <a:r>
              <a:rPr lang="en-SG" dirty="0"/>
              <a:t>one parameter is fixed a curve will be got. It means with two spatial curves a surface could be built</a:t>
            </a:r>
            <a:r>
              <a:rPr lang="en-SG" dirty="0" smtClean="0"/>
              <a:t>.</a:t>
            </a:r>
            <a:r>
              <a:rPr lang="en-SG"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3685864552"/>
              </p:ext>
            </p:extLst>
          </p:nvPr>
        </p:nvGraphicFramePr>
        <p:xfrm>
          <a:off x="1223283" y="2632075"/>
          <a:ext cx="7185025" cy="1643063"/>
        </p:xfrm>
        <a:graphic>
          <a:graphicData uri="http://schemas.openxmlformats.org/presentationml/2006/ole">
            <mc:AlternateContent xmlns:mc="http://schemas.openxmlformats.org/markup-compatibility/2006">
              <mc:Choice xmlns:v="urn:schemas-microsoft-com:vml" Requires="v">
                <p:oleObj spid="_x0000_s29726" name="Equation" r:id="rId3" imgW="3111480" imgH="711000" progId="Equation.DSMT4">
                  <p:embed/>
                </p:oleObj>
              </mc:Choice>
              <mc:Fallback>
                <p:oleObj name="Equation" r:id="rId3" imgW="3111480" imgH="711000" progId="Equation.DSMT4">
                  <p:embed/>
                  <p:pic>
                    <p:nvPicPr>
                      <p:cNvPr id="0" name=""/>
                      <p:cNvPicPr/>
                      <p:nvPr/>
                    </p:nvPicPr>
                    <p:blipFill>
                      <a:blip r:embed="rId4"/>
                      <a:stretch>
                        <a:fillRect/>
                      </a:stretch>
                    </p:blipFill>
                    <p:spPr>
                      <a:xfrm>
                        <a:off x="1223283" y="2632075"/>
                        <a:ext cx="7185025" cy="1643063"/>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9021789" y="2053317"/>
            <a:ext cx="2711198" cy="2503259"/>
          </a:xfrm>
          <a:prstGeom prst="rect">
            <a:avLst/>
          </a:prstGeom>
        </p:spPr>
      </p:pic>
    </p:spTree>
    <p:extLst>
      <p:ext uri="{BB962C8B-B14F-4D97-AF65-F5344CB8AC3E}">
        <p14:creationId xmlns:p14="http://schemas.microsoft.com/office/powerpoint/2010/main" val="2781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825625"/>
                <a:ext cx="10679545" cy="4602884"/>
              </a:xfrm>
            </p:spPr>
            <p:txBody>
              <a:bodyPr>
                <a:normAutofit/>
              </a:bodyPr>
              <a:lstStyle/>
              <a:p>
                <a:pPr lvl="1">
                  <a:buFont typeface="Wingdings" panose="05000000000000000000" pitchFamily="2" charset="2"/>
                  <a:buChar char="§"/>
                </a:pPr>
                <a:r>
                  <a:rPr lang="en-SG" dirty="0" smtClean="0"/>
                  <a:t>Synthetic </a:t>
                </a:r>
                <a:r>
                  <a:rPr lang="en-SG" dirty="0"/>
                  <a:t>surface (sculptured surface) is built using many data points or curves </a:t>
                </a:r>
              </a:p>
              <a:p>
                <a:pPr lvl="2">
                  <a:buFont typeface="Wingdings" panose="05000000000000000000" pitchFamily="2" charset="2"/>
                  <a:buChar char="ü"/>
                </a:pPr>
                <a:r>
                  <a:rPr lang="en-SG" dirty="0"/>
                  <a:t>Bezier </a:t>
                </a:r>
                <a:r>
                  <a:rPr lang="en-SG" dirty="0" smtClean="0"/>
                  <a:t>surface:  </a:t>
                </a:r>
                <a:r>
                  <a:rPr lang="en-SG" dirty="0"/>
                  <a:t>The Bezier surface is the direct extension of the Bezier curve. Points on a Bezier surface can, therefore, be specified as an extension of the Bezier curve</a:t>
                </a:r>
                <a:r>
                  <a:rPr lang="en-SG" dirty="0" smtClean="0"/>
                  <a:t>.</a:t>
                </a:r>
              </a:p>
              <a:p>
                <a:pPr marL="914400" lvl="2" indent="0">
                  <a:buNone/>
                </a:pPr>
                <a:endParaRPr lang="en-SG" dirty="0"/>
              </a:p>
              <a:p>
                <a:pPr marL="914400" lvl="2" indent="0">
                  <a:buNone/>
                </a:pPr>
                <a:endParaRPr lang="en-SG" dirty="0" smtClean="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r>
                  <a:rPr lang="en-SG" dirty="0" smtClean="0"/>
                  <a:t>where </a:t>
                </a:r>
                <a14:m>
                  <m:oMath xmlns:m="http://schemas.openxmlformats.org/officeDocument/2006/math">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𝑝</m:t>
                        </m:r>
                      </m:e>
                      <m:sub>
                        <m:r>
                          <a:rPr lang="en-SG" b="0" i="1" dirty="0" smtClean="0">
                            <a:latin typeface="Cambria Math" panose="02040503050406030204" pitchFamily="18" charset="0"/>
                          </a:rPr>
                          <m:t>𝑖𝑗</m:t>
                        </m:r>
                      </m:sub>
                    </m:sSub>
                  </m:oMath>
                </a14:m>
                <a:r>
                  <a:rPr lang="en-SG" dirty="0" smtClean="0"/>
                  <a:t> represents </a:t>
                </a:r>
                <a:r>
                  <a:rPr lang="en-SG" dirty="0"/>
                  <a:t>the rectangular array of control points (m + 1) × (n + 1) defining the vertices of the </a:t>
                </a:r>
                <a:r>
                  <a:rPr lang="en-SG" dirty="0" smtClean="0"/>
                  <a:t>characteristic </a:t>
                </a:r>
                <a:r>
                  <a:rPr lang="en-SG" dirty="0"/>
                  <a:t>polyhedron of the  </a:t>
                </a:r>
                <a:r>
                  <a:rPr lang="en-SG" dirty="0" smtClean="0"/>
                  <a:t>Bezier patch.</a:t>
                </a:r>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602884"/>
              </a:xfrm>
              <a:blipFill>
                <a:blip r:embed="rId3"/>
                <a:stretch>
                  <a:fillRect t="-1852" r="-228"/>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909148464"/>
              </p:ext>
            </p:extLst>
          </p:nvPr>
        </p:nvGraphicFramePr>
        <p:xfrm>
          <a:off x="2032000" y="2873166"/>
          <a:ext cx="4475856" cy="2281382"/>
        </p:xfrm>
        <a:graphic>
          <a:graphicData uri="http://schemas.openxmlformats.org/presentationml/2006/ole">
            <mc:AlternateContent xmlns:mc="http://schemas.openxmlformats.org/markup-compatibility/2006">
              <mc:Choice xmlns:v="urn:schemas-microsoft-com:vml" Requires="v">
                <p:oleObj spid="_x0000_s31753" name="Equation" r:id="rId4" imgW="2616120" imgH="1333440" progId="Equation.DSMT4">
                  <p:embed/>
                </p:oleObj>
              </mc:Choice>
              <mc:Fallback>
                <p:oleObj name="Equation" r:id="rId4" imgW="2616120" imgH="1333440" progId="Equation.DSMT4">
                  <p:embed/>
                  <p:pic>
                    <p:nvPicPr>
                      <p:cNvPr id="0" name=""/>
                      <p:cNvPicPr/>
                      <p:nvPr/>
                    </p:nvPicPr>
                    <p:blipFill>
                      <a:blip r:embed="rId5"/>
                      <a:stretch>
                        <a:fillRect/>
                      </a:stretch>
                    </p:blipFill>
                    <p:spPr>
                      <a:xfrm>
                        <a:off x="2032000" y="2873166"/>
                        <a:ext cx="4475856" cy="2281382"/>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6921153" y="2873166"/>
            <a:ext cx="4432647" cy="2281382"/>
          </a:xfrm>
          <a:prstGeom prst="rect">
            <a:avLst/>
          </a:prstGeom>
        </p:spPr>
      </p:pic>
    </p:spTree>
    <p:extLst>
      <p:ext uri="{BB962C8B-B14F-4D97-AF65-F5344CB8AC3E}">
        <p14:creationId xmlns:p14="http://schemas.microsoft.com/office/powerpoint/2010/main" val="1996064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825625"/>
                <a:ext cx="6153727" cy="4351338"/>
              </a:xfrm>
            </p:spPr>
            <p:txBody>
              <a:bodyPr>
                <a:normAutofit/>
              </a:bodyPr>
              <a:lstStyle/>
              <a:p>
                <a:pPr lvl="2">
                  <a:buFont typeface="Wingdings" panose="05000000000000000000" pitchFamily="2" charset="2"/>
                  <a:buChar char="ü"/>
                </a:pPr>
                <a:r>
                  <a:rPr lang="en-SG" dirty="0" smtClean="0"/>
                  <a:t>B-spline surface:</a:t>
                </a:r>
              </a:p>
              <a:p>
                <a:pPr lvl="2">
                  <a:buFont typeface="Wingdings" panose="05000000000000000000" pitchFamily="2" charset="2"/>
                  <a:buChar char="ü"/>
                </a:pPr>
                <a:endParaRPr lang="en-SG" dirty="0"/>
              </a:p>
              <a:p>
                <a:pPr lvl="2">
                  <a:buFont typeface="Wingdings" panose="05000000000000000000" pitchFamily="2" charset="2"/>
                  <a:buChar char="ü"/>
                </a:pPr>
                <a:endParaRPr lang="en-SG" dirty="0" smtClean="0"/>
              </a:p>
              <a:p>
                <a:pPr marL="914400" lvl="2" indent="0">
                  <a:buNone/>
                </a:pPr>
                <a:r>
                  <a:rPr lang="en-SG" dirty="0"/>
                  <a:t>where </a:t>
                </a:r>
                <a14:m>
                  <m:oMath xmlns:m="http://schemas.openxmlformats.org/officeDocument/2006/math">
                    <m:sSub>
                      <m:sSubPr>
                        <m:ctrlPr>
                          <a:rPr lang="en-SG" i="1" dirty="0">
                            <a:latin typeface="Cambria Math" panose="02040503050406030204" pitchFamily="18" charset="0"/>
                          </a:rPr>
                        </m:ctrlPr>
                      </m:sSubPr>
                      <m:e>
                        <m:r>
                          <a:rPr lang="en-SG" i="1" dirty="0">
                            <a:latin typeface="Cambria Math" panose="02040503050406030204" pitchFamily="18" charset="0"/>
                          </a:rPr>
                          <m:t>𝑝</m:t>
                        </m:r>
                      </m:e>
                      <m:sub>
                        <m:r>
                          <a:rPr lang="en-SG" i="1" dirty="0">
                            <a:latin typeface="Cambria Math" panose="02040503050406030204" pitchFamily="18" charset="0"/>
                          </a:rPr>
                          <m:t>𝑖𝑗</m:t>
                        </m:r>
                      </m:sub>
                    </m:sSub>
                  </m:oMath>
                </a14:m>
                <a:r>
                  <a:rPr lang="en-SG" dirty="0"/>
                  <a:t> </a:t>
                </a:r>
                <a:r>
                  <a:rPr lang="en-SG" dirty="0" smtClean="0"/>
                  <a:t>are </a:t>
                </a:r>
                <a:r>
                  <a:rPr lang="en-SG" dirty="0"/>
                  <a:t>the control points and these form the polyhedron of the resulting B-spline surface. The surface </a:t>
                </a:r>
                <a:r>
                  <a:rPr lang="en-SG" dirty="0" smtClean="0"/>
                  <a:t>has </a:t>
                </a:r>
                <a:r>
                  <a:rPr lang="en-SG" dirty="0"/>
                  <a:t>a degree of (k – 1) in the u direction and (l – 1) in the v direction. Knot vectors in both u and v </a:t>
                </a:r>
                <a:r>
                  <a:rPr lang="en-SG" dirty="0" smtClean="0"/>
                  <a:t>directions </a:t>
                </a:r>
                <a:r>
                  <a:rPr lang="en-SG" dirty="0"/>
                  <a:t>are constant but not necessarily equal. The basis functions are the same </a:t>
                </a:r>
                <a:r>
                  <a:rPr lang="en-SG" dirty="0" smtClean="0"/>
                  <a:t>as B-spline </a:t>
                </a:r>
                <a:r>
                  <a:rPr lang="en-SG" dirty="0"/>
                  <a:t>curves.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825625"/>
                <a:ext cx="6153727" cy="4351338"/>
              </a:xfrm>
              <a:blipFill>
                <a:blip r:embed="rId3"/>
                <a:stretch>
                  <a:fillRect t="-1401" r="-693"/>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451098026"/>
              </p:ext>
            </p:extLst>
          </p:nvPr>
        </p:nvGraphicFramePr>
        <p:xfrm>
          <a:off x="2227623" y="2164367"/>
          <a:ext cx="5834062" cy="688975"/>
        </p:xfrm>
        <a:graphic>
          <a:graphicData uri="http://schemas.openxmlformats.org/presentationml/2006/ole">
            <mc:AlternateContent xmlns:mc="http://schemas.openxmlformats.org/markup-compatibility/2006">
              <mc:Choice xmlns:v="urn:schemas-microsoft-com:vml" Requires="v">
                <p:oleObj spid="_x0000_s32777" name="Equation" r:id="rId4" imgW="3759120" imgH="444240" progId="Equation.DSMT4">
                  <p:embed/>
                </p:oleObj>
              </mc:Choice>
              <mc:Fallback>
                <p:oleObj name="Equation" r:id="rId4" imgW="3759120" imgH="444240" progId="Equation.DSMT4">
                  <p:embed/>
                  <p:pic>
                    <p:nvPicPr>
                      <p:cNvPr id="7" name="对象 6"/>
                      <p:cNvPicPr/>
                      <p:nvPr/>
                    </p:nvPicPr>
                    <p:blipFill>
                      <a:blip r:embed="rId5"/>
                      <a:stretch>
                        <a:fillRect/>
                      </a:stretch>
                    </p:blipFill>
                    <p:spPr>
                      <a:xfrm>
                        <a:off x="2227623" y="2164367"/>
                        <a:ext cx="5834062" cy="688975"/>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550583" y="2853342"/>
            <a:ext cx="3801052" cy="3233260"/>
          </a:xfrm>
          <a:prstGeom prst="rect">
            <a:avLst/>
          </a:prstGeom>
        </p:spPr>
      </p:pic>
    </p:spTree>
    <p:extLst>
      <p:ext uri="{BB962C8B-B14F-4D97-AF65-F5344CB8AC3E}">
        <p14:creationId xmlns:p14="http://schemas.microsoft.com/office/powerpoint/2010/main" val="2920652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825625"/>
                <a:ext cx="10679545" cy="4351338"/>
              </a:xfrm>
            </p:spPr>
            <p:txBody>
              <a:bodyPr>
                <a:normAutofit/>
              </a:bodyPr>
              <a:lstStyle/>
              <a:p>
                <a:pPr lvl="2">
                  <a:buFont typeface="Wingdings" panose="05000000000000000000" pitchFamily="2" charset="2"/>
                  <a:buChar char="ü"/>
                </a:pPr>
                <a:r>
                  <a:rPr lang="en-SG" dirty="0" smtClean="0"/>
                  <a:t>Coons </a:t>
                </a:r>
                <a:r>
                  <a:rPr lang="en-SG" dirty="0"/>
                  <a:t>surface: </a:t>
                </a:r>
                <a:r>
                  <a:rPr lang="en-SG" dirty="0" smtClean="0"/>
                  <a:t>Utilises </a:t>
                </a:r>
                <a:r>
                  <a:rPr lang="en-SG" dirty="0"/>
                  <a:t>closed intersecting boundary curves </a:t>
                </a:r>
                <a:r>
                  <a:rPr lang="en-SG" dirty="0" smtClean="0"/>
                  <a:t>to generate </a:t>
                </a:r>
                <a:r>
                  <a:rPr lang="en-SG" dirty="0"/>
                  <a:t>a </a:t>
                </a:r>
                <a:r>
                  <a:rPr lang="en-SG" dirty="0" smtClean="0"/>
                  <a:t>surface</a:t>
                </a:r>
                <a:r>
                  <a:rPr lang="en-SG" dirty="0"/>
                  <a:t>. </a:t>
                </a:r>
                <a:r>
                  <a:rPr lang="en-SG" dirty="0" smtClean="0"/>
                  <a:t> For a four boundary curves r(u,0),r(0,w),r(u,1),r(1,w). Every opposite boundaries can be generated a ruled surface. A method to produce a Coons surface is superposition of two ruled surfaces.</a:t>
                </a:r>
              </a:p>
              <a:p>
                <a:pPr marL="914400" lvl="2" indent="0">
                  <a:buNone/>
                </a:pPr>
                <a:r>
                  <a:rPr lang="en-SG" dirty="0"/>
                  <a:t> </a:t>
                </a:r>
                <a:r>
                  <a:rPr lang="en-SG" dirty="0" smtClean="0"/>
                  <a:t>   for ruled surfaces we have</a:t>
                </a:r>
              </a:p>
              <a:p>
                <a:pPr marL="914400" lvl="2" indent="0">
                  <a:buNone/>
                </a:pPr>
                <a:endParaRPr lang="en-SG" dirty="0"/>
              </a:p>
              <a:p>
                <a:pPr marL="914400" lvl="2" indent="0">
                  <a:buNone/>
                </a:pPr>
                <a:endParaRPr lang="en-SG" dirty="0" smtClean="0"/>
              </a:p>
              <a:p>
                <a:pPr marL="914400" lvl="2" indent="0">
                  <a:buNone/>
                </a:pPr>
                <a:r>
                  <a:rPr lang="en-SG" dirty="0" smtClean="0"/>
                  <a:t>   the final version of Coons path is</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𝒓</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r>
                        <a:rPr lang="en-SG" b="0" i="1" smtClean="0">
                          <a:latin typeface="Cambria Math" panose="02040503050406030204" pitchFamily="18" charset="0"/>
                        </a:rPr>
                        <m:t>)</m:t>
                      </m:r>
                    </m:oMath>
                  </m:oMathPara>
                </a14:m>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3"/>
                <a:stretch>
                  <a:fillRect t="-1401"/>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1698543787"/>
              </p:ext>
            </p:extLst>
          </p:nvPr>
        </p:nvGraphicFramePr>
        <p:xfrm>
          <a:off x="4443631" y="3386273"/>
          <a:ext cx="3304738" cy="733839"/>
        </p:xfrm>
        <a:graphic>
          <a:graphicData uri="http://schemas.openxmlformats.org/presentationml/2006/ole">
            <mc:AlternateContent xmlns:mc="http://schemas.openxmlformats.org/markup-compatibility/2006">
              <mc:Choice xmlns:v="urn:schemas-microsoft-com:vml" Requires="v">
                <p:oleObj spid="_x0000_s33800" name="Equation" r:id="rId4" imgW="2057400" imgH="457200" progId="Equation.DSMT4">
                  <p:embed/>
                </p:oleObj>
              </mc:Choice>
              <mc:Fallback>
                <p:oleObj name="Equation" r:id="rId4" imgW="2057400" imgH="457200" progId="Equation.DSMT4">
                  <p:embed/>
                  <p:pic>
                    <p:nvPicPr>
                      <p:cNvPr id="7" name="对象 6"/>
                      <p:cNvPicPr/>
                      <p:nvPr/>
                    </p:nvPicPr>
                    <p:blipFill>
                      <a:blip r:embed="rId5"/>
                      <a:stretch>
                        <a:fillRect/>
                      </a:stretch>
                    </p:blipFill>
                    <p:spPr>
                      <a:xfrm>
                        <a:off x="4443631" y="3386273"/>
                        <a:ext cx="3304738" cy="733839"/>
                      </a:xfrm>
                      <a:prstGeom prst="rect">
                        <a:avLst/>
                      </a:prstGeom>
                    </p:spPr>
                  </p:pic>
                </p:oleObj>
              </mc:Fallback>
            </mc:AlternateContent>
          </a:graphicData>
        </a:graphic>
      </p:graphicFrame>
      <p:pic>
        <p:nvPicPr>
          <p:cNvPr id="4" name="图片 3"/>
          <p:cNvPicPr>
            <a:picLocks noChangeAspect="1"/>
          </p:cNvPicPr>
          <p:nvPr/>
        </p:nvPicPr>
        <p:blipFill rotWithShape="1">
          <a:blip r:embed="rId6"/>
          <a:srcRect l="5" r="31937"/>
          <a:stretch/>
        </p:blipFill>
        <p:spPr>
          <a:xfrm>
            <a:off x="7748369" y="2913074"/>
            <a:ext cx="4054978" cy="3161906"/>
          </a:xfrm>
          <a:prstGeom prst="rect">
            <a:avLst/>
          </a:prstGeom>
        </p:spPr>
      </p:pic>
    </p:spTree>
    <p:extLst>
      <p:ext uri="{BB962C8B-B14F-4D97-AF65-F5344CB8AC3E}">
        <p14:creationId xmlns:p14="http://schemas.microsoft.com/office/powerpoint/2010/main" val="63871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825625"/>
                <a:ext cx="10679545" cy="4351338"/>
              </a:xfrm>
            </p:spPr>
            <p:txBody>
              <a:bodyPr>
                <a:normAutofit/>
              </a:bodyPr>
              <a:lstStyle/>
              <a:p>
                <a:r>
                  <a:rPr lang="en-SG" dirty="0" smtClean="0"/>
                  <a:t>There are two types of </a:t>
                </a:r>
                <a:r>
                  <a:rPr lang="en-SG" dirty="0" smtClean="0"/>
                  <a:t>surface</a:t>
                </a:r>
              </a:p>
              <a:p>
                <a:pPr lvl="1">
                  <a:buFont typeface="Wingdings" panose="05000000000000000000" pitchFamily="2" charset="2"/>
                  <a:buChar char="§"/>
                </a:pPr>
                <a:r>
                  <a:rPr lang="en-SG" dirty="0" smtClean="0"/>
                  <a:t>Analytical surface</a:t>
                </a:r>
              </a:p>
              <a:p>
                <a:pPr lvl="2">
                  <a:buFont typeface="Wingdings" panose="05000000000000000000" pitchFamily="2" charset="2"/>
                  <a:buChar char="ü"/>
                </a:pPr>
                <a:r>
                  <a:rPr lang="en-SG" dirty="0" smtClean="0"/>
                  <a:t>Plane</a:t>
                </a:r>
              </a:p>
              <a:p>
                <a:pPr lvl="2">
                  <a:buFont typeface="Wingdings" panose="05000000000000000000" pitchFamily="2" charset="2"/>
                  <a:buChar char="ü"/>
                </a:pPr>
                <a:r>
                  <a:rPr lang="en-SG" dirty="0" smtClean="0"/>
                  <a:t>Spherical surface</a:t>
                </a:r>
              </a:p>
              <a:p>
                <a:pPr lvl="2">
                  <a:buFont typeface="Wingdings" panose="05000000000000000000" pitchFamily="2" charset="2"/>
                  <a:buChar char="ü"/>
                </a:pPr>
                <a:r>
                  <a:rPr lang="en-SG" dirty="0" smtClean="0"/>
                  <a:t>Surface </a:t>
                </a:r>
                <a:r>
                  <a:rPr lang="en-SG" dirty="0"/>
                  <a:t>of </a:t>
                </a:r>
                <a:r>
                  <a:rPr lang="en-SG" dirty="0" smtClean="0"/>
                  <a:t>revolution: Generated </a:t>
                </a:r>
                <a:r>
                  <a:rPr lang="en-SG" dirty="0"/>
                  <a:t>by revolving a 2D closed curve around an axis. </a:t>
                </a:r>
                <a:r>
                  <a:rPr lang="en-SG" dirty="0" smtClean="0"/>
                  <a:t>With the equation of form like </a:t>
                </a:r>
                <a14:m>
                  <m:oMath xmlns:m="http://schemas.openxmlformats.org/officeDocument/2006/math">
                    <m:r>
                      <a:rPr lang="en-SG" b="1" i="0" smtClean="0">
                        <a:latin typeface="Cambria Math" panose="02040503050406030204" pitchFamily="18" charset="0"/>
                      </a:rPr>
                      <m:t>𝐩</m:t>
                    </m:r>
                    <m:r>
                      <a:rPr lang="en-SG" b="0" i="0" smtClean="0">
                        <a:latin typeface="Cambria Math" panose="02040503050406030204" pitchFamily="18" charset="0"/>
                      </a:rPr>
                      <m:t>(</m:t>
                    </m:r>
                    <m:r>
                      <m:rPr>
                        <m:sty m:val="p"/>
                      </m:rPr>
                      <a:rPr lang="en-SG" b="0" i="0" smtClean="0">
                        <a:latin typeface="Cambria Math" panose="02040503050406030204" pitchFamily="18" charset="0"/>
                      </a:rPr>
                      <m:t>u</m:t>
                    </m:r>
                    <m:r>
                      <a:rPr lang="en-SG"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SG"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rPr>
                      <m:t>=</m:t>
                    </m:r>
                    <m:r>
                      <a:rPr lang="en-SG" b="0" i="1" smtClean="0">
                        <a:latin typeface="Cambria Math" panose="02040503050406030204" pitchFamily="18" charset="0"/>
                      </a:rPr>
                      <m:t>(</m:t>
                    </m:r>
                    <m:r>
                      <a:rPr lang="en-SG" b="0" i="1" smtClean="0">
                        <a:latin typeface="Cambria Math" panose="02040503050406030204" pitchFamily="18" charset="0"/>
                      </a:rPr>
                      <m:t>𝑥</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𝑦</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𝑐𝑜𝑠</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𝑦</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𝑢</m:t>
                        </m:r>
                      </m:e>
                    </m:d>
                    <m:r>
                      <a:rPr lang="en-SG" b="0" i="1" smtClean="0">
                        <a:latin typeface="Cambria Math" panose="02040503050406030204" pitchFamily="18" charset="0"/>
                        <a:ea typeface="Cambria Math" panose="02040503050406030204" pitchFamily="18" charset="0"/>
                      </a:rPr>
                      <m:t>𝑠𝑖𝑛</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oMath>
                </a14:m>
                <a:endParaRPr lang="en-SG" dirty="0" smtClean="0"/>
              </a:p>
              <a:p>
                <a:pPr lvl="2">
                  <a:buFont typeface="Wingdings" panose="05000000000000000000" pitchFamily="2" charset="2"/>
                  <a:buChar char="ü"/>
                </a:pPr>
                <a:r>
                  <a:rPr lang="en-SG" dirty="0" smtClean="0"/>
                  <a:t>Ruled </a:t>
                </a:r>
                <a:r>
                  <a:rPr lang="en-SG" dirty="0"/>
                  <a:t>surface: </a:t>
                </a:r>
                <a:r>
                  <a:rPr lang="en-SG" dirty="0" smtClean="0"/>
                  <a:t>Obtained </a:t>
                </a:r>
                <a:r>
                  <a:rPr lang="en-SG" dirty="0"/>
                  <a:t>by joining </a:t>
                </a:r>
                <a:r>
                  <a:rPr lang="en-SG" dirty="0" smtClean="0"/>
                  <a:t>two </a:t>
                </a:r>
                <a:r>
                  <a:rPr lang="en-SG" dirty="0"/>
                  <a:t>or more space curves by means of straight </a:t>
                </a:r>
                <a:r>
                  <a:rPr lang="en-SG" dirty="0" smtClean="0"/>
                  <a:t>lines. For any two curves say </a:t>
                </a:r>
                <a14:m>
                  <m:oMath xmlns:m="http://schemas.openxmlformats.org/officeDocument/2006/math">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and </a:t>
                </a:r>
                <a14:m>
                  <m:oMath xmlns:m="http://schemas.openxmlformats.org/officeDocument/2006/math">
                    <m:sSub>
                      <m:sSubPr>
                        <m:ctrlPr>
                          <a:rPr lang="en-SG" i="1">
                            <a:latin typeface="Cambria Math" panose="02040503050406030204" pitchFamily="18" charset="0"/>
                          </a:rPr>
                        </m:ctrlPr>
                      </m:sSubPr>
                      <m:e>
                        <m:r>
                          <a:rPr lang="en-SG" b="1" i="1">
                            <a:latin typeface="Cambria Math" panose="02040503050406030204" pitchFamily="18" charset="0"/>
                          </a:rPr>
                          <m:t>𝒄</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 a generalising equation of a ruled surface is like </a:t>
                </a:r>
                <a14:m>
                  <m:oMath xmlns:m="http://schemas.openxmlformats.org/officeDocument/2006/math">
                    <m:r>
                      <a:rPr lang="en-SG" b="1" i="1" smtClean="0">
                        <a:latin typeface="Cambria Math" panose="02040503050406030204" pitchFamily="18" charset="0"/>
                      </a:rPr>
                      <m:t>𝒑</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𝑣</m:t>
                        </m:r>
                      </m:e>
                    </m:d>
                    <m:r>
                      <a:rPr lang="en-SG" b="0" i="1"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𝑣</m:t>
                        </m:r>
                      </m:e>
                    </m:d>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2</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𝑣</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2"/>
                <a:stretch>
                  <a:fillRect l="-970" t="-2241"/>
                </a:stretch>
              </a:blipFill>
            </p:spPr>
            <p:txBody>
              <a:bodyPr/>
              <a:lstStyle/>
              <a:p>
                <a:r>
                  <a:rPr lang="en-SG">
                    <a:noFill/>
                  </a:rPr>
                  <a:t> </a:t>
                </a:r>
              </a:p>
            </p:txBody>
          </p:sp>
        </mc:Fallback>
      </mc:AlternateContent>
      <p:pic>
        <p:nvPicPr>
          <p:cNvPr id="5" name="图片 4"/>
          <p:cNvPicPr>
            <a:picLocks noChangeAspect="1"/>
          </p:cNvPicPr>
          <p:nvPr/>
        </p:nvPicPr>
        <p:blipFill>
          <a:blip r:embed="rId3"/>
          <a:stretch>
            <a:fillRect/>
          </a:stretch>
        </p:blipFill>
        <p:spPr>
          <a:xfrm>
            <a:off x="6096000" y="1240331"/>
            <a:ext cx="5191132" cy="1938099"/>
          </a:xfrm>
          <a:prstGeom prst="rect">
            <a:avLst/>
          </a:prstGeom>
        </p:spPr>
      </p:pic>
    </p:spTree>
    <p:extLst>
      <p:ext uri="{BB962C8B-B14F-4D97-AF65-F5344CB8AC3E}">
        <p14:creationId xmlns:p14="http://schemas.microsoft.com/office/powerpoint/2010/main" val="3513262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9073"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9074"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9075"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380"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30753"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30754"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30755"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425"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9062</TotalTime>
  <Words>4622</Words>
  <Application>Microsoft Office PowerPoint</Application>
  <PresentationFormat>宽屏</PresentationFormat>
  <Paragraphs>515</Paragraphs>
  <Slides>91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101" baseType="lpstr">
      <vt:lpstr>等线</vt:lpstr>
      <vt:lpstr>等线 Light</vt:lpstr>
      <vt:lpstr>Arial</vt:lpstr>
      <vt:lpstr>Calibri</vt:lpstr>
      <vt:lpstr>Calibri Light</vt:lpstr>
      <vt:lpstr>Cambria Math</vt:lpstr>
      <vt:lpstr>Wingdings</vt:lpstr>
      <vt:lpstr>Office 主题​​</vt:lpstr>
      <vt:lpstr>Equation</vt:lpstr>
      <vt:lpstr>MathType 7.0 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curve – NURBS</vt:lpstr>
      <vt:lpstr>Geometry of surface</vt:lpstr>
      <vt:lpstr>Geometry of surface</vt:lpstr>
      <vt:lpstr>Geometry of surface</vt:lpstr>
      <vt:lpstr>Geometry of surface</vt:lpstr>
      <vt:lpstr>Geometry of surface</vt:lpstr>
      <vt:lpstr>Geometry of surface</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429</cp:revision>
  <dcterms:created xsi:type="dcterms:W3CDTF">2022-04-06T09:15:30Z</dcterms:created>
  <dcterms:modified xsi:type="dcterms:W3CDTF">2022-06-20T12:26:55Z</dcterms:modified>
</cp:coreProperties>
</file>