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8" r:id="rId54"/>
    <p:sldId id="317" r:id="rId55"/>
    <p:sldId id="361" r:id="rId56"/>
    <p:sldId id="364" r:id="rId57"/>
    <p:sldId id="362" r:id="rId58"/>
    <p:sldId id="318" r:id="rId59"/>
    <p:sldId id="319" r:id="rId60"/>
    <p:sldId id="320" r:id="rId61"/>
    <p:sldId id="321" r:id="rId62"/>
    <p:sldId id="322" r:id="rId63"/>
    <p:sldId id="298" r:id="rId64"/>
    <p:sldId id="299" r:id="rId65"/>
    <p:sldId id="376" r:id="rId66"/>
    <p:sldId id="338" r:id="rId67"/>
    <p:sldId id="300" r:id="rId68"/>
    <p:sldId id="301" r:id="rId69"/>
    <p:sldId id="302" r:id="rId70"/>
    <p:sldId id="303" r:id="rId71"/>
    <p:sldId id="282" r:id="rId72"/>
    <p:sldId id="257" r:id="rId73"/>
    <p:sldId id="265" r:id="rId74"/>
    <p:sldId id="276" r:id="rId75"/>
    <p:sldId id="310" r:id="rId76"/>
    <p:sldId id="311" r:id="rId77"/>
    <p:sldId id="312" r:id="rId78"/>
    <p:sldId id="333" r:id="rId79"/>
    <p:sldId id="313" r:id="rId80"/>
    <p:sldId id="314" r:id="rId81"/>
    <p:sldId id="261" r:id="rId82"/>
    <p:sldId id="270" r:id="rId83"/>
    <p:sldId id="271" r:id="rId84"/>
    <p:sldId id="272" r:id="rId85"/>
    <p:sldId id="273" r:id="rId86"/>
    <p:sldId id="274" r:id="rId87"/>
    <p:sldId id="27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snapToGrid="0">
      <p:cViewPr varScale="1">
        <p:scale>
          <a:sx n="78" d="100"/>
          <a:sy n="78" d="100"/>
        </p:scale>
        <p:origin x="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16/6/2022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16/6/2022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16/6/2022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16/6/2022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16/6/2022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16/6/2022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2.bin"/><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25.bin"/><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2.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image" Target="../media/image51.wmf"/><Relationship Id="rId5" Type="http://schemas.openxmlformats.org/officeDocument/2006/relationships/image" Target="../media/image55.png"/><Relationship Id="rId10" Type="http://schemas.openxmlformats.org/officeDocument/2006/relationships/oleObject" Target="../embeddings/oleObject29.bin"/><Relationship Id="rId4" Type="http://schemas.openxmlformats.org/officeDocument/2006/relationships/image" Target="../media/image53.png"/><Relationship Id="rId9" Type="http://schemas.openxmlformats.org/officeDocument/2006/relationships/image" Target="../media/image50.wmf"/></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8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5.wmf"/><Relationship Id="rId5" Type="http://schemas.openxmlformats.org/officeDocument/2006/relationships/oleObject" Target="../embeddings/oleObject32.bin"/><Relationship Id="rId4" Type="http://schemas.openxmlformats.org/officeDocument/2006/relationships/image" Target="../media/image64.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10238"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10239"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7648"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7649"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497"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776"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777"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545"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541"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565"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816"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817"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565"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988"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989"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990"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609"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0891"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0892"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0893"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a:t>
                </a:r>
                <a:r>
                  <a:rPr lang="en-SG" dirty="0" smtClean="0"/>
                  <a:t>, through identifying the two end of subinterval, we can collapse </a:t>
                </a:r>
                <a:r>
                  <a:rPr lang="en-SG" dirty="0" smtClean="0"/>
                  <a:t>it. </a:t>
                </a:r>
                <a:r>
                  <a:rPr lang="en-US" dirty="0" smtClean="0"/>
                  <a:t>A designer always </a:t>
                </a:r>
                <a:r>
                  <a:rPr lang="en-US" dirty="0" smtClean="0"/>
                  <a:t>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a:t>
            </a:r>
            <a:r>
              <a:rPr lang="en-SG" dirty="0" smtClean="0"/>
              <a:t>0,0,1/3,2/3,1,1</a:t>
            </a:r>
            <a:r>
              <a:rPr lang="en-SG" dirty="0" smtClean="0"/>
              <a:t>)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699"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700"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620"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684"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685"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4923064" y="4908093"/>
            <a:ext cx="5984421" cy="1633445"/>
            <a:chOff x="1657350" y="4001858"/>
            <a:chExt cx="5984421" cy="1633445"/>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245180"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67220"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64768"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62316" y="5249643"/>
              <a:ext cx="301686" cy="369332"/>
            </a:xfrm>
            <a:prstGeom prst="rect">
              <a:avLst/>
            </a:prstGeom>
            <a:noFill/>
          </p:spPr>
          <p:txBody>
            <a:bodyPr wrap="none" rtlCol="0">
              <a:spAutoFit/>
            </a:bodyPr>
            <a:lstStyle/>
            <a:p>
              <a:r>
                <a:rPr lang="en-US" dirty="0" smtClean="0"/>
                <a:t>0</a:t>
              </a:r>
              <a:endParaRPr lang="en-SG" dirty="0"/>
            </a:p>
          </p:txBody>
        </p:sp>
        <p:sp>
          <p:nvSpPr>
            <p:cNvPr id="20" name="文本框 19"/>
            <p:cNvSpPr txBox="1"/>
            <p:nvPr/>
          </p:nvSpPr>
          <p:spPr>
            <a:xfrm>
              <a:off x="4635058"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146961" y="5260912"/>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679311" y="5260912"/>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210301" y="5265971"/>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6741291" y="5260912"/>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11681" y="4048125"/>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792980"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30389" y="4073977"/>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384075" y="4045406"/>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28406"/>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p:sp>
        <p:nvSpPr>
          <p:cNvPr id="3" name="内容占位符 2"/>
          <p:cNvSpPr>
            <a:spLocks noGrp="1"/>
          </p:cNvSpPr>
          <p:nvPr>
            <p:ph idx="1"/>
          </p:nvPr>
        </p:nvSpPr>
        <p:spPr>
          <a:xfrm>
            <a:off x="838200" y="1825625"/>
            <a:ext cx="7799614" cy="4351338"/>
          </a:xfrm>
        </p:spPr>
        <p:txBody>
          <a:bodyPr>
            <a:normAutofit/>
          </a:bodyPr>
          <a:lstStyle/>
          <a:p>
            <a:r>
              <a:rPr lang="en-SG" dirty="0"/>
              <a:t>Any B-spline whose knot vector is neither uniform nor open uniform is non-uniform. </a:t>
            </a:r>
          </a:p>
          <a:p>
            <a:r>
              <a:rPr lang="en-US" dirty="0" smtClean="0"/>
              <a:t>Based on the basis functions defined by non-uniform knot vector, </a:t>
            </a:r>
            <a:r>
              <a:rPr lang="en-US" dirty="0" smtClean="0"/>
              <a:t>we get </a:t>
            </a:r>
            <a:r>
              <a:rPr lang="en-US" dirty="0" smtClean="0"/>
              <a:t>NURBS. It is short </a:t>
            </a:r>
            <a:r>
              <a:rPr lang="en-US" dirty="0"/>
              <a:t>of Non-Uniform Rational </a:t>
            </a:r>
            <a:r>
              <a:rPr lang="en-US" dirty="0" smtClean="0"/>
              <a:t>Basic Spline.</a:t>
            </a:r>
          </a:p>
          <a:p>
            <a:r>
              <a:rPr lang="en-US" dirty="0" smtClean="0"/>
              <a:t>Can be used to approximate a circle with knot vector(0,0,0,1/4,1/4,1/2,1/2,3/4,3/4,1,1,1)</a:t>
            </a:r>
            <a:endParaRPr lang="en-SG"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14" y="2182828"/>
            <a:ext cx="3081197" cy="2503473"/>
          </a:xfrm>
          <a:prstGeom prst="rect">
            <a:avLst/>
          </a:prstGeom>
        </p:spPr>
      </p:pic>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p:txBody>
          <a:bodyPr/>
          <a:lstStyle/>
          <a:p>
            <a:r>
              <a:rPr lang="en-SG" dirty="0"/>
              <a:t>NURBS is essentially B-spline in homogeneous coordinates, which is more accurate than B-spline and now actually an industry standard adopted by most of commercial CAD systems because non-uniform B-splines are the general form of the B-spline which incorporate open uniform and uniform B-splines as special cases. </a:t>
            </a:r>
          </a:p>
          <a:p>
            <a:endParaRPr lang="en-SG" dirty="0" smtClean="0"/>
          </a:p>
        </p:txBody>
      </p:sp>
    </p:spTree>
    <p:extLst>
      <p:ext uri="{BB962C8B-B14F-4D97-AF65-F5344CB8AC3E}">
        <p14:creationId xmlns:p14="http://schemas.microsoft.com/office/powerpoint/2010/main" val="3574189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normAutofit lnSpcReduction="10000"/>
          </a:bodyPr>
          <a:lstStyle/>
          <a:p>
            <a:r>
              <a:rPr lang="en-SG" dirty="0" smtClean="0"/>
              <a:t>Parametric equations of a surface, if one parameter is fixed a curve will be got. So intuitively, two curves could build a surface.</a:t>
            </a:r>
          </a:p>
          <a:p>
            <a:endParaRPr lang="en-SG" dirty="0"/>
          </a:p>
          <a:p>
            <a:endParaRPr lang="en-SG" dirty="0" smtClean="0"/>
          </a:p>
          <a:p>
            <a:endParaRPr lang="en-SG" dirty="0" smtClean="0"/>
          </a:p>
          <a:p>
            <a:endParaRPr lang="en-SG" dirty="0"/>
          </a:p>
          <a:p>
            <a:r>
              <a:rPr lang="en-SG" dirty="0" smtClean="0"/>
              <a:t>Ruled surfaces</a:t>
            </a:r>
          </a:p>
          <a:p>
            <a:r>
              <a:rPr lang="en-SG" dirty="0" smtClean="0"/>
              <a:t>Other standard mathematical surfaces</a:t>
            </a:r>
          </a:p>
          <a:p>
            <a:r>
              <a:rPr lang="en-SG" dirty="0" smtClean="0"/>
              <a:t>Surface modelling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4003793891"/>
              </p:ext>
            </p:extLst>
          </p:nvPr>
        </p:nvGraphicFramePr>
        <p:xfrm>
          <a:off x="4586849" y="2687488"/>
          <a:ext cx="1818070" cy="1696865"/>
        </p:xfrm>
        <a:graphic>
          <a:graphicData uri="http://schemas.openxmlformats.org/presentationml/2006/ole">
            <mc:AlternateContent xmlns:mc="http://schemas.openxmlformats.org/markup-compatibility/2006">
              <mc:Choice xmlns:v="urn:schemas-microsoft-com:vml" Requires="v">
                <p:oleObj spid="_x0000_s26665" name="Equation" r:id="rId3" imgW="761760" imgH="711000" progId="Equation.DSMT4">
                  <p:embed/>
                </p:oleObj>
              </mc:Choice>
              <mc:Fallback>
                <p:oleObj name="Equation" r:id="rId3" imgW="761760" imgH="711000" progId="Equation.DSMT4">
                  <p:embed/>
                  <p:pic>
                    <p:nvPicPr>
                      <p:cNvPr id="0" name=""/>
                      <p:cNvPicPr/>
                      <p:nvPr/>
                    </p:nvPicPr>
                    <p:blipFill>
                      <a:blip r:embed="rId4"/>
                      <a:stretch>
                        <a:fillRect/>
                      </a:stretch>
                    </p:blipFill>
                    <p:spPr>
                      <a:xfrm>
                        <a:off x="4586849" y="2687488"/>
                        <a:ext cx="1818070" cy="1696865"/>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962"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963"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964"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343"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994"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995"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996"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388"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8512</TotalTime>
  <Words>4320</Words>
  <Application>Microsoft Office PowerPoint</Application>
  <PresentationFormat>宽屏</PresentationFormat>
  <Paragraphs>472</Paragraphs>
  <Slides>87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97" baseType="lpstr">
      <vt:lpstr>等线</vt:lpstr>
      <vt:lpstr>等线 Light</vt:lpstr>
      <vt:lpstr>Arial</vt:lpstr>
      <vt:lpstr>Calibri</vt:lpstr>
      <vt:lpstr>Calibri Light</vt:lpstr>
      <vt:lpstr>Cambria Math</vt:lpstr>
      <vt:lpstr>Wingdings</vt:lpstr>
      <vt:lpstr>Office 主题​​</vt:lpstr>
      <vt:lpstr>Equation</vt:lpstr>
      <vt:lpstr>MathType 7.0 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surface</vt:lpstr>
      <vt:lpstr>Ruled surfaces</vt:lpstr>
      <vt:lpstr>Other standard mathematical surfaces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382</cp:revision>
  <dcterms:created xsi:type="dcterms:W3CDTF">2022-04-06T09:15:30Z</dcterms:created>
  <dcterms:modified xsi:type="dcterms:W3CDTF">2022-06-16T15:24:15Z</dcterms:modified>
</cp:coreProperties>
</file>