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67" r:id="rId20"/>
    <p:sldId id="332" r:id="rId21"/>
    <p:sldId id="309" r:id="rId22"/>
    <p:sldId id="288"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72" r:id="rId44"/>
    <p:sldId id="366" r:id="rId45"/>
    <p:sldId id="358" r:id="rId46"/>
    <p:sldId id="368" r:id="rId47"/>
    <p:sldId id="371" r:id="rId48"/>
    <p:sldId id="373" r:id="rId49"/>
    <p:sldId id="374" r:id="rId50"/>
    <p:sldId id="375" r:id="rId51"/>
    <p:sldId id="377" r:id="rId52"/>
    <p:sldId id="363" r:id="rId53"/>
    <p:sldId id="379" r:id="rId54"/>
    <p:sldId id="378" r:id="rId55"/>
    <p:sldId id="317" r:id="rId56"/>
    <p:sldId id="380" r:id="rId57"/>
    <p:sldId id="382" r:id="rId58"/>
    <p:sldId id="381" r:id="rId59"/>
    <p:sldId id="383" r:id="rId60"/>
    <p:sldId id="384" r:id="rId61"/>
    <p:sldId id="362" r:id="rId62"/>
    <p:sldId id="386" r:id="rId63"/>
    <p:sldId id="385" r:id="rId64"/>
    <p:sldId id="319" r:id="rId65"/>
    <p:sldId id="320" r:id="rId66"/>
    <p:sldId id="321" r:id="rId67"/>
    <p:sldId id="322" r:id="rId68"/>
    <p:sldId id="388" r:id="rId69"/>
    <p:sldId id="387" r:id="rId70"/>
    <p:sldId id="299" r:id="rId71"/>
    <p:sldId id="376" r:id="rId72"/>
    <p:sldId id="338" r:id="rId73"/>
    <p:sldId id="300" r:id="rId74"/>
    <p:sldId id="301" r:id="rId75"/>
    <p:sldId id="302" r:id="rId76"/>
    <p:sldId id="303" r:id="rId77"/>
    <p:sldId id="282" r:id="rId78"/>
    <p:sldId id="257" r:id="rId79"/>
    <p:sldId id="265" r:id="rId80"/>
    <p:sldId id="276" r:id="rId81"/>
    <p:sldId id="310" r:id="rId82"/>
    <p:sldId id="311" r:id="rId83"/>
    <p:sldId id="389" r:id="rId84"/>
    <p:sldId id="391" r:id="rId85"/>
    <p:sldId id="390" r:id="rId86"/>
    <p:sldId id="312" r:id="rId87"/>
    <p:sldId id="333" r:id="rId88"/>
    <p:sldId id="313" r:id="rId89"/>
    <p:sldId id="314" r:id="rId90"/>
    <p:sldId id="261" r:id="rId91"/>
    <p:sldId id="270" r:id="rId92"/>
    <p:sldId id="271" r:id="rId93"/>
    <p:sldId id="272" r:id="rId94"/>
    <p:sldId id="273" r:id="rId95"/>
    <p:sldId id="274" r:id="rId96"/>
    <p:sldId id="275"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varScale="1">
        <p:scale>
          <a:sx n="69" d="100"/>
          <a:sy n="69" d="100"/>
        </p:scale>
        <p:origin x="4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22/6/2022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22/6/2022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22/6/2022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22/6/2022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22/6/2022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22/6/2022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22/6/2022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22/6/2022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22/6/2022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22/6/2022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22/6/2022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22/6/2022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emf"/></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9.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6.wmf"/><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22.bin"/><Relationship Id="rId4" Type="http://schemas.openxmlformats.org/officeDocument/2006/relationships/image" Target="../media/image3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25.bin"/><Relationship Id="rId4" Type="http://schemas.openxmlformats.org/officeDocument/2006/relationships/image" Target="../media/image4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27.bin"/><Relationship Id="rId4" Type="http://schemas.openxmlformats.org/officeDocument/2006/relationships/image" Target="../media/image45.wmf"/></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8.w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1.png"/><Relationship Id="rId4" Type="http://schemas.openxmlformats.org/officeDocument/2006/relationships/image" Target="../media/image49.wmf"/></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6.png"/><Relationship Id="rId5" Type="http://schemas.openxmlformats.org/officeDocument/2006/relationships/image" Target="../media/image54.wmf"/><Relationship Id="rId4" Type="http://schemas.openxmlformats.org/officeDocument/2006/relationships/oleObject" Target="../embeddings/oleObject30.bin"/></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png"/><Relationship Id="rId5" Type="http://schemas.openxmlformats.org/officeDocument/2006/relationships/image" Target="../media/image57.wmf"/><Relationship Id="rId4" Type="http://schemas.openxmlformats.org/officeDocument/2006/relationships/oleObject" Target="../embeddings/oleObject3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2.png"/><Relationship Id="rId5" Type="http://schemas.openxmlformats.org/officeDocument/2006/relationships/image" Target="../media/image60.wmf"/><Relationship Id="rId4" Type="http://schemas.openxmlformats.org/officeDocument/2006/relationships/oleObject" Target="../embeddings/oleObject3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68.png"/><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3.bin"/><Relationship Id="rId11" Type="http://schemas.openxmlformats.org/officeDocument/2006/relationships/image" Target="../media/image67.wmf"/><Relationship Id="rId5" Type="http://schemas.openxmlformats.org/officeDocument/2006/relationships/image" Target="../media/image70.png"/><Relationship Id="rId10" Type="http://schemas.openxmlformats.org/officeDocument/2006/relationships/oleObject" Target="../embeddings/oleObject35.bin"/><Relationship Id="rId4" Type="http://schemas.openxmlformats.org/officeDocument/2006/relationships/image" Target="../media/image69.png"/><Relationship Id="rId9" Type="http://schemas.openxmlformats.org/officeDocument/2006/relationships/image" Target="../media/image66.wmf"/></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81.wmf"/></Relationships>
</file>

<file path=ppt/slides/_rels/slide95.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3.wmf"/><Relationship Id="rId5" Type="http://schemas.openxmlformats.org/officeDocument/2006/relationships/oleObject" Target="../embeddings/oleObject38.bin"/><Relationship Id="rId4" Type="http://schemas.openxmlformats.org/officeDocument/2006/relationships/image" Target="../media/image82.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8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27998"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27999"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28000"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28001"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585"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952"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953"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633"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629"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653"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992"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993"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View  Generation</a:t>
            </a:r>
          </a:p>
        </p:txBody>
      </p:sp>
      <p:sp>
        <p:nvSpPr>
          <p:cNvPr id="3" name="内容占位符 2"/>
          <p:cNvSpPr>
            <a:spLocks noGrp="1"/>
          </p:cNvSpPr>
          <p:nvPr>
            <p:ph idx="1"/>
          </p:nvPr>
        </p:nvSpPr>
        <p:spPr/>
        <p:txBody>
          <a:bodyPr/>
          <a:lstStyle/>
          <a:p>
            <a:r>
              <a:rPr lang="en-SG" dirty="0" smtClean="0"/>
              <a:t>The  </a:t>
            </a:r>
            <a:r>
              <a:rPr lang="en-SG" dirty="0"/>
              <a:t>display  screen  is  two-dimensional. </a:t>
            </a:r>
            <a:endParaRPr lang="en-SG" dirty="0" smtClean="0"/>
          </a:p>
          <a:p>
            <a:r>
              <a:rPr lang="en-SG" dirty="0" smtClean="0"/>
              <a:t>How to present 3D model on </a:t>
            </a:r>
            <a:r>
              <a:rPr lang="en-SG" dirty="0"/>
              <a:t>the </a:t>
            </a:r>
            <a:r>
              <a:rPr lang="en-SG" dirty="0" smtClean="0"/>
              <a:t>screen.</a:t>
            </a:r>
          </a:p>
          <a:p>
            <a:r>
              <a:rPr lang="en-SG" dirty="0" smtClean="0"/>
              <a:t>the </a:t>
            </a:r>
            <a:r>
              <a:rPr lang="en-SG" dirty="0"/>
              <a:t>orthogonal projection. </a:t>
            </a:r>
          </a:p>
        </p:txBody>
      </p:sp>
    </p:spTree>
    <p:extLst>
      <p:ext uri="{BB962C8B-B14F-4D97-AF65-F5344CB8AC3E}">
        <p14:creationId xmlns:p14="http://schemas.microsoft.com/office/powerpoint/2010/main" val="13703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Cubic </a:t>
            </a:r>
            <a:r>
              <a:rPr lang="en-SG" dirty="0"/>
              <a:t>polynomial curves </a:t>
            </a:r>
            <a:endParaRPr lang="en-SG" dirty="0" smtClean="0"/>
          </a:p>
          <a:p>
            <a:r>
              <a:rPr lang="en-SG" dirty="0" smtClean="0"/>
              <a:t>Bezier curves</a:t>
            </a:r>
          </a:p>
          <a:p>
            <a:r>
              <a:rPr lang="en-SG" dirty="0"/>
              <a:t>Cubic spline </a:t>
            </a:r>
            <a:r>
              <a:rPr lang="en-SG" dirty="0" smtClean="0"/>
              <a:t>curves</a:t>
            </a:r>
          </a:p>
          <a:p>
            <a:r>
              <a:rPr lang="en-SG" dirty="0" smtClean="0"/>
              <a:t>B-spline curves</a:t>
            </a:r>
          </a:p>
          <a:p>
            <a:r>
              <a:rPr lang="en-SG" dirty="0" smtClean="0"/>
              <a:t>NURBS</a:t>
            </a:r>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4"/>
            <a:ext cx="6649528" cy="4618307"/>
          </a:xfrm>
        </p:spPr>
        <p:txBody>
          <a:bodyPr>
            <a:normAutofit lnSpcReduction="10000"/>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(pass through all the points)</a:t>
            </a:r>
          </a:p>
          <a:p>
            <a:pPr lvl="1">
              <a:buFont typeface="Wingdings" panose="05000000000000000000" pitchFamily="2" charset="2"/>
              <a:buChar char="ü"/>
            </a:pPr>
            <a:r>
              <a:rPr lang="en-SG" dirty="0" smtClean="0"/>
              <a:t>Approximation (the best fit instead of passing through all points)</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653"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8252"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8253"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8254"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3913" y="1825624"/>
                <a:ext cx="7701951" cy="4676775"/>
              </a:xfrm>
            </p:spPr>
            <p:txBody>
              <a:bodyPr/>
              <a:lstStyle/>
              <a:p>
                <a:r>
                  <a:rPr lang="en-SG" dirty="0" smtClean="0"/>
                  <a:t>Definition and Control polygon</a:t>
                </a:r>
              </a:p>
              <a:p>
                <a:endParaRPr lang="en-SG" dirty="0" smtClean="0"/>
              </a:p>
              <a:p>
                <a:r>
                  <a:rPr lang="en-SG" dirty="0" smtClean="0"/>
                  <a:t>Bernstein polynomial</a:t>
                </a:r>
              </a:p>
              <a:p>
                <a:pPr marL="0" indent="0">
                  <a:buNone/>
                </a:pPr>
                <a:endParaRPr lang="en-SG" dirty="0" smtClean="0"/>
              </a:p>
              <a:p>
                <a:r>
                  <a:rPr lang="en-SG" dirty="0" smtClean="0"/>
                  <a:t>for 4 order, the degree of polynomial n=3. we have</a:t>
                </a:r>
              </a:p>
              <a:p>
                <a:pPr marL="914400" lvl="2"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m:rPr>
                              <m:nor/>
                            </m:rPr>
                            <a:rPr lang="en-SG" b="1" smtClean="0">
                              <a:latin typeface="Cambria Math" panose="02040503050406030204" pitchFamily="18" charset="0"/>
                            </a:rPr>
                            <m:t>p</m:t>
                          </m:r>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b="0" i="1" smtClean="0">
                              <a:latin typeface="Cambria Math" panose="02040503050406030204" pitchFamily="18" charset="0"/>
                            </a:rPr>
                            <m:t>3</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0</m:t>
                          </m:r>
                        </m:sub>
                      </m:sSub>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SG" b="0" i="1" smtClean="0">
                              <a:latin typeface="Cambria Math" panose="02040503050406030204" pitchFamily="18" charset="0"/>
                            </a:rPr>
                            <m:t>3</m:t>
                          </m:r>
                          <m:r>
                            <a:rPr lang="en-SG" b="0" i="1" smtClean="0">
                              <a:latin typeface="Cambria Math" panose="02040503050406030204" pitchFamily="18" charset="0"/>
                            </a:rPr>
                            <m:t>𝑡</m:t>
                          </m:r>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i="1" smtClean="0">
                              <a:latin typeface="Cambria Math" panose="02040503050406030204" pitchFamily="18" charset="0"/>
                            </a:rPr>
                            <m:t>2</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1</m:t>
                          </m:r>
                        </m:sub>
                      </m:sSub>
                      <m:r>
                        <a:rPr lang="en-SG" b="0" i="1" smtClean="0">
                          <a:latin typeface="Cambria Math" panose="02040503050406030204" pitchFamily="18" charset="0"/>
                        </a:rPr>
                        <m:t>+3</m:t>
                      </m:r>
                      <m:sSup>
                        <m:sSupPr>
                          <m:ctrlPr>
                            <a:rPr lang="en-SG" i="1" smtClean="0">
                              <a:latin typeface="Cambria Math" panose="02040503050406030204" pitchFamily="18" charset="0"/>
                            </a:rPr>
                          </m:ctrlPr>
                        </m:sSupPr>
                        <m:e>
                          <m:r>
                            <a:rPr lang="en-SG" b="0" i="1" smtClean="0">
                              <a:latin typeface="Cambria Math" panose="02040503050406030204" pitchFamily="18" charset="0"/>
                            </a:rPr>
                            <m:t>𝑡</m:t>
                          </m:r>
                        </m:e>
                        <m:sup>
                          <m:r>
                            <a:rPr lang="en-SG" i="1" smtClean="0">
                              <a:latin typeface="Cambria Math" panose="02040503050406030204" pitchFamily="18" charset="0"/>
                            </a:rPr>
                            <m:t>2</m:t>
                          </m:r>
                        </m:sup>
                      </m:sSup>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𝑡</m:t>
                          </m:r>
                        </m:e>
                      </m:d>
                      <m:sSub>
                        <m:sSubPr>
                          <m:ctrlPr>
                            <a:rPr lang="en-SG" b="0" i="1" smtClean="0">
                              <a:latin typeface="Cambria Math" panose="02040503050406030204" pitchFamily="18" charset="0"/>
                            </a:rPr>
                          </m:ctrlPr>
                        </m:sSubPr>
                        <m:e>
                          <m:r>
                            <a:rPr lang="en-SG" b="1">
                              <a:latin typeface="Cambria Math" panose="02040503050406030204" pitchFamily="18" charset="0"/>
                            </a:rPr>
                            <m:t>𝐩</m:t>
                          </m:r>
                        </m:e>
                        <m:sub>
                          <m:r>
                            <a:rPr lang="en-SG" b="0" i="1" smtClean="0">
                              <a:latin typeface="Cambria Math" panose="02040503050406030204" pitchFamily="18" charset="0"/>
                            </a:rPr>
                            <m:t>2</m:t>
                          </m:r>
                        </m:sub>
                      </m:sSub>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𝑡</m:t>
                          </m:r>
                        </m:e>
                        <m:sup>
                          <m:r>
                            <a:rPr lang="en-SG" b="0" i="1" smtClean="0">
                              <a:latin typeface="Cambria Math" panose="02040503050406030204" pitchFamily="18" charset="0"/>
                            </a:rPr>
                            <m:t>3</m:t>
                          </m:r>
                        </m:sup>
                      </m:sSup>
                      <m:sSub>
                        <m:sSubPr>
                          <m:ctrlPr>
                            <a:rPr lang="en-SG" b="0" i="1" smtClean="0">
                              <a:latin typeface="Cambria Math" panose="02040503050406030204" pitchFamily="18" charset="0"/>
                            </a:rPr>
                          </m:ctrlPr>
                        </m:sSubPr>
                        <m:e>
                          <m:r>
                            <a:rPr lang="en-SG" b="1">
                              <a:latin typeface="Cambria Math" panose="02040503050406030204" pitchFamily="18" charset="0"/>
                            </a:rPr>
                            <m:t>𝐩</m:t>
                          </m:r>
                          <m:r>
                            <m:rPr>
                              <m:nor/>
                            </m:rPr>
                            <a:rPr lang="en-SG" b="1" dirty="0"/>
                            <m:t> </m:t>
                          </m:r>
                        </m:e>
                        <m:sub>
                          <m:r>
                            <a:rPr lang="en-SG" b="0" i="1" smtClean="0">
                              <a:latin typeface="Cambria Math" panose="02040503050406030204" pitchFamily="18" charset="0"/>
                            </a:rPr>
                            <m:t>3</m:t>
                          </m:r>
                        </m:sub>
                      </m:sSub>
                    </m:oMath>
                  </m:oMathPara>
                </a14:m>
                <a:endParaRPr lang="en-SG" dirty="0" smtClean="0"/>
              </a:p>
              <a:p>
                <a:pPr marL="457200" lvl="1" indent="0">
                  <a:buNone/>
                </a:pPr>
                <a:r>
                  <a:rPr lang="en-SG" dirty="0" smtClean="0"/>
                  <a:t>with matrix representation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3913" y="1825624"/>
                <a:ext cx="7701951" cy="4676775"/>
              </a:xfrm>
              <a:blipFill>
                <a:blip r:embed="rId3"/>
                <a:stretch>
                  <a:fillRect l="-1425" t="-2083"/>
                </a:stretch>
              </a:blipFill>
            </p:spPr>
            <p:txBody>
              <a:bodyPr/>
              <a:lstStyle/>
              <a:p>
                <a:r>
                  <a:rPr lang="en-SG">
                    <a:noFill/>
                  </a:rPr>
                  <a:t> </a:t>
                </a:r>
              </a:p>
            </p:txBody>
          </p:sp>
        </mc:Fallback>
      </mc:AlternateContent>
      <p:pic>
        <p:nvPicPr>
          <p:cNvPr id="4" name="图片 3"/>
          <p:cNvPicPr>
            <a:picLocks noChangeAspect="1"/>
          </p:cNvPicPr>
          <p:nvPr/>
        </p:nvPicPr>
        <p:blipFill>
          <a:blip r:embed="rId4"/>
          <a:stretch>
            <a:fillRect/>
          </a:stretch>
        </p:blipFill>
        <p:spPr>
          <a:xfrm>
            <a:off x="8520447" y="4759502"/>
            <a:ext cx="3134302" cy="1375063"/>
          </a:xfrm>
          <a:prstGeom prst="rect">
            <a:avLst/>
          </a:prstGeom>
        </p:spPr>
      </p:pic>
      <p:pic>
        <p:nvPicPr>
          <p:cNvPr id="7" name="图片 6"/>
          <p:cNvPicPr>
            <a:picLocks noChangeAspect="1"/>
          </p:cNvPicPr>
          <p:nvPr/>
        </p:nvPicPr>
        <p:blipFill>
          <a:blip r:embed="rId5"/>
          <a:stretch>
            <a:fillRect/>
          </a:stretch>
        </p:blipFill>
        <p:spPr>
          <a:xfrm>
            <a:off x="4281703" y="2317900"/>
            <a:ext cx="3627074" cy="747851"/>
          </a:xfrm>
          <a:prstGeom prst="rect">
            <a:avLst/>
          </a:prstGeom>
        </p:spPr>
      </p:pic>
      <p:pic>
        <p:nvPicPr>
          <p:cNvPr id="8" name="图片 7"/>
          <p:cNvPicPr>
            <a:picLocks noChangeAspect="1"/>
          </p:cNvPicPr>
          <p:nvPr/>
        </p:nvPicPr>
        <p:blipFill>
          <a:blip r:embed="rId6"/>
          <a:stretch>
            <a:fillRect/>
          </a:stretch>
        </p:blipFill>
        <p:spPr>
          <a:xfrm>
            <a:off x="4521598" y="3200689"/>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4235229404"/>
              </p:ext>
            </p:extLst>
          </p:nvPr>
        </p:nvGraphicFramePr>
        <p:xfrm>
          <a:off x="2554288" y="4848225"/>
          <a:ext cx="5232400" cy="1654175"/>
        </p:xfrm>
        <a:graphic>
          <a:graphicData uri="http://schemas.openxmlformats.org/presentationml/2006/ole">
            <mc:AlternateContent xmlns:mc="http://schemas.openxmlformats.org/markup-compatibility/2006">
              <mc:Choice xmlns:v="urn:schemas-microsoft-com:vml" Requires="v">
                <p:oleObj spid="_x0000_s18697" name="Equation" r:id="rId7" imgW="2971800" imgH="939600" progId="Equation.DSMT4">
                  <p:embed/>
                </p:oleObj>
              </mc:Choice>
              <mc:Fallback>
                <p:oleObj name="Equation" r:id="rId7" imgW="2971800" imgH="939600" progId="Equation.DSMT4">
                  <p:embed/>
                  <p:pic>
                    <p:nvPicPr>
                      <p:cNvPr id="0" name=""/>
                      <p:cNvPicPr/>
                      <p:nvPr/>
                    </p:nvPicPr>
                    <p:blipFill>
                      <a:blip r:embed="rId8"/>
                      <a:stretch>
                        <a:fillRect/>
                      </a:stretch>
                    </p:blipFill>
                    <p:spPr>
                      <a:xfrm>
                        <a:off x="2554288" y="4848225"/>
                        <a:ext cx="5232400" cy="1654175"/>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8248370" y="1724581"/>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613915" y="1825624"/>
            <a:ext cx="6911350" cy="4676775"/>
          </a:xfrm>
        </p:spPr>
        <p:txBody>
          <a:bodyPr/>
          <a:lstStyle/>
          <a:p>
            <a:r>
              <a:rPr lang="en-SG" dirty="0" smtClean="0"/>
              <a:t>Global control. Changing one of control points affects the shape of whole curve.</a:t>
            </a:r>
          </a:p>
          <a:p>
            <a:r>
              <a:rPr lang="en-SG" dirty="0" smtClean="0"/>
              <a:t>The degree of equation </a:t>
            </a:r>
            <a:r>
              <a:rPr lang="en-SG" dirty="0"/>
              <a:t>depends </a:t>
            </a:r>
            <a:r>
              <a:rPr lang="en-SG" dirty="0" smtClean="0"/>
              <a:t>heavily on the number of control points, which means that the more control points you give, the less efficient it is to generate the curve.</a:t>
            </a:r>
          </a:p>
          <a:p>
            <a:pPr marL="0" indent="0">
              <a:buNone/>
            </a:pPr>
            <a:endParaRPr lang="en-SG" dirty="0" smtClean="0"/>
          </a:p>
        </p:txBody>
      </p:sp>
      <p:pic>
        <p:nvPicPr>
          <p:cNvPr id="4" name="图片 3"/>
          <p:cNvPicPr>
            <a:picLocks noChangeAspect="1"/>
          </p:cNvPicPr>
          <p:nvPr/>
        </p:nvPicPr>
        <p:blipFill>
          <a:blip r:embed="rId2"/>
          <a:stretch>
            <a:fillRect/>
          </a:stretch>
        </p:blipFill>
        <p:spPr>
          <a:xfrm>
            <a:off x="8186792" y="2938126"/>
            <a:ext cx="3133616" cy="1426588"/>
          </a:xfrm>
          <a:prstGeom prst="rect">
            <a:avLst/>
          </a:prstGeom>
        </p:spPr>
      </p:pic>
    </p:spTree>
    <p:extLst>
      <p:ext uri="{BB962C8B-B14F-4D97-AF65-F5344CB8AC3E}">
        <p14:creationId xmlns:p14="http://schemas.microsoft.com/office/powerpoint/2010/main" val="2867606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99844" cy="4351338"/>
              </a:xfrm>
            </p:spPr>
            <p:txBody>
              <a:bodyPr>
                <a:normAutofit fontScale="92500" lnSpcReduction="10000"/>
              </a:bodyPr>
              <a:lstStyle/>
              <a:p>
                <a:r>
                  <a:rPr lang="en-SG" dirty="0" smtClean="0"/>
                  <a:t>Interpolation by piecewise cubic curve with function of </a:t>
                </a:r>
              </a:p>
              <a:p>
                <a:pPr marL="457200" lvl="1" indent="0">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y</m:t>
                      </m:r>
                      <m:r>
                        <a:rPr lang="en-SG" b="0" i="0" smtClean="0">
                          <a:latin typeface="Cambria Math" panose="02040503050406030204" pitchFamily="18" charset="0"/>
                        </a:rPr>
                        <m:t>=</m:t>
                      </m:r>
                      <m:r>
                        <a:rPr lang="en-SG" b="0" i="1" smtClean="0">
                          <a:latin typeface="Cambria Math" panose="02040503050406030204" pitchFamily="18" charset="0"/>
                        </a:rPr>
                        <m:t>𝑎</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3</m:t>
                          </m:r>
                        </m:sup>
                      </m:sSup>
                      <m:r>
                        <a:rPr lang="en-SG" b="0" i="1" smtClean="0">
                          <a:latin typeface="Cambria Math" panose="02040503050406030204" pitchFamily="18" charset="0"/>
                        </a:rPr>
                        <m:t>+</m:t>
                      </m:r>
                      <m:r>
                        <a:rPr lang="en-SG" b="0" i="1" smtClean="0">
                          <a:latin typeface="Cambria Math" panose="02040503050406030204" pitchFamily="18" charset="0"/>
                        </a:rPr>
                        <m:t>𝑏</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𝑐𝑥</m:t>
                      </m:r>
                      <m:r>
                        <a:rPr lang="en-SG" b="0" i="1" smtClean="0">
                          <a:latin typeface="Cambria Math" panose="02040503050406030204" pitchFamily="18" charset="0"/>
                        </a:rPr>
                        <m:t>+</m:t>
                      </m:r>
                      <m:r>
                        <a:rPr lang="en-SG" b="0" i="1" smtClean="0">
                          <a:latin typeface="Cambria Math" panose="02040503050406030204" pitchFamily="18" charset="0"/>
                        </a:rPr>
                        <m:t>𝑑</m:t>
                      </m:r>
                    </m:oMath>
                  </m:oMathPara>
                </a14:m>
                <a:endParaRPr lang="en-SG" dirty="0" smtClean="0"/>
              </a:p>
              <a:p>
                <a:r>
                  <a:rPr lang="en-SG" dirty="0" smtClean="0"/>
                  <a:t>Requirements:</a:t>
                </a:r>
              </a:p>
              <a:p>
                <a:pPr lvl="1">
                  <a:buFont typeface="Wingdings" panose="05000000000000000000" pitchFamily="2" charset="2"/>
                  <a:buChar char="ü"/>
                </a:pPr>
                <a:r>
                  <a:rPr lang="en-SG" dirty="0" smtClean="0"/>
                  <a:t>Continuous at joint points</a:t>
                </a:r>
              </a:p>
              <a:p>
                <a:pPr lvl="1">
                  <a:buFont typeface="Wingdings" panose="05000000000000000000" pitchFamily="2" charset="2"/>
                  <a:buChar char="ü"/>
                </a:pPr>
                <a:r>
                  <a:rPr lang="en-SG" dirty="0" smtClean="0"/>
                  <a:t>The first and second derivatives are also continuous at joint points</a:t>
                </a:r>
              </a:p>
              <a:p>
                <a:pPr lvl="1">
                  <a:buFont typeface="Wingdings" panose="05000000000000000000" pitchFamily="2" charset="2"/>
                  <a:buChar char="ü"/>
                </a:pPr>
                <a:r>
                  <a:rPr lang="en-SG" dirty="0" smtClean="0"/>
                  <a:t>The second derivative equal to zero at the end of point</a:t>
                </a:r>
              </a:p>
              <a:p>
                <a:r>
                  <a:rPr lang="en-SG" dirty="0" smtClean="0"/>
                  <a:t>Given any three points, there are 8 equations meet the above requirements, which can be solved for 2 cubic curves.</a:t>
                </a:r>
              </a:p>
              <a:p>
                <a:r>
                  <a:rPr lang="en-SG" dirty="0"/>
                  <a:t>Locally control the shape of </a:t>
                </a:r>
                <a:r>
                  <a:rPr lang="en-SG" dirty="0" smtClean="0"/>
                  <a:t>curves</a:t>
                </a:r>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99844" cy="4351338"/>
              </a:xfrm>
              <a:blipFill>
                <a:blip r:embed="rId2"/>
                <a:stretch>
                  <a:fillRect l="-1319" t="-2801" r="-412" b="-1681"/>
                </a:stretch>
              </a:blipFill>
            </p:spPr>
            <p:txBody>
              <a:bodyPr/>
              <a:lstStyle/>
              <a:p>
                <a:r>
                  <a:rPr lang="en-SG">
                    <a:noFill/>
                  </a:rPr>
                  <a:t> </a:t>
                </a:r>
              </a:p>
            </p:txBody>
          </p:sp>
        </mc:Fallback>
      </mc:AlternateContent>
      <p:sp>
        <p:nvSpPr>
          <p:cNvPr id="4" name="流程图: 接点 3"/>
          <p:cNvSpPr/>
          <p:nvPr/>
        </p:nvSpPr>
        <p:spPr>
          <a:xfrm>
            <a:off x="9622765" y="186970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流程图: 接点 4"/>
          <p:cNvSpPr/>
          <p:nvPr/>
        </p:nvSpPr>
        <p:spPr>
          <a:xfrm>
            <a:off x="10304252" y="2497302"/>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流程图: 接点 10"/>
          <p:cNvSpPr/>
          <p:nvPr/>
        </p:nvSpPr>
        <p:spPr>
          <a:xfrm>
            <a:off x="9023228" y="2552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流程图: 接点 12"/>
          <p:cNvSpPr/>
          <p:nvPr/>
        </p:nvSpPr>
        <p:spPr>
          <a:xfrm>
            <a:off x="9622765" y="3301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流程图: 接点 13"/>
          <p:cNvSpPr/>
          <p:nvPr/>
        </p:nvSpPr>
        <p:spPr>
          <a:xfrm>
            <a:off x="10304252" y="3929287"/>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流程图: 接点 14"/>
          <p:cNvSpPr/>
          <p:nvPr/>
        </p:nvSpPr>
        <p:spPr>
          <a:xfrm>
            <a:off x="9023228" y="398467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流程图: 接点 15"/>
          <p:cNvSpPr/>
          <p:nvPr/>
        </p:nvSpPr>
        <p:spPr>
          <a:xfrm>
            <a:off x="9622765" y="4715744"/>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流程图: 接点 16"/>
          <p:cNvSpPr/>
          <p:nvPr/>
        </p:nvSpPr>
        <p:spPr>
          <a:xfrm>
            <a:off x="10304252" y="534333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流程图: 接点 17"/>
          <p:cNvSpPr/>
          <p:nvPr/>
        </p:nvSpPr>
        <p:spPr>
          <a:xfrm>
            <a:off x="9023228" y="5398729"/>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直接连接符 19"/>
          <p:cNvCxnSpPr>
            <a:stCxn id="4" idx="3"/>
            <a:endCxn id="11" idx="7"/>
          </p:cNvCxnSpPr>
          <p:nvPr/>
        </p:nvCxnSpPr>
        <p:spPr>
          <a:xfrm flipH="1">
            <a:off x="9148401" y="1994881"/>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1"/>
          </p:cNvCxnSpPr>
          <p:nvPr/>
        </p:nvCxnSpPr>
        <p:spPr>
          <a:xfrm flipH="1" flipV="1">
            <a:off x="9998015" y="1825625"/>
            <a:ext cx="327713" cy="69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7"/>
            <a:endCxn id="13" idx="3"/>
          </p:cNvCxnSpPr>
          <p:nvPr/>
        </p:nvCxnSpPr>
        <p:spPr>
          <a:xfrm flipV="1">
            <a:off x="9148401" y="3426866"/>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5"/>
            <a:endCxn id="13" idx="1"/>
          </p:cNvCxnSpPr>
          <p:nvPr/>
        </p:nvCxnSpPr>
        <p:spPr>
          <a:xfrm flipH="1" flipV="1">
            <a:off x="9644241" y="3323169"/>
            <a:ext cx="785184" cy="7312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9083615" y="4787277"/>
            <a:ext cx="1311215" cy="699123"/>
          </a:xfrm>
          <a:custGeom>
            <a:avLst/>
            <a:gdLst>
              <a:gd name="connsiteX0" fmla="*/ 0 w 1311215"/>
              <a:gd name="connsiteY0" fmla="*/ 699123 h 699123"/>
              <a:gd name="connsiteX1" fmla="*/ 603849 w 1311215"/>
              <a:gd name="connsiteY1" fmla="*/ 383 h 699123"/>
              <a:gd name="connsiteX2" fmla="*/ 1311215 w 1311215"/>
              <a:gd name="connsiteY2" fmla="*/ 621485 h 699123"/>
            </a:gdLst>
            <a:ahLst/>
            <a:cxnLst>
              <a:cxn ang="0">
                <a:pos x="connsiteX0" y="connsiteY0"/>
              </a:cxn>
              <a:cxn ang="0">
                <a:pos x="connsiteX1" y="connsiteY1"/>
              </a:cxn>
              <a:cxn ang="0">
                <a:pos x="connsiteX2" y="connsiteY2"/>
              </a:cxn>
            </a:cxnLst>
            <a:rect l="l" t="t" r="r" b="b"/>
            <a:pathLst>
              <a:path w="1311215" h="699123">
                <a:moveTo>
                  <a:pt x="0" y="699123"/>
                </a:moveTo>
                <a:cubicBezTo>
                  <a:pt x="192656" y="356223"/>
                  <a:pt x="385313" y="13323"/>
                  <a:pt x="603849" y="383"/>
                </a:cubicBezTo>
                <a:cubicBezTo>
                  <a:pt x="822385" y="-12557"/>
                  <a:pt x="1066800" y="304464"/>
                  <a:pt x="1311215" y="6214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normAutofit lnSpcReduction="10000"/>
          </a:bodyPr>
          <a:lstStyle/>
          <a:p>
            <a:r>
              <a:rPr lang="en-SG" dirty="0" smtClean="0"/>
              <a:t>B-spline shorted from Basis Spline, is a generalisation </a:t>
            </a:r>
            <a:r>
              <a:rPr lang="en-SG" dirty="0"/>
              <a:t>of </a:t>
            </a:r>
            <a:r>
              <a:rPr lang="en-SG" dirty="0" smtClean="0"/>
              <a:t>Bezier curve. In other words, a Bezier is a special case of B-spline.</a:t>
            </a:r>
          </a:p>
          <a:p>
            <a:r>
              <a:rPr lang="en-SG" dirty="0" smtClean="0"/>
              <a:t>Separate curve degree from the number of given points, which means B-spline curve has </a:t>
            </a:r>
            <a:r>
              <a:rPr lang="en-SG" dirty="0"/>
              <a:t>the flexibility of choosing the degree of the curve irrespective of the number of control points. </a:t>
            </a:r>
            <a:endParaRPr lang="en-SG" dirty="0" smtClean="0"/>
          </a:p>
          <a:p>
            <a:r>
              <a:rPr lang="en-SG" dirty="0" smtClean="0"/>
              <a:t>B-splines </a:t>
            </a:r>
            <a:r>
              <a:rPr lang="en-SG" dirty="0"/>
              <a:t>can be of any </a:t>
            </a:r>
            <a:r>
              <a:rPr lang="en-SG" dirty="0" smtClean="0"/>
              <a:t>degree, but the </a:t>
            </a:r>
            <a:r>
              <a:rPr lang="en-SG" dirty="0"/>
              <a:t>degrees 2 or 3 </a:t>
            </a:r>
            <a:r>
              <a:rPr lang="en-SG" dirty="0" smtClean="0"/>
              <a:t>is the most useful </a:t>
            </a:r>
            <a:r>
              <a:rPr lang="en-SG" dirty="0"/>
              <a:t>in computer graphics</a:t>
            </a:r>
            <a:r>
              <a:rPr lang="en-SG" dirty="0" smtClean="0"/>
              <a:t>.</a:t>
            </a:r>
          </a:p>
          <a:p>
            <a:r>
              <a:rPr lang="en-SG" dirty="0" smtClean="0"/>
              <a:t>A B-spline is a smoothly joined piecewise parametric </a:t>
            </a:r>
            <a:r>
              <a:rPr lang="en-SG" dirty="0"/>
              <a:t>polynomial </a:t>
            </a:r>
            <a:r>
              <a:rPr lang="en-SG" dirty="0" smtClean="0"/>
              <a:t>curve</a:t>
            </a:r>
          </a:p>
          <a:p>
            <a:r>
              <a:rPr lang="en-SG" dirty="0" smtClean="0"/>
              <a:t>B-spline can be use as both interpolation and approximation.</a:t>
            </a:r>
            <a:endParaRPr lang="en-SG" dirty="0"/>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4066"/>
          </a:xfrm>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29192"/>
                <a:ext cx="10515600" cy="4847771"/>
              </a:xfrm>
            </p:spPr>
            <p:txBody>
              <a:bodyPr/>
              <a:lstStyle/>
              <a:p>
                <a:r>
                  <a:rPr lang="en-SG" dirty="0" smtClean="0"/>
                  <a:t>Similar to the form of a Bezier curve, a B-spline uses the basis functions of degree k and n+1 data points to define,</a:t>
                </a:r>
              </a:p>
              <a:p>
                <a:pPr marL="0" indent="0">
                  <a:buNone/>
                </a:pPr>
                <a:endParaRPr lang="en-SG" dirty="0" smtClean="0"/>
              </a:p>
              <a:p>
                <a:pPr marL="0" indent="0">
                  <a:buNone/>
                </a:pPr>
                <a:r>
                  <a:rPr lang="en-SG" dirty="0" smtClean="0"/>
                  <a:t>where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𝑁</m:t>
                        </m:r>
                      </m:e>
                      <m:sub>
                        <m:r>
                          <a:rPr lang="en-SG" b="0" i="1"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𝑘</m:t>
                        </m:r>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oMath>
                </a14:m>
                <a:r>
                  <a:rPr lang="en-SG" dirty="0" smtClean="0"/>
                  <a:t> are the iterated basis functions of order </a:t>
                </a:r>
                <a:r>
                  <a:rPr lang="en-SG" i="1" dirty="0" smtClean="0"/>
                  <a:t>k+1</a:t>
                </a:r>
              </a:p>
              <a:p>
                <a:pPr marL="0" indent="0">
                  <a:buNone/>
                </a:pPr>
                <a:endParaRPr lang="en-SG" dirty="0" smtClean="0"/>
              </a:p>
              <a:p>
                <a:pPr marL="0" indent="0">
                  <a:buNone/>
                </a:pPr>
                <a:endParaRPr lang="en-SG" dirty="0"/>
              </a:p>
              <a:p>
                <a:pPr marL="0" indent="0">
                  <a:buNone/>
                </a:pPr>
                <a:r>
                  <a:rPr lang="en-SG" dirty="0" smtClean="0"/>
                  <a:t>and</a:t>
                </a:r>
                <a:endParaRPr lang="en-SG" dirty="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29192"/>
                <a:ext cx="10515600" cy="4847771"/>
              </a:xfrm>
              <a:blipFill>
                <a:blip r:embed="rId3"/>
                <a:stretch>
                  <a:fillRect l="-1217" t="-2013"/>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667351814"/>
              </p:ext>
            </p:extLst>
          </p:nvPr>
        </p:nvGraphicFramePr>
        <p:xfrm>
          <a:off x="4991100" y="1924050"/>
          <a:ext cx="2581275" cy="925513"/>
        </p:xfrm>
        <a:graphic>
          <a:graphicData uri="http://schemas.openxmlformats.org/presentationml/2006/ole">
            <mc:AlternateContent xmlns:mc="http://schemas.openxmlformats.org/markup-compatibility/2006">
              <mc:Choice xmlns:v="urn:schemas-microsoft-com:vml" Requires="v">
                <p:oleObj spid="_x0000_s21155" name="Equation" r:id="rId4" imgW="1206360" imgH="431640" progId="Equation.DSMT4">
                  <p:embed/>
                </p:oleObj>
              </mc:Choice>
              <mc:Fallback>
                <p:oleObj name="Equation" r:id="rId4" imgW="1206360" imgH="431640" progId="Equation.DSMT4">
                  <p:embed/>
                  <p:pic>
                    <p:nvPicPr>
                      <p:cNvPr id="4" name="对象 3"/>
                      <p:cNvPicPr/>
                      <p:nvPr/>
                    </p:nvPicPr>
                    <p:blipFill>
                      <a:blip r:embed="rId5"/>
                      <a:stretch>
                        <a:fillRect/>
                      </a:stretch>
                    </p:blipFill>
                    <p:spPr>
                      <a:xfrm>
                        <a:off x="4991100" y="1924050"/>
                        <a:ext cx="2581275" cy="9255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9664635"/>
              </p:ext>
            </p:extLst>
          </p:nvPr>
        </p:nvGraphicFramePr>
        <p:xfrm>
          <a:off x="3170236" y="4345668"/>
          <a:ext cx="5851525" cy="2208213"/>
        </p:xfrm>
        <a:graphic>
          <a:graphicData uri="http://schemas.openxmlformats.org/presentationml/2006/ole">
            <mc:AlternateContent xmlns:mc="http://schemas.openxmlformats.org/markup-compatibility/2006">
              <mc:Choice xmlns:v="urn:schemas-microsoft-com:vml" Requires="v">
                <p:oleObj spid="_x0000_s21156" name="Equation" r:id="rId6" imgW="2489040" imgH="939600" progId="Equation.DSMT4">
                  <p:embed/>
                </p:oleObj>
              </mc:Choice>
              <mc:Fallback>
                <p:oleObj name="Equation" r:id="rId6" imgW="2489040" imgH="939600" progId="Equation.DSMT4">
                  <p:embed/>
                  <p:pic>
                    <p:nvPicPr>
                      <p:cNvPr id="0" name=""/>
                      <p:cNvPicPr/>
                      <p:nvPr/>
                    </p:nvPicPr>
                    <p:blipFill>
                      <a:blip r:embed="rId7"/>
                      <a:stretch>
                        <a:fillRect/>
                      </a:stretch>
                    </p:blipFill>
                    <p:spPr>
                      <a:xfrm>
                        <a:off x="3170236" y="4345668"/>
                        <a:ext cx="5851525" cy="22082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94036709"/>
              </p:ext>
            </p:extLst>
          </p:nvPr>
        </p:nvGraphicFramePr>
        <p:xfrm>
          <a:off x="4386262" y="3227104"/>
          <a:ext cx="3419475" cy="1035050"/>
        </p:xfrm>
        <a:graphic>
          <a:graphicData uri="http://schemas.openxmlformats.org/presentationml/2006/ole">
            <mc:AlternateContent xmlns:mc="http://schemas.openxmlformats.org/markup-compatibility/2006">
              <mc:Choice xmlns:v="urn:schemas-microsoft-com:vml" Requires="v">
                <p:oleObj spid="_x0000_s21157" name="Equation" r:id="rId8" imgW="1511280" imgH="457200" progId="Equation.DSMT4">
                  <p:embed/>
                </p:oleObj>
              </mc:Choice>
              <mc:Fallback>
                <p:oleObj name="Equation" r:id="rId8" imgW="1511280" imgH="457200" progId="Equation.DSMT4">
                  <p:embed/>
                  <p:pic>
                    <p:nvPicPr>
                      <p:cNvPr id="0" name=""/>
                      <p:cNvPicPr/>
                      <p:nvPr/>
                    </p:nvPicPr>
                    <p:blipFill>
                      <a:blip r:embed="rId9"/>
                      <a:stretch>
                        <a:fillRect/>
                      </a:stretch>
                    </p:blipFill>
                    <p:spPr>
                      <a:xfrm>
                        <a:off x="4386262" y="3227104"/>
                        <a:ext cx="3419475" cy="1035050"/>
                      </a:xfrm>
                      <a:prstGeom prst="rect">
                        <a:avLst/>
                      </a:prstGeom>
                    </p:spPr>
                  </p:pic>
                </p:oleObj>
              </mc:Fallback>
            </mc:AlternateContent>
          </a:graphicData>
        </a:graphic>
      </p:graphicFrame>
    </p:spTree>
    <p:extLst>
      <p:ext uri="{BB962C8B-B14F-4D97-AF65-F5344CB8AC3E}">
        <p14:creationId xmlns:p14="http://schemas.microsoft.com/office/powerpoint/2010/main" val="106854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991850" cy="4607833"/>
              </a:xfrm>
            </p:spPr>
            <p:txBody>
              <a:bodyPr>
                <a:normAutofit fontScale="92500" lnSpcReduction="10000"/>
              </a:bodyPr>
              <a:lstStyle/>
              <a:p>
                <a:r>
                  <a:rPr lang="en-SG" dirty="0" smtClean="0"/>
                  <a:t>In above equations,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𝑖</m:t>
                        </m:r>
                      </m:sub>
                    </m:sSub>
                  </m:oMath>
                </a14:m>
                <a:r>
                  <a:rPr lang="en-SG" dirty="0"/>
                  <a:t> is </a:t>
                </a:r>
                <a:r>
                  <a:rPr lang="en-SG" dirty="0" smtClean="0"/>
                  <a:t>a component of knot vector with a form of a non-descending sequence</a:t>
                </a:r>
              </a:p>
              <a:p>
                <a:pPr marL="0" indent="0">
                  <a:buNone/>
                </a:pPr>
                <a14:m>
                  <m:oMathPara xmlns:m="http://schemas.openxmlformats.org/officeDocument/2006/math">
                    <m:oMathParaPr>
                      <m:jc m:val="centerGroup"/>
                    </m:oMathParaPr>
                    <m:oMath xmlns:m="http://schemas.openxmlformats.org/officeDocument/2006/math">
                      <m:r>
                        <a:rPr lang="en-SG" b="1">
                          <a:latin typeface="Cambria Math" panose="02040503050406030204" pitchFamily="18" charset="0"/>
                        </a:rPr>
                        <m:t>𝐓</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m:t>
                          </m:r>
                          <m:r>
                            <a:rPr lang="en-SG" i="1">
                              <a:latin typeface="Cambria Math" panose="02040503050406030204" pitchFamily="18" charset="0"/>
                            </a:rPr>
                            <m:t>𝑘</m:t>
                          </m:r>
                          <m:r>
                            <a:rPr lang="en-SG" b="0" i="1" smtClean="0">
                              <a:latin typeface="Cambria Math" panose="02040503050406030204" pitchFamily="18" charset="0"/>
                            </a:rPr>
                            <m:t>+1</m:t>
                          </m:r>
                        </m:sub>
                      </m:sSub>
                      <m:r>
                        <a:rPr lang="en-SG" i="1">
                          <a:latin typeface="Cambria Math" panose="02040503050406030204" pitchFamily="18" charset="0"/>
                        </a:rPr>
                        <m:t>)</m:t>
                      </m:r>
                    </m:oMath>
                  </m:oMathPara>
                </a14:m>
                <a:endParaRPr lang="en-SG" dirty="0" smtClean="0"/>
              </a:p>
              <a:p>
                <a:pPr marL="0" indent="0">
                  <a:buNone/>
                </a:pPr>
                <a:r>
                  <a:rPr lang="en-SG" dirty="0" smtClean="0"/>
                  <a:t>sometimes, through identifying the two end of subinterval, we can collapse it. </a:t>
                </a:r>
                <a:r>
                  <a:rPr lang="en-US" dirty="0" smtClean="0"/>
                  <a:t>A designer always adapt collapsing the first of k+1 nots to 0 and the end of k+1     knots to 1 in order to avoid missing curve parts at two ends of knots sequence, we call this kind of knot vector open uniform vector. </a:t>
                </a:r>
                <a:endParaRPr lang="en-SG" dirty="0"/>
              </a:p>
              <a:p>
                <a:r>
                  <a:rPr lang="en-SG" dirty="0" smtClean="0"/>
                  <a:t>Usually, intervals in a knot vector defines all the basis polynomials what we need to construct any spline constrained by control points. </a:t>
                </a:r>
              </a:p>
              <a:p>
                <a:r>
                  <a:rPr lang="en-SG" dirty="0" smtClean="0"/>
                  <a:t>To </a:t>
                </a:r>
                <a:r>
                  <a:rPr lang="en-SG" dirty="0"/>
                  <a:t>define a B-spline </a:t>
                </a:r>
                <a:r>
                  <a:rPr lang="en-SG" dirty="0" smtClean="0"/>
                  <a:t>curve, there are three information should be provided: a degree k, n+1 </a:t>
                </a:r>
                <a:r>
                  <a:rPr lang="en-SG" dirty="0"/>
                  <a:t>control points </a:t>
                </a:r>
                <a14:m>
                  <m:oMath xmlns:m="http://schemas.openxmlformats.org/officeDocument/2006/math">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b="1">
                            <a:latin typeface="Cambria Math" panose="02040503050406030204" pitchFamily="18" charset="0"/>
                            <a:ea typeface="Cambria Math" panose="02040503050406030204" pitchFamily="18" charset="0"/>
                          </a:rPr>
                          <m:t>𝐩</m:t>
                        </m:r>
                      </m:e>
                      <m:sub>
                        <m:r>
                          <a:rPr lang="en-SG" i="1">
                            <a:latin typeface="Cambria Math" panose="02040503050406030204" pitchFamily="18" charset="0"/>
                            <a:ea typeface="Cambria Math" panose="02040503050406030204" pitchFamily="18" charset="0"/>
                          </a:rPr>
                          <m:t>𝑛</m:t>
                        </m:r>
                      </m:sub>
                    </m:sSub>
                  </m:oMath>
                </a14:m>
                <a:r>
                  <a:rPr lang="en-SG" dirty="0"/>
                  <a:t> and </a:t>
                </a:r>
                <a14:m>
                  <m:oMath xmlns:m="http://schemas.openxmlformats.org/officeDocument/2006/math">
                    <m:r>
                      <a:rPr lang="en-SG" i="1" dirty="0">
                        <a:latin typeface="Cambria Math" panose="02040503050406030204" pitchFamily="18" charset="0"/>
                      </a:rPr>
                      <m:t>𝑛</m:t>
                    </m:r>
                    <m:r>
                      <a:rPr lang="en-SG" i="1" dirty="0">
                        <a:latin typeface="Cambria Math" panose="02040503050406030204" pitchFamily="18" charset="0"/>
                      </a:rPr>
                      <m:t>+</m:t>
                    </m:r>
                    <m:r>
                      <a:rPr lang="en-SG" i="1" dirty="0">
                        <a:latin typeface="Cambria Math" panose="02040503050406030204" pitchFamily="18" charset="0"/>
                      </a:rPr>
                      <m:t>𝑘</m:t>
                    </m:r>
                    <m:r>
                      <a:rPr lang="en-SG" i="1" dirty="0">
                        <a:latin typeface="Cambria Math" panose="02040503050406030204" pitchFamily="18" charset="0"/>
                      </a:rPr>
                      <m:t>+2</m:t>
                    </m:r>
                  </m:oMath>
                </a14:m>
                <a:r>
                  <a:rPr lang="en-SG" dirty="0"/>
                  <a:t> dimensions knot vector </a:t>
                </a:r>
                <a14:m>
                  <m:oMath xmlns:m="http://schemas.openxmlformats.org/officeDocument/2006/math">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𝑡</m:t>
                            </m:r>
                          </m:e>
                          <m:sub>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𝑘</m:t>
                            </m:r>
                            <m:r>
                              <a:rPr lang="en-SG" b="0" i="1" smtClean="0">
                                <a:latin typeface="Cambria Math" panose="02040503050406030204" pitchFamily="18" charset="0"/>
                                <a:ea typeface="Cambria Math" panose="02040503050406030204" pitchFamily="18" charset="0"/>
                              </a:rPr>
                              <m:t>+1</m:t>
                            </m:r>
                          </m:sub>
                        </m:sSub>
                      </m:e>
                    </m:d>
                  </m:oMath>
                </a14:m>
                <a:endParaRPr lang="en-SG" dirty="0" smtClean="0"/>
              </a:p>
              <a:p>
                <a:endParaRPr lang="en-SG" dirty="0" smtClean="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991850" cy="4607833"/>
              </a:xfrm>
              <a:blipFill>
                <a:blip r:embed="rId2"/>
                <a:stretch>
                  <a:fillRect l="-998" t="-2646" r="-499"/>
                </a:stretch>
              </a:blipFill>
            </p:spPr>
            <p:txBody>
              <a:bodyPr/>
              <a:lstStyle/>
              <a:p>
                <a:r>
                  <a:rPr lang="en-SG">
                    <a:noFill/>
                  </a:rPr>
                  <a:t> </a:t>
                </a:r>
              </a:p>
            </p:txBody>
          </p:sp>
        </mc:Fallback>
      </mc:AlternateContent>
    </p:spTree>
    <p:extLst>
      <p:ext uri="{BB962C8B-B14F-4D97-AF65-F5344CB8AC3E}">
        <p14:creationId xmlns:p14="http://schemas.microsoft.com/office/powerpoint/2010/main" val="1535993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p:txBody>
          <a:bodyPr/>
          <a:lstStyle/>
          <a:p>
            <a:r>
              <a:rPr lang="en-SG" dirty="0" smtClean="0"/>
              <a:t>For example, given n=3,k=1, </a:t>
            </a:r>
            <a:r>
              <a:rPr lang="en-SG" b="1" dirty="0" smtClean="0"/>
              <a:t>T</a:t>
            </a:r>
            <a:r>
              <a:rPr lang="en-SG" dirty="0" smtClean="0"/>
              <a:t>=(0,0,1/3,2/3,1,1) , we have</a:t>
            </a:r>
          </a:p>
          <a:p>
            <a:endParaRPr lang="en-SG" dirty="0" smtClean="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962357213"/>
              </p:ext>
            </p:extLst>
          </p:nvPr>
        </p:nvGraphicFramePr>
        <p:xfrm>
          <a:off x="811213" y="5697538"/>
          <a:ext cx="4552950" cy="469900"/>
        </p:xfrm>
        <a:graphic>
          <a:graphicData uri="http://schemas.openxmlformats.org/presentationml/2006/ole">
            <mc:AlternateContent xmlns:mc="http://schemas.openxmlformats.org/markup-compatibility/2006">
              <mc:Choice xmlns:v="urn:schemas-microsoft-com:vml" Requires="v">
                <p:oleObj spid="_x0000_s23875" name="Equation" r:id="rId3" imgW="2336760" imgH="241200" progId="Equation.DSMT4">
                  <p:embed/>
                </p:oleObj>
              </mc:Choice>
              <mc:Fallback>
                <p:oleObj name="Equation" r:id="rId3" imgW="2336760" imgH="241200" progId="Equation.DSMT4">
                  <p:embed/>
                  <p:pic>
                    <p:nvPicPr>
                      <p:cNvPr id="0" name=""/>
                      <p:cNvPicPr/>
                      <p:nvPr/>
                    </p:nvPicPr>
                    <p:blipFill>
                      <a:blip r:embed="rId4"/>
                      <a:stretch>
                        <a:fillRect/>
                      </a:stretch>
                    </p:blipFill>
                    <p:spPr>
                      <a:xfrm>
                        <a:off x="811213" y="5697538"/>
                        <a:ext cx="4552950" cy="469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99311399"/>
              </p:ext>
            </p:extLst>
          </p:nvPr>
        </p:nvGraphicFramePr>
        <p:xfrm>
          <a:off x="865188" y="3030538"/>
          <a:ext cx="4445000" cy="2036762"/>
        </p:xfrm>
        <a:graphic>
          <a:graphicData uri="http://schemas.openxmlformats.org/presentationml/2006/ole">
            <mc:AlternateContent xmlns:mc="http://schemas.openxmlformats.org/markup-compatibility/2006">
              <mc:Choice xmlns:v="urn:schemas-microsoft-com:vml" Requires="v">
                <p:oleObj spid="_x0000_s23876" name="Equation" r:id="rId5" imgW="3162240" imgH="1447560" progId="Equation.DSMT4">
                  <p:embed/>
                </p:oleObj>
              </mc:Choice>
              <mc:Fallback>
                <p:oleObj name="Equation" r:id="rId5" imgW="3162240" imgH="1447560" progId="Equation.DSMT4">
                  <p:embed/>
                  <p:pic>
                    <p:nvPicPr>
                      <p:cNvPr id="0" name=""/>
                      <p:cNvPicPr/>
                      <p:nvPr/>
                    </p:nvPicPr>
                    <p:blipFill>
                      <a:blip r:embed="rId6"/>
                      <a:stretch>
                        <a:fillRect/>
                      </a:stretch>
                    </p:blipFill>
                    <p:spPr>
                      <a:xfrm>
                        <a:off x="865188" y="3030538"/>
                        <a:ext cx="4445000" cy="2036762"/>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6096000" y="2453422"/>
            <a:ext cx="4866751" cy="3633000"/>
          </a:xfrm>
          <a:prstGeom prst="rect">
            <a:avLst/>
          </a:prstGeom>
        </p:spPr>
      </p:pic>
    </p:spTree>
    <p:extLst>
      <p:ext uri="{BB962C8B-B14F-4D97-AF65-F5344CB8AC3E}">
        <p14:creationId xmlns:p14="http://schemas.microsoft.com/office/powerpoint/2010/main" val="2638931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a:endCxn id="6" idx="4"/>
              </p:cNvCxnSpPr>
              <p:nvPr/>
            </p:nvCxnSpPr>
            <p:spPr>
              <a:xfrm flipV="1">
                <a:off x="3380073" y="2694738"/>
                <a:ext cx="1014814" cy="18803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stCxn id="6" idx="4"/>
                <a:endCxn id="39" idx="1"/>
              </p:cNvCxnSpPr>
              <p:nvPr/>
            </p:nvCxnSpPr>
            <p:spPr>
              <a:xfrm>
                <a:off x="4394887" y="2694738"/>
                <a:ext cx="1120846" cy="188961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a:endCxn id="7" idx="3"/>
              </p:cNvCxnSpPr>
              <p:nvPr/>
            </p:nvCxnSpPr>
            <p:spPr>
              <a:xfrm flipV="1">
                <a:off x="4410863" y="3322097"/>
                <a:ext cx="1085896" cy="12622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a:endCxn id="7" idx="5"/>
              </p:cNvCxnSpPr>
              <p:nvPr/>
            </p:nvCxnSpPr>
            <p:spPr>
              <a:xfrm flipH="1" flipV="1">
                <a:off x="5566659" y="3322097"/>
                <a:ext cx="1245534" cy="126843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文本框 50"/>
              <p:cNvSpPr txBox="1"/>
              <p:nvPr/>
            </p:nvSpPr>
            <p:spPr>
              <a:xfrm>
                <a:off x="5311370" y="3965742"/>
                <a:ext cx="1136359" cy="369332"/>
              </a:xfrm>
              <a:prstGeom prst="rect">
                <a:avLst/>
              </a:prstGeom>
              <a:noFill/>
            </p:spPr>
            <p:txBody>
              <a:bodyPr wrap="square" rtlCol="0">
                <a:spAutoFit/>
              </a:bodyPr>
              <a:lstStyle/>
              <a:p>
                <a:r>
                  <a:rPr lang="en-SG" dirty="0" smtClean="0"/>
                  <a:t>(1-t)p</a:t>
                </a:r>
                <a:r>
                  <a:rPr lang="en-SG" baseline="-25000" dirty="0" smtClean="0"/>
                  <a:t>i-1</a:t>
                </a:r>
                <a:endParaRPr lang="en-SG" baseline="-25000" dirty="0"/>
              </a:p>
            </p:txBody>
          </p:sp>
          <p:sp>
            <p:nvSpPr>
              <p:cNvPr id="52" name="文本框 51"/>
              <p:cNvSpPr txBox="1"/>
              <p:nvPr/>
            </p:nvSpPr>
            <p:spPr>
              <a:xfrm>
                <a:off x="4108818" y="4076697"/>
                <a:ext cx="418704" cy="369332"/>
              </a:xfrm>
              <a:prstGeom prst="rect">
                <a:avLst/>
              </a:prstGeom>
              <a:noFill/>
            </p:spPr>
            <p:txBody>
              <a:bodyPr wrap="none" rtlCol="0">
                <a:spAutoFit/>
              </a:bodyPr>
              <a:lstStyle/>
              <a:p>
                <a:r>
                  <a:rPr lang="en-SG" dirty="0" err="1" smtClean="0"/>
                  <a:t>tp</a:t>
                </a:r>
                <a:r>
                  <a:rPr lang="en-SG" baseline="-25000" dirty="0" err="1" smtClean="0"/>
                  <a:t>i</a:t>
                </a:r>
                <a:endParaRPr lang="en-SG" baseline="-25000" dirty="0"/>
              </a:p>
            </p:txBody>
          </p: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sp>
            <p:nvSpPr>
              <p:cNvPr id="62" name="文本框 61"/>
              <p:cNvSpPr txBox="1"/>
              <p:nvPr/>
            </p:nvSpPr>
            <p:spPr>
              <a:xfrm>
                <a:off x="4775643" y="2569330"/>
                <a:ext cx="527709" cy="369332"/>
              </a:xfrm>
              <a:prstGeom prst="rect">
                <a:avLst/>
              </a:prstGeom>
              <a:noFill/>
            </p:spPr>
            <p:txBody>
              <a:bodyPr wrap="none" rtlCol="0">
                <a:spAutoFit/>
              </a:bodyPr>
              <a:lstStyle/>
              <a:p>
                <a:r>
                  <a:rPr lang="en-SG" b="1" dirty="0" smtClean="0"/>
                  <a:t>r</a:t>
                </a:r>
                <a:r>
                  <a:rPr lang="en-SG" dirty="0" smtClean="0"/>
                  <a:t>(u)</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1851340603"/>
              </p:ext>
            </p:extLst>
          </p:nvPr>
        </p:nvGraphicFramePr>
        <p:xfrm>
          <a:off x="3092692" y="5349054"/>
          <a:ext cx="4878033" cy="718470"/>
        </p:xfrm>
        <a:graphic>
          <a:graphicData uri="http://schemas.openxmlformats.org/presentationml/2006/ole">
            <mc:AlternateContent xmlns:mc="http://schemas.openxmlformats.org/markup-compatibility/2006">
              <mc:Choice xmlns:v="urn:schemas-microsoft-com:vml" Requires="v">
                <p:oleObj spid="_x0000_s24708" name="Equation" r:id="rId3" imgW="3276360" imgH="482400" progId="Equation.DSMT4">
                  <p:embed/>
                </p:oleObj>
              </mc:Choice>
              <mc:Fallback>
                <p:oleObj name="Equation" r:id="rId3" imgW="3276360" imgH="482400" progId="Equation.DSMT4">
                  <p:embed/>
                  <p:pic>
                    <p:nvPicPr>
                      <p:cNvPr id="0" name=""/>
                      <p:cNvPicPr/>
                      <p:nvPr/>
                    </p:nvPicPr>
                    <p:blipFill>
                      <a:blip r:embed="rId4"/>
                      <a:stretch>
                        <a:fillRect/>
                      </a:stretch>
                    </p:blipFill>
                    <p:spPr>
                      <a:xfrm>
                        <a:off x="3092692" y="5349054"/>
                        <a:ext cx="4878033" cy="718470"/>
                      </a:xfrm>
                      <a:prstGeom prst="rect">
                        <a:avLst/>
                      </a:prstGeom>
                    </p:spPr>
                  </p:pic>
                </p:oleObj>
              </mc:Fallback>
            </mc:AlternateContent>
          </a:graphicData>
        </a:graphic>
      </p:graphicFrame>
    </p:spTree>
    <p:extLst>
      <p:ext uri="{BB962C8B-B14F-4D97-AF65-F5344CB8AC3E}">
        <p14:creationId xmlns:p14="http://schemas.microsoft.com/office/powerpoint/2010/main" val="335163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p:cNvCxnSpPr>
              <p:nvPr/>
            </p:nvCxnSpPr>
            <p:spPr>
              <a:xfrm flipV="1">
                <a:off x="3380073" y="3583635"/>
                <a:ext cx="1046766" cy="9914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endCxn id="39" idx="1"/>
              </p:cNvCxnSpPr>
              <p:nvPr/>
            </p:nvCxnSpPr>
            <p:spPr>
              <a:xfrm>
                <a:off x="4444314" y="3583635"/>
                <a:ext cx="1071419" cy="100072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p:cNvCxnSpPr>
              <p:nvPr/>
            </p:nvCxnSpPr>
            <p:spPr>
              <a:xfrm flipV="1">
                <a:off x="4410863" y="3583635"/>
                <a:ext cx="1120846" cy="100072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p:cNvCxnSpPr>
              <p:nvPr/>
            </p:nvCxnSpPr>
            <p:spPr>
              <a:xfrm flipH="1" flipV="1">
                <a:off x="5531709" y="3583635"/>
                <a:ext cx="1280484" cy="100690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3717820921"/>
              </p:ext>
            </p:extLst>
          </p:nvPr>
        </p:nvGraphicFramePr>
        <p:xfrm>
          <a:off x="3794271" y="3008944"/>
          <a:ext cx="1548006" cy="522436"/>
        </p:xfrm>
        <a:graphic>
          <a:graphicData uri="http://schemas.openxmlformats.org/presentationml/2006/ole">
            <mc:AlternateContent xmlns:mc="http://schemas.openxmlformats.org/markup-compatibility/2006">
              <mc:Choice xmlns:v="urn:schemas-microsoft-com:vml" Requires="v">
                <p:oleObj spid="_x0000_s25860" name="Equation" r:id="rId3" imgW="1282680" imgH="431640" progId="Equation.DSMT4">
                  <p:embed/>
                </p:oleObj>
              </mc:Choice>
              <mc:Fallback>
                <p:oleObj name="Equation" r:id="rId3" imgW="1282680" imgH="431640" progId="Equation.DSMT4">
                  <p:embed/>
                  <p:pic>
                    <p:nvPicPr>
                      <p:cNvPr id="63" name="对象 62"/>
                      <p:cNvPicPr/>
                      <p:nvPr/>
                    </p:nvPicPr>
                    <p:blipFill>
                      <a:blip r:embed="rId4"/>
                      <a:stretch>
                        <a:fillRect/>
                      </a:stretch>
                    </p:blipFill>
                    <p:spPr>
                      <a:xfrm>
                        <a:off x="3794271" y="3008944"/>
                        <a:ext cx="1548006" cy="522436"/>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06558717"/>
              </p:ext>
            </p:extLst>
          </p:nvPr>
        </p:nvGraphicFramePr>
        <p:xfrm>
          <a:off x="5403312" y="4002114"/>
          <a:ext cx="1016000" cy="431800"/>
        </p:xfrm>
        <a:graphic>
          <a:graphicData uri="http://schemas.openxmlformats.org/presentationml/2006/ole">
            <mc:AlternateContent xmlns:mc="http://schemas.openxmlformats.org/markup-compatibility/2006">
              <mc:Choice xmlns:v="urn:schemas-microsoft-com:vml" Requires="v">
                <p:oleObj spid="_x0000_s25861" name="Equation" r:id="rId5" imgW="1015920" imgH="431640" progId="Equation.DSMT4">
                  <p:embed/>
                </p:oleObj>
              </mc:Choice>
              <mc:Fallback>
                <p:oleObj name="Equation" r:id="rId5" imgW="1015920" imgH="431640" progId="Equation.DSMT4">
                  <p:embed/>
                  <p:pic>
                    <p:nvPicPr>
                      <p:cNvPr id="0" name=""/>
                      <p:cNvPicPr/>
                      <p:nvPr/>
                    </p:nvPicPr>
                    <p:blipFill>
                      <a:blip r:embed="rId6"/>
                      <a:stretch>
                        <a:fillRect/>
                      </a:stretch>
                    </p:blipFill>
                    <p:spPr>
                      <a:xfrm>
                        <a:off x="5403312" y="4002114"/>
                        <a:ext cx="1016000" cy="431800"/>
                      </a:xfrm>
                      <a:prstGeom prst="rect">
                        <a:avLst/>
                      </a:prstGeom>
                    </p:spPr>
                  </p:pic>
                </p:oleObj>
              </mc:Fallback>
            </mc:AlternateContent>
          </a:graphicData>
        </a:graphic>
      </p:graphicFrame>
      <p:cxnSp>
        <p:nvCxnSpPr>
          <p:cNvPr id="18" name="曲线连接符 17"/>
          <p:cNvCxnSpPr/>
          <p:nvPr/>
        </p:nvCxnSpPr>
        <p:spPr>
          <a:xfrm rot="5400000" flipH="1" flipV="1">
            <a:off x="4828990" y="3620359"/>
            <a:ext cx="274501" cy="965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a:off x="5342277" y="3805882"/>
            <a:ext cx="282086" cy="196232"/>
          </a:xfrm>
          <a:prstGeom prst="curvedConnector3">
            <a:avLst>
              <a:gd name="adj1" fmla="val 98186"/>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916729" y="5232734"/>
            <a:ext cx="1580882" cy="369332"/>
          </a:xfrm>
          <a:prstGeom prst="rect">
            <a:avLst/>
          </a:prstGeom>
          <a:noFill/>
        </p:spPr>
        <p:txBody>
          <a:bodyPr wrap="none" rtlCol="0">
            <a:spAutoFit/>
          </a:bodyPr>
          <a:lstStyle/>
          <a:p>
            <a:r>
              <a:rPr lang="en-SG" dirty="0" smtClean="0"/>
              <a:t>Basis functions</a:t>
            </a:r>
            <a:endParaRPr lang="en-SG" dirty="0"/>
          </a:p>
        </p:txBody>
      </p:sp>
    </p:spTree>
    <p:extLst>
      <p:ext uri="{BB962C8B-B14F-4D97-AF65-F5344CB8AC3E}">
        <p14:creationId xmlns:p14="http://schemas.microsoft.com/office/powerpoint/2010/main" val="4058368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a:xfrm>
            <a:off x="838200" y="1815418"/>
            <a:ext cx="10515600" cy="2987508"/>
          </a:xfrm>
        </p:spPr>
        <p:txBody>
          <a:bodyPr>
            <a:normAutofit lnSpcReduction="10000"/>
          </a:bodyPr>
          <a:lstStyle/>
          <a:p>
            <a:r>
              <a:rPr lang="en-US" dirty="0" smtClean="0"/>
              <a:t>Given a knot vector (0,0,0,0,1,2,2,2,2), for 0-degree, there are 8 pieces of basis function. For 1-degree there are 7 pieces of basis function, and for 2-degree there are only 6, and so on.</a:t>
            </a:r>
          </a:p>
          <a:p>
            <a:r>
              <a:rPr lang="en-SG" dirty="0"/>
              <a:t>An order </a:t>
            </a:r>
            <a:r>
              <a:rPr lang="en-SG" i="1" dirty="0"/>
              <a:t>k</a:t>
            </a:r>
            <a:r>
              <a:rPr lang="en-SG" dirty="0"/>
              <a:t> open uniform B-spline with </a:t>
            </a:r>
            <a:r>
              <a:rPr lang="en-SG" i="1" dirty="0"/>
              <a:t>n</a:t>
            </a:r>
            <a:r>
              <a:rPr lang="en-SG" dirty="0"/>
              <a:t>+1=</a:t>
            </a:r>
            <a:r>
              <a:rPr lang="en-SG" i="1" dirty="0"/>
              <a:t>k</a:t>
            </a:r>
            <a:r>
              <a:rPr lang="en-SG" dirty="0"/>
              <a:t> points is the Bezier curve of order </a:t>
            </a:r>
            <a:r>
              <a:rPr lang="en-SG" i="1" dirty="0"/>
              <a:t>k</a:t>
            </a:r>
            <a:r>
              <a:rPr lang="en-SG" dirty="0"/>
              <a:t>. </a:t>
            </a:r>
            <a:endParaRPr lang="en-SG" dirty="0" smtClean="0"/>
          </a:p>
          <a:p>
            <a:r>
              <a:rPr lang="en-SG" dirty="0"/>
              <a:t>For a given degree </a:t>
            </a:r>
            <a:r>
              <a:rPr lang="en-SG" i="1" dirty="0"/>
              <a:t>k</a:t>
            </a:r>
            <a:r>
              <a:rPr lang="en-SG" dirty="0"/>
              <a:t>, the basis functions are simply shifted versions of one another. </a:t>
            </a:r>
          </a:p>
          <a:p>
            <a:endParaRPr lang="en-US" dirty="0" smtClean="0"/>
          </a:p>
          <a:p>
            <a:pPr marL="0" indent="0">
              <a:buNone/>
            </a:pPr>
            <a:endParaRPr lang="en-SG" dirty="0"/>
          </a:p>
        </p:txBody>
      </p:sp>
      <p:grpSp>
        <p:nvGrpSpPr>
          <p:cNvPr id="66" name="组合 65"/>
          <p:cNvGrpSpPr/>
          <p:nvPr/>
        </p:nvGrpSpPr>
        <p:grpSpPr>
          <a:xfrm>
            <a:off x="3953164" y="4433455"/>
            <a:ext cx="6954321" cy="2101554"/>
            <a:chOff x="1657350" y="4001858"/>
            <a:chExt cx="5984421" cy="1628386"/>
          </a:xfrm>
        </p:grpSpPr>
        <p:cxnSp>
          <p:nvCxnSpPr>
            <p:cNvPr id="5" name="直接连接符 4"/>
            <p:cNvCxnSpPr/>
            <p:nvPr/>
          </p:nvCxnSpPr>
          <p:spPr>
            <a:xfrm>
              <a:off x="1657350" y="5012871"/>
              <a:ext cx="5984421" cy="16329"/>
            </a:xfrm>
            <a:prstGeom prst="line">
              <a:avLst/>
            </a:prstGeom>
          </p:spPr>
          <p:style>
            <a:lnRef idx="1">
              <a:schemeClr val="accent1"/>
            </a:lnRef>
            <a:fillRef idx="0">
              <a:schemeClr val="accent1"/>
            </a:fillRef>
            <a:effectRef idx="0">
              <a:schemeClr val="accent1"/>
            </a:effectRef>
            <a:fontRef idx="minor">
              <a:schemeClr val="tx1"/>
            </a:fontRef>
          </p:style>
        </p:cxnSp>
        <p:sp>
          <p:nvSpPr>
            <p:cNvPr id="7" name="等腰三角形 6"/>
            <p:cNvSpPr/>
            <p:nvPr/>
          </p:nvSpPr>
          <p:spPr>
            <a:xfrm>
              <a:off x="3001735" y="5034643"/>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等腰三角形 7"/>
            <p:cNvSpPr/>
            <p:nvPr/>
          </p:nvSpPr>
          <p:spPr>
            <a:xfrm>
              <a:off x="3614054" y="5046890"/>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等腰三角形 8"/>
            <p:cNvSpPr/>
            <p:nvPr/>
          </p:nvSpPr>
          <p:spPr>
            <a:xfrm>
              <a:off x="4211137" y="5042809"/>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等腰三角形 9"/>
            <p:cNvSpPr/>
            <p:nvPr/>
          </p:nvSpPr>
          <p:spPr>
            <a:xfrm>
              <a:off x="4812026" y="5044168"/>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等腰三角形 10"/>
            <p:cNvSpPr/>
            <p:nvPr/>
          </p:nvSpPr>
          <p:spPr>
            <a:xfrm>
              <a:off x="5388774" y="505505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等腰三角形 11"/>
            <p:cNvSpPr/>
            <p:nvPr/>
          </p:nvSpPr>
          <p:spPr>
            <a:xfrm>
              <a:off x="5987678" y="505641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等腰三角形 12"/>
            <p:cNvSpPr/>
            <p:nvPr/>
          </p:nvSpPr>
          <p:spPr>
            <a:xfrm>
              <a:off x="6565131" y="506478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等腰三角形 13"/>
            <p:cNvSpPr/>
            <p:nvPr/>
          </p:nvSpPr>
          <p:spPr>
            <a:xfrm>
              <a:off x="7139002" y="506954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文本框 15"/>
            <p:cNvSpPr txBox="1"/>
            <p:nvPr/>
          </p:nvSpPr>
          <p:spPr>
            <a:xfrm>
              <a:off x="2313136" y="5249643"/>
              <a:ext cx="301686" cy="369332"/>
            </a:xfrm>
            <a:prstGeom prst="rect">
              <a:avLst/>
            </a:prstGeom>
            <a:noFill/>
          </p:spPr>
          <p:txBody>
            <a:bodyPr wrap="none" rtlCol="0">
              <a:spAutoFit/>
            </a:bodyPr>
            <a:lstStyle/>
            <a:p>
              <a:r>
                <a:rPr lang="en-US" dirty="0" smtClean="0"/>
                <a:t>0</a:t>
              </a:r>
              <a:endParaRPr lang="en-SG" dirty="0"/>
            </a:p>
          </p:txBody>
        </p:sp>
        <p:sp>
          <p:nvSpPr>
            <p:cNvPr id="17" name="文本框 16"/>
            <p:cNvSpPr txBox="1"/>
            <p:nvPr/>
          </p:nvSpPr>
          <p:spPr>
            <a:xfrm>
              <a:off x="2897588" y="5249643"/>
              <a:ext cx="301686" cy="369332"/>
            </a:xfrm>
            <a:prstGeom prst="rect">
              <a:avLst/>
            </a:prstGeom>
            <a:noFill/>
          </p:spPr>
          <p:txBody>
            <a:bodyPr wrap="none" rtlCol="0">
              <a:spAutoFit/>
            </a:bodyPr>
            <a:lstStyle/>
            <a:p>
              <a:r>
                <a:rPr lang="en-US" dirty="0" smtClean="0"/>
                <a:t>0</a:t>
              </a:r>
              <a:endParaRPr lang="en-SG" dirty="0"/>
            </a:p>
          </p:txBody>
        </p:sp>
        <p:sp>
          <p:nvSpPr>
            <p:cNvPr id="18" name="文本框 17"/>
            <p:cNvSpPr txBox="1"/>
            <p:nvPr/>
          </p:nvSpPr>
          <p:spPr>
            <a:xfrm>
              <a:off x="3489574" y="5249643"/>
              <a:ext cx="301686" cy="369332"/>
            </a:xfrm>
            <a:prstGeom prst="rect">
              <a:avLst/>
            </a:prstGeom>
            <a:noFill/>
          </p:spPr>
          <p:txBody>
            <a:bodyPr wrap="none" rtlCol="0">
              <a:spAutoFit/>
            </a:bodyPr>
            <a:lstStyle/>
            <a:p>
              <a:r>
                <a:rPr lang="en-US" dirty="0" smtClean="0"/>
                <a:t>0</a:t>
              </a:r>
              <a:endParaRPr lang="en-SG" dirty="0"/>
            </a:p>
          </p:txBody>
        </p:sp>
        <p:sp>
          <p:nvSpPr>
            <p:cNvPr id="19" name="文本框 18"/>
            <p:cNvSpPr txBox="1"/>
            <p:nvPr/>
          </p:nvSpPr>
          <p:spPr>
            <a:xfrm>
              <a:off x="4084982" y="5249643"/>
              <a:ext cx="305131" cy="286176"/>
            </a:xfrm>
            <a:prstGeom prst="rect">
              <a:avLst/>
            </a:prstGeom>
            <a:noFill/>
          </p:spPr>
          <p:txBody>
            <a:bodyPr wrap="none" rtlCol="0">
              <a:spAutoFit/>
            </a:bodyPr>
            <a:lstStyle/>
            <a:p>
              <a:r>
                <a:rPr lang="en-US" dirty="0" smtClean="0"/>
                <a:t>0 </a:t>
              </a:r>
              <a:endParaRPr lang="en-SG" dirty="0"/>
            </a:p>
          </p:txBody>
        </p:sp>
        <p:sp>
          <p:nvSpPr>
            <p:cNvPr id="20" name="文本框 19"/>
            <p:cNvSpPr txBox="1"/>
            <p:nvPr/>
          </p:nvSpPr>
          <p:spPr>
            <a:xfrm>
              <a:off x="4683835" y="5260912"/>
              <a:ext cx="301686" cy="369332"/>
            </a:xfrm>
            <a:prstGeom prst="rect">
              <a:avLst/>
            </a:prstGeom>
            <a:noFill/>
          </p:spPr>
          <p:txBody>
            <a:bodyPr wrap="none" rtlCol="0">
              <a:spAutoFit/>
            </a:bodyPr>
            <a:lstStyle/>
            <a:p>
              <a:r>
                <a:rPr lang="en-US" dirty="0" smtClean="0"/>
                <a:t>1</a:t>
              </a:r>
              <a:endParaRPr lang="en-SG" dirty="0"/>
            </a:p>
          </p:txBody>
        </p:sp>
        <p:sp>
          <p:nvSpPr>
            <p:cNvPr id="21" name="文本框 20"/>
            <p:cNvSpPr txBox="1"/>
            <p:nvPr/>
          </p:nvSpPr>
          <p:spPr>
            <a:xfrm>
              <a:off x="5282688" y="5254161"/>
              <a:ext cx="301686" cy="369332"/>
            </a:xfrm>
            <a:prstGeom prst="rect">
              <a:avLst/>
            </a:prstGeom>
            <a:noFill/>
          </p:spPr>
          <p:txBody>
            <a:bodyPr wrap="none" rtlCol="0">
              <a:spAutoFit/>
            </a:bodyPr>
            <a:lstStyle/>
            <a:p>
              <a:r>
                <a:rPr lang="en-US" dirty="0" smtClean="0"/>
                <a:t>2</a:t>
              </a:r>
              <a:endParaRPr lang="en-SG" dirty="0"/>
            </a:p>
          </p:txBody>
        </p:sp>
        <p:sp>
          <p:nvSpPr>
            <p:cNvPr id="22" name="文本框 21"/>
            <p:cNvSpPr txBox="1"/>
            <p:nvPr/>
          </p:nvSpPr>
          <p:spPr>
            <a:xfrm>
              <a:off x="5892719" y="5251658"/>
              <a:ext cx="301686" cy="369332"/>
            </a:xfrm>
            <a:prstGeom prst="rect">
              <a:avLst/>
            </a:prstGeom>
            <a:noFill/>
          </p:spPr>
          <p:txBody>
            <a:bodyPr wrap="none" rtlCol="0">
              <a:spAutoFit/>
            </a:bodyPr>
            <a:lstStyle/>
            <a:p>
              <a:r>
                <a:rPr lang="en-US" dirty="0" smtClean="0"/>
                <a:t>2</a:t>
              </a:r>
              <a:endParaRPr lang="en-SG" dirty="0"/>
            </a:p>
          </p:txBody>
        </p:sp>
        <p:sp>
          <p:nvSpPr>
            <p:cNvPr id="23" name="文本框 22"/>
            <p:cNvSpPr txBox="1"/>
            <p:nvPr/>
          </p:nvSpPr>
          <p:spPr>
            <a:xfrm>
              <a:off x="6454028" y="5258814"/>
              <a:ext cx="301686" cy="369332"/>
            </a:xfrm>
            <a:prstGeom prst="rect">
              <a:avLst/>
            </a:prstGeom>
            <a:noFill/>
          </p:spPr>
          <p:txBody>
            <a:bodyPr wrap="none" rtlCol="0">
              <a:spAutoFit/>
            </a:bodyPr>
            <a:lstStyle/>
            <a:p>
              <a:r>
                <a:rPr lang="en-US" dirty="0" smtClean="0"/>
                <a:t>2</a:t>
              </a:r>
              <a:endParaRPr lang="en-SG" dirty="0"/>
            </a:p>
          </p:txBody>
        </p:sp>
        <p:sp>
          <p:nvSpPr>
            <p:cNvPr id="24" name="文本框 23"/>
            <p:cNvSpPr txBox="1"/>
            <p:nvPr/>
          </p:nvSpPr>
          <p:spPr>
            <a:xfrm>
              <a:off x="7001677" y="5258814"/>
              <a:ext cx="301686" cy="369332"/>
            </a:xfrm>
            <a:prstGeom prst="rect">
              <a:avLst/>
            </a:prstGeom>
            <a:noFill/>
          </p:spPr>
          <p:txBody>
            <a:bodyPr wrap="none" rtlCol="0">
              <a:spAutoFit/>
            </a:bodyPr>
            <a:lstStyle/>
            <a:p>
              <a:r>
                <a:rPr lang="en-US" dirty="0" smtClean="0"/>
                <a:t>2</a:t>
              </a:r>
              <a:endParaRPr lang="en-SG" dirty="0"/>
            </a:p>
          </p:txBody>
        </p:sp>
        <p:cxnSp>
          <p:nvCxnSpPr>
            <p:cNvPr id="28" name="直接连接符 27"/>
            <p:cNvCxnSpPr/>
            <p:nvPr/>
          </p:nvCxnSpPr>
          <p:spPr>
            <a:xfrm flipV="1">
              <a:off x="4211137" y="4065813"/>
              <a:ext cx="551905" cy="816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763042" y="4065813"/>
              <a:ext cx="62103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流程图: 接点 30"/>
            <p:cNvSpPr/>
            <p:nvPr/>
          </p:nvSpPr>
          <p:spPr>
            <a:xfrm>
              <a:off x="2408463" y="4033157"/>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2" name="等腰三角形 31"/>
            <p:cNvSpPr/>
            <p:nvPr/>
          </p:nvSpPr>
          <p:spPr>
            <a:xfrm>
              <a:off x="2432955" y="5021036"/>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流程图: 接点 34"/>
            <p:cNvSpPr/>
            <p:nvPr/>
          </p:nvSpPr>
          <p:spPr>
            <a:xfrm>
              <a:off x="2952204" y="4026352"/>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6" name="流程图: 接点 35"/>
            <p:cNvSpPr/>
            <p:nvPr/>
          </p:nvSpPr>
          <p:spPr>
            <a:xfrm>
              <a:off x="3552822" y="4033156"/>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7" name="流程图: 接点 36"/>
            <p:cNvSpPr/>
            <p:nvPr/>
          </p:nvSpPr>
          <p:spPr>
            <a:xfrm>
              <a:off x="5890252" y="4001858"/>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8" name="流程图: 接点 37"/>
            <p:cNvSpPr/>
            <p:nvPr/>
          </p:nvSpPr>
          <p:spPr>
            <a:xfrm>
              <a:off x="6429642" y="4004581"/>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9" name="流程图: 接点 38"/>
            <p:cNvSpPr/>
            <p:nvPr/>
          </p:nvSpPr>
          <p:spPr>
            <a:xfrm>
              <a:off x="7067660" y="4004585"/>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cxnSp>
          <p:nvCxnSpPr>
            <p:cNvPr id="41" name="直接连接符 40"/>
            <p:cNvCxnSpPr/>
            <p:nvPr/>
          </p:nvCxnSpPr>
          <p:spPr>
            <a:xfrm flipV="1">
              <a:off x="2463979" y="4026352"/>
              <a:ext cx="565785"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4"/>
              <a:endCxn id="8" idx="0"/>
            </p:cNvCxnSpPr>
            <p:nvPr/>
          </p:nvCxnSpPr>
          <p:spPr>
            <a:xfrm>
              <a:off x="3005272" y="4116159"/>
              <a:ext cx="631642"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19153" y="4039961"/>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09430" y="4129768"/>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640998" y="4107506"/>
              <a:ext cx="550432" cy="92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06783" y="4097112"/>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227577" y="4069594"/>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811737" y="4066675"/>
              <a:ext cx="566219" cy="946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822441" y="4081134"/>
              <a:ext cx="553686" cy="949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55900" y="4086227"/>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5" idx="0"/>
            </p:cNvCxnSpPr>
            <p:nvPr/>
          </p:nvCxnSpPr>
          <p:spPr>
            <a:xfrm flipV="1">
              <a:off x="5372370" y="4045406"/>
              <a:ext cx="601982" cy="1018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940760" y="4114093"/>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38" idx="5"/>
            </p:cNvCxnSpPr>
            <p:nvPr/>
          </p:nvCxnSpPr>
          <p:spPr>
            <a:xfrm flipV="1">
              <a:off x="6004320" y="4081236"/>
              <a:ext cx="515915" cy="935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493510" y="4102551"/>
              <a:ext cx="647970" cy="930731"/>
            </a:xfrm>
            <a:prstGeom prst="line">
              <a:avLst/>
            </a:prstGeom>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a:xfrm>
              <a:off x="2432957" y="4094388"/>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任意多边形 60"/>
            <p:cNvSpPr/>
            <p:nvPr/>
          </p:nvSpPr>
          <p:spPr>
            <a:xfrm>
              <a:off x="3036166" y="4095749"/>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任意多边形 61"/>
            <p:cNvSpPr/>
            <p:nvPr/>
          </p:nvSpPr>
          <p:spPr>
            <a:xfrm>
              <a:off x="3640861" y="4120240"/>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任意多边形 62"/>
            <p:cNvSpPr/>
            <p:nvPr/>
          </p:nvSpPr>
          <p:spPr>
            <a:xfrm>
              <a:off x="4245981"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任意多边形 63"/>
            <p:cNvSpPr/>
            <p:nvPr/>
          </p:nvSpPr>
          <p:spPr>
            <a:xfrm>
              <a:off x="4815980"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任意多边形 64"/>
            <p:cNvSpPr/>
            <p:nvPr/>
          </p:nvSpPr>
          <p:spPr>
            <a:xfrm>
              <a:off x="5372370" y="412889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16511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NURBS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804071" cy="4351338"/>
              </a:xfrm>
            </p:spPr>
            <p:txBody>
              <a:bodyPr>
                <a:normAutofit/>
              </a:bodyPr>
              <a:lstStyle/>
              <a:p>
                <a:r>
                  <a:rPr lang="en-SG" dirty="0" smtClean="0"/>
                  <a:t>Any B-spline whose knot vector is neither uniform nor open uniform is non-uniform. </a:t>
                </a:r>
              </a:p>
              <a:p>
                <a:r>
                  <a:rPr lang="en-US" dirty="0" smtClean="0"/>
                  <a:t>An uniform knot vector example</a:t>
                </a:r>
              </a:p>
              <a:p>
                <a:pPr marL="0" indent="0">
                  <a:buNone/>
                </a:pPr>
                <a14:m>
                  <m:oMathPara xmlns:m="http://schemas.openxmlformats.org/officeDocument/2006/math">
                    <m:oMathParaPr>
                      <m:jc m:val="centerGroup"/>
                    </m:oMathParaPr>
                    <m:oMath xmlns:m="http://schemas.openxmlformats.org/officeDocument/2006/math">
                      <m:d>
                        <m:dPr>
                          <m:ctrlPr>
                            <a:rPr lang="en-SG" b="0" i="1" smtClean="0">
                              <a:latin typeface="Cambria Math" panose="02040503050406030204" pitchFamily="18" charset="0"/>
                            </a:rPr>
                          </m:ctrlPr>
                        </m:dPr>
                        <m:e>
                          <m:r>
                            <a:rPr lang="en-SG" b="0" i="1" smtClean="0">
                              <a:latin typeface="Cambria Math" panose="02040503050406030204" pitchFamily="18" charset="0"/>
                            </a:rPr>
                            <m:t>1,2,3,4,5,6,7</m:t>
                          </m:r>
                        </m:e>
                      </m:d>
                      <m:r>
                        <a:rPr lang="en-SG" b="0" i="1" smtClean="0">
                          <a:latin typeface="Cambria Math" panose="02040503050406030204" pitchFamily="18" charset="0"/>
                        </a:rPr>
                        <m:t>,(0,0.25,0.5,0.75,1.0)</m:t>
                      </m:r>
                    </m:oMath>
                  </m:oMathPara>
                </a14:m>
                <a:endParaRPr lang="en-US" dirty="0"/>
              </a:p>
              <a:p>
                <a:r>
                  <a:rPr lang="en-US" dirty="0" smtClean="0"/>
                  <a:t>An open 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b="0" i="1" smtClean="0">
                              <a:latin typeface="Cambria Math" panose="02040503050406030204" pitchFamily="18" charset="0"/>
                            </a:rPr>
                            <m:t>0,0,0,0</m:t>
                          </m:r>
                          <m:r>
                            <a:rPr lang="en-SG" i="1">
                              <a:latin typeface="Cambria Math" panose="02040503050406030204" pitchFamily="18" charset="0"/>
                            </a:rPr>
                            <m:t>1,2,3,4,</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e>
                      </m:d>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0.5,0</m:t>
                      </m:r>
                      <m:r>
                        <a:rPr lang="en-SG" i="1">
                          <a:latin typeface="Cambria Math" panose="02040503050406030204" pitchFamily="18" charset="0"/>
                        </a:rPr>
                        <m:t>.</m:t>
                      </m:r>
                      <m:r>
                        <a:rPr lang="en-SG" b="0" i="1" smtClean="0">
                          <a:latin typeface="Cambria Math" panose="02040503050406030204" pitchFamily="18" charset="0"/>
                        </a:rPr>
                        <m:t>5,0.5</m:t>
                      </m:r>
                      <m:r>
                        <a:rPr lang="en-SG" i="1">
                          <a:latin typeface="Cambria Math" panose="02040503050406030204" pitchFamily="18" charset="0"/>
                        </a:rPr>
                        <m:t>)</m:t>
                      </m:r>
                    </m:oMath>
                  </m:oMathPara>
                </a14:m>
                <a:endParaRPr lang="en-US" dirty="0"/>
              </a:p>
              <a:p>
                <a:r>
                  <a:rPr lang="en-US" dirty="0" smtClean="0"/>
                  <a:t>A non-uniform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i="1">
                              <a:latin typeface="Cambria Math" panose="02040503050406030204" pitchFamily="18" charset="0"/>
                            </a:rPr>
                            <m:t>1</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2,</m:t>
                          </m:r>
                          <m:r>
                            <a:rPr lang="en-SG" b="0" i="1" smtClean="0">
                              <a:latin typeface="Cambria Math" panose="02040503050406030204" pitchFamily="18" charset="0"/>
                            </a:rPr>
                            <m:t>2,</m:t>
                          </m:r>
                          <m:r>
                            <a:rPr lang="en-SG" i="1">
                              <a:latin typeface="Cambria Math" panose="02040503050406030204" pitchFamily="18" charset="0"/>
                            </a:rPr>
                            <m:t>3,4,5,6</m:t>
                          </m:r>
                          <m:r>
                            <a:rPr lang="en-SG" b="0" i="1" smtClean="0">
                              <a:latin typeface="Cambria Math" panose="02040503050406030204" pitchFamily="18" charset="0"/>
                            </a:rPr>
                            <m:t>,6</m:t>
                          </m:r>
                          <m:r>
                            <a:rPr lang="en-SG" i="1">
                              <a:latin typeface="Cambria Math" panose="02040503050406030204" pitchFamily="18" charset="0"/>
                            </a:rPr>
                            <m:t>,7</m:t>
                          </m:r>
                        </m:e>
                      </m:d>
                      <m:r>
                        <a:rPr lang="en-SG" i="1">
                          <a:latin typeface="Cambria Math" panose="02040503050406030204" pitchFamily="18" charset="0"/>
                        </a:rPr>
                        <m:t>,(0</m:t>
                      </m:r>
                      <m:r>
                        <a:rPr lang="en-SG" b="0" i="1" smtClean="0">
                          <a:latin typeface="Cambria Math" panose="02040503050406030204" pitchFamily="18" charset="0"/>
                        </a:rPr>
                        <m:t>.2</m:t>
                      </m:r>
                      <m:r>
                        <a:rPr lang="en-SG" i="1">
                          <a:latin typeface="Cambria Math" panose="02040503050406030204" pitchFamily="18" charset="0"/>
                        </a:rPr>
                        <m:t>,0.</m:t>
                      </m:r>
                      <m:r>
                        <a:rPr lang="en-SG" i="1" smtClean="0">
                          <a:latin typeface="Cambria Math" panose="02040503050406030204" pitchFamily="18" charset="0"/>
                        </a:rPr>
                        <m:t> </m:t>
                      </m:r>
                      <m:r>
                        <a:rPr lang="en-SG" i="1">
                          <a:latin typeface="Cambria Math" panose="02040503050406030204" pitchFamily="18" charset="0"/>
                        </a:rPr>
                        <m:t>5,</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2,5.8,5.8</m:t>
                      </m:r>
                      <m:r>
                        <a:rPr lang="en-SG" i="1">
                          <a:latin typeface="Cambria Math" panose="02040503050406030204" pitchFamily="18" charset="0"/>
                        </a:rPr>
                        <m:t>)</m:t>
                      </m:r>
                    </m:oMath>
                  </m:oMathPara>
                </a14:m>
                <a:endParaRPr lang="en-US" dirty="0"/>
              </a:p>
              <a:p>
                <a:pPr marL="0" indent="0">
                  <a:buNone/>
                </a:pPr>
                <a:endParaRPr 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804071" cy="4351338"/>
              </a:xfrm>
              <a:blipFill>
                <a:blip r:embed="rId2"/>
                <a:stretch>
                  <a:fillRect l="-959" t="-2241"/>
                </a:stretch>
              </a:blipFill>
            </p:spPr>
            <p:txBody>
              <a:bodyPr/>
              <a:lstStyle/>
              <a:p>
                <a:r>
                  <a:rPr lang="en-SG">
                    <a:noFill/>
                  </a:rPr>
                  <a:t> </a:t>
                </a:r>
              </a:p>
            </p:txBody>
          </p:sp>
        </mc:Fallback>
      </mc:AlternateContent>
    </p:spTree>
    <p:extLst>
      <p:ext uri="{BB962C8B-B14F-4D97-AF65-F5344CB8AC3E}">
        <p14:creationId xmlns:p14="http://schemas.microsoft.com/office/powerpoint/2010/main" val="1795151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600200"/>
            <a:ext cx="10515600" cy="4576763"/>
          </a:xfrm>
        </p:spPr>
        <p:txBody>
          <a:bodyPr/>
          <a:lstStyle/>
          <a:p>
            <a:r>
              <a:rPr lang="en-SG" dirty="0"/>
              <a:t>Any </a:t>
            </a:r>
            <a:r>
              <a:rPr lang="en-US" dirty="0"/>
              <a:t>basis function can be represented by algebraic ratio of two polynomials is rational, which has a form like</a:t>
            </a:r>
          </a:p>
          <a:p>
            <a:pPr marL="0" indent="0">
              <a:buNone/>
            </a:pPr>
            <a:endParaRPr lang="en-US" dirty="0" smtClean="0"/>
          </a:p>
          <a:p>
            <a:pPr marL="0" indent="0">
              <a:buNone/>
            </a:pPr>
            <a:endParaRPr lang="en-US" dirty="0" smtClean="0"/>
          </a:p>
          <a:p>
            <a:r>
              <a:rPr lang="en-US" dirty="0" smtClean="0"/>
              <a:t>Based </a:t>
            </a:r>
            <a:r>
              <a:rPr lang="en-US" dirty="0"/>
              <a:t>on </a:t>
            </a:r>
            <a:r>
              <a:rPr lang="en-US" dirty="0" smtClean="0"/>
              <a:t>rational basis </a:t>
            </a:r>
            <a:r>
              <a:rPr lang="en-US" dirty="0"/>
              <a:t>functions defined </a:t>
            </a:r>
            <a:r>
              <a:rPr lang="en-US" dirty="0" smtClean="0"/>
              <a:t>on </a:t>
            </a:r>
            <a:r>
              <a:rPr lang="en-US" dirty="0"/>
              <a:t>non-uniform knot vector, we get NURBS. It is short of Non-Uniform Rational Basic Spline</a:t>
            </a:r>
            <a:r>
              <a:rPr lang="en-US" dirty="0" smtClean="0"/>
              <a:t>.</a:t>
            </a:r>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588617228"/>
              </p:ext>
            </p:extLst>
          </p:nvPr>
        </p:nvGraphicFramePr>
        <p:xfrm>
          <a:off x="4837906" y="2351088"/>
          <a:ext cx="2536825" cy="1284287"/>
        </p:xfrm>
        <a:graphic>
          <a:graphicData uri="http://schemas.openxmlformats.org/presentationml/2006/ole">
            <mc:AlternateContent xmlns:mc="http://schemas.openxmlformats.org/markup-compatibility/2006">
              <mc:Choice xmlns:v="urn:schemas-microsoft-com:vml" Requires="v">
                <p:oleObj spid="_x0000_s28840" name="Equation" r:id="rId3" imgW="1257120" imgH="634680" progId="Equation.DSMT4">
                  <p:embed/>
                </p:oleObj>
              </mc:Choice>
              <mc:Fallback>
                <p:oleObj name="Equation" r:id="rId3" imgW="1257120" imgH="634680" progId="Equation.DSMT4">
                  <p:embed/>
                  <p:pic>
                    <p:nvPicPr>
                      <p:cNvPr id="0" name=""/>
                      <p:cNvPicPr/>
                      <p:nvPr/>
                    </p:nvPicPr>
                    <p:blipFill>
                      <a:blip r:embed="rId4"/>
                      <a:stretch>
                        <a:fillRect/>
                      </a:stretch>
                    </p:blipFill>
                    <p:spPr>
                      <a:xfrm>
                        <a:off x="4837906" y="2351088"/>
                        <a:ext cx="2536825" cy="12842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77412924"/>
              </p:ext>
            </p:extLst>
          </p:nvPr>
        </p:nvGraphicFramePr>
        <p:xfrm>
          <a:off x="4837906" y="4295775"/>
          <a:ext cx="2566988" cy="1692275"/>
        </p:xfrm>
        <a:graphic>
          <a:graphicData uri="http://schemas.openxmlformats.org/presentationml/2006/ole">
            <mc:AlternateContent xmlns:mc="http://schemas.openxmlformats.org/markup-compatibility/2006">
              <mc:Choice xmlns:v="urn:schemas-microsoft-com:vml" Requires="v">
                <p:oleObj spid="_x0000_s28841" name="Equation" r:id="rId5" imgW="1269720" imgH="838080" progId="Equation.DSMT4">
                  <p:embed/>
                </p:oleObj>
              </mc:Choice>
              <mc:Fallback>
                <p:oleObj name="Equation" r:id="rId5" imgW="1269720" imgH="838080" progId="Equation.DSMT4">
                  <p:embed/>
                  <p:pic>
                    <p:nvPicPr>
                      <p:cNvPr id="0" name=""/>
                      <p:cNvPicPr/>
                      <p:nvPr/>
                    </p:nvPicPr>
                    <p:blipFill>
                      <a:blip r:embed="rId6"/>
                      <a:stretch>
                        <a:fillRect/>
                      </a:stretch>
                    </p:blipFill>
                    <p:spPr>
                      <a:xfrm>
                        <a:off x="4837906" y="4295775"/>
                        <a:ext cx="2566988" cy="1692275"/>
                      </a:xfrm>
                      <a:prstGeom prst="rect">
                        <a:avLst/>
                      </a:prstGeom>
                    </p:spPr>
                  </p:pic>
                </p:oleObj>
              </mc:Fallback>
            </mc:AlternateContent>
          </a:graphicData>
        </a:graphic>
      </p:graphicFrame>
    </p:spTree>
    <p:extLst>
      <p:ext uri="{BB962C8B-B14F-4D97-AF65-F5344CB8AC3E}">
        <p14:creationId xmlns:p14="http://schemas.microsoft.com/office/powerpoint/2010/main" val="724152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825625"/>
            <a:ext cx="7424057" cy="4351338"/>
          </a:xfrm>
        </p:spPr>
        <p:txBody>
          <a:bodyPr>
            <a:normAutofit/>
          </a:bodyPr>
          <a:lstStyle/>
          <a:p>
            <a:r>
              <a:rPr lang="en-SG" dirty="0" smtClean="0"/>
              <a:t>NURBS </a:t>
            </a:r>
            <a:r>
              <a:rPr lang="en-SG" dirty="0"/>
              <a:t>is essentially B-spline in homogeneous coordinates, which is more </a:t>
            </a:r>
            <a:r>
              <a:rPr lang="en-SG" dirty="0" smtClean="0"/>
              <a:t>flexible </a:t>
            </a:r>
            <a:r>
              <a:rPr lang="en-SG" dirty="0"/>
              <a:t>than B-spline </a:t>
            </a:r>
            <a:r>
              <a:rPr lang="en-SG" dirty="0" smtClean="0"/>
              <a:t>through adding another set of (n+1) weights. Today it is actually </a:t>
            </a:r>
            <a:r>
              <a:rPr lang="en-SG" dirty="0"/>
              <a:t>an industry standard adopted by most of commercial CAD </a:t>
            </a:r>
            <a:r>
              <a:rPr lang="en-SG" dirty="0" smtClean="0"/>
              <a:t>systems.</a:t>
            </a:r>
            <a:r>
              <a:rPr lang="en-SG" dirty="0"/>
              <a:t> </a:t>
            </a:r>
            <a:endParaRPr lang="en-SG" dirty="0" smtClean="0"/>
          </a:p>
          <a:p>
            <a:r>
              <a:rPr lang="en-SG" dirty="0"/>
              <a:t>NURBS is the general form of the B-spline which incorporate open uniform and uniform B-splines as special cases </a:t>
            </a:r>
          </a:p>
          <a:p>
            <a:r>
              <a:rPr lang="en-US" dirty="0" smtClean="0"/>
              <a:t>Even can </a:t>
            </a:r>
            <a:r>
              <a:rPr lang="en-US" dirty="0"/>
              <a:t>be used to approximate a circle with knot vector(0,0,0,1/4,1/4,1/2,1/2,3/4,3/4,1,1,1)</a:t>
            </a:r>
            <a:endParaRPr lang="en-SG" dirty="0"/>
          </a:p>
          <a:p>
            <a:endParaRPr lang="en-SG" dirty="0"/>
          </a:p>
          <a:p>
            <a:endParaRPr lang="en-SG" dirty="0" smtClean="0"/>
          </a:p>
        </p:txBody>
      </p:sp>
      <p:pic>
        <p:nvPicPr>
          <p:cNvPr id="4" name="图片 3"/>
          <p:cNvPicPr>
            <a:picLocks noChangeAspect="1"/>
          </p:cNvPicPr>
          <p:nvPr/>
        </p:nvPicPr>
        <p:blipFill>
          <a:blip r:embed="rId2"/>
          <a:stretch>
            <a:fillRect/>
          </a:stretch>
        </p:blipFill>
        <p:spPr>
          <a:xfrm>
            <a:off x="8499976" y="2584378"/>
            <a:ext cx="3078747" cy="2505673"/>
          </a:xfrm>
          <a:prstGeom prst="rect">
            <a:avLst/>
          </a:prstGeom>
        </p:spPr>
      </p:pic>
    </p:spTree>
    <p:extLst>
      <p:ext uri="{BB962C8B-B14F-4D97-AF65-F5344CB8AC3E}">
        <p14:creationId xmlns:p14="http://schemas.microsoft.com/office/powerpoint/2010/main" val="3574189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SG" dirty="0" smtClean="0"/>
                  <a:t>A surface can be represented by both parametric and non-parametric methods. </a:t>
                </a:r>
              </a:p>
              <a:p>
                <a:r>
                  <a:rPr lang="en-SG" dirty="0" smtClean="0"/>
                  <a:t>For non-parametric</a:t>
                </a:r>
                <a:r>
                  <a:rPr lang="en-SG" dirty="0"/>
                  <a:t> (also has a name of implicit</a:t>
                </a:r>
                <a:r>
                  <a:rPr lang="en-SG" dirty="0" smtClean="0"/>
                  <a:t>) representation a surface is defined by a polynomial of three variables as</a:t>
                </a:r>
              </a:p>
              <a:p>
                <a:pPr marL="0" indent="0">
                  <a:buNone/>
                </a:pPr>
                <a:endParaRPr lang="en-US" dirty="0" smtClean="0"/>
              </a:p>
              <a:p>
                <a:pPr marL="0" indent="0">
                  <a:buNone/>
                </a:pPr>
                <a:endParaRPr lang="en-US" dirty="0"/>
              </a:p>
              <a:p>
                <a:pPr marL="0" indent="0">
                  <a:buNone/>
                </a:pPr>
                <a:r>
                  <a:rPr lang="en-US" dirty="0" smtClean="0"/>
                  <a:t>   in discrete situation, the surface will be described by </a:t>
                </a:r>
                <a:r>
                  <a:rPr lang="en-US" dirty="0" err="1" smtClean="0"/>
                  <a:t>xy</a:t>
                </a:r>
                <a:r>
                  <a:rPr lang="en-US" dirty="0" smtClean="0"/>
                  <a:t> grid of size</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+1)</m:t>
                    </m:r>
                  </m:oMath>
                </a14:m>
                <a:r>
                  <a:rPr lang="en-SG" dirty="0" smtClean="0"/>
                  <a:t> points. Implicit method is more powerful than parametric method because a lot of implicit surfaces don’t have any parametric from. Sometimes we also call implicit surfaces algebraic surfaces.</a:t>
                </a: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101" r="-1217"/>
                </a:stretch>
              </a:blipFill>
            </p:spPr>
            <p:txBody>
              <a:bodyPr/>
              <a:lstStyle/>
              <a:p>
                <a:r>
                  <a:rPr lang="en-SG">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932825981"/>
              </p:ext>
            </p:extLst>
          </p:nvPr>
        </p:nvGraphicFramePr>
        <p:xfrm>
          <a:off x="3612241" y="3513364"/>
          <a:ext cx="3989541" cy="975859"/>
        </p:xfrm>
        <a:graphic>
          <a:graphicData uri="http://schemas.openxmlformats.org/presentationml/2006/ole">
            <mc:AlternateContent xmlns:mc="http://schemas.openxmlformats.org/markup-compatibility/2006">
              <mc:Choice xmlns:v="urn:schemas-microsoft-com:vml" Requires="v">
                <p:oleObj spid="_x0000_s26756" name="Equation" r:id="rId4" imgW="1765080" imgH="431640" progId="Equation.DSMT4">
                  <p:embed/>
                </p:oleObj>
              </mc:Choice>
              <mc:Fallback>
                <p:oleObj name="Equation" r:id="rId4" imgW="1765080" imgH="431640" progId="Equation.DSMT4">
                  <p:embed/>
                  <p:pic>
                    <p:nvPicPr>
                      <p:cNvPr id="0" name=""/>
                      <p:cNvPicPr/>
                      <p:nvPr/>
                    </p:nvPicPr>
                    <p:blipFill>
                      <a:blip r:embed="rId5"/>
                      <a:stretch>
                        <a:fillRect/>
                      </a:stretch>
                    </p:blipFill>
                    <p:spPr>
                      <a:xfrm>
                        <a:off x="3612241" y="3513364"/>
                        <a:ext cx="3989541" cy="975859"/>
                      </a:xfrm>
                      <a:prstGeom prst="rect">
                        <a:avLst/>
                      </a:prstGeom>
                    </p:spPr>
                  </p:pic>
                </p:oleObj>
              </mc:Fallback>
            </mc:AlternateContent>
          </a:graphicData>
        </a:graphic>
      </p:graphicFrame>
    </p:spTree>
    <p:extLst>
      <p:ext uri="{BB962C8B-B14F-4D97-AF65-F5344CB8AC3E}">
        <p14:creationId xmlns:p14="http://schemas.microsoft.com/office/powerpoint/2010/main" val="995354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surface</a:t>
            </a:r>
          </a:p>
        </p:txBody>
      </p:sp>
      <p:sp>
        <p:nvSpPr>
          <p:cNvPr id="3" name="内容占位符 2"/>
          <p:cNvSpPr>
            <a:spLocks noGrp="1"/>
          </p:cNvSpPr>
          <p:nvPr>
            <p:ph idx="1"/>
          </p:nvPr>
        </p:nvSpPr>
        <p:spPr>
          <a:xfrm>
            <a:off x="764722" y="1597931"/>
            <a:ext cx="8199664" cy="4631419"/>
          </a:xfrm>
        </p:spPr>
        <p:txBody>
          <a:bodyPr>
            <a:normAutofit/>
          </a:bodyPr>
          <a:lstStyle/>
          <a:p>
            <a:r>
              <a:rPr lang="en-SG" dirty="0"/>
              <a:t>For parametric representation, a surface is defined by a set of functions, with the form like</a:t>
            </a:r>
          </a:p>
          <a:p>
            <a:endParaRPr lang="en-SG" dirty="0"/>
          </a:p>
          <a:p>
            <a:endParaRPr lang="en-SG" dirty="0"/>
          </a:p>
          <a:p>
            <a:endParaRPr lang="en-US" dirty="0"/>
          </a:p>
          <a:p>
            <a:pPr marL="0" indent="0">
              <a:buNone/>
            </a:pPr>
            <a:r>
              <a:rPr lang="en-SG" dirty="0"/>
              <a:t>   </a:t>
            </a:r>
            <a:endParaRPr lang="en-SG" dirty="0" smtClean="0"/>
          </a:p>
          <a:p>
            <a:pPr marL="0" indent="0">
              <a:buNone/>
            </a:pPr>
            <a:r>
              <a:rPr lang="en-SG" dirty="0" smtClean="0"/>
              <a:t>    If </a:t>
            </a:r>
            <a:r>
              <a:rPr lang="en-SG" dirty="0"/>
              <a:t>one parameter is fixed a curve will be got. It means with two spatial curves a surface could be built</a:t>
            </a:r>
            <a:r>
              <a:rPr lang="en-SG" dirty="0" smtClean="0"/>
              <a:t>.</a:t>
            </a:r>
            <a:r>
              <a:rPr lang="en-SG" dirty="0"/>
              <a:t> </a:t>
            </a:r>
          </a:p>
        </p:txBody>
      </p:sp>
      <p:graphicFrame>
        <p:nvGraphicFramePr>
          <p:cNvPr id="5" name="对象 4"/>
          <p:cNvGraphicFramePr>
            <a:graphicFrameLocks noChangeAspect="1"/>
          </p:cNvGraphicFramePr>
          <p:nvPr>
            <p:extLst>
              <p:ext uri="{D42A27DB-BD31-4B8C-83A1-F6EECF244321}">
                <p14:modId xmlns:p14="http://schemas.microsoft.com/office/powerpoint/2010/main" val="3685864552"/>
              </p:ext>
            </p:extLst>
          </p:nvPr>
        </p:nvGraphicFramePr>
        <p:xfrm>
          <a:off x="1223283" y="2632075"/>
          <a:ext cx="7185025" cy="1643063"/>
        </p:xfrm>
        <a:graphic>
          <a:graphicData uri="http://schemas.openxmlformats.org/presentationml/2006/ole">
            <mc:AlternateContent xmlns:mc="http://schemas.openxmlformats.org/markup-compatibility/2006">
              <mc:Choice xmlns:v="urn:schemas-microsoft-com:vml" Requires="v">
                <p:oleObj spid="_x0000_s29777" name="Equation" r:id="rId3" imgW="3111480" imgH="711000" progId="Equation.DSMT4">
                  <p:embed/>
                </p:oleObj>
              </mc:Choice>
              <mc:Fallback>
                <p:oleObj name="Equation" r:id="rId3" imgW="3111480" imgH="711000" progId="Equation.DSMT4">
                  <p:embed/>
                  <p:pic>
                    <p:nvPicPr>
                      <p:cNvPr id="0" name=""/>
                      <p:cNvPicPr/>
                      <p:nvPr/>
                    </p:nvPicPr>
                    <p:blipFill>
                      <a:blip r:embed="rId4"/>
                      <a:stretch>
                        <a:fillRect/>
                      </a:stretch>
                    </p:blipFill>
                    <p:spPr>
                      <a:xfrm>
                        <a:off x="1223283" y="2632075"/>
                        <a:ext cx="7185025" cy="1643063"/>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9021789" y="2053317"/>
            <a:ext cx="2711198" cy="2503259"/>
          </a:xfrm>
          <a:prstGeom prst="rect">
            <a:avLst/>
          </a:prstGeom>
        </p:spPr>
      </p:pic>
    </p:spTree>
    <p:extLst>
      <p:ext uri="{BB962C8B-B14F-4D97-AF65-F5344CB8AC3E}">
        <p14:creationId xmlns:p14="http://schemas.microsoft.com/office/powerpoint/2010/main" val="278179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351338"/>
              </a:xfrm>
            </p:spPr>
            <p:txBody>
              <a:bodyPr>
                <a:normAutofit/>
              </a:bodyPr>
              <a:lstStyle/>
              <a:p>
                <a:r>
                  <a:rPr lang="en-SG" dirty="0" smtClean="0"/>
                  <a:t>There are two types of surface</a:t>
                </a:r>
              </a:p>
              <a:p>
                <a:pPr lvl="1">
                  <a:buFont typeface="Wingdings" panose="05000000000000000000" pitchFamily="2" charset="2"/>
                  <a:buChar char="§"/>
                </a:pPr>
                <a:r>
                  <a:rPr lang="en-SG" dirty="0" smtClean="0"/>
                  <a:t>Analytical surface</a:t>
                </a:r>
              </a:p>
              <a:p>
                <a:pPr lvl="2">
                  <a:buFont typeface="Wingdings" panose="05000000000000000000" pitchFamily="2" charset="2"/>
                  <a:buChar char="ü"/>
                </a:pPr>
                <a:r>
                  <a:rPr lang="en-SG" dirty="0" smtClean="0"/>
                  <a:t>Plane</a:t>
                </a:r>
              </a:p>
              <a:p>
                <a:pPr lvl="2">
                  <a:buFont typeface="Wingdings" panose="05000000000000000000" pitchFamily="2" charset="2"/>
                  <a:buChar char="ü"/>
                </a:pPr>
                <a:r>
                  <a:rPr lang="en-SG" dirty="0" smtClean="0"/>
                  <a:t>Spherical surface</a:t>
                </a:r>
              </a:p>
              <a:p>
                <a:pPr lvl="2">
                  <a:buFont typeface="Wingdings" panose="05000000000000000000" pitchFamily="2" charset="2"/>
                  <a:buChar char="ü"/>
                </a:pPr>
                <a:r>
                  <a:rPr lang="en-SG" dirty="0" smtClean="0"/>
                  <a:t>Surface </a:t>
                </a:r>
                <a:r>
                  <a:rPr lang="en-SG" dirty="0"/>
                  <a:t>of </a:t>
                </a:r>
                <a:r>
                  <a:rPr lang="en-SG" dirty="0" smtClean="0"/>
                  <a:t>revolution: Generated </a:t>
                </a:r>
                <a:r>
                  <a:rPr lang="en-SG" dirty="0"/>
                  <a:t>by revolving a 2D closed curve around an axis. </a:t>
                </a:r>
                <a:r>
                  <a:rPr lang="en-SG" dirty="0" smtClean="0"/>
                  <a:t>With the equation of form like</a:t>
                </a:r>
              </a:p>
              <a:p>
                <a:pPr marL="914400" lvl="2" indent="0">
                  <a:buNone/>
                </a:pPr>
                <a14:m>
                  <m:oMathPara xmlns:m="http://schemas.openxmlformats.org/officeDocument/2006/math">
                    <m:oMathParaPr>
                      <m:jc m:val="centerGroup"/>
                    </m:oMathParaPr>
                    <m:oMath xmlns:m="http://schemas.openxmlformats.org/officeDocument/2006/math">
                      <m:r>
                        <a:rPr lang="en-SG" b="1" i="0" smtClean="0">
                          <a:latin typeface="Cambria Math" panose="02040503050406030204" pitchFamily="18" charset="0"/>
                        </a:rPr>
                        <m:t>𝐩</m:t>
                      </m:r>
                      <m:r>
                        <a:rPr lang="en-SG" b="0" i="0" smtClean="0">
                          <a:latin typeface="Cambria Math" panose="02040503050406030204" pitchFamily="18" charset="0"/>
                        </a:rPr>
                        <m:t>(</m:t>
                      </m:r>
                      <m:r>
                        <m:rPr>
                          <m:sty m:val="p"/>
                        </m:rPr>
                        <a:rPr lang="en-SG" b="0" i="0" smtClean="0">
                          <a:latin typeface="Cambria Math" panose="02040503050406030204" pitchFamily="18" charset="0"/>
                        </a:rPr>
                        <m:t>u</m:t>
                      </m:r>
                      <m:r>
                        <a:rPr lang="en-SG"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SG" b="0" i="1" smtClean="0">
                          <a:latin typeface="Cambria Math" panose="02040503050406030204" pitchFamily="18" charset="0"/>
                          <a:ea typeface="Cambria Math" panose="02040503050406030204" pitchFamily="18" charset="0"/>
                        </a:rPr>
                        <m:t>)</m:t>
                      </m:r>
                      <m:r>
                        <a:rPr lang="en-SG" i="1" smtClean="0">
                          <a:latin typeface="Cambria Math" panose="02040503050406030204" pitchFamily="18" charset="0"/>
                        </a:rPr>
                        <m:t>=</m:t>
                      </m:r>
                      <m:r>
                        <a:rPr lang="en-SG" b="0" i="1" smtClean="0">
                          <a:latin typeface="Cambria Math" panose="02040503050406030204" pitchFamily="18" charset="0"/>
                        </a:rPr>
                        <m:t>(</m:t>
                      </m:r>
                      <m:r>
                        <a:rPr lang="en-SG" b="0" i="1" smtClean="0">
                          <a:latin typeface="Cambria Math" panose="02040503050406030204" pitchFamily="18" charset="0"/>
                        </a:rPr>
                        <m:t>𝑥</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𝑦</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𝑐𝑜𝑠</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𝑦</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𝑢</m:t>
                          </m:r>
                        </m:e>
                      </m:d>
                      <m:r>
                        <a:rPr lang="en-SG" b="0" i="1" smtClean="0">
                          <a:latin typeface="Cambria Math" panose="02040503050406030204" pitchFamily="18" charset="0"/>
                          <a:ea typeface="Cambria Math" panose="02040503050406030204" pitchFamily="18" charset="0"/>
                        </a:rPr>
                        <m:t>𝑠𝑖𝑛</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oMath>
                  </m:oMathPara>
                </a14:m>
                <a:endParaRPr lang="en-SG" dirty="0" smtClean="0"/>
              </a:p>
              <a:p>
                <a:pPr lvl="2">
                  <a:buFont typeface="Wingdings" panose="05000000000000000000" pitchFamily="2" charset="2"/>
                  <a:buChar char="ü"/>
                </a:pPr>
                <a:r>
                  <a:rPr lang="en-SG" dirty="0" smtClean="0"/>
                  <a:t>Ruled </a:t>
                </a:r>
                <a:r>
                  <a:rPr lang="en-SG" dirty="0"/>
                  <a:t>surface: </a:t>
                </a:r>
                <a:r>
                  <a:rPr lang="en-SG" dirty="0" smtClean="0"/>
                  <a:t>Obtained </a:t>
                </a:r>
                <a:r>
                  <a:rPr lang="en-SG" dirty="0"/>
                  <a:t>by joining </a:t>
                </a:r>
                <a:r>
                  <a:rPr lang="en-SG" dirty="0" smtClean="0"/>
                  <a:t>two </a:t>
                </a:r>
                <a:r>
                  <a:rPr lang="en-SG" dirty="0"/>
                  <a:t>or more space curves by means of straight </a:t>
                </a:r>
                <a:r>
                  <a:rPr lang="en-SG" dirty="0" smtClean="0"/>
                  <a:t>lines. For any two curves say </a:t>
                </a:r>
                <a14:m>
                  <m:oMath xmlns:m="http://schemas.openxmlformats.org/officeDocument/2006/math">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and </a:t>
                </a:r>
                <a14:m>
                  <m:oMath xmlns:m="http://schemas.openxmlformats.org/officeDocument/2006/math">
                    <m:sSub>
                      <m:sSubPr>
                        <m:ctrlPr>
                          <a:rPr lang="en-SG" i="1">
                            <a:latin typeface="Cambria Math" panose="02040503050406030204" pitchFamily="18" charset="0"/>
                          </a:rPr>
                        </m:ctrlPr>
                      </m:sSubPr>
                      <m:e>
                        <m:r>
                          <a:rPr lang="en-SG" b="1" i="1">
                            <a:latin typeface="Cambria Math" panose="02040503050406030204" pitchFamily="18" charset="0"/>
                          </a:rPr>
                          <m:t>𝒄</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 a generalising equation of a ruled surface is like   </a:t>
                </a:r>
              </a:p>
              <a:p>
                <a:pPr marL="914400" lvl="2"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𝒑</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𝑣</m:t>
                          </m:r>
                        </m:e>
                      </m:d>
                      <m:r>
                        <a:rPr lang="en-SG" b="0" i="1" smtClean="0">
                          <a:latin typeface="Cambria Math" panose="02040503050406030204" pitchFamily="18" charset="0"/>
                        </a:rPr>
                        <m:t>=</m:t>
                      </m:r>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𝑣</m:t>
                          </m:r>
                        </m:e>
                      </m:d>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2</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𝑣</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m:oMathPara>
                </a14:m>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2"/>
                <a:stretch>
                  <a:fillRect l="-970" t="-2241"/>
                </a:stretch>
              </a:blipFill>
            </p:spPr>
            <p:txBody>
              <a:bodyPr/>
              <a:lstStyle/>
              <a:p>
                <a:r>
                  <a:rPr lang="en-SG">
                    <a:noFill/>
                  </a:rPr>
                  <a:t> </a:t>
                </a:r>
              </a:p>
            </p:txBody>
          </p:sp>
        </mc:Fallback>
      </mc:AlternateContent>
      <p:pic>
        <p:nvPicPr>
          <p:cNvPr id="5" name="图片 4"/>
          <p:cNvPicPr>
            <a:picLocks noChangeAspect="1"/>
          </p:cNvPicPr>
          <p:nvPr/>
        </p:nvPicPr>
        <p:blipFill>
          <a:blip r:embed="rId3"/>
          <a:stretch>
            <a:fillRect/>
          </a:stretch>
        </p:blipFill>
        <p:spPr>
          <a:xfrm>
            <a:off x="6096000" y="1397986"/>
            <a:ext cx="5191132" cy="1938099"/>
          </a:xfrm>
          <a:prstGeom prst="rect">
            <a:avLst/>
          </a:prstGeom>
        </p:spPr>
      </p:pic>
    </p:spTree>
    <p:extLst>
      <p:ext uri="{BB962C8B-B14F-4D97-AF65-F5344CB8AC3E}">
        <p14:creationId xmlns:p14="http://schemas.microsoft.com/office/powerpoint/2010/main" val="3513262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602884"/>
              </a:xfrm>
            </p:spPr>
            <p:txBody>
              <a:bodyPr>
                <a:normAutofit/>
              </a:bodyPr>
              <a:lstStyle/>
              <a:p>
                <a:pPr lvl="1">
                  <a:buFont typeface="Wingdings" panose="05000000000000000000" pitchFamily="2" charset="2"/>
                  <a:buChar char="§"/>
                </a:pPr>
                <a:r>
                  <a:rPr lang="en-SG" dirty="0" smtClean="0"/>
                  <a:t>Synthetic </a:t>
                </a:r>
                <a:r>
                  <a:rPr lang="en-SG" dirty="0"/>
                  <a:t>surface (sculptured surface) is built using many data points or curves </a:t>
                </a:r>
              </a:p>
              <a:p>
                <a:pPr lvl="2">
                  <a:buFont typeface="Wingdings" panose="05000000000000000000" pitchFamily="2" charset="2"/>
                  <a:buChar char="ü"/>
                </a:pPr>
                <a:r>
                  <a:rPr lang="en-SG" dirty="0"/>
                  <a:t>Bezier </a:t>
                </a:r>
                <a:r>
                  <a:rPr lang="en-SG" dirty="0" smtClean="0"/>
                  <a:t>surface:  </a:t>
                </a:r>
                <a:r>
                  <a:rPr lang="en-SG" dirty="0"/>
                  <a:t>The Bezier surface is the direct extension of the Bezier curve. Points on a Bezier surface can, therefore, be specified as an extension of the Bezier curve</a:t>
                </a:r>
                <a:r>
                  <a:rPr lang="en-SG" dirty="0" smtClean="0"/>
                  <a:t>.</a:t>
                </a:r>
              </a:p>
              <a:p>
                <a:pPr marL="914400" lvl="2" indent="0">
                  <a:buNone/>
                </a:pPr>
                <a:endParaRPr lang="en-SG" dirty="0"/>
              </a:p>
              <a:p>
                <a:pPr marL="914400" lvl="2" indent="0">
                  <a:buNone/>
                </a:pPr>
                <a:endParaRPr lang="en-SG" dirty="0" smtClean="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r>
                  <a:rPr lang="en-SG" dirty="0" smtClean="0"/>
                  <a:t>where </a:t>
                </a:r>
                <a14:m>
                  <m:oMath xmlns:m="http://schemas.openxmlformats.org/officeDocument/2006/math">
                    <m:sSub>
                      <m:sSubPr>
                        <m:ctrlPr>
                          <a:rPr lang="en-SG" i="1" dirty="0" smtClean="0">
                            <a:latin typeface="Cambria Math" panose="02040503050406030204" pitchFamily="18" charset="0"/>
                          </a:rPr>
                        </m:ctrlPr>
                      </m:sSubPr>
                      <m:e>
                        <m:r>
                          <a:rPr lang="en-SG" b="0" i="1" dirty="0" smtClean="0">
                            <a:latin typeface="Cambria Math" panose="02040503050406030204" pitchFamily="18" charset="0"/>
                          </a:rPr>
                          <m:t>𝑝</m:t>
                        </m:r>
                      </m:e>
                      <m:sub>
                        <m:r>
                          <a:rPr lang="en-SG" b="0" i="1" dirty="0" smtClean="0">
                            <a:latin typeface="Cambria Math" panose="02040503050406030204" pitchFamily="18" charset="0"/>
                          </a:rPr>
                          <m:t>𝑖𝑗</m:t>
                        </m:r>
                      </m:sub>
                    </m:sSub>
                  </m:oMath>
                </a14:m>
                <a:r>
                  <a:rPr lang="en-SG" dirty="0" smtClean="0"/>
                  <a:t> represents </a:t>
                </a:r>
                <a:r>
                  <a:rPr lang="en-SG" dirty="0"/>
                  <a:t>the rectangular array of control points (m + 1) × (n + 1) defining the vertices of the </a:t>
                </a:r>
                <a:r>
                  <a:rPr lang="en-SG" dirty="0" smtClean="0"/>
                  <a:t>characteristic </a:t>
                </a:r>
                <a:r>
                  <a:rPr lang="en-SG" dirty="0"/>
                  <a:t>polyhedron of the  </a:t>
                </a:r>
                <a:r>
                  <a:rPr lang="en-SG" dirty="0" smtClean="0"/>
                  <a:t>Bezier patch.</a:t>
                </a: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602884"/>
              </a:xfrm>
              <a:blipFill>
                <a:blip r:embed="rId3"/>
                <a:stretch>
                  <a:fillRect t="-1852" r="-228"/>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909148464"/>
              </p:ext>
            </p:extLst>
          </p:nvPr>
        </p:nvGraphicFramePr>
        <p:xfrm>
          <a:off x="2032000" y="2873166"/>
          <a:ext cx="4475856" cy="2281382"/>
        </p:xfrm>
        <a:graphic>
          <a:graphicData uri="http://schemas.openxmlformats.org/presentationml/2006/ole">
            <mc:AlternateContent xmlns:mc="http://schemas.openxmlformats.org/markup-compatibility/2006">
              <mc:Choice xmlns:v="urn:schemas-microsoft-com:vml" Requires="v">
                <p:oleObj spid="_x0000_s31804" name="Equation" r:id="rId4" imgW="2616120" imgH="1333440" progId="Equation.DSMT4">
                  <p:embed/>
                </p:oleObj>
              </mc:Choice>
              <mc:Fallback>
                <p:oleObj name="Equation" r:id="rId4" imgW="2616120" imgH="1333440" progId="Equation.DSMT4">
                  <p:embed/>
                  <p:pic>
                    <p:nvPicPr>
                      <p:cNvPr id="0" name=""/>
                      <p:cNvPicPr/>
                      <p:nvPr/>
                    </p:nvPicPr>
                    <p:blipFill>
                      <a:blip r:embed="rId5"/>
                      <a:stretch>
                        <a:fillRect/>
                      </a:stretch>
                    </p:blipFill>
                    <p:spPr>
                      <a:xfrm>
                        <a:off x="2032000" y="2873166"/>
                        <a:ext cx="4475856" cy="2281382"/>
                      </a:xfrm>
                      <a:prstGeom prst="rect">
                        <a:avLst/>
                      </a:prstGeom>
                    </p:spPr>
                  </p:pic>
                </p:oleObj>
              </mc:Fallback>
            </mc:AlternateContent>
          </a:graphicData>
        </a:graphic>
      </p:graphicFrame>
      <p:pic>
        <p:nvPicPr>
          <p:cNvPr id="8" name="图片 7"/>
          <p:cNvPicPr>
            <a:picLocks noChangeAspect="1"/>
          </p:cNvPicPr>
          <p:nvPr/>
        </p:nvPicPr>
        <p:blipFill>
          <a:blip r:embed="rId6"/>
          <a:stretch>
            <a:fillRect/>
          </a:stretch>
        </p:blipFill>
        <p:spPr>
          <a:xfrm>
            <a:off x="6921153" y="2873166"/>
            <a:ext cx="4432647" cy="2281382"/>
          </a:xfrm>
          <a:prstGeom prst="rect">
            <a:avLst/>
          </a:prstGeom>
        </p:spPr>
      </p:pic>
    </p:spTree>
    <p:extLst>
      <p:ext uri="{BB962C8B-B14F-4D97-AF65-F5344CB8AC3E}">
        <p14:creationId xmlns:p14="http://schemas.microsoft.com/office/powerpoint/2010/main" val="1996064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6153727" cy="4351338"/>
              </a:xfrm>
            </p:spPr>
            <p:txBody>
              <a:bodyPr>
                <a:normAutofit/>
              </a:bodyPr>
              <a:lstStyle/>
              <a:p>
                <a:pPr lvl="2">
                  <a:buFont typeface="Wingdings" panose="05000000000000000000" pitchFamily="2" charset="2"/>
                  <a:buChar char="ü"/>
                </a:pPr>
                <a:r>
                  <a:rPr lang="en-SG" dirty="0" smtClean="0"/>
                  <a:t>B-spline surface:</a:t>
                </a:r>
              </a:p>
              <a:p>
                <a:pPr lvl="2">
                  <a:buFont typeface="Wingdings" panose="05000000000000000000" pitchFamily="2" charset="2"/>
                  <a:buChar char="ü"/>
                </a:pPr>
                <a:endParaRPr lang="en-SG" dirty="0"/>
              </a:p>
              <a:p>
                <a:pPr lvl="2">
                  <a:buFont typeface="Wingdings" panose="05000000000000000000" pitchFamily="2" charset="2"/>
                  <a:buChar char="ü"/>
                </a:pPr>
                <a:endParaRPr lang="en-SG" dirty="0" smtClean="0"/>
              </a:p>
              <a:p>
                <a:pPr marL="914400" lvl="2" indent="0">
                  <a:buNone/>
                </a:pPr>
                <a:r>
                  <a:rPr lang="en-SG" dirty="0"/>
                  <a:t>where </a:t>
                </a:r>
                <a14:m>
                  <m:oMath xmlns:m="http://schemas.openxmlformats.org/officeDocument/2006/math">
                    <m:sSub>
                      <m:sSubPr>
                        <m:ctrlPr>
                          <a:rPr lang="en-SG" i="1" dirty="0">
                            <a:latin typeface="Cambria Math" panose="02040503050406030204" pitchFamily="18" charset="0"/>
                          </a:rPr>
                        </m:ctrlPr>
                      </m:sSubPr>
                      <m:e>
                        <m:r>
                          <a:rPr lang="en-SG" i="1" dirty="0">
                            <a:latin typeface="Cambria Math" panose="02040503050406030204" pitchFamily="18" charset="0"/>
                          </a:rPr>
                          <m:t>𝑝</m:t>
                        </m:r>
                      </m:e>
                      <m:sub>
                        <m:r>
                          <a:rPr lang="en-SG" i="1" dirty="0">
                            <a:latin typeface="Cambria Math" panose="02040503050406030204" pitchFamily="18" charset="0"/>
                          </a:rPr>
                          <m:t>𝑖𝑗</m:t>
                        </m:r>
                      </m:sub>
                    </m:sSub>
                  </m:oMath>
                </a14:m>
                <a:r>
                  <a:rPr lang="en-SG" dirty="0"/>
                  <a:t> </a:t>
                </a:r>
                <a:r>
                  <a:rPr lang="en-SG" dirty="0" smtClean="0"/>
                  <a:t>are </a:t>
                </a:r>
                <a:r>
                  <a:rPr lang="en-SG" dirty="0"/>
                  <a:t>the control points and these form the polyhedron of the resulting B-spline surface. The surface </a:t>
                </a:r>
                <a:r>
                  <a:rPr lang="en-SG" dirty="0" smtClean="0"/>
                  <a:t>has </a:t>
                </a:r>
                <a:r>
                  <a:rPr lang="en-SG" dirty="0"/>
                  <a:t>a degree of (k – 1) in the u direction and (l – 1) in the v direction. Knot vectors in both u and v </a:t>
                </a:r>
                <a:r>
                  <a:rPr lang="en-SG" dirty="0" smtClean="0"/>
                  <a:t>directions </a:t>
                </a:r>
                <a:r>
                  <a:rPr lang="en-SG" dirty="0"/>
                  <a:t>are constant but not necessarily equal. The basis functions are the same </a:t>
                </a:r>
                <a:r>
                  <a:rPr lang="en-SG" dirty="0" smtClean="0"/>
                  <a:t>as B-spline </a:t>
                </a:r>
                <a:r>
                  <a:rPr lang="en-SG" dirty="0"/>
                  <a:t>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6153727" cy="4351338"/>
              </a:xfrm>
              <a:blipFill>
                <a:blip r:embed="rId3"/>
                <a:stretch>
                  <a:fillRect t="-1401" r="-693"/>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2451098026"/>
              </p:ext>
            </p:extLst>
          </p:nvPr>
        </p:nvGraphicFramePr>
        <p:xfrm>
          <a:off x="2227623" y="2164367"/>
          <a:ext cx="5834062" cy="688975"/>
        </p:xfrm>
        <a:graphic>
          <a:graphicData uri="http://schemas.openxmlformats.org/presentationml/2006/ole">
            <mc:AlternateContent xmlns:mc="http://schemas.openxmlformats.org/markup-compatibility/2006">
              <mc:Choice xmlns:v="urn:schemas-microsoft-com:vml" Requires="v">
                <p:oleObj spid="_x0000_s32828" name="Equation" r:id="rId4" imgW="3759120" imgH="444240" progId="Equation.DSMT4">
                  <p:embed/>
                </p:oleObj>
              </mc:Choice>
              <mc:Fallback>
                <p:oleObj name="Equation" r:id="rId4" imgW="3759120" imgH="444240" progId="Equation.DSMT4">
                  <p:embed/>
                  <p:pic>
                    <p:nvPicPr>
                      <p:cNvPr id="7" name="对象 6"/>
                      <p:cNvPicPr/>
                      <p:nvPr/>
                    </p:nvPicPr>
                    <p:blipFill>
                      <a:blip r:embed="rId5"/>
                      <a:stretch>
                        <a:fillRect/>
                      </a:stretch>
                    </p:blipFill>
                    <p:spPr>
                      <a:xfrm>
                        <a:off x="2227623" y="2164367"/>
                        <a:ext cx="5834062" cy="688975"/>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7411098" y="2853342"/>
            <a:ext cx="3801052" cy="3233260"/>
          </a:xfrm>
          <a:prstGeom prst="rect">
            <a:avLst/>
          </a:prstGeom>
        </p:spPr>
      </p:pic>
      <p:sp>
        <p:nvSpPr>
          <p:cNvPr id="4" name="文本框 3"/>
          <p:cNvSpPr txBox="1"/>
          <p:nvPr/>
        </p:nvSpPr>
        <p:spPr>
          <a:xfrm>
            <a:off x="7411098" y="6176962"/>
            <a:ext cx="4510007" cy="646331"/>
          </a:xfrm>
          <a:prstGeom prst="rect">
            <a:avLst/>
          </a:prstGeom>
          <a:noFill/>
        </p:spPr>
        <p:txBody>
          <a:bodyPr wrap="square" rtlCol="0">
            <a:spAutoFit/>
          </a:bodyPr>
          <a:lstStyle/>
          <a:p>
            <a:r>
              <a:rPr lang="en-SG" dirty="0"/>
              <a:t>https://reference.wolfram.com/language/ref/BSplineSurface.html</a:t>
            </a:r>
          </a:p>
        </p:txBody>
      </p:sp>
    </p:spTree>
    <p:extLst>
      <p:ext uri="{BB962C8B-B14F-4D97-AF65-F5344CB8AC3E}">
        <p14:creationId xmlns:p14="http://schemas.microsoft.com/office/powerpoint/2010/main" val="292065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351338"/>
              </a:xfrm>
            </p:spPr>
            <p:txBody>
              <a:bodyPr>
                <a:normAutofit/>
              </a:bodyPr>
              <a:lstStyle/>
              <a:p>
                <a:pPr lvl="2">
                  <a:buFont typeface="Wingdings" panose="05000000000000000000" pitchFamily="2" charset="2"/>
                  <a:buChar char="ü"/>
                </a:pPr>
                <a:r>
                  <a:rPr lang="en-SG" dirty="0" smtClean="0"/>
                  <a:t>Coons </a:t>
                </a:r>
                <a:r>
                  <a:rPr lang="en-SG" dirty="0"/>
                  <a:t>surface: </a:t>
                </a:r>
                <a:r>
                  <a:rPr lang="en-SG" dirty="0" smtClean="0"/>
                  <a:t>Utilises </a:t>
                </a:r>
                <a:r>
                  <a:rPr lang="en-SG" dirty="0"/>
                  <a:t>closed intersecting boundary curves </a:t>
                </a:r>
                <a:r>
                  <a:rPr lang="en-SG" dirty="0" smtClean="0"/>
                  <a:t>to generate </a:t>
                </a:r>
                <a:r>
                  <a:rPr lang="en-SG" dirty="0"/>
                  <a:t>a </a:t>
                </a:r>
                <a:r>
                  <a:rPr lang="en-SG" dirty="0" smtClean="0"/>
                  <a:t>surface</a:t>
                </a:r>
                <a:r>
                  <a:rPr lang="en-SG" dirty="0"/>
                  <a:t>. </a:t>
                </a:r>
                <a:r>
                  <a:rPr lang="en-SG" dirty="0" smtClean="0"/>
                  <a:t> For a four boundary curves r(u,0),r(0,w),r(u,1),r(1,w). Every opposite boundaries can be generated a ruled surface. A method to produce a Coons surface is superposition of two ruled surfaces.</a:t>
                </a:r>
              </a:p>
              <a:p>
                <a:pPr marL="914400" lvl="2" indent="0">
                  <a:buNone/>
                </a:pPr>
                <a:r>
                  <a:rPr lang="en-SG" dirty="0"/>
                  <a:t> </a:t>
                </a:r>
                <a:r>
                  <a:rPr lang="en-SG" dirty="0" smtClean="0"/>
                  <a:t>   for ruled surfaces we have</a:t>
                </a:r>
              </a:p>
              <a:p>
                <a:pPr marL="914400" lvl="2" indent="0">
                  <a:buNone/>
                </a:pPr>
                <a:endParaRPr lang="en-SG" dirty="0"/>
              </a:p>
              <a:p>
                <a:pPr marL="914400" lvl="2" indent="0">
                  <a:buNone/>
                </a:pPr>
                <a:endParaRPr lang="en-SG" dirty="0" smtClean="0"/>
              </a:p>
              <a:p>
                <a:pPr marL="914400" lvl="2" indent="0">
                  <a:buNone/>
                </a:pPr>
                <a:r>
                  <a:rPr lang="en-SG" dirty="0" smtClean="0"/>
                  <a:t>   the final version of Coons surface patch is</a:t>
                </a:r>
              </a:p>
              <a:p>
                <a:pPr marL="914400" lvl="2"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𝒓</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r>
                        <a:rPr lang="en-SG" b="0" i="1" smtClean="0">
                          <a:latin typeface="Cambria Math" panose="02040503050406030204" pitchFamily="18" charset="0"/>
                        </a:rPr>
                        <m:t>)</m:t>
                      </m:r>
                    </m:oMath>
                  </m:oMathPara>
                </a14:m>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3"/>
                <a:stretch>
                  <a:fillRect t="-1401"/>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527711402"/>
              </p:ext>
            </p:extLst>
          </p:nvPr>
        </p:nvGraphicFramePr>
        <p:xfrm>
          <a:off x="4178300" y="3386138"/>
          <a:ext cx="3263900" cy="733425"/>
        </p:xfrm>
        <a:graphic>
          <a:graphicData uri="http://schemas.openxmlformats.org/presentationml/2006/ole">
            <mc:AlternateContent xmlns:mc="http://schemas.openxmlformats.org/markup-compatibility/2006">
              <mc:Choice xmlns:v="urn:schemas-microsoft-com:vml" Requires="v">
                <p:oleObj spid="_x0000_s33852" name="Equation" r:id="rId4" imgW="2031840" imgH="457200" progId="Equation.DSMT4">
                  <p:embed/>
                </p:oleObj>
              </mc:Choice>
              <mc:Fallback>
                <p:oleObj name="Equation" r:id="rId4" imgW="2031840" imgH="457200" progId="Equation.DSMT4">
                  <p:embed/>
                  <p:pic>
                    <p:nvPicPr>
                      <p:cNvPr id="7" name="对象 6"/>
                      <p:cNvPicPr/>
                      <p:nvPr/>
                    </p:nvPicPr>
                    <p:blipFill>
                      <a:blip r:embed="rId5"/>
                      <a:stretch>
                        <a:fillRect/>
                      </a:stretch>
                    </p:blipFill>
                    <p:spPr>
                      <a:xfrm>
                        <a:off x="4178300" y="3386138"/>
                        <a:ext cx="3263900" cy="733425"/>
                      </a:xfrm>
                      <a:prstGeom prst="rect">
                        <a:avLst/>
                      </a:prstGeom>
                    </p:spPr>
                  </p:pic>
                </p:oleObj>
              </mc:Fallback>
            </mc:AlternateContent>
          </a:graphicData>
        </a:graphic>
      </p:graphicFrame>
      <p:pic>
        <p:nvPicPr>
          <p:cNvPr id="4" name="图片 3"/>
          <p:cNvPicPr>
            <a:picLocks noChangeAspect="1"/>
          </p:cNvPicPr>
          <p:nvPr/>
        </p:nvPicPr>
        <p:blipFill rotWithShape="1">
          <a:blip r:embed="rId6"/>
          <a:srcRect l="5" r="31937"/>
          <a:stretch/>
        </p:blipFill>
        <p:spPr>
          <a:xfrm>
            <a:off x="7442200" y="3015057"/>
            <a:ext cx="4054978" cy="3161906"/>
          </a:xfrm>
          <a:prstGeom prst="rect">
            <a:avLst/>
          </a:prstGeom>
        </p:spPr>
      </p:pic>
    </p:spTree>
    <p:extLst>
      <p:ext uri="{BB962C8B-B14F-4D97-AF65-F5344CB8AC3E}">
        <p14:creationId xmlns:p14="http://schemas.microsoft.com/office/powerpoint/2010/main" val="638717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Solid Modelling</a:t>
            </a:r>
            <a:endParaRPr lang="en-SG" dirty="0"/>
          </a:p>
        </p:txBody>
      </p:sp>
      <p:sp>
        <p:nvSpPr>
          <p:cNvPr id="3" name="内容占位符 2"/>
          <p:cNvSpPr>
            <a:spLocks noGrp="1"/>
          </p:cNvSpPr>
          <p:nvPr>
            <p:ph idx="1"/>
          </p:nvPr>
        </p:nvSpPr>
        <p:spPr/>
        <p:txBody>
          <a:bodyPr/>
          <a:lstStyle/>
          <a:p>
            <a:pPr marL="0" indent="0">
              <a:buNone/>
            </a:pPr>
            <a:r>
              <a:rPr lang="en-SG" dirty="0" smtClean="0"/>
              <a:t>The most common methods used in commercial CAD system</a:t>
            </a:r>
          </a:p>
          <a:p>
            <a:r>
              <a:rPr lang="en-SG" dirty="0" smtClean="0"/>
              <a:t>Boundary representation (B-Rep)</a:t>
            </a:r>
          </a:p>
          <a:p>
            <a:r>
              <a:rPr lang="en-SG" dirty="0" smtClean="0"/>
              <a:t>Constructive Solid Geometry (CSG)</a:t>
            </a:r>
          </a:p>
          <a:p>
            <a:r>
              <a:rPr lang="en-SG" dirty="0" smtClean="0"/>
              <a:t>Sweeping</a:t>
            </a:r>
          </a:p>
        </p:txBody>
      </p:sp>
    </p:spTree>
    <p:extLst>
      <p:ext uri="{BB962C8B-B14F-4D97-AF65-F5344CB8AC3E}">
        <p14:creationId xmlns:p14="http://schemas.microsoft.com/office/powerpoint/2010/main" val="3533909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Boundary representation (B-Rep)</a:t>
            </a:r>
          </a:p>
        </p:txBody>
      </p:sp>
      <p:sp>
        <p:nvSpPr>
          <p:cNvPr id="3" name="内容占位符 2"/>
          <p:cNvSpPr>
            <a:spLocks noGrp="1"/>
          </p:cNvSpPr>
          <p:nvPr>
            <p:ph idx="1"/>
          </p:nvPr>
        </p:nvSpPr>
        <p:spPr/>
        <p:txBody>
          <a:bodyPr/>
          <a:lstStyle/>
          <a:p>
            <a:r>
              <a:rPr lang="en-US" dirty="0" smtClean="0"/>
              <a:t>Any solid occupies a limited space, </a:t>
            </a:r>
            <a:r>
              <a:rPr lang="en-US" dirty="0"/>
              <a:t>t</a:t>
            </a:r>
            <a:r>
              <a:rPr lang="en-US" dirty="0" smtClean="0"/>
              <a:t>hat is, it has a boundary wrapped itself. By boundary, it can be clearly distinguished wherever is interior or exterior of the solid. Which means a solid can be defined by its boundary.</a:t>
            </a:r>
          </a:p>
          <a:p>
            <a:r>
              <a:rPr lang="en-US" dirty="0" smtClean="0"/>
              <a:t>Usually, a boundary is </a:t>
            </a:r>
            <a:r>
              <a:rPr lang="en-US" dirty="0"/>
              <a:t>geometrically </a:t>
            </a:r>
            <a:r>
              <a:rPr lang="en-US" dirty="0" smtClean="0"/>
              <a:t>described by its vertices, edges loops, faces, genus and bodies.</a:t>
            </a:r>
          </a:p>
          <a:p>
            <a:r>
              <a:rPr lang="en-US" dirty="0" smtClean="0"/>
              <a:t>There are some data structures with maps have been developed for boundary representations.</a:t>
            </a:r>
          </a:p>
          <a:p>
            <a:r>
              <a:rPr lang="en-US" dirty="0" smtClean="0"/>
              <a:t>Modern systems introduced also quadrics and NURBS surfaces as a part of B-Rep.</a:t>
            </a:r>
            <a:endParaRPr lang="en-SG" dirty="0"/>
          </a:p>
        </p:txBody>
      </p:sp>
    </p:spTree>
    <p:extLst>
      <p:ext uri="{BB962C8B-B14F-4D97-AF65-F5344CB8AC3E}">
        <p14:creationId xmlns:p14="http://schemas.microsoft.com/office/powerpoint/2010/main" val="3595649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Boundary representation (B-Rep)</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82164" cy="4351338"/>
              </a:xfrm>
            </p:spPr>
            <p:txBody>
              <a:bodyPr>
                <a:normAutofit lnSpcReduction="10000"/>
              </a:bodyPr>
              <a:lstStyle/>
              <a:p>
                <a:r>
                  <a:rPr lang="en-SG" dirty="0" smtClean="0"/>
                  <a:t>In a B-Rep model, there are two types of information included, topological </a:t>
                </a:r>
                <a:r>
                  <a:rPr lang="en-SG" dirty="0"/>
                  <a:t>and geometric data. </a:t>
                </a:r>
                <a:r>
                  <a:rPr lang="en-SG" dirty="0" smtClean="0"/>
                  <a:t>The topological part provides the relationships </a:t>
                </a:r>
                <a:r>
                  <a:rPr lang="en-SG" dirty="0"/>
                  <a:t>among </a:t>
                </a:r>
                <a:r>
                  <a:rPr lang="en-SG" dirty="0" smtClean="0"/>
                  <a:t>vertices</a:t>
                </a:r>
                <a:r>
                  <a:rPr lang="en-SG" dirty="0"/>
                  <a:t>, edges and </a:t>
                </a:r>
                <a:r>
                  <a:rPr lang="en-SG" dirty="0" smtClean="0"/>
                  <a:t>faces, etc. </a:t>
                </a:r>
                <a:r>
                  <a:rPr lang="en-SG" dirty="0"/>
                  <a:t>Geometric information is usually equations of the edges and </a:t>
                </a:r>
                <a:r>
                  <a:rPr lang="en-SG" dirty="0" smtClean="0"/>
                  <a:t>faces.</a:t>
                </a:r>
              </a:p>
              <a:p>
                <a:r>
                  <a:rPr lang="en-US" dirty="0" smtClean="0"/>
                  <a:t>Euler’s law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=2(</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oMath>
                  </m:oMathPara>
                </a14:m>
                <a:endParaRPr lang="en-US" dirty="0" smtClean="0"/>
              </a:p>
              <a:p>
                <a:pPr marL="0" indent="0">
                  <a:buNone/>
                </a:pPr>
                <a:r>
                  <a:rPr lang="en-US" dirty="0" smtClean="0"/>
                  <a:t>   where </a:t>
                </a:r>
                <a14:m>
                  <m:oMath xmlns:m="http://schemas.openxmlformats.org/officeDocument/2006/math">
                    <m:r>
                      <a:rPr lang="en-SG" b="0" i="1" smtClean="0">
                        <a:latin typeface="Cambria Math" panose="02040503050406030204" pitchFamily="18" charset="0"/>
                      </a:rPr>
                      <m:t>𝐹</m:t>
                    </m:r>
                    <m:r>
                      <a:rPr lang="en-SG" b="0" i="1" smtClean="0">
                        <a:latin typeface="Cambria Math" panose="02040503050406030204" pitchFamily="18" charset="0"/>
                      </a:rPr>
                      <m:t>,</m:t>
                    </m:r>
                    <m:r>
                      <a:rPr lang="en-SG" b="0" i="1" smtClean="0">
                        <a:latin typeface="Cambria Math" panose="02040503050406030204" pitchFamily="18" charset="0"/>
                      </a:rPr>
                      <m:t>𝐸</m:t>
                    </m:r>
                    <m:r>
                      <a:rPr lang="en-SG" b="0" i="1" smtClean="0">
                        <a:latin typeface="Cambria Math" panose="02040503050406030204" pitchFamily="18" charset="0"/>
                      </a:rPr>
                      <m:t>,</m:t>
                    </m:r>
                    <m:r>
                      <a:rPr lang="en-SG" b="0" i="1" smtClean="0">
                        <a:latin typeface="Cambria Math" panose="02040503050406030204" pitchFamily="18" charset="0"/>
                      </a:rPr>
                      <m:t>𝑉</m:t>
                    </m:r>
                    <m:r>
                      <a:rPr lang="en-SG" b="0" i="1" smtClean="0">
                        <a:latin typeface="Cambria Math" panose="02040503050406030204" pitchFamily="18" charset="0"/>
                      </a:rPr>
                      <m:t>,</m:t>
                    </m:r>
                    <m:r>
                      <a:rPr lang="en-SG" b="0" i="1" smtClean="0">
                        <a:latin typeface="Cambria Math" panose="02040503050406030204" pitchFamily="18" charset="0"/>
                      </a:rPr>
                      <m:t>𝐿</m:t>
                    </m:r>
                    <m:r>
                      <a:rPr lang="en-SG" b="0" i="1" smtClean="0">
                        <a:latin typeface="Cambria Math" panose="02040503050406030204" pitchFamily="18" charset="0"/>
                      </a:rPr>
                      <m:t>,</m:t>
                    </m:r>
                    <m:r>
                      <a:rPr lang="en-SG" b="0" i="1" smtClean="0">
                        <a:latin typeface="Cambria Math" panose="02040503050406030204" pitchFamily="18" charset="0"/>
                      </a:rPr>
                      <m:t>𝐵</m:t>
                    </m:r>
                    <m:r>
                      <a:rPr lang="en-SG" b="0" i="1" smtClean="0">
                        <a:latin typeface="Cambria Math" panose="02040503050406030204" pitchFamily="18" charset="0"/>
                      </a:rPr>
                      <m:t>,</m:t>
                    </m:r>
                    <m:r>
                      <a:rPr lang="en-SG" b="0" i="1" smtClean="0">
                        <a:latin typeface="Cambria Math" panose="02040503050406030204" pitchFamily="18" charset="0"/>
                      </a:rPr>
                      <m:t>𝐺</m:t>
                    </m:r>
                  </m:oMath>
                </a14:m>
                <a:r>
                  <a:rPr lang="en-US" dirty="0" smtClean="0"/>
                  <a:t> are the number of faces, edges, vertices, face’s inner loop, bodies, and genus respectively.</a:t>
                </a:r>
                <a:endParaRPr lang="en-US" dirty="0"/>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82164" cy="4351338"/>
              </a:xfrm>
              <a:blipFill>
                <a:blip r:embed="rId2"/>
                <a:stretch>
                  <a:fillRect l="-1736" t="-3081" r="-2645"/>
                </a:stretch>
              </a:blipFill>
            </p:spPr>
            <p:txBody>
              <a:bodyPr/>
              <a:lstStyle/>
              <a:p>
                <a:r>
                  <a:rPr lang="en-SG">
                    <a:noFill/>
                  </a:rPr>
                  <a:t> </a:t>
                </a:r>
              </a:p>
            </p:txBody>
          </p:sp>
        </mc:Fallback>
      </mc:AlternateContent>
      <p:sp>
        <p:nvSpPr>
          <p:cNvPr id="5" name="文本框 4"/>
          <p:cNvSpPr txBox="1"/>
          <p:nvPr/>
        </p:nvSpPr>
        <p:spPr>
          <a:xfrm>
            <a:off x="7698909" y="4337315"/>
            <a:ext cx="3950120" cy="523220"/>
          </a:xfrm>
          <a:prstGeom prst="rect">
            <a:avLst/>
          </a:prstGeom>
          <a:noFill/>
        </p:spPr>
        <p:txBody>
          <a:bodyPr wrap="none" rtlCol="0">
            <a:spAutoFit/>
          </a:bodyPr>
          <a:lstStyle/>
          <a:p>
            <a:pPr algn="ctr"/>
            <a:r>
              <a:rPr lang="en-SG" sz="1400" dirty="0" smtClean="0"/>
              <a:t>B-Rep of a cylinder</a:t>
            </a:r>
          </a:p>
          <a:p>
            <a:r>
              <a:rPr lang="en-SG" sz="1400" dirty="0" smtClean="0"/>
              <a:t>(P N Rao, CAD/CAM: Principles and Applications,3e)</a:t>
            </a:r>
            <a:endParaRPr lang="en-SG" sz="1400" dirty="0"/>
          </a:p>
        </p:txBody>
      </p:sp>
      <p:pic>
        <p:nvPicPr>
          <p:cNvPr id="6" name="图片 5"/>
          <p:cNvPicPr>
            <a:picLocks noChangeAspect="1"/>
          </p:cNvPicPr>
          <p:nvPr/>
        </p:nvPicPr>
        <p:blipFill>
          <a:blip r:embed="rId3"/>
          <a:stretch>
            <a:fillRect/>
          </a:stretch>
        </p:blipFill>
        <p:spPr>
          <a:xfrm>
            <a:off x="8146474" y="2465839"/>
            <a:ext cx="3502556" cy="1718234"/>
          </a:xfrm>
          <a:prstGeom prst="rect">
            <a:avLst/>
          </a:prstGeom>
        </p:spPr>
      </p:pic>
    </p:spTree>
    <p:extLst>
      <p:ext uri="{BB962C8B-B14F-4D97-AF65-F5344CB8AC3E}">
        <p14:creationId xmlns:p14="http://schemas.microsoft.com/office/powerpoint/2010/main" val="17178036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union</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34826"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34827"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34828"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Sweeping</a:t>
            </a:r>
            <a:endParaRPr lang="en-SG" dirty="0"/>
          </a:p>
        </p:txBody>
      </p:sp>
      <p:sp>
        <p:nvSpPr>
          <p:cNvPr id="3" name="内容占位符 2"/>
          <p:cNvSpPr>
            <a:spLocks noGrp="1"/>
          </p:cNvSpPr>
          <p:nvPr>
            <p:ph idx="1"/>
          </p:nvPr>
        </p:nvSpPr>
        <p:spPr>
          <a:xfrm>
            <a:off x="838199" y="1825625"/>
            <a:ext cx="7308273" cy="4351338"/>
          </a:xfrm>
        </p:spPr>
        <p:txBody>
          <a:bodyPr>
            <a:normAutofit/>
          </a:bodyPr>
          <a:lstStyle/>
          <a:p>
            <a:r>
              <a:rPr lang="en-SG" dirty="0"/>
              <a:t>A solid is created by </a:t>
            </a:r>
            <a:r>
              <a:rPr lang="en-SG" dirty="0" smtClean="0"/>
              <a:t>moving </a:t>
            </a:r>
            <a:r>
              <a:rPr lang="en-SG" dirty="0"/>
              <a:t>a profile shape along a specified </a:t>
            </a:r>
            <a:r>
              <a:rPr lang="en-SG" dirty="0" smtClean="0"/>
              <a:t>path. Most of commercial </a:t>
            </a:r>
            <a:r>
              <a:rPr lang="en-SG" dirty="0"/>
              <a:t>CAD systems provide the functionality for constructing swept solids </a:t>
            </a:r>
            <a:r>
              <a:rPr lang="en-SG" dirty="0" smtClean="0"/>
              <a:t>in a </a:t>
            </a:r>
            <a:r>
              <a:rPr lang="en-SG" dirty="0"/>
              <a:t>2D cross-section moving on a space </a:t>
            </a:r>
            <a:r>
              <a:rPr lang="en-SG" dirty="0" smtClean="0"/>
              <a:t>trajectory. </a:t>
            </a:r>
            <a:endParaRPr lang="en-SG" dirty="0"/>
          </a:p>
        </p:txBody>
      </p:sp>
      <p:pic>
        <p:nvPicPr>
          <p:cNvPr id="5" name="图片 4"/>
          <p:cNvPicPr>
            <a:picLocks noChangeAspect="1"/>
          </p:cNvPicPr>
          <p:nvPr/>
        </p:nvPicPr>
        <p:blipFill>
          <a:blip r:embed="rId2"/>
          <a:stretch>
            <a:fillRect/>
          </a:stretch>
        </p:blipFill>
        <p:spPr>
          <a:xfrm>
            <a:off x="8257311" y="1479663"/>
            <a:ext cx="1136072" cy="4009664"/>
          </a:xfrm>
          <a:prstGeom prst="rect">
            <a:avLst/>
          </a:prstGeom>
        </p:spPr>
      </p:pic>
      <p:pic>
        <p:nvPicPr>
          <p:cNvPr id="6" name="图片 5"/>
          <p:cNvPicPr>
            <a:picLocks noChangeAspect="1"/>
          </p:cNvPicPr>
          <p:nvPr/>
        </p:nvPicPr>
        <p:blipFill>
          <a:blip r:embed="rId3"/>
          <a:stretch>
            <a:fillRect/>
          </a:stretch>
        </p:blipFill>
        <p:spPr>
          <a:xfrm>
            <a:off x="9762836" y="1482519"/>
            <a:ext cx="1311894" cy="4006808"/>
          </a:xfrm>
          <a:prstGeom prst="rect">
            <a:avLst/>
          </a:prstGeom>
        </p:spPr>
      </p:pic>
    </p:spTree>
    <p:extLst>
      <p:ext uri="{BB962C8B-B14F-4D97-AF65-F5344CB8AC3E}">
        <p14:creationId xmlns:p14="http://schemas.microsoft.com/office/powerpoint/2010/main" val="2896400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315697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04915" y="1069246"/>
            <a:ext cx="6267772" cy="4991357"/>
          </a:xfrm>
          <a:prstGeom prst="rect">
            <a:avLst/>
          </a:prstGeom>
        </p:spPr>
      </p:pic>
    </p:spTree>
    <p:extLst>
      <p:ext uri="{BB962C8B-B14F-4D97-AF65-F5344CB8AC3E}">
        <p14:creationId xmlns:p14="http://schemas.microsoft.com/office/powerpoint/2010/main" val="42644651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 of NC</a:t>
            </a:r>
            <a:endParaRPr lang="en-SG" dirty="0"/>
          </a:p>
        </p:txBody>
      </p:sp>
      <p:sp>
        <p:nvSpPr>
          <p:cNvPr id="3" name="内容占位符 2"/>
          <p:cNvSpPr>
            <a:spLocks noGrp="1"/>
          </p:cNvSpPr>
          <p:nvPr>
            <p:ph idx="1"/>
          </p:nvPr>
        </p:nvSpPr>
        <p:spPr>
          <a:xfrm>
            <a:off x="838200" y="1825625"/>
            <a:ext cx="10515600" cy="4538230"/>
          </a:xfrm>
        </p:spPr>
        <p:txBody>
          <a:bodyPr>
            <a:normAutofit fontScale="92500" lnSpcReduction="10000"/>
          </a:bodyPr>
          <a:lstStyle/>
          <a:p>
            <a:r>
              <a:rPr lang="en-SG" dirty="0" smtClean="0"/>
              <a:t>NC </a:t>
            </a:r>
            <a:r>
              <a:rPr lang="en-SG" dirty="0" smtClean="0"/>
              <a:t>in </a:t>
            </a:r>
            <a:r>
              <a:rPr lang="en-SG" dirty="0" smtClean="0"/>
              <a:t>CAM</a:t>
            </a:r>
          </a:p>
          <a:p>
            <a:pPr lvl="1">
              <a:buFont typeface="Wingdings" panose="05000000000000000000" pitchFamily="2" charset="2"/>
              <a:buChar char="§"/>
            </a:pPr>
            <a:r>
              <a:rPr lang="en-SG" dirty="0" smtClean="0"/>
              <a:t>NC, short of Numerical Control, is introduced into manufacturing field with the rapid development of microelectronics. Bendix Corporation built the first commercial production-based NC unit using MIT patents </a:t>
            </a:r>
            <a:r>
              <a:rPr lang="en-SG" dirty="0"/>
              <a:t>in </a:t>
            </a:r>
            <a:r>
              <a:rPr lang="en-SG" dirty="0" smtClean="0"/>
              <a:t>1954.</a:t>
            </a:r>
          </a:p>
          <a:p>
            <a:pPr lvl="1">
              <a:buFont typeface="Wingdings" panose="05000000000000000000" pitchFamily="2" charset="2"/>
              <a:buChar char="§"/>
            </a:pPr>
            <a:r>
              <a:rPr lang="en-SG" dirty="0"/>
              <a:t>Basically, </a:t>
            </a:r>
            <a:r>
              <a:rPr lang="en-SG" dirty="0" smtClean="0"/>
              <a:t>a </a:t>
            </a:r>
            <a:r>
              <a:rPr lang="en-SG" dirty="0"/>
              <a:t>NC machine runs on a program </a:t>
            </a:r>
            <a:r>
              <a:rPr lang="en-SG" dirty="0" smtClean="0"/>
              <a:t>fed </a:t>
            </a:r>
            <a:r>
              <a:rPr lang="en-SG" dirty="0"/>
              <a:t>to it. The program consists of precise instructions </a:t>
            </a:r>
            <a:r>
              <a:rPr lang="en-SG" dirty="0" smtClean="0"/>
              <a:t>with geometric and process information, such as what </a:t>
            </a:r>
            <a:r>
              <a:rPr lang="en-SG" dirty="0"/>
              <a:t>tool to be used, at what speed, at what feed and to move from </a:t>
            </a:r>
            <a:r>
              <a:rPr lang="en-SG" dirty="0" smtClean="0"/>
              <a:t>which point </a:t>
            </a:r>
            <a:r>
              <a:rPr lang="en-SG" dirty="0"/>
              <a:t>to which point in what path</a:t>
            </a:r>
            <a:r>
              <a:rPr lang="en-SG" dirty="0" smtClean="0"/>
              <a:t>.</a:t>
            </a:r>
          </a:p>
          <a:p>
            <a:pPr lvl="1">
              <a:buFont typeface="Wingdings" panose="05000000000000000000" pitchFamily="2" charset="2"/>
              <a:buChar char="§"/>
            </a:pPr>
            <a:r>
              <a:rPr lang="en-SG" dirty="0" smtClean="0"/>
              <a:t>To make the soft instructions sense, some hard part should be driven</a:t>
            </a:r>
          </a:p>
          <a:p>
            <a:pPr lvl="2">
              <a:buFont typeface="Wingdings" panose="05000000000000000000" pitchFamily="2" charset="2"/>
              <a:buChar char="ü"/>
            </a:pPr>
            <a:r>
              <a:rPr lang="en-SG" dirty="0"/>
              <a:t>starting and stopping of machine-tool spindle </a:t>
            </a:r>
          </a:p>
          <a:p>
            <a:pPr lvl="2">
              <a:buFont typeface="Wingdings" panose="05000000000000000000" pitchFamily="2" charset="2"/>
              <a:buChar char="ü"/>
            </a:pPr>
            <a:r>
              <a:rPr lang="en-SG" dirty="0" smtClean="0"/>
              <a:t>controlling </a:t>
            </a:r>
            <a:r>
              <a:rPr lang="en-SG" dirty="0"/>
              <a:t>the spindle speed </a:t>
            </a:r>
          </a:p>
          <a:p>
            <a:pPr lvl="2">
              <a:buFont typeface="Wingdings" panose="05000000000000000000" pitchFamily="2" charset="2"/>
              <a:buChar char="ü"/>
            </a:pPr>
            <a:r>
              <a:rPr lang="en-SG" dirty="0" smtClean="0"/>
              <a:t>positioning </a:t>
            </a:r>
            <a:r>
              <a:rPr lang="en-SG" dirty="0"/>
              <a:t>the tool tip at desired locations and guiding it along desired paths by automatic control </a:t>
            </a:r>
            <a:r>
              <a:rPr lang="en-SG" dirty="0" smtClean="0"/>
              <a:t>of </a:t>
            </a:r>
            <a:r>
              <a:rPr lang="en-SG" dirty="0"/>
              <a:t>the motion of </a:t>
            </a:r>
            <a:r>
              <a:rPr lang="en-SG" dirty="0" smtClean="0"/>
              <a:t>slides</a:t>
            </a:r>
          </a:p>
          <a:p>
            <a:pPr lvl="2">
              <a:buFont typeface="Wingdings" panose="05000000000000000000" pitchFamily="2" charset="2"/>
              <a:buChar char="ü"/>
            </a:pPr>
            <a:r>
              <a:rPr lang="en-SG" dirty="0"/>
              <a:t>controlling the rate of movement of the tool </a:t>
            </a:r>
            <a:r>
              <a:rPr lang="en-SG" dirty="0" smtClean="0"/>
              <a:t>tip</a:t>
            </a:r>
            <a:endParaRPr lang="en-SG" dirty="0"/>
          </a:p>
          <a:p>
            <a:pPr lvl="2">
              <a:buFont typeface="Wingdings" panose="05000000000000000000" pitchFamily="2" charset="2"/>
              <a:buChar char="ü"/>
            </a:pPr>
            <a:r>
              <a:rPr lang="en-SG" dirty="0" smtClean="0"/>
              <a:t>changing </a:t>
            </a:r>
            <a:r>
              <a:rPr lang="en-SG" dirty="0"/>
              <a:t>of tools in the spindle</a:t>
            </a:r>
            <a:endParaRPr lang="en-SG" dirty="0" smtClean="0"/>
          </a:p>
        </p:txBody>
      </p:sp>
    </p:spTree>
    <p:extLst>
      <p:ext uri="{BB962C8B-B14F-4D97-AF65-F5344CB8AC3E}">
        <p14:creationId xmlns:p14="http://schemas.microsoft.com/office/powerpoint/2010/main" val="8663013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Brief of NC</a:t>
            </a:r>
            <a:endParaRPr lang="en-SG" dirty="0"/>
          </a:p>
        </p:txBody>
      </p:sp>
      <p:sp>
        <p:nvSpPr>
          <p:cNvPr id="3" name="内容占位符 2"/>
          <p:cNvSpPr>
            <a:spLocks noGrp="1"/>
          </p:cNvSpPr>
          <p:nvPr>
            <p:ph idx="1"/>
          </p:nvPr>
        </p:nvSpPr>
        <p:spPr>
          <a:xfrm>
            <a:off x="838200" y="1690688"/>
            <a:ext cx="10515600" cy="3721821"/>
          </a:xfrm>
        </p:spPr>
        <p:txBody>
          <a:bodyPr>
            <a:normAutofit/>
          </a:bodyPr>
          <a:lstStyle/>
          <a:p>
            <a:r>
              <a:rPr lang="en-SG" dirty="0"/>
              <a:t>Principle of numerical control</a:t>
            </a:r>
          </a:p>
          <a:p>
            <a:pPr lvl="1">
              <a:buFont typeface="Wingdings" panose="05000000000000000000" pitchFamily="2" charset="2"/>
              <a:buChar char="§"/>
            </a:pPr>
            <a:r>
              <a:rPr lang="en-SG" dirty="0"/>
              <a:t>The basic information that has to be input into the system consists of the part geometry, cutting-process parameters followed by the cutting tools used.</a:t>
            </a:r>
          </a:p>
          <a:p>
            <a:pPr lvl="1">
              <a:buFont typeface="Wingdings" panose="05000000000000000000" pitchFamily="2" charset="2"/>
              <a:buChar char="§"/>
            </a:pPr>
            <a:r>
              <a:rPr lang="en-SG" dirty="0" smtClean="0"/>
              <a:t>The </a:t>
            </a:r>
            <a:r>
              <a:rPr lang="en-SG" dirty="0"/>
              <a:t>part program is then entered into the controller of the machine, which in turn runs the machine tool to make the part.</a:t>
            </a:r>
          </a:p>
          <a:p>
            <a:pPr lvl="1">
              <a:buFont typeface="Wingdings" panose="05000000000000000000" pitchFamily="2" charset="2"/>
              <a:buChar char="§"/>
            </a:pPr>
            <a:r>
              <a:rPr lang="en-SG" dirty="0"/>
              <a:t>Each of the machine axes is connected to a servomotor which works under the control of the  Machine Control Unit (MCU</a:t>
            </a:r>
            <a:r>
              <a:rPr lang="en-SG" dirty="0" smtClean="0"/>
              <a:t>).</a:t>
            </a:r>
            <a:endParaRPr lang="en-SG" dirty="0"/>
          </a:p>
          <a:p>
            <a:pPr lvl="1">
              <a:buFont typeface="Wingdings" panose="05000000000000000000" pitchFamily="2" charset="2"/>
              <a:buChar char="§"/>
            </a:pPr>
            <a:r>
              <a:rPr lang="en-SG" dirty="0"/>
              <a:t>The movement of the cutting tool with respect to the </a:t>
            </a:r>
            <a:r>
              <a:rPr lang="en-SG" dirty="0" err="1" smtClean="0"/>
              <a:t>workpiece</a:t>
            </a:r>
            <a:r>
              <a:rPr lang="en-SG" dirty="0" smtClean="0"/>
              <a:t> </a:t>
            </a:r>
            <a:r>
              <a:rPr lang="en-SG" dirty="0"/>
              <a:t>is given in terms of the coordinates, which are used to control the motion of the servomotor which </a:t>
            </a:r>
            <a:r>
              <a:rPr lang="en-SG" dirty="0" smtClean="0"/>
              <a:t>drives </a:t>
            </a:r>
            <a:r>
              <a:rPr lang="en-SG" dirty="0"/>
              <a:t>the individual axes</a:t>
            </a:r>
            <a:r>
              <a:rPr lang="en-SG" dirty="0" smtClean="0"/>
              <a:t>.</a:t>
            </a:r>
            <a:endParaRPr lang="en-SG" dirty="0"/>
          </a:p>
        </p:txBody>
      </p:sp>
    </p:spTree>
    <p:extLst>
      <p:ext uri="{BB962C8B-B14F-4D97-AF65-F5344CB8AC3E}">
        <p14:creationId xmlns:p14="http://schemas.microsoft.com/office/powerpoint/2010/main" val="24437714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58473" y="222126"/>
            <a:ext cx="7176654" cy="6505852"/>
          </a:xfrm>
          <a:prstGeom prst="rect">
            <a:avLst/>
          </a:prstGeom>
        </p:spPr>
      </p:pic>
    </p:spTree>
    <p:extLst>
      <p:ext uri="{BB962C8B-B14F-4D97-AF65-F5344CB8AC3E}">
        <p14:creationId xmlns:p14="http://schemas.microsoft.com/office/powerpoint/2010/main" val="42283999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Brief of NC</a:t>
            </a:r>
            <a:endParaRPr lang="en-SG" dirty="0"/>
          </a:p>
        </p:txBody>
      </p:sp>
      <p:sp>
        <p:nvSpPr>
          <p:cNvPr id="3" name="内容占位符 2"/>
          <p:cNvSpPr>
            <a:spLocks noGrp="1"/>
          </p:cNvSpPr>
          <p:nvPr>
            <p:ph idx="1"/>
          </p:nvPr>
        </p:nvSpPr>
        <p:spPr/>
        <p:txBody>
          <a:bodyPr>
            <a:normAutofit/>
          </a:bodyPr>
          <a:lstStyle/>
          <a:p>
            <a:r>
              <a:rPr lang="en-SG" dirty="0"/>
              <a:t>Principal types of CNC machine</a:t>
            </a:r>
            <a:endParaRPr lang="en-SG" dirty="0"/>
          </a:p>
        </p:txBody>
      </p:sp>
    </p:spTree>
    <p:extLst>
      <p:ext uri="{BB962C8B-B14F-4D97-AF65-F5344CB8AC3E}">
        <p14:creationId xmlns:p14="http://schemas.microsoft.com/office/powerpoint/2010/main" val="25050235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431"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30906"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30907"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30908"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476"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9677</TotalTime>
  <Words>5155</Words>
  <Application>Microsoft Office PowerPoint</Application>
  <PresentationFormat>宽屏</PresentationFormat>
  <Paragraphs>549</Paragraphs>
  <Slides>96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105" baseType="lpstr">
      <vt:lpstr>等线</vt:lpstr>
      <vt:lpstr>等线 Light</vt:lpstr>
      <vt:lpstr>Arial</vt:lpstr>
      <vt:lpstr>Calibri</vt:lpstr>
      <vt:lpstr>Calibri Light</vt:lpstr>
      <vt:lpstr>Cambria Math</vt:lpstr>
      <vt:lpstr>Wingdings</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View  Generation</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Bezier curves</vt:lpstr>
      <vt:lpstr>Geometry of curve – Cubic 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NURBS</vt:lpstr>
      <vt:lpstr>Geometry of curve – NURBS</vt:lpstr>
      <vt:lpstr>Geometry of curve – NURBS</vt:lpstr>
      <vt:lpstr>Geometry of surface</vt:lpstr>
      <vt:lpstr>Geometry of surface</vt:lpstr>
      <vt:lpstr>Geometry of surface</vt:lpstr>
      <vt:lpstr>Geometry of surface</vt:lpstr>
      <vt:lpstr>Geometry of surface</vt:lpstr>
      <vt:lpstr>Geometry of surface</vt:lpstr>
      <vt:lpstr>Solid Modelling</vt:lpstr>
      <vt:lpstr>Boundary representation (B-Rep)</vt:lpstr>
      <vt:lpstr>Boundary representation (B-Rep)</vt:lpstr>
      <vt:lpstr>Constructive solid geometry (CSG)</vt:lpstr>
      <vt:lpstr>Boolean operations in set theory</vt:lpstr>
      <vt:lpstr>Boolean operations of multi-bodies</vt:lpstr>
      <vt:lpstr>Boolean logic with binary tree</vt:lpstr>
      <vt:lpstr>Sweeping</vt:lpstr>
      <vt:lpstr>Three methods to create 3D models</vt:lpstr>
      <vt:lpstr>Primitive method</vt:lpstr>
      <vt:lpstr>PowerPoint 演示文稿</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 of NC</vt:lpstr>
      <vt:lpstr>Brief of NC</vt:lpstr>
      <vt:lpstr>PowerPoint 演示文稿</vt:lpstr>
      <vt:lpstr>Brief of NC</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481</cp:revision>
  <dcterms:created xsi:type="dcterms:W3CDTF">2022-04-06T09:15:30Z</dcterms:created>
  <dcterms:modified xsi:type="dcterms:W3CDTF">2022-06-22T17:18:46Z</dcterms:modified>
</cp:coreProperties>
</file>