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67" r:id="rId20"/>
    <p:sldId id="332" r:id="rId21"/>
    <p:sldId id="309" r:id="rId22"/>
    <p:sldId id="288" r:id="rId23"/>
    <p:sldId id="347" r:id="rId24"/>
    <p:sldId id="348" r:id="rId25"/>
    <p:sldId id="349" r:id="rId26"/>
    <p:sldId id="350" r:id="rId27"/>
    <p:sldId id="351" r:id="rId28"/>
    <p:sldId id="352" r:id="rId29"/>
    <p:sldId id="353" r:id="rId30"/>
    <p:sldId id="354" r:id="rId31"/>
    <p:sldId id="340" r:id="rId32"/>
    <p:sldId id="341" r:id="rId33"/>
    <p:sldId id="342" r:id="rId34"/>
    <p:sldId id="343" r:id="rId35"/>
    <p:sldId id="344" r:id="rId36"/>
    <p:sldId id="345" r:id="rId37"/>
    <p:sldId id="355" r:id="rId38"/>
    <p:sldId id="315" r:id="rId39"/>
    <p:sldId id="316" r:id="rId40"/>
    <p:sldId id="356" r:id="rId41"/>
    <p:sldId id="357" r:id="rId42"/>
    <p:sldId id="365" r:id="rId43"/>
    <p:sldId id="372" r:id="rId44"/>
    <p:sldId id="366" r:id="rId45"/>
    <p:sldId id="358" r:id="rId46"/>
    <p:sldId id="368" r:id="rId47"/>
    <p:sldId id="371" r:id="rId48"/>
    <p:sldId id="373" r:id="rId49"/>
    <p:sldId id="374" r:id="rId50"/>
    <p:sldId id="375" r:id="rId51"/>
    <p:sldId id="363" r:id="rId52"/>
    <p:sldId id="317" r:id="rId53"/>
    <p:sldId id="361" r:id="rId54"/>
    <p:sldId id="364" r:id="rId55"/>
    <p:sldId id="362" r:id="rId56"/>
    <p:sldId id="318" r:id="rId57"/>
    <p:sldId id="319" r:id="rId58"/>
    <p:sldId id="320" r:id="rId59"/>
    <p:sldId id="321" r:id="rId60"/>
    <p:sldId id="322" r:id="rId61"/>
    <p:sldId id="298" r:id="rId62"/>
    <p:sldId id="299" r:id="rId63"/>
    <p:sldId id="376" r:id="rId64"/>
    <p:sldId id="338" r:id="rId65"/>
    <p:sldId id="300" r:id="rId66"/>
    <p:sldId id="301" r:id="rId67"/>
    <p:sldId id="302" r:id="rId68"/>
    <p:sldId id="303" r:id="rId69"/>
    <p:sldId id="282" r:id="rId70"/>
    <p:sldId id="257" r:id="rId71"/>
    <p:sldId id="265" r:id="rId72"/>
    <p:sldId id="276" r:id="rId73"/>
    <p:sldId id="310" r:id="rId74"/>
    <p:sldId id="311" r:id="rId75"/>
    <p:sldId id="312" r:id="rId76"/>
    <p:sldId id="333" r:id="rId77"/>
    <p:sldId id="313" r:id="rId78"/>
    <p:sldId id="314" r:id="rId79"/>
    <p:sldId id="261" r:id="rId80"/>
    <p:sldId id="270" r:id="rId81"/>
    <p:sldId id="271" r:id="rId82"/>
    <p:sldId id="272" r:id="rId83"/>
    <p:sldId id="273" r:id="rId84"/>
    <p:sldId id="274" r:id="rId85"/>
    <p:sldId id="275"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4660"/>
  </p:normalViewPr>
  <p:slideViewPr>
    <p:cSldViewPr snapToGrid="0">
      <p:cViewPr varScale="1">
        <p:scale>
          <a:sx n="52" d="100"/>
          <a:sy n="52" d="100"/>
        </p:scale>
        <p:origin x="5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15/6/2022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15/6/2022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15/6/2022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15/6/2022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15/6/2022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15/6/2022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15/6/2022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15/6/2022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15/6/2022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15/6/2022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15/6/2022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15/6/2022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oleObject" Target="../embeddings/oleObject16.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image" Target="../media/image28.emf"/><Relationship Id="rId1" Type="http://schemas.openxmlformats.org/officeDocument/2006/relationships/vmlDrawing" Target="../drawings/vmlDrawing9.vml"/><Relationship Id="rId15" Type="http://schemas.openxmlformats.org/officeDocument/2006/relationships/image" Target="../media/image25.wmf"/><Relationship Id="rId19" Type="http://schemas.openxmlformats.org/officeDocument/2006/relationships/image" Target="../media/image27.wmf"/><Relationship Id="rId1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30.png"/><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4.emf"/></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9.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36.wmf"/><Relationship Id="rId4" Type="http://schemas.openxmlformats.org/officeDocument/2006/relationships/oleObject" Target="../embeddings/oleObject18.bin"/><Relationship Id="rId9" Type="http://schemas.openxmlformats.org/officeDocument/2006/relationships/image" Target="../media/image38.wmf"/></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22.bin"/><Relationship Id="rId4" Type="http://schemas.openxmlformats.org/officeDocument/2006/relationships/image" Target="../media/image41.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6.wmf"/><Relationship Id="rId5" Type="http://schemas.openxmlformats.org/officeDocument/2006/relationships/oleObject" Target="../embeddings/oleObject25.bin"/><Relationship Id="rId4" Type="http://schemas.openxmlformats.org/officeDocument/2006/relationships/image" Target="../media/image45.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7.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51.png"/><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7.bin"/><Relationship Id="rId11" Type="http://schemas.openxmlformats.org/officeDocument/2006/relationships/image" Target="../media/image50.wmf"/><Relationship Id="rId5" Type="http://schemas.openxmlformats.org/officeDocument/2006/relationships/image" Target="../media/image53.png"/><Relationship Id="rId10" Type="http://schemas.openxmlformats.org/officeDocument/2006/relationships/oleObject" Target="../embeddings/oleObject29.bin"/><Relationship Id="rId4" Type="http://schemas.openxmlformats.org/officeDocument/2006/relationships/image" Target="../media/image52.png"/><Relationship Id="rId9" Type="http://schemas.openxmlformats.org/officeDocument/2006/relationships/image" Target="../media/image49.wmf"/></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62.wmf"/></Relationships>
</file>

<file path=ppt/slides/_rels/slide84.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4.wmf"/><Relationship Id="rId5" Type="http://schemas.openxmlformats.org/officeDocument/2006/relationships/oleObject" Target="../embeddings/oleObject32.bin"/><Relationship Id="rId4" Type="http://schemas.openxmlformats.org/officeDocument/2006/relationships/image" Target="../media/image63.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6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10110"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10111"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10112"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10113"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465"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712"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713"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513"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509"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533"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5752"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5753"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View  Generation</a:t>
            </a:r>
          </a:p>
        </p:txBody>
      </p:sp>
      <p:sp>
        <p:nvSpPr>
          <p:cNvPr id="3" name="内容占位符 2"/>
          <p:cNvSpPr>
            <a:spLocks noGrp="1"/>
          </p:cNvSpPr>
          <p:nvPr>
            <p:ph idx="1"/>
          </p:nvPr>
        </p:nvSpPr>
        <p:spPr/>
        <p:txBody>
          <a:bodyPr/>
          <a:lstStyle/>
          <a:p>
            <a:r>
              <a:rPr lang="en-SG" dirty="0" smtClean="0"/>
              <a:t>The  </a:t>
            </a:r>
            <a:r>
              <a:rPr lang="en-SG" dirty="0"/>
              <a:t>display  screen  is  two-dimensional. </a:t>
            </a:r>
            <a:endParaRPr lang="en-SG" dirty="0" smtClean="0"/>
          </a:p>
          <a:p>
            <a:r>
              <a:rPr lang="en-SG" dirty="0" smtClean="0"/>
              <a:t>How to present 3D model on </a:t>
            </a:r>
            <a:r>
              <a:rPr lang="en-SG" dirty="0"/>
              <a:t>the </a:t>
            </a:r>
            <a:r>
              <a:rPr lang="en-SG" dirty="0" smtClean="0"/>
              <a:t>screen.</a:t>
            </a:r>
          </a:p>
          <a:p>
            <a:r>
              <a:rPr lang="en-SG" dirty="0" smtClean="0"/>
              <a:t>the </a:t>
            </a:r>
            <a:r>
              <a:rPr lang="en-SG" dirty="0"/>
              <a:t>orthogonal projection. </a:t>
            </a:r>
          </a:p>
        </p:txBody>
      </p:sp>
    </p:spTree>
    <p:extLst>
      <p:ext uri="{BB962C8B-B14F-4D97-AF65-F5344CB8AC3E}">
        <p14:creationId xmlns:p14="http://schemas.microsoft.com/office/powerpoint/2010/main" val="137035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a:xfrm>
            <a:off x="838200" y="1825625"/>
            <a:ext cx="6889510" cy="4351338"/>
          </a:xfrm>
        </p:spPr>
        <p:txBody>
          <a:bodyPr/>
          <a:lstStyle/>
          <a:p>
            <a:r>
              <a:rPr lang="en-SG" dirty="0" smtClean="0"/>
              <a:t>Graphic standard</a:t>
            </a:r>
          </a:p>
          <a:p>
            <a:pPr marL="457200" lvl="1" indent="0">
              <a:buNone/>
            </a:pPr>
            <a:r>
              <a:rPr lang="en-SG" dirty="0" smtClean="0"/>
              <a:t>There are various CAD software systems used in different fields. How people could share the same model among these systems? The answer is to share data obeying the same standard. The mainstream data standards are: GKS,STEP, etc.</a:t>
            </a:r>
          </a:p>
          <a:p>
            <a:endParaRPr lang="en-SG" dirty="0" smtClean="0"/>
          </a:p>
        </p:txBody>
      </p:sp>
      <p:pic>
        <p:nvPicPr>
          <p:cNvPr id="5" name="图片 4"/>
          <p:cNvPicPr>
            <a:picLocks noChangeAspect="1"/>
          </p:cNvPicPr>
          <p:nvPr/>
        </p:nvPicPr>
        <p:blipFill>
          <a:blip r:embed="rId2"/>
          <a:stretch>
            <a:fillRect/>
          </a:stretch>
        </p:blipFill>
        <p:spPr>
          <a:xfrm>
            <a:off x="7727710" y="1566383"/>
            <a:ext cx="3993550" cy="4610580"/>
          </a:xfrm>
          <a:prstGeom prst="rect">
            <a:avLst/>
          </a:prstGeom>
        </p:spPr>
      </p:pic>
    </p:spTree>
    <p:extLst>
      <p:ext uri="{BB962C8B-B14F-4D97-AF65-F5344CB8AC3E}">
        <p14:creationId xmlns:p14="http://schemas.microsoft.com/office/powerpoint/2010/main" val="1612071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Data exchange standards</a:t>
            </a:r>
          </a:p>
        </p:txBody>
      </p:sp>
      <p:sp>
        <p:nvSpPr>
          <p:cNvPr id="3" name="内容占位符 2"/>
          <p:cNvSpPr>
            <a:spLocks noGrp="1"/>
          </p:cNvSpPr>
          <p:nvPr>
            <p:ph idx="1"/>
          </p:nvPr>
        </p:nvSpPr>
        <p:spPr/>
        <p:txBody>
          <a:bodyPr>
            <a:normAutofit fontScale="77500" lnSpcReduction="20000"/>
          </a:bodyPr>
          <a:lstStyle/>
          <a:p>
            <a:r>
              <a:rPr lang="en-SG" dirty="0" smtClean="0"/>
              <a:t>There </a:t>
            </a:r>
            <a:r>
              <a:rPr lang="en-SG" dirty="0"/>
              <a:t>is increasing application of CAD accompanied by a growth in </a:t>
            </a:r>
            <a:r>
              <a:rPr lang="en-SG" dirty="0" smtClean="0"/>
              <a:t>product </a:t>
            </a:r>
            <a:r>
              <a:rPr lang="en-SG" dirty="0"/>
              <a:t>variety and the range of companies involved</a:t>
            </a:r>
          </a:p>
          <a:p>
            <a:pPr lvl="1">
              <a:buFont typeface="Wingdings" panose="05000000000000000000" pitchFamily="2" charset="2"/>
              <a:buChar char="§"/>
            </a:pPr>
            <a:r>
              <a:rPr lang="en-SG" dirty="0" smtClean="0"/>
              <a:t>component </a:t>
            </a:r>
            <a:r>
              <a:rPr lang="en-SG" dirty="0"/>
              <a:t>suppliers must often match their designs to many variants of </a:t>
            </a:r>
            <a:r>
              <a:rPr lang="en-SG" dirty="0" smtClean="0"/>
              <a:t>different </a:t>
            </a:r>
            <a:r>
              <a:rPr lang="en-SG" dirty="0"/>
              <a:t>products</a:t>
            </a:r>
          </a:p>
          <a:p>
            <a:pPr lvl="1">
              <a:buFont typeface="Wingdings" panose="05000000000000000000" pitchFamily="2" charset="2"/>
              <a:buChar char="§"/>
            </a:pPr>
            <a:r>
              <a:rPr lang="en-SG" dirty="0" smtClean="0"/>
              <a:t>a </a:t>
            </a:r>
            <a:r>
              <a:rPr lang="en-SG" dirty="0"/>
              <a:t>large amount of component and product data must be exchanged</a:t>
            </a:r>
          </a:p>
          <a:p>
            <a:pPr lvl="1">
              <a:buFont typeface="Wingdings" panose="05000000000000000000" pitchFamily="2" charset="2"/>
              <a:buChar char="§"/>
            </a:pPr>
            <a:r>
              <a:rPr lang="en-SG" dirty="0" smtClean="0"/>
              <a:t>the </a:t>
            </a:r>
            <a:r>
              <a:rPr lang="en-SG" dirty="0"/>
              <a:t>simplest way is for both companies to used same CADCAM system </a:t>
            </a:r>
            <a:r>
              <a:rPr lang="en-SG" dirty="0" smtClean="0"/>
              <a:t>and </a:t>
            </a:r>
            <a:r>
              <a:rPr lang="en-SG" dirty="0"/>
              <a:t>software revision number</a:t>
            </a:r>
          </a:p>
          <a:p>
            <a:pPr lvl="1">
              <a:buFont typeface="Wingdings" panose="05000000000000000000" pitchFamily="2" charset="2"/>
              <a:buChar char="§"/>
            </a:pPr>
            <a:r>
              <a:rPr lang="en-SG" dirty="0" smtClean="0"/>
              <a:t>however</a:t>
            </a:r>
            <a:r>
              <a:rPr lang="en-SG" dirty="0"/>
              <a:t>, it is more equitable for different CADCAM systems to </a:t>
            </a:r>
            <a:r>
              <a:rPr lang="en-SG" dirty="0" smtClean="0"/>
              <a:t>accurately </a:t>
            </a:r>
            <a:r>
              <a:rPr lang="en-SG" dirty="0"/>
              <a:t>exchange the same data</a:t>
            </a:r>
          </a:p>
          <a:p>
            <a:pPr lvl="2"/>
            <a:r>
              <a:rPr lang="en-SG" dirty="0" smtClean="0"/>
              <a:t>too </a:t>
            </a:r>
            <a:r>
              <a:rPr lang="en-SG" dirty="0"/>
              <a:t>many individual inter-software translator programs would be required</a:t>
            </a:r>
          </a:p>
          <a:p>
            <a:pPr lvl="2"/>
            <a:r>
              <a:rPr lang="en-SG" dirty="0" smtClean="0"/>
              <a:t>need </a:t>
            </a:r>
            <a:r>
              <a:rPr lang="en-SG" dirty="0"/>
              <a:t>to convert the data into a neutral file format first</a:t>
            </a:r>
          </a:p>
          <a:p>
            <a:pPr lvl="2"/>
            <a:r>
              <a:rPr lang="en-SG" dirty="0" smtClean="0"/>
              <a:t>then </a:t>
            </a:r>
            <a:r>
              <a:rPr lang="en-SG" dirty="0"/>
              <a:t>translate the neutral format into the target system data structure</a:t>
            </a:r>
          </a:p>
          <a:p>
            <a:r>
              <a:rPr lang="en-SG" dirty="0" smtClean="0"/>
              <a:t>However</a:t>
            </a:r>
            <a:r>
              <a:rPr lang="en-SG" dirty="0"/>
              <a:t>, a neutral file format is not straightforward due to</a:t>
            </a:r>
          </a:p>
          <a:p>
            <a:pPr lvl="1">
              <a:buFont typeface="Wingdings" panose="05000000000000000000" pitchFamily="2" charset="2"/>
              <a:buChar char="§"/>
            </a:pPr>
            <a:r>
              <a:rPr lang="en-SG" dirty="0" smtClean="0"/>
              <a:t>different </a:t>
            </a:r>
            <a:r>
              <a:rPr lang="en-SG" dirty="0"/>
              <a:t>international CADCAM methods </a:t>
            </a:r>
          </a:p>
          <a:p>
            <a:pPr lvl="1">
              <a:buFont typeface="Wingdings" panose="05000000000000000000" pitchFamily="2" charset="2"/>
              <a:buChar char="§"/>
            </a:pPr>
            <a:r>
              <a:rPr lang="en-SG" dirty="0" smtClean="0"/>
              <a:t>different </a:t>
            </a:r>
            <a:r>
              <a:rPr lang="en-SG" dirty="0"/>
              <a:t>CAD representations:</a:t>
            </a:r>
          </a:p>
          <a:p>
            <a:pPr lvl="2"/>
            <a:r>
              <a:rPr lang="en-SG" dirty="0" smtClean="0"/>
              <a:t>2D </a:t>
            </a:r>
            <a:r>
              <a:rPr lang="en-SG" dirty="0" err="1"/>
              <a:t>draughting</a:t>
            </a:r>
            <a:r>
              <a:rPr lang="en-SG" dirty="0"/>
              <a:t>; wire frame geometry; surface/solid models</a:t>
            </a:r>
          </a:p>
          <a:p>
            <a:pPr lvl="2"/>
            <a:r>
              <a:rPr lang="en-SG" dirty="0" smtClean="0"/>
              <a:t>higher </a:t>
            </a:r>
            <a:r>
              <a:rPr lang="en-SG" dirty="0"/>
              <a:t>order curves → cubic polynomial conversion leads to loss of precision</a:t>
            </a:r>
          </a:p>
          <a:p>
            <a:r>
              <a:rPr lang="en-SG" dirty="0" smtClean="0"/>
              <a:t>Ongoing </a:t>
            </a:r>
            <a:r>
              <a:rPr lang="en-SG" dirty="0"/>
              <a:t>effort to define an internationally accepted standard</a:t>
            </a:r>
          </a:p>
        </p:txBody>
      </p:sp>
    </p:spTree>
    <p:extLst>
      <p:ext uri="{BB962C8B-B14F-4D97-AF65-F5344CB8AC3E}">
        <p14:creationId xmlns:p14="http://schemas.microsoft.com/office/powerpoint/2010/main" val="224810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169107" cy="1325563"/>
          </a:xfrm>
        </p:spPr>
        <p:txBody>
          <a:bodyPr/>
          <a:lstStyle/>
          <a:p>
            <a:r>
              <a:rPr lang="en-SG" dirty="0"/>
              <a:t>IGES(Initial Graphics Exchange </a:t>
            </a:r>
            <a:r>
              <a:rPr lang="en-SG" dirty="0" smtClean="0"/>
              <a:t>Specification)</a:t>
            </a:r>
            <a:endParaRPr lang="en-SG" dirty="0"/>
          </a:p>
        </p:txBody>
      </p:sp>
      <p:sp>
        <p:nvSpPr>
          <p:cNvPr id="3" name="内容占位符 2"/>
          <p:cNvSpPr>
            <a:spLocks noGrp="1"/>
          </p:cNvSpPr>
          <p:nvPr>
            <p:ph idx="1"/>
          </p:nvPr>
        </p:nvSpPr>
        <p:spPr/>
        <p:txBody>
          <a:bodyPr>
            <a:normAutofit fontScale="62500" lnSpcReduction="20000"/>
          </a:bodyPr>
          <a:lstStyle/>
          <a:p>
            <a:pPr marL="0" indent="0">
              <a:buNone/>
            </a:pPr>
            <a:r>
              <a:rPr lang="en-SG" dirty="0" smtClean="0"/>
              <a:t>A </a:t>
            </a:r>
            <a:r>
              <a:rPr lang="en-SG" dirty="0"/>
              <a:t>standard for </a:t>
            </a:r>
            <a:r>
              <a:rPr lang="en-SG" dirty="0" smtClean="0"/>
              <a:t>the </a:t>
            </a:r>
            <a:r>
              <a:rPr lang="en-SG" dirty="0"/>
              <a:t>structure and syntax of neutral file in ASCII, compressed </a:t>
            </a:r>
            <a:r>
              <a:rPr lang="en-SG" dirty="0" smtClean="0"/>
              <a:t>ASCII </a:t>
            </a:r>
            <a:r>
              <a:rPr lang="en-SG" dirty="0"/>
              <a:t>or binary format</a:t>
            </a:r>
          </a:p>
          <a:p>
            <a:r>
              <a:rPr lang="en-SG" dirty="0" smtClean="0"/>
              <a:t>the </a:t>
            </a:r>
            <a:r>
              <a:rPr lang="en-SG" dirty="0"/>
              <a:t>ASCII format is: 80 character records/lines, terminated by semicolons, fields divided with commas</a:t>
            </a:r>
          </a:p>
          <a:p>
            <a:r>
              <a:rPr lang="en-SG" dirty="0" smtClean="0"/>
              <a:t>Start </a:t>
            </a:r>
            <a:r>
              <a:rPr lang="en-SG" dirty="0"/>
              <a:t>section:</a:t>
            </a:r>
          </a:p>
          <a:p>
            <a:pPr marL="457200" lvl="1" indent="0">
              <a:buNone/>
            </a:pPr>
            <a:r>
              <a:rPr lang="en-SG" dirty="0"/>
              <a:t>– contains data such as the features of the originating system to assist the </a:t>
            </a:r>
            <a:r>
              <a:rPr lang="en-SG" dirty="0" smtClean="0"/>
              <a:t>recipient </a:t>
            </a:r>
            <a:r>
              <a:rPr lang="en-SG" dirty="0"/>
              <a:t>in translating the file </a:t>
            </a:r>
          </a:p>
          <a:p>
            <a:r>
              <a:rPr lang="en-SG" dirty="0" smtClean="0"/>
              <a:t>Global </a:t>
            </a:r>
            <a:r>
              <a:rPr lang="en-SG" dirty="0"/>
              <a:t>section:</a:t>
            </a:r>
          </a:p>
          <a:p>
            <a:pPr marL="457200" lvl="1" indent="0">
              <a:buNone/>
            </a:pPr>
            <a:r>
              <a:rPr lang="en-SG" dirty="0"/>
              <a:t>– contains 24 parameter fields which are necessary to translate the file</a:t>
            </a:r>
          </a:p>
          <a:p>
            <a:r>
              <a:rPr lang="en-SG" dirty="0" smtClean="0"/>
              <a:t>Directory </a:t>
            </a:r>
            <a:r>
              <a:rPr lang="en-SG" dirty="0"/>
              <a:t>section:</a:t>
            </a:r>
          </a:p>
          <a:p>
            <a:pPr marL="457200" lvl="1" indent="0">
              <a:buNone/>
            </a:pPr>
            <a:r>
              <a:rPr lang="en-SG" dirty="0"/>
              <a:t>– contains 18 x 8-character fields on 2 lines as an entry for each entity; codes </a:t>
            </a:r>
            <a:r>
              <a:rPr lang="en-SG" dirty="0" smtClean="0"/>
              <a:t>represent </a:t>
            </a:r>
            <a:r>
              <a:rPr lang="en-SG" dirty="0"/>
              <a:t>the entity type, subtype, and pointers to entity data in next section</a:t>
            </a:r>
          </a:p>
          <a:p>
            <a:r>
              <a:rPr lang="en-SG" dirty="0" smtClean="0"/>
              <a:t>Parameter </a:t>
            </a:r>
            <a:r>
              <a:rPr lang="en-SG" dirty="0"/>
              <a:t>Data Section:</a:t>
            </a:r>
          </a:p>
          <a:p>
            <a:pPr marL="457200" lvl="1" indent="0">
              <a:buNone/>
            </a:pPr>
            <a:r>
              <a:rPr lang="en-SG" dirty="0"/>
              <a:t>– contains entity specific data such as coordinates, annotations, spline control </a:t>
            </a:r>
            <a:r>
              <a:rPr lang="en-SG" dirty="0" smtClean="0"/>
              <a:t>points</a:t>
            </a:r>
            <a:r>
              <a:rPr lang="en-SG" dirty="0"/>
              <a:t>, pointers to directory entries, etc.</a:t>
            </a:r>
          </a:p>
          <a:p>
            <a:r>
              <a:rPr lang="en-SG" dirty="0" smtClean="0"/>
              <a:t>the </a:t>
            </a:r>
            <a:r>
              <a:rPr lang="en-SG" dirty="0"/>
              <a:t>first parameter for each entry identifies the entity type from which the meanings for remaining </a:t>
            </a:r>
            <a:r>
              <a:rPr lang="en-SG" dirty="0" smtClean="0"/>
              <a:t>parameters </a:t>
            </a:r>
            <a:r>
              <a:rPr lang="en-SG" dirty="0"/>
              <a:t>are derived.</a:t>
            </a:r>
          </a:p>
          <a:p>
            <a:r>
              <a:rPr lang="en-SG" dirty="0" smtClean="0"/>
              <a:t>Termination </a:t>
            </a:r>
            <a:r>
              <a:rPr lang="en-SG" dirty="0"/>
              <a:t>Section:</a:t>
            </a:r>
          </a:p>
          <a:p>
            <a:pPr marL="457200" lvl="1" indent="0">
              <a:buNone/>
            </a:pPr>
            <a:r>
              <a:rPr lang="en-SG" dirty="0"/>
              <a:t>– marks the end of the data file, contains subtotals of records for data transmission </a:t>
            </a:r>
            <a:r>
              <a:rPr lang="en-SG" dirty="0" smtClean="0"/>
              <a:t>checks</a:t>
            </a:r>
            <a:endParaRPr lang="en-SG" dirty="0"/>
          </a:p>
        </p:txBody>
      </p:sp>
    </p:spTree>
    <p:extLst>
      <p:ext uri="{BB962C8B-B14F-4D97-AF65-F5344CB8AC3E}">
        <p14:creationId xmlns:p14="http://schemas.microsoft.com/office/powerpoint/2010/main" val="314643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data types</a:t>
            </a:r>
          </a:p>
        </p:txBody>
      </p:sp>
      <p:sp>
        <p:nvSpPr>
          <p:cNvPr id="3" name="内容占位符 2"/>
          <p:cNvSpPr>
            <a:spLocks noGrp="1"/>
          </p:cNvSpPr>
          <p:nvPr>
            <p:ph idx="1"/>
          </p:nvPr>
        </p:nvSpPr>
        <p:spPr>
          <a:xfrm>
            <a:off x="838200" y="1690688"/>
            <a:ext cx="5289468" cy="4486275"/>
          </a:xfrm>
        </p:spPr>
        <p:txBody>
          <a:bodyPr>
            <a:normAutofit fontScale="85000" lnSpcReduction="10000"/>
          </a:bodyPr>
          <a:lstStyle/>
          <a:p>
            <a:r>
              <a:rPr lang="en-SG" dirty="0"/>
              <a:t>The global section consists of:</a:t>
            </a:r>
          </a:p>
          <a:p>
            <a:pPr lvl="1">
              <a:buFont typeface="Wingdings" panose="05000000000000000000" pitchFamily="2" charset="2"/>
              <a:buChar char="ü"/>
            </a:pPr>
            <a:r>
              <a:rPr lang="en-SG" dirty="0" smtClean="0"/>
              <a:t>delimiter </a:t>
            </a:r>
            <a:r>
              <a:rPr lang="en-SG" dirty="0"/>
              <a:t>characters (1,2); </a:t>
            </a:r>
            <a:r>
              <a:rPr lang="en-SG" dirty="0" smtClean="0"/>
              <a:t>sender’s </a:t>
            </a:r>
            <a:r>
              <a:rPr lang="en-SG" dirty="0"/>
              <a:t>identifier (3); filename </a:t>
            </a:r>
            <a:r>
              <a:rPr lang="en-SG" dirty="0" smtClean="0"/>
              <a:t>(</a:t>
            </a:r>
            <a:r>
              <a:rPr lang="en-SG" dirty="0"/>
              <a:t>4); software ID (5); IGES </a:t>
            </a:r>
            <a:r>
              <a:rPr lang="en-SG" dirty="0" smtClean="0"/>
              <a:t>processor </a:t>
            </a:r>
            <a:r>
              <a:rPr lang="en-SG" dirty="0"/>
              <a:t>version (6); number </a:t>
            </a:r>
            <a:r>
              <a:rPr lang="en-SG" dirty="0" smtClean="0"/>
              <a:t>precision </a:t>
            </a:r>
            <a:r>
              <a:rPr lang="en-SG" dirty="0"/>
              <a:t>(7-11); receiver’s </a:t>
            </a:r>
            <a:r>
              <a:rPr lang="en-SG" dirty="0" smtClean="0"/>
              <a:t>identifier </a:t>
            </a:r>
            <a:r>
              <a:rPr lang="en-SG" dirty="0"/>
              <a:t>(12); model space </a:t>
            </a:r>
            <a:r>
              <a:rPr lang="en-SG" dirty="0" smtClean="0"/>
              <a:t>scale </a:t>
            </a:r>
            <a:r>
              <a:rPr lang="en-SG" dirty="0"/>
              <a:t>(13); units (14); unit name </a:t>
            </a:r>
            <a:r>
              <a:rPr lang="en-SG" dirty="0" smtClean="0"/>
              <a:t>(</a:t>
            </a:r>
            <a:r>
              <a:rPr lang="en-SG" dirty="0"/>
              <a:t>15); maximum number of line </a:t>
            </a:r>
            <a:r>
              <a:rPr lang="en-SG" dirty="0" smtClean="0"/>
              <a:t>thicknesses </a:t>
            </a:r>
            <a:r>
              <a:rPr lang="en-SG" dirty="0"/>
              <a:t>(16); maximum line </a:t>
            </a:r>
            <a:r>
              <a:rPr lang="en-SG" dirty="0" smtClean="0"/>
              <a:t>thickness </a:t>
            </a:r>
            <a:r>
              <a:rPr lang="en-SG" dirty="0"/>
              <a:t>(17); time </a:t>
            </a:r>
            <a:r>
              <a:rPr lang="en-SG" dirty="0" smtClean="0"/>
              <a:t>file generated </a:t>
            </a:r>
            <a:r>
              <a:rPr lang="en-SG" dirty="0"/>
              <a:t>(18); smallest </a:t>
            </a:r>
            <a:r>
              <a:rPr lang="en-SG" dirty="0" smtClean="0"/>
              <a:t>distance </a:t>
            </a:r>
            <a:r>
              <a:rPr lang="en-SG" dirty="0"/>
              <a:t>(19); largest </a:t>
            </a:r>
            <a:r>
              <a:rPr lang="en-SG" dirty="0" smtClean="0"/>
              <a:t>coordinate </a:t>
            </a:r>
            <a:r>
              <a:rPr lang="en-SG" dirty="0"/>
              <a:t>(20);</a:t>
            </a:r>
          </a:p>
          <a:p>
            <a:r>
              <a:rPr lang="en-SG" dirty="0" smtClean="0"/>
              <a:t>Each </a:t>
            </a:r>
            <a:r>
              <a:rPr lang="en-SG" dirty="0"/>
              <a:t>record line has an </a:t>
            </a:r>
            <a:r>
              <a:rPr lang="en-SG" dirty="0" smtClean="0"/>
              <a:t>identifier </a:t>
            </a:r>
            <a:r>
              <a:rPr lang="en-SG" dirty="0"/>
              <a:t>in columns 73-80 used </a:t>
            </a:r>
            <a:r>
              <a:rPr lang="en-SG" dirty="0" smtClean="0"/>
              <a:t>as </a:t>
            </a:r>
            <a:r>
              <a:rPr lang="en-SG" dirty="0"/>
              <a:t>a pointer for </a:t>
            </a:r>
            <a:r>
              <a:rPr lang="en-SG" dirty="0" smtClean="0"/>
              <a:t>cross-referencing </a:t>
            </a:r>
            <a:r>
              <a:rPr lang="en-SG" dirty="0"/>
              <a:t>between sections</a:t>
            </a:r>
          </a:p>
          <a:p>
            <a:pPr lvl="1">
              <a:buFont typeface="Wingdings" panose="05000000000000000000" pitchFamily="2" charset="2"/>
              <a:buChar char="ü"/>
            </a:pPr>
            <a:r>
              <a:rPr lang="en-SG" dirty="0" smtClean="0"/>
              <a:t>the </a:t>
            </a:r>
            <a:r>
              <a:rPr lang="en-SG" dirty="0"/>
              <a:t>first character indicates the </a:t>
            </a:r>
            <a:r>
              <a:rPr lang="en-SG" dirty="0" smtClean="0"/>
              <a:t>section </a:t>
            </a:r>
            <a:r>
              <a:rPr lang="en-SG" dirty="0"/>
              <a:t>(S = Start, G = Global, </a:t>
            </a:r>
            <a:r>
              <a:rPr lang="en-SG" dirty="0" smtClean="0"/>
              <a:t>D </a:t>
            </a:r>
            <a:r>
              <a:rPr lang="en-SG" dirty="0"/>
              <a:t>= Directory, P = Parameter, </a:t>
            </a:r>
            <a:r>
              <a:rPr lang="en-SG" dirty="0" smtClean="0"/>
              <a:t>T </a:t>
            </a:r>
            <a:r>
              <a:rPr lang="en-SG" dirty="0"/>
              <a:t>= Termination)</a:t>
            </a:r>
          </a:p>
        </p:txBody>
      </p:sp>
      <p:pic>
        <p:nvPicPr>
          <p:cNvPr id="4" name="图片 3"/>
          <p:cNvPicPr>
            <a:picLocks noChangeAspect="1"/>
          </p:cNvPicPr>
          <p:nvPr/>
        </p:nvPicPr>
        <p:blipFill>
          <a:blip r:embed="rId2"/>
          <a:stretch>
            <a:fillRect/>
          </a:stretch>
        </p:blipFill>
        <p:spPr>
          <a:xfrm>
            <a:off x="6285206" y="1306286"/>
            <a:ext cx="5388239" cy="5265451"/>
          </a:xfrm>
          <a:prstGeom prst="rect">
            <a:avLst/>
          </a:prstGeom>
        </p:spPr>
      </p:pic>
    </p:spTree>
    <p:extLst>
      <p:ext uri="{BB962C8B-B14F-4D97-AF65-F5344CB8AC3E}">
        <p14:creationId xmlns:p14="http://schemas.microsoft.com/office/powerpoint/2010/main" val="97690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example</a:t>
            </a:r>
          </a:p>
        </p:txBody>
      </p:sp>
      <p:sp>
        <p:nvSpPr>
          <p:cNvPr id="3" name="内容占位符 2"/>
          <p:cNvSpPr>
            <a:spLocks noGrp="1"/>
          </p:cNvSpPr>
          <p:nvPr>
            <p:ph idx="1"/>
          </p:nvPr>
        </p:nvSpPr>
        <p:spPr>
          <a:xfrm>
            <a:off x="838200" y="1504991"/>
            <a:ext cx="7723909" cy="3375767"/>
          </a:xfrm>
        </p:spPr>
        <p:txBody>
          <a:bodyPr>
            <a:normAutofit fontScale="62500" lnSpcReduction="20000"/>
          </a:bodyPr>
          <a:lstStyle/>
          <a:p>
            <a:pPr marL="0" indent="0">
              <a:lnSpc>
                <a:spcPts val="600"/>
              </a:lnSpc>
              <a:buNone/>
            </a:pPr>
            <a:r>
              <a:rPr lang="pt-BR" dirty="0"/>
              <a:t>EXAMPLE IGES FILE                                                                         S0000001</a:t>
            </a:r>
          </a:p>
          <a:p>
            <a:pPr marL="0" indent="0">
              <a:lnSpc>
                <a:spcPts val="600"/>
              </a:lnSpc>
              <a:buNone/>
            </a:pPr>
            <a:r>
              <a:rPr lang="pt-BR" dirty="0"/>
              <a:t>1H,,1H;,,,9HMASTERCAM, 1H1,16,8,24,8,56,,1.,1,4HINCH,1,0.01, G0000001</a:t>
            </a:r>
          </a:p>
          <a:p>
            <a:pPr marL="0" indent="0">
              <a:lnSpc>
                <a:spcPts val="600"/>
              </a:lnSpc>
              <a:buNone/>
            </a:pPr>
            <a:r>
              <a:rPr lang="pt-BR" dirty="0"/>
              <a:t>13H850101.0100000,0.,100.,,,,;                                                         G0000002</a:t>
            </a:r>
          </a:p>
          <a:p>
            <a:pPr marL="0" indent="0">
              <a:lnSpc>
                <a:spcPts val="600"/>
              </a:lnSpc>
              <a:buNone/>
            </a:pPr>
            <a:r>
              <a:rPr lang="pt-BR" dirty="0"/>
              <a:t>116         1        1       1       1                                    0   00000000D0000001</a:t>
            </a:r>
          </a:p>
          <a:p>
            <a:pPr marL="0" indent="0">
              <a:lnSpc>
                <a:spcPts val="600"/>
              </a:lnSpc>
              <a:buNone/>
            </a:pPr>
            <a:r>
              <a:rPr lang="pt-BR" dirty="0"/>
              <a:t>116         0        3       1                                                                  D0000002</a:t>
            </a:r>
          </a:p>
          <a:p>
            <a:pPr marL="0" indent="0">
              <a:lnSpc>
                <a:spcPts val="600"/>
              </a:lnSpc>
              <a:buNone/>
            </a:pPr>
            <a:r>
              <a:rPr lang="pt-BR" dirty="0"/>
              <a:t>124         2        1       1       1                                    0   00000000D0000003</a:t>
            </a:r>
          </a:p>
          <a:p>
            <a:pPr marL="0" indent="0">
              <a:lnSpc>
                <a:spcPts val="600"/>
              </a:lnSpc>
              <a:buNone/>
            </a:pPr>
            <a:r>
              <a:rPr lang="pt-BR" dirty="0"/>
              <a:t>124         0        3       1                                                                  D0000004</a:t>
            </a:r>
          </a:p>
          <a:p>
            <a:pPr marL="0" indent="0">
              <a:lnSpc>
                <a:spcPts val="600"/>
              </a:lnSpc>
              <a:buNone/>
            </a:pPr>
            <a:r>
              <a:rPr lang="pt-BR" dirty="0"/>
              <a:t>100         3        1       1       1                                    3   00000000D0000005</a:t>
            </a:r>
          </a:p>
          <a:p>
            <a:pPr marL="0" indent="0">
              <a:lnSpc>
                <a:spcPts val="600"/>
              </a:lnSpc>
              <a:buNone/>
            </a:pPr>
            <a:r>
              <a:rPr lang="pt-BR" dirty="0"/>
              <a:t>100         0        3       1                                                                  D0000006</a:t>
            </a:r>
          </a:p>
          <a:p>
            <a:pPr marL="0" indent="0">
              <a:lnSpc>
                <a:spcPts val="600"/>
              </a:lnSpc>
              <a:buNone/>
            </a:pPr>
            <a:r>
              <a:rPr lang="pt-BR" dirty="0"/>
              <a:t>110         4        1       1       1                                    0   00000000D0000007</a:t>
            </a:r>
          </a:p>
          <a:p>
            <a:pPr marL="0" indent="0">
              <a:lnSpc>
                <a:spcPts val="600"/>
              </a:lnSpc>
              <a:buNone/>
            </a:pPr>
            <a:r>
              <a:rPr lang="pt-BR" dirty="0"/>
              <a:t>110         0        3       1                                                                  D0000008</a:t>
            </a:r>
          </a:p>
          <a:p>
            <a:pPr marL="0" indent="0">
              <a:lnSpc>
                <a:spcPts val="600"/>
              </a:lnSpc>
              <a:buNone/>
            </a:pPr>
            <a:r>
              <a:rPr lang="pt-BR" dirty="0"/>
              <a:t>116,100.,-100.,0.;                                                                              1P0000001</a:t>
            </a:r>
          </a:p>
          <a:p>
            <a:pPr marL="0" indent="0">
              <a:lnSpc>
                <a:spcPts val="600"/>
              </a:lnSpc>
              <a:buNone/>
            </a:pPr>
            <a:r>
              <a:rPr lang="pt-BR" dirty="0"/>
              <a:t>124,1.,0.,0.,0.,0.,1.,0.,0.,0.,0.,1.,0.;                                                   3P0000002</a:t>
            </a:r>
          </a:p>
          <a:p>
            <a:pPr marL="0" indent="0">
              <a:lnSpc>
                <a:spcPts val="600"/>
              </a:lnSpc>
              <a:buNone/>
            </a:pPr>
            <a:r>
              <a:rPr lang="pt-BR" dirty="0"/>
              <a:t>100,0.,100.,-100.,-150.,-100.,150.,-99.99999;                                  5P0000003</a:t>
            </a:r>
          </a:p>
          <a:p>
            <a:pPr marL="0" indent="0">
              <a:lnSpc>
                <a:spcPts val="600"/>
              </a:lnSpc>
              <a:buNone/>
            </a:pPr>
            <a:r>
              <a:rPr lang="pt-BR" dirty="0"/>
              <a:t>110,135.3553,-135.3553,0.,206.066,-64.64465,0.;                           7P0000004</a:t>
            </a:r>
          </a:p>
          <a:p>
            <a:pPr marL="0" indent="0">
              <a:lnSpc>
                <a:spcPts val="600"/>
              </a:lnSpc>
              <a:buNone/>
            </a:pPr>
            <a:r>
              <a:rPr lang="pt-BR" dirty="0"/>
              <a:t>S0000001G0000002D0000008P0000004                                          T0000001</a:t>
            </a:r>
            <a:endParaRPr lang="en-SG" dirty="0"/>
          </a:p>
        </p:txBody>
      </p:sp>
      <p:pic>
        <p:nvPicPr>
          <p:cNvPr id="4" name="图片 3"/>
          <p:cNvPicPr>
            <a:picLocks noChangeAspect="1"/>
          </p:cNvPicPr>
          <p:nvPr/>
        </p:nvPicPr>
        <p:blipFill>
          <a:blip r:embed="rId2"/>
          <a:stretch>
            <a:fillRect/>
          </a:stretch>
        </p:blipFill>
        <p:spPr>
          <a:xfrm>
            <a:off x="9341286" y="1825625"/>
            <a:ext cx="2273417" cy="2387723"/>
          </a:xfrm>
          <a:prstGeom prst="rect">
            <a:avLst/>
          </a:prstGeom>
        </p:spPr>
      </p:pic>
      <p:sp>
        <p:nvSpPr>
          <p:cNvPr id="5" name="内容占位符 2"/>
          <p:cNvSpPr txBox="1">
            <a:spLocks/>
          </p:cNvSpPr>
          <p:nvPr/>
        </p:nvSpPr>
        <p:spPr>
          <a:xfrm>
            <a:off x="1116281" y="4880758"/>
            <a:ext cx="10498422" cy="18169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dirty="0"/>
              <a:t>• (116) point, (124) transformation matrix, (100) circular arc, (110) </a:t>
            </a:r>
            <a:r>
              <a:rPr lang="en-SG" dirty="0" smtClean="0"/>
              <a:t>line </a:t>
            </a:r>
          </a:p>
          <a:p>
            <a:pPr marL="0" indent="0">
              <a:lnSpc>
                <a:spcPct val="100000"/>
              </a:lnSpc>
              <a:buNone/>
            </a:pPr>
            <a:r>
              <a:rPr lang="en-SG" dirty="0" smtClean="0"/>
              <a:t>Note</a:t>
            </a:r>
            <a:r>
              <a:rPr lang="en-SG" dirty="0"/>
              <a:t>: Parameter entry for line (110) is </a:t>
            </a:r>
            <a:r>
              <a:rPr lang="en-SG" dirty="0" smtClean="0"/>
              <a:t>x1, y1, z1, x2, y2, z2; </a:t>
            </a:r>
            <a:r>
              <a:rPr lang="en-SG" dirty="0"/>
              <a:t>for arc (100) is z, </a:t>
            </a:r>
          </a:p>
          <a:p>
            <a:pPr marL="0" indent="0">
              <a:lnSpc>
                <a:spcPct val="100000"/>
              </a:lnSpc>
              <a:buNone/>
            </a:pPr>
            <a:r>
              <a:rPr lang="en-SG" dirty="0"/>
              <a:t>x, y of centre, x, y of start point, x, y of end point; for point (116) is x, y, z.</a:t>
            </a:r>
          </a:p>
        </p:txBody>
      </p:sp>
    </p:spTree>
    <p:extLst>
      <p:ext uri="{BB962C8B-B14F-4D97-AF65-F5344CB8AC3E}">
        <p14:creationId xmlns:p14="http://schemas.microsoft.com/office/powerpoint/2010/main" val="260792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STEP(Standard for the Exchange of Product model </a:t>
            </a:r>
            <a:r>
              <a:rPr lang="en-SG" dirty="0" smtClean="0"/>
              <a:t>data)</a:t>
            </a:r>
            <a:endParaRPr lang="en-SG" dirty="0"/>
          </a:p>
        </p:txBody>
      </p:sp>
      <p:sp>
        <p:nvSpPr>
          <p:cNvPr id="3" name="内容占位符 2"/>
          <p:cNvSpPr>
            <a:spLocks noGrp="1"/>
          </p:cNvSpPr>
          <p:nvPr>
            <p:ph idx="1"/>
          </p:nvPr>
        </p:nvSpPr>
        <p:spPr>
          <a:xfrm>
            <a:off x="838200" y="1690688"/>
            <a:ext cx="7538049" cy="4641100"/>
          </a:xfrm>
        </p:spPr>
        <p:txBody>
          <a:bodyPr>
            <a:normAutofit fontScale="92500" lnSpcReduction="10000"/>
          </a:bodyPr>
          <a:lstStyle/>
          <a:p>
            <a:r>
              <a:rPr lang="en-SG" dirty="0" smtClean="0"/>
              <a:t>Uses </a:t>
            </a:r>
            <a:r>
              <a:rPr lang="en-SG" dirty="0"/>
              <a:t>a formal model for data </a:t>
            </a:r>
            <a:r>
              <a:rPr lang="en-SG" dirty="0" smtClean="0"/>
              <a:t>exchange</a:t>
            </a:r>
            <a:r>
              <a:rPr lang="en-SG" dirty="0"/>
              <a:t>, described using </a:t>
            </a:r>
            <a:r>
              <a:rPr lang="en-SG" dirty="0" smtClean="0"/>
              <a:t>an information </a:t>
            </a:r>
            <a:r>
              <a:rPr lang="en-SG" dirty="0"/>
              <a:t>modelling </a:t>
            </a:r>
            <a:r>
              <a:rPr lang="en-SG" dirty="0" smtClean="0"/>
              <a:t>language </a:t>
            </a:r>
            <a:r>
              <a:rPr lang="en-SG" dirty="0"/>
              <a:t>called </a:t>
            </a:r>
            <a:r>
              <a:rPr lang="en-SG" dirty="0" smtClean="0"/>
              <a:t>EXPRESS</a:t>
            </a:r>
          </a:p>
          <a:p>
            <a:r>
              <a:rPr lang="en-SG" dirty="0" smtClean="0"/>
              <a:t>STEP </a:t>
            </a:r>
            <a:r>
              <a:rPr lang="en-SG" dirty="0"/>
              <a:t>has a three layer </a:t>
            </a:r>
            <a:r>
              <a:rPr lang="en-SG" dirty="0" smtClean="0"/>
              <a:t>architecture </a:t>
            </a:r>
            <a:r>
              <a:rPr lang="en-SG" dirty="0"/>
              <a:t>enabling definition </a:t>
            </a:r>
            <a:r>
              <a:rPr lang="en-SG" dirty="0" smtClean="0"/>
              <a:t>of </a:t>
            </a:r>
            <a:r>
              <a:rPr lang="en-SG" dirty="0"/>
              <a:t>multiple application views </a:t>
            </a:r>
            <a:r>
              <a:rPr lang="en-SG" dirty="0" smtClean="0"/>
              <a:t>and </a:t>
            </a:r>
            <a:r>
              <a:rPr lang="en-SG" dirty="0"/>
              <a:t>implementations:</a:t>
            </a:r>
          </a:p>
          <a:p>
            <a:pPr lvl="1">
              <a:buFont typeface="Wingdings" panose="05000000000000000000" pitchFamily="2" charset="2"/>
              <a:buChar char="ü"/>
            </a:pPr>
            <a:r>
              <a:rPr lang="en-SG" dirty="0" smtClean="0"/>
              <a:t>techniques </a:t>
            </a:r>
            <a:r>
              <a:rPr lang="en-SG" dirty="0"/>
              <a:t>for implementing </a:t>
            </a:r>
            <a:r>
              <a:rPr lang="en-SG" dirty="0" smtClean="0"/>
              <a:t>STEP</a:t>
            </a:r>
            <a:r>
              <a:rPr lang="en-SG" dirty="0"/>
              <a:t>, relations between </a:t>
            </a:r>
            <a:r>
              <a:rPr lang="en-SG" dirty="0" smtClean="0"/>
              <a:t>EXPRESS </a:t>
            </a:r>
            <a:r>
              <a:rPr lang="en-SG" dirty="0"/>
              <a:t>language, model, </a:t>
            </a:r>
            <a:r>
              <a:rPr lang="en-SG" dirty="0" smtClean="0"/>
              <a:t>and </a:t>
            </a:r>
            <a:r>
              <a:rPr lang="en-SG" dirty="0"/>
              <a:t>the physical file</a:t>
            </a:r>
          </a:p>
          <a:p>
            <a:pPr lvl="1">
              <a:buFont typeface="Wingdings" panose="05000000000000000000" pitchFamily="2" charset="2"/>
              <a:buChar char="ü"/>
            </a:pPr>
            <a:r>
              <a:rPr lang="en-SG" dirty="0" smtClean="0"/>
              <a:t>resource </a:t>
            </a:r>
            <a:r>
              <a:rPr lang="en-SG" dirty="0"/>
              <a:t>information models </a:t>
            </a:r>
            <a:r>
              <a:rPr lang="en-SG" dirty="0" smtClean="0"/>
              <a:t>to </a:t>
            </a:r>
            <a:r>
              <a:rPr lang="en-SG" dirty="0"/>
              <a:t>provide context </a:t>
            </a:r>
            <a:r>
              <a:rPr lang="en-SG" dirty="0" smtClean="0"/>
              <a:t>independent </a:t>
            </a:r>
            <a:r>
              <a:rPr lang="en-SG" dirty="0"/>
              <a:t>information</a:t>
            </a:r>
          </a:p>
          <a:p>
            <a:r>
              <a:rPr lang="en-SG" dirty="0" smtClean="0"/>
              <a:t>description </a:t>
            </a:r>
            <a:r>
              <a:rPr lang="en-SG" dirty="0"/>
              <a:t>of geometry, </a:t>
            </a:r>
            <a:r>
              <a:rPr lang="en-SG" dirty="0" smtClean="0"/>
              <a:t>topology</a:t>
            </a:r>
            <a:r>
              <a:rPr lang="en-SG" dirty="0"/>
              <a:t>, product structure</a:t>
            </a:r>
          </a:p>
          <a:p>
            <a:pPr marL="457200" lvl="1" indent="0">
              <a:buNone/>
            </a:pPr>
            <a:r>
              <a:rPr lang="en-SG" dirty="0" smtClean="0"/>
              <a:t>application </a:t>
            </a:r>
            <a:r>
              <a:rPr lang="en-SG" dirty="0"/>
              <a:t>protocols </a:t>
            </a:r>
            <a:r>
              <a:rPr lang="en-SG" dirty="0" smtClean="0"/>
              <a:t>describing </a:t>
            </a:r>
            <a:r>
              <a:rPr lang="en-SG" dirty="0"/>
              <a:t>constrained </a:t>
            </a:r>
            <a:r>
              <a:rPr lang="en-SG" dirty="0" smtClean="0"/>
              <a:t>subsets </a:t>
            </a:r>
            <a:r>
              <a:rPr lang="en-SG" dirty="0"/>
              <a:t>related to specific </a:t>
            </a:r>
            <a:r>
              <a:rPr lang="en-SG" dirty="0" smtClean="0"/>
              <a:t>applications </a:t>
            </a:r>
            <a:r>
              <a:rPr lang="en-SG" dirty="0"/>
              <a:t>such as </a:t>
            </a:r>
            <a:r>
              <a:rPr lang="en-SG" dirty="0" smtClean="0"/>
              <a:t>geometry</a:t>
            </a:r>
            <a:r>
              <a:rPr lang="en-SG" dirty="0"/>
              <a:t>, electrical product </a:t>
            </a:r>
            <a:r>
              <a:rPr lang="en-SG" dirty="0" smtClean="0"/>
              <a:t>modelling</a:t>
            </a:r>
            <a:r>
              <a:rPr lang="en-SG" dirty="0"/>
              <a:t>, etc.</a:t>
            </a:r>
          </a:p>
        </p:txBody>
      </p:sp>
      <p:pic>
        <p:nvPicPr>
          <p:cNvPr id="4" name="图片 3"/>
          <p:cNvPicPr>
            <a:picLocks noChangeAspect="1"/>
          </p:cNvPicPr>
          <p:nvPr/>
        </p:nvPicPr>
        <p:blipFill>
          <a:blip r:embed="rId2"/>
          <a:stretch>
            <a:fillRect/>
          </a:stretch>
        </p:blipFill>
        <p:spPr>
          <a:xfrm>
            <a:off x="8324167" y="2216989"/>
            <a:ext cx="3562708" cy="2958859"/>
          </a:xfrm>
          <a:prstGeom prst="rect">
            <a:avLst/>
          </a:prstGeom>
        </p:spPr>
      </p:pic>
    </p:spTree>
    <p:extLst>
      <p:ext uri="{BB962C8B-B14F-4D97-AF65-F5344CB8AC3E}">
        <p14:creationId xmlns:p14="http://schemas.microsoft.com/office/powerpoint/2010/main" val="83145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language</a:t>
            </a:r>
          </a:p>
        </p:txBody>
      </p:sp>
      <p:sp>
        <p:nvSpPr>
          <p:cNvPr id="3" name="内容占位符 2"/>
          <p:cNvSpPr>
            <a:spLocks noGrp="1"/>
          </p:cNvSpPr>
          <p:nvPr>
            <p:ph idx="1"/>
          </p:nvPr>
        </p:nvSpPr>
        <p:spPr>
          <a:xfrm>
            <a:off x="838200" y="1825625"/>
            <a:ext cx="6977332" cy="4351338"/>
          </a:xfrm>
        </p:spPr>
        <p:txBody>
          <a:bodyPr>
            <a:normAutofit fontScale="85000" lnSpcReduction="20000"/>
          </a:bodyPr>
          <a:lstStyle/>
          <a:p>
            <a:r>
              <a:rPr lang="en-SG" dirty="0"/>
              <a:t>IGES defines the file format</a:t>
            </a:r>
          </a:p>
          <a:p>
            <a:r>
              <a:rPr lang="en-SG" dirty="0" smtClean="0"/>
              <a:t>STEP </a:t>
            </a:r>
            <a:r>
              <a:rPr lang="en-SG" dirty="0"/>
              <a:t>uses the EXPRESS language to </a:t>
            </a:r>
            <a:r>
              <a:rPr lang="en-SG" dirty="0" smtClean="0"/>
              <a:t>map </a:t>
            </a:r>
            <a:r>
              <a:rPr lang="en-SG" dirty="0"/>
              <a:t>the data to the physical file</a:t>
            </a:r>
          </a:p>
          <a:p>
            <a:r>
              <a:rPr lang="en-SG" dirty="0" smtClean="0"/>
              <a:t>the </a:t>
            </a:r>
            <a:r>
              <a:rPr lang="en-SG" dirty="0"/>
              <a:t>EXPRESS language is used to </a:t>
            </a:r>
            <a:r>
              <a:rPr lang="en-SG" dirty="0" smtClean="0"/>
              <a:t>define </a:t>
            </a:r>
            <a:r>
              <a:rPr lang="en-SG" dirty="0"/>
              <a:t>entities as a collection of </a:t>
            </a:r>
            <a:r>
              <a:rPr lang="en-SG" dirty="0" smtClean="0"/>
              <a:t>attributes</a:t>
            </a:r>
            <a:endParaRPr lang="en-SG" dirty="0"/>
          </a:p>
          <a:p>
            <a:pPr marL="457200" lvl="1" indent="0">
              <a:buNone/>
            </a:pPr>
            <a:r>
              <a:rPr lang="en-SG" dirty="0"/>
              <a:t>– strings</a:t>
            </a:r>
          </a:p>
          <a:p>
            <a:pPr marL="457200" lvl="1" indent="0">
              <a:buNone/>
            </a:pPr>
            <a:r>
              <a:rPr lang="en-SG" dirty="0"/>
              <a:t>– real/integer numbers</a:t>
            </a:r>
          </a:p>
          <a:p>
            <a:pPr marL="457200" lvl="1" indent="0">
              <a:buNone/>
            </a:pPr>
            <a:r>
              <a:rPr lang="en-SG" dirty="0"/>
              <a:t>– logical/Boolean values</a:t>
            </a:r>
          </a:p>
          <a:p>
            <a:pPr marL="457200" lvl="1" indent="0">
              <a:buNone/>
            </a:pPr>
            <a:r>
              <a:rPr lang="en-SG" dirty="0"/>
              <a:t>– references to other entities, etc.</a:t>
            </a:r>
          </a:p>
          <a:p>
            <a:r>
              <a:rPr lang="en-SG" dirty="0" smtClean="0"/>
              <a:t>collections </a:t>
            </a:r>
            <a:r>
              <a:rPr lang="en-SG" dirty="0"/>
              <a:t>of attributes may be:</a:t>
            </a:r>
          </a:p>
          <a:p>
            <a:pPr marL="457200" lvl="1" indent="0">
              <a:buNone/>
            </a:pPr>
            <a:r>
              <a:rPr lang="en-SG" dirty="0"/>
              <a:t>– ordered: arrays, lists</a:t>
            </a:r>
          </a:p>
          <a:p>
            <a:pPr marL="457200" lvl="1" indent="0">
              <a:buNone/>
            </a:pPr>
            <a:r>
              <a:rPr lang="en-SG" dirty="0"/>
              <a:t>– unordered: sets, bags</a:t>
            </a:r>
          </a:p>
          <a:p>
            <a:r>
              <a:rPr lang="en-SG" dirty="0" smtClean="0"/>
              <a:t>the </a:t>
            </a:r>
            <a:r>
              <a:rPr lang="en-SG" dirty="0"/>
              <a:t>collection of entity definitions, data </a:t>
            </a:r>
            <a:r>
              <a:rPr lang="en-SG" dirty="0" smtClean="0"/>
              <a:t>types </a:t>
            </a:r>
            <a:r>
              <a:rPr lang="en-SG" dirty="0"/>
              <a:t>and associated constraints is a </a:t>
            </a:r>
            <a:r>
              <a:rPr lang="en-SG" dirty="0" smtClean="0"/>
              <a:t>schema</a:t>
            </a:r>
            <a:endParaRPr lang="en-SG" dirty="0"/>
          </a:p>
        </p:txBody>
      </p:sp>
      <p:pic>
        <p:nvPicPr>
          <p:cNvPr id="4" name="图片 3"/>
          <p:cNvPicPr>
            <a:picLocks noChangeAspect="1"/>
          </p:cNvPicPr>
          <p:nvPr/>
        </p:nvPicPr>
        <p:blipFill>
          <a:blip r:embed="rId2"/>
          <a:stretch>
            <a:fillRect/>
          </a:stretch>
        </p:blipFill>
        <p:spPr>
          <a:xfrm>
            <a:off x="7981777" y="1027905"/>
            <a:ext cx="3714877" cy="5149057"/>
          </a:xfrm>
          <a:prstGeom prst="rect">
            <a:avLst/>
          </a:prstGeom>
        </p:spPr>
      </p:pic>
    </p:spTree>
    <p:extLst>
      <p:ext uri="{BB962C8B-B14F-4D97-AF65-F5344CB8AC3E}">
        <p14:creationId xmlns:p14="http://schemas.microsoft.com/office/powerpoint/2010/main" val="2237473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geometric entities</a:t>
            </a:r>
          </a:p>
        </p:txBody>
      </p:sp>
      <p:sp>
        <p:nvSpPr>
          <p:cNvPr id="3" name="内容占位符 2"/>
          <p:cNvSpPr>
            <a:spLocks noGrp="1"/>
          </p:cNvSpPr>
          <p:nvPr>
            <p:ph idx="1"/>
          </p:nvPr>
        </p:nvSpPr>
        <p:spPr>
          <a:xfrm>
            <a:off x="838200" y="1532327"/>
            <a:ext cx="6209581" cy="2246043"/>
          </a:xfrm>
        </p:spPr>
        <p:txBody>
          <a:bodyPr>
            <a:normAutofit lnSpcReduction="10000"/>
          </a:bodyPr>
          <a:lstStyle/>
          <a:p>
            <a:r>
              <a:rPr lang="en-SG" dirty="0"/>
              <a:t>EXPRESS-G is a specific subset of </a:t>
            </a:r>
            <a:r>
              <a:rPr lang="en-SG" dirty="0" smtClean="0"/>
              <a:t>EXPRESS </a:t>
            </a:r>
            <a:r>
              <a:rPr lang="en-SG" dirty="0"/>
              <a:t>used for graphical </a:t>
            </a:r>
            <a:r>
              <a:rPr lang="en-SG" dirty="0" smtClean="0"/>
              <a:t>notation </a:t>
            </a:r>
            <a:endParaRPr lang="en-SG" dirty="0"/>
          </a:p>
          <a:p>
            <a:pPr marL="457200" lvl="1" indent="0">
              <a:buNone/>
            </a:pPr>
            <a:r>
              <a:rPr lang="en-SG" dirty="0"/>
              <a:t>– simpler definition of relationships </a:t>
            </a:r>
            <a:r>
              <a:rPr lang="en-SG" dirty="0" smtClean="0"/>
              <a:t>between </a:t>
            </a:r>
            <a:r>
              <a:rPr lang="en-SG" dirty="0"/>
              <a:t>entities in a class hierarchy</a:t>
            </a:r>
          </a:p>
          <a:p>
            <a:pPr marL="457200" lvl="1" indent="0">
              <a:buNone/>
            </a:pPr>
            <a:r>
              <a:rPr lang="en-SG" dirty="0"/>
              <a:t>– constraints cannot be specified</a:t>
            </a:r>
          </a:p>
          <a:p>
            <a:pPr marL="457200" lvl="1" indent="0">
              <a:buNone/>
            </a:pPr>
            <a:r>
              <a:rPr lang="en-SG" dirty="0"/>
              <a:t>– other EXPRESS subsets developed</a:t>
            </a:r>
          </a:p>
        </p:txBody>
      </p:sp>
      <p:pic>
        <p:nvPicPr>
          <p:cNvPr id="4" name="图片 3"/>
          <p:cNvPicPr>
            <a:picLocks noChangeAspect="1"/>
          </p:cNvPicPr>
          <p:nvPr/>
        </p:nvPicPr>
        <p:blipFill rotWithShape="1">
          <a:blip r:embed="rId2"/>
          <a:srcRect t="1" b="955"/>
          <a:stretch/>
        </p:blipFill>
        <p:spPr>
          <a:xfrm>
            <a:off x="1854815" y="3778370"/>
            <a:ext cx="3600000" cy="2520000"/>
          </a:xfrm>
          <a:prstGeom prst="rect">
            <a:avLst/>
          </a:prstGeom>
        </p:spPr>
      </p:pic>
      <p:sp>
        <p:nvSpPr>
          <p:cNvPr id="5" name="文本框 4"/>
          <p:cNvSpPr txBox="1"/>
          <p:nvPr/>
        </p:nvSpPr>
        <p:spPr>
          <a:xfrm>
            <a:off x="7461849" y="1690688"/>
            <a:ext cx="3709358" cy="4401205"/>
          </a:xfrm>
          <a:prstGeom prst="rect">
            <a:avLst/>
          </a:prstGeom>
          <a:noFill/>
        </p:spPr>
        <p:txBody>
          <a:bodyPr wrap="square" rtlCol="0">
            <a:spAutoFit/>
          </a:bodyPr>
          <a:lstStyle/>
          <a:p>
            <a:r>
              <a:rPr lang="en-SG" sz="2000" dirty="0"/>
              <a:t>ENTITY point ;</a:t>
            </a:r>
          </a:p>
          <a:p>
            <a:pPr lvl="1"/>
            <a:r>
              <a:rPr lang="en-SG" sz="2000" dirty="0"/>
              <a:t>x-coordinate : REAL ;</a:t>
            </a:r>
          </a:p>
          <a:p>
            <a:pPr lvl="1"/>
            <a:r>
              <a:rPr lang="en-SG" sz="2000" dirty="0"/>
              <a:t>y-coordinate : REAL ;</a:t>
            </a:r>
          </a:p>
          <a:p>
            <a:pPr lvl="1"/>
            <a:r>
              <a:rPr lang="en-SG" sz="2000" dirty="0"/>
              <a:t>z-coordinate : REAL ;</a:t>
            </a:r>
          </a:p>
          <a:p>
            <a:r>
              <a:rPr lang="en-SG" sz="2000" dirty="0"/>
              <a:t>END_ENTITY </a:t>
            </a:r>
            <a:r>
              <a:rPr lang="en-SG" sz="2000" dirty="0" smtClean="0"/>
              <a:t>;</a:t>
            </a:r>
          </a:p>
          <a:p>
            <a:endParaRPr lang="en-SG" sz="2000" dirty="0"/>
          </a:p>
          <a:p>
            <a:r>
              <a:rPr lang="en-SG" sz="2000" dirty="0"/>
              <a:t>ENTITY circle ;</a:t>
            </a:r>
          </a:p>
          <a:p>
            <a:pPr lvl="1"/>
            <a:r>
              <a:rPr lang="en-SG" sz="2000" dirty="0"/>
              <a:t>centre : point ;</a:t>
            </a:r>
          </a:p>
          <a:p>
            <a:pPr lvl="1"/>
            <a:r>
              <a:rPr lang="en-SG" sz="2000" dirty="0"/>
              <a:t>radius : REAL ;</a:t>
            </a:r>
          </a:p>
          <a:p>
            <a:r>
              <a:rPr lang="en-SG" sz="2000" dirty="0"/>
              <a:t>END_ENTITY </a:t>
            </a:r>
            <a:r>
              <a:rPr lang="en-SG" sz="2000" dirty="0" smtClean="0"/>
              <a:t>;</a:t>
            </a:r>
          </a:p>
          <a:p>
            <a:endParaRPr lang="en-SG" sz="2000" dirty="0"/>
          </a:p>
          <a:p>
            <a:r>
              <a:rPr lang="en-SG" sz="2000" dirty="0"/>
              <a:t>#15 = POINT (3.3,4.4,5.5) ;</a:t>
            </a:r>
          </a:p>
          <a:p>
            <a:r>
              <a:rPr lang="en-SG" sz="2000" dirty="0"/>
              <a:t>#16 = POINT (6.6,7.7,8.8) ;</a:t>
            </a:r>
          </a:p>
          <a:p>
            <a:r>
              <a:rPr lang="en-SG" sz="2000" dirty="0"/>
              <a:t>#17 = CIRCLE (#15, 5.0) ;</a:t>
            </a:r>
          </a:p>
        </p:txBody>
      </p:sp>
    </p:spTree>
    <p:extLst>
      <p:ext uri="{BB962C8B-B14F-4D97-AF65-F5344CB8AC3E}">
        <p14:creationId xmlns:p14="http://schemas.microsoft.com/office/powerpoint/2010/main" val="127055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STEP standard</a:t>
            </a:r>
          </a:p>
        </p:txBody>
      </p:sp>
      <p:sp>
        <p:nvSpPr>
          <p:cNvPr id="3" name="内容占位符 2"/>
          <p:cNvSpPr>
            <a:spLocks noGrp="1"/>
          </p:cNvSpPr>
          <p:nvPr>
            <p:ph idx="1"/>
          </p:nvPr>
        </p:nvSpPr>
        <p:spPr>
          <a:xfrm>
            <a:off x="655607" y="1526874"/>
            <a:ext cx="10843403" cy="4908431"/>
          </a:xfrm>
        </p:spPr>
        <p:txBody>
          <a:bodyPr>
            <a:normAutofit fontScale="77500" lnSpcReduction="20000"/>
          </a:bodyPr>
          <a:lstStyle/>
          <a:p>
            <a:pPr marL="0" indent="0">
              <a:buNone/>
            </a:pPr>
            <a:r>
              <a:rPr lang="en-SG" dirty="0"/>
              <a:t> STEP is being developed incrementally as a series of </a:t>
            </a:r>
            <a:r>
              <a:rPr lang="en-SG" dirty="0" smtClean="0"/>
              <a:t>separate </a:t>
            </a:r>
            <a:r>
              <a:rPr lang="en-SG" dirty="0"/>
              <a:t>standards (parts) divided into classes:</a:t>
            </a:r>
          </a:p>
          <a:p>
            <a:pPr marL="457200" lvl="1" indent="0">
              <a:buNone/>
            </a:pPr>
            <a:r>
              <a:rPr lang="en-SG" dirty="0"/>
              <a:t>– Introductory (1-9)</a:t>
            </a:r>
          </a:p>
          <a:p>
            <a:pPr marL="914400" lvl="2" indent="0">
              <a:buNone/>
            </a:pPr>
            <a:r>
              <a:rPr lang="en-SG" dirty="0"/>
              <a:t>• Part 1: Overview and general Principles</a:t>
            </a:r>
          </a:p>
          <a:p>
            <a:pPr marL="457200" lvl="1" indent="0">
              <a:buNone/>
            </a:pPr>
            <a:r>
              <a:rPr lang="en-SG" dirty="0"/>
              <a:t>– Description Methods (11-19)</a:t>
            </a:r>
          </a:p>
          <a:p>
            <a:pPr marL="914400" lvl="2" indent="0">
              <a:buNone/>
            </a:pPr>
            <a:r>
              <a:rPr lang="en-SG" dirty="0"/>
              <a:t>• Parts 11, 12: EXPRESS language</a:t>
            </a:r>
          </a:p>
          <a:p>
            <a:pPr marL="457200" lvl="1" indent="0">
              <a:buNone/>
            </a:pPr>
            <a:r>
              <a:rPr lang="en-SG" dirty="0"/>
              <a:t>– Implementation Methods (21-29)</a:t>
            </a:r>
          </a:p>
          <a:p>
            <a:pPr marL="914400" lvl="2" indent="0">
              <a:buNone/>
            </a:pPr>
            <a:r>
              <a:rPr lang="en-SG" dirty="0"/>
              <a:t>• describe how EXPRESS mapped to physical files and other storage mechanisms</a:t>
            </a:r>
          </a:p>
          <a:p>
            <a:pPr marL="457200" lvl="1" indent="0">
              <a:buNone/>
            </a:pPr>
            <a:r>
              <a:rPr lang="en-SG" dirty="0"/>
              <a:t>– Conformance Testing Methodology and Framework (31-39)</a:t>
            </a:r>
          </a:p>
          <a:p>
            <a:pPr marL="914400" lvl="2" indent="0">
              <a:buNone/>
            </a:pPr>
            <a:r>
              <a:rPr lang="en-SG" dirty="0"/>
              <a:t>• provide methods for testing implementations, and test suites</a:t>
            </a:r>
          </a:p>
          <a:p>
            <a:pPr marL="457200" lvl="1" indent="0">
              <a:buNone/>
            </a:pPr>
            <a:r>
              <a:rPr lang="en-SG" dirty="0"/>
              <a:t>– Integrated Resources (41-99, 101-199)</a:t>
            </a:r>
          </a:p>
          <a:p>
            <a:pPr marL="914400" lvl="2" indent="0">
              <a:buNone/>
            </a:pPr>
            <a:r>
              <a:rPr lang="en-SG" dirty="0"/>
              <a:t>• geometry and structure representation (41-99), and widely used applications such as </a:t>
            </a:r>
            <a:r>
              <a:rPr lang="en-SG" dirty="0" err="1" smtClean="0"/>
              <a:t>draughting</a:t>
            </a:r>
            <a:r>
              <a:rPr lang="en-SG" dirty="0" smtClean="0"/>
              <a:t> </a:t>
            </a:r>
            <a:r>
              <a:rPr lang="en-SG" dirty="0"/>
              <a:t>and FE (101-199)</a:t>
            </a:r>
          </a:p>
          <a:p>
            <a:pPr marL="457200" lvl="1" indent="0">
              <a:buNone/>
            </a:pPr>
            <a:r>
              <a:rPr lang="en-SG" dirty="0"/>
              <a:t>– Application Protocols (210-299)</a:t>
            </a:r>
          </a:p>
          <a:p>
            <a:pPr marL="914400" lvl="2" indent="0">
              <a:buNone/>
            </a:pPr>
            <a:r>
              <a:rPr lang="en-SG" dirty="0"/>
              <a:t>• implementation of STEP to specific industrial applications</a:t>
            </a:r>
          </a:p>
          <a:p>
            <a:pPr marL="457200" lvl="1" indent="0">
              <a:buNone/>
            </a:pPr>
            <a:r>
              <a:rPr lang="en-SG" dirty="0"/>
              <a:t>– Abstract Test Suites (301-399)</a:t>
            </a:r>
          </a:p>
          <a:p>
            <a:pPr marL="914400" lvl="2" indent="0">
              <a:buNone/>
            </a:pPr>
            <a:r>
              <a:rPr lang="en-SG" dirty="0"/>
              <a:t>• for each of the application protocols</a:t>
            </a:r>
          </a:p>
          <a:p>
            <a:pPr marL="457200" lvl="1" indent="0">
              <a:buNone/>
            </a:pPr>
            <a:r>
              <a:rPr lang="en-SG" dirty="0"/>
              <a:t>– Application Interpreted Constructs (501-?)</a:t>
            </a:r>
          </a:p>
          <a:p>
            <a:pPr marL="914400" lvl="2" indent="0">
              <a:buNone/>
            </a:pPr>
            <a:r>
              <a:rPr lang="en-SG" dirty="0"/>
              <a:t>• describe model entity constructs and specific modelling approaches</a:t>
            </a:r>
          </a:p>
        </p:txBody>
      </p:sp>
    </p:spTree>
    <p:extLst>
      <p:ext uri="{BB962C8B-B14F-4D97-AF65-F5344CB8AC3E}">
        <p14:creationId xmlns:p14="http://schemas.microsoft.com/office/powerpoint/2010/main" val="3768668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r>
              <a:rPr lang="en-SG" dirty="0">
                <a:solidFill>
                  <a:srgbClr val="FF0000"/>
                </a:solidFill>
              </a:rPr>
              <a:t>Standard for the Exchange of Product Model Data ( STEP), officially the ISO standard 10303, Product Data </a:t>
            </a:r>
            <a:r>
              <a:rPr lang="en-SG" dirty="0" smtClean="0">
                <a:solidFill>
                  <a:srgbClr val="FF0000"/>
                </a:solidFill>
              </a:rPr>
              <a:t>Representation </a:t>
            </a:r>
            <a:r>
              <a:rPr lang="en-SG" dirty="0">
                <a:solidFill>
                  <a:srgbClr val="FF0000"/>
                </a:solidFill>
              </a:rPr>
              <a:t>and Exchange, is a series of international standards with the goal of defining data across the </a:t>
            </a:r>
            <a:r>
              <a:rPr lang="en-SG" dirty="0" smtClean="0">
                <a:solidFill>
                  <a:srgbClr val="FF0000"/>
                </a:solidFill>
              </a:rPr>
              <a:t>full </a:t>
            </a:r>
            <a:r>
              <a:rPr lang="en-SG" dirty="0">
                <a:solidFill>
                  <a:srgbClr val="FF0000"/>
                </a:solidFill>
              </a:rPr>
              <a:t>engineering and manufacturing life cycle. The ability to share data across applications, across vendor </a:t>
            </a:r>
            <a:r>
              <a:rPr lang="en-SG" dirty="0" smtClean="0">
                <a:solidFill>
                  <a:srgbClr val="FF0000"/>
                </a:solidFill>
              </a:rPr>
              <a:t>platforms </a:t>
            </a:r>
            <a:r>
              <a:rPr lang="en-SG" dirty="0">
                <a:solidFill>
                  <a:srgbClr val="FF0000"/>
                </a:solidFill>
              </a:rPr>
              <a:t>and between contractors, suppliers and customers, is the main goal of this standard.</a:t>
            </a:r>
          </a:p>
        </p:txBody>
      </p:sp>
    </p:spTree>
    <p:extLst>
      <p:ext uri="{BB962C8B-B14F-4D97-AF65-F5344CB8AC3E}">
        <p14:creationId xmlns:p14="http://schemas.microsoft.com/office/powerpoint/2010/main" val="3170181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pPr marL="0" indent="0">
              <a:buNone/>
            </a:pPr>
            <a:r>
              <a:rPr lang="en-SG" dirty="0"/>
              <a:t>The broad scope of STEP is as follows.</a:t>
            </a:r>
          </a:p>
          <a:p>
            <a:pPr marL="0" indent="0">
              <a:buNone/>
            </a:pPr>
            <a:r>
              <a:rPr lang="en-SG" dirty="0"/>
              <a:t>  1.  The standard method of representing the information necessary for completely defining a product </a:t>
            </a:r>
            <a:r>
              <a:rPr lang="en-SG" dirty="0" smtClean="0"/>
              <a:t>throughout </a:t>
            </a:r>
            <a:r>
              <a:rPr lang="en-SG" dirty="0"/>
              <a:t>its entire life, i.e., from the product conception to the end of useful life.</a:t>
            </a:r>
          </a:p>
          <a:p>
            <a:pPr marL="0" indent="0">
              <a:buNone/>
            </a:pPr>
            <a:r>
              <a:rPr lang="en-SG" dirty="0"/>
              <a:t>  2.  Standard methods for exchanging the data electronically between two different </a:t>
            </a:r>
            <a:r>
              <a:rPr lang="en-SG" dirty="0" smtClean="0"/>
              <a:t>systems.</a:t>
            </a:r>
          </a:p>
          <a:p>
            <a:pPr marL="0" indent="0">
              <a:buNone/>
            </a:pPr>
            <a:r>
              <a:rPr lang="en-SG" dirty="0" smtClean="0"/>
              <a:t>The </a:t>
            </a:r>
            <a:r>
              <a:rPr lang="en-SG" dirty="0"/>
              <a:t>STEP documentation is split into eight major areas.</a:t>
            </a:r>
          </a:p>
        </p:txBody>
      </p:sp>
    </p:spTree>
    <p:extLst>
      <p:ext uri="{BB962C8B-B14F-4D97-AF65-F5344CB8AC3E}">
        <p14:creationId xmlns:p14="http://schemas.microsoft.com/office/powerpoint/2010/main" val="398117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The STEP documentation is split into eight major areas.</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en-SG" dirty="0" smtClean="0"/>
              <a:t>Overview  </a:t>
            </a:r>
            <a:r>
              <a:rPr lang="en-SG" dirty="0"/>
              <a:t>It gives the general introduction and overview of the standard and forms part one of the ISO </a:t>
            </a:r>
            <a:r>
              <a:rPr lang="en-SG" dirty="0" smtClean="0"/>
              <a:t>standard </a:t>
            </a:r>
            <a:r>
              <a:rPr lang="en-SG" dirty="0"/>
              <a:t>10303.</a:t>
            </a:r>
          </a:p>
          <a:p>
            <a:pPr marL="514350" indent="-514350">
              <a:buFont typeface="+mj-lt"/>
              <a:buAutoNum type="arabicPeriod"/>
            </a:pPr>
            <a:r>
              <a:rPr lang="en-SG" dirty="0"/>
              <a:t>Description  Methods  The  application  protocols  planned  in  STEP  are  far  reaching  compared  to  any </a:t>
            </a:r>
            <a:r>
              <a:rPr lang="en-SG" dirty="0" smtClean="0"/>
              <a:t>other  </a:t>
            </a:r>
            <a:r>
              <a:rPr lang="en-SG" dirty="0"/>
              <a:t>existing  standard  or  models.  Hence,  a  new  descriptive  formal  information  modelling  language </a:t>
            </a:r>
            <a:r>
              <a:rPr lang="en-SG" dirty="0" smtClean="0"/>
              <a:t>called   </a:t>
            </a:r>
            <a:r>
              <a:rPr lang="en-SG" dirty="0"/>
              <a:t>EXPRESS  is  developed  such  that  the  protocols  be  properly  </a:t>
            </a:r>
            <a:r>
              <a:rPr lang="en-SG" dirty="0" smtClean="0"/>
              <a:t>defined</a:t>
            </a:r>
          </a:p>
          <a:p>
            <a:pPr marL="514350" indent="-514350">
              <a:buFont typeface="+mj-lt"/>
              <a:buAutoNum type="arabicPeriod"/>
            </a:pPr>
            <a:r>
              <a:rPr lang="en-SG" dirty="0" smtClean="0"/>
              <a:t>Implementation  </a:t>
            </a:r>
            <a:r>
              <a:rPr lang="en-SG" dirty="0"/>
              <a:t>Methods  This  provides  specifications  as  to  how  the  STEP  information  be  physically </a:t>
            </a:r>
            <a:r>
              <a:rPr lang="en-SG" dirty="0" smtClean="0"/>
              <a:t>represented </a:t>
            </a:r>
            <a:r>
              <a:rPr lang="en-SG" dirty="0"/>
              <a:t>for the exchange environment. </a:t>
            </a:r>
          </a:p>
        </p:txBody>
      </p:sp>
    </p:spTree>
    <p:extLst>
      <p:ext uri="{BB962C8B-B14F-4D97-AF65-F5344CB8AC3E}">
        <p14:creationId xmlns:p14="http://schemas.microsoft.com/office/powerpoint/2010/main" val="750815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a:bodyPr>
          <a:lstStyle/>
          <a:p>
            <a:pPr marL="514350" indent="-514350">
              <a:buFont typeface="+mj-lt"/>
              <a:buAutoNum type="arabicPeriod" startAt="4"/>
            </a:pPr>
            <a:r>
              <a:rPr lang="en-SG" b="1" dirty="0"/>
              <a:t>Conformance and Tools  </a:t>
            </a:r>
            <a:r>
              <a:rPr lang="en-SG" dirty="0"/>
              <a:t>This part provides the specifications for conformance testing of the processors used </a:t>
            </a:r>
            <a:r>
              <a:rPr lang="en-SG" dirty="0" smtClean="0"/>
              <a:t>for </a:t>
            </a:r>
            <a:r>
              <a:rPr lang="en-SG" dirty="0"/>
              <a:t>STEP information. They provide information on methods for testing of software-product conformance to </a:t>
            </a:r>
            <a:r>
              <a:rPr lang="en-SG" dirty="0" smtClean="0"/>
              <a:t>the </a:t>
            </a:r>
            <a:r>
              <a:rPr lang="en-SG" dirty="0"/>
              <a:t>STEP standard, guidance for creating abstract-test suites and the responsibilities of testing laboratories. </a:t>
            </a:r>
            <a:r>
              <a:rPr lang="en-SG" dirty="0" smtClean="0"/>
              <a:t>The </a:t>
            </a:r>
            <a:r>
              <a:rPr lang="en-SG" dirty="0"/>
              <a:t>STEP standard is unique in that it places a very high emphasis on </a:t>
            </a:r>
            <a:r>
              <a:rPr lang="en-SG" dirty="0" smtClean="0"/>
              <a:t>testing </a:t>
            </a:r>
            <a:r>
              <a:rPr lang="en-SG" dirty="0"/>
              <a:t>and actually includes these methods in the standard.</a:t>
            </a:r>
          </a:p>
          <a:p>
            <a:pPr marL="514350" indent="-514350">
              <a:buFont typeface="+mj-lt"/>
              <a:buAutoNum type="arabicPeriod" startAt="4"/>
            </a:pPr>
            <a:r>
              <a:rPr lang="en-SG" b="1" dirty="0"/>
              <a:t>Integrated-generic  Resources  </a:t>
            </a:r>
            <a:r>
              <a:rPr lang="en-SG" dirty="0"/>
              <a:t>These contain the specifications of the information models that support </a:t>
            </a:r>
            <a:r>
              <a:rPr lang="en-SG" dirty="0" smtClean="0"/>
              <a:t>various </a:t>
            </a:r>
            <a:r>
              <a:rPr lang="en-SG" dirty="0"/>
              <a:t>application areas that form part of STEP. The topics that form part of this specification are: geometric </a:t>
            </a:r>
            <a:r>
              <a:rPr lang="en-SG" dirty="0" smtClean="0"/>
              <a:t>and  </a:t>
            </a:r>
            <a:r>
              <a:rPr lang="en-SG" dirty="0"/>
              <a:t>topological  representation,  product  structure  organisation,  materials,  visual  presentation,  tolerances, </a:t>
            </a:r>
            <a:r>
              <a:rPr lang="en-SG" dirty="0" smtClean="0"/>
              <a:t>form </a:t>
            </a:r>
            <a:r>
              <a:rPr lang="en-SG" dirty="0"/>
              <a:t>features and process structure and properties. </a:t>
            </a:r>
          </a:p>
        </p:txBody>
      </p:sp>
    </p:spTree>
    <p:extLst>
      <p:ext uri="{BB962C8B-B14F-4D97-AF65-F5344CB8AC3E}">
        <p14:creationId xmlns:p14="http://schemas.microsoft.com/office/powerpoint/2010/main" val="1552186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390"/>
            <a:ext cx="10515600" cy="5642573"/>
          </a:xfrm>
        </p:spPr>
        <p:txBody>
          <a:bodyPr/>
          <a:lstStyle/>
          <a:p>
            <a:pPr marL="514350" indent="-514350">
              <a:buFont typeface="+mj-lt"/>
              <a:buAutoNum type="arabicPeriod" startAt="6"/>
            </a:pPr>
            <a:r>
              <a:rPr lang="en-SG" dirty="0"/>
              <a:t> </a:t>
            </a:r>
            <a:r>
              <a:rPr lang="en-SG" b="1" dirty="0"/>
              <a:t>Application Information Models  </a:t>
            </a:r>
            <a:r>
              <a:rPr lang="en-SG" dirty="0"/>
              <a:t>These specify the information models to be used for specific application </a:t>
            </a:r>
            <a:r>
              <a:rPr lang="en-SG" dirty="0" smtClean="0"/>
              <a:t>areas </a:t>
            </a:r>
            <a:r>
              <a:rPr lang="en-SG" dirty="0"/>
              <a:t>such as </a:t>
            </a:r>
            <a:r>
              <a:rPr lang="en-SG" dirty="0" err="1"/>
              <a:t>draughting</a:t>
            </a:r>
            <a:r>
              <a:rPr lang="en-SG" dirty="0"/>
              <a:t>, finite element analysis, kinematics, building core model and Engineering analysis </a:t>
            </a:r>
            <a:r>
              <a:rPr lang="en-SG" dirty="0" smtClean="0"/>
              <a:t>core</a:t>
            </a:r>
            <a:r>
              <a:rPr lang="en-SG" dirty="0"/>
              <a:t>. </a:t>
            </a:r>
          </a:p>
          <a:p>
            <a:pPr marL="514350" indent="-514350">
              <a:buFont typeface="+mj-lt"/>
              <a:buAutoNum type="arabicPeriod" startAt="6"/>
            </a:pPr>
            <a:r>
              <a:rPr lang="en-SG" dirty="0"/>
              <a:t> </a:t>
            </a:r>
            <a:r>
              <a:rPr lang="en-SG" b="1" dirty="0"/>
              <a:t>Application Protocols  </a:t>
            </a:r>
            <a:r>
              <a:rPr lang="en-SG" dirty="0"/>
              <a:t>These are the main protocols to be used as subsets of STEP information model </a:t>
            </a:r>
            <a:r>
              <a:rPr lang="en-SG" dirty="0" smtClean="0"/>
              <a:t>for </a:t>
            </a:r>
            <a:r>
              <a:rPr lang="en-SG" dirty="0"/>
              <a:t>exchange of data between specific application systems (such as between two finite element systems or </a:t>
            </a:r>
            <a:r>
              <a:rPr lang="en-SG" dirty="0" smtClean="0"/>
              <a:t>between </a:t>
            </a:r>
            <a:r>
              <a:rPr lang="en-SG" dirty="0"/>
              <a:t>a CAD and Process Planning system). </a:t>
            </a:r>
          </a:p>
        </p:txBody>
      </p:sp>
    </p:spTree>
    <p:extLst>
      <p:ext uri="{BB962C8B-B14F-4D97-AF65-F5344CB8AC3E}">
        <p14:creationId xmlns:p14="http://schemas.microsoft.com/office/powerpoint/2010/main" val="3596906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078" y="403761"/>
            <a:ext cx="10515600" cy="5773202"/>
          </a:xfrm>
        </p:spPr>
        <p:txBody>
          <a:bodyPr>
            <a:normAutofit fontScale="92500" lnSpcReduction="20000"/>
          </a:bodyPr>
          <a:lstStyle/>
          <a:p>
            <a:pPr marL="514350" indent="-514350">
              <a:buFont typeface="+mj-lt"/>
              <a:buAutoNum type="arabicPeriod" startAt="8"/>
            </a:pPr>
            <a:r>
              <a:rPr lang="en-SG" b="1" dirty="0"/>
              <a:t>Application Interpreted Constructs  </a:t>
            </a:r>
            <a:r>
              <a:rPr lang="en-SG" dirty="0"/>
              <a:t>These relate to the specific resources useful for defining the </a:t>
            </a:r>
            <a:r>
              <a:rPr lang="en-SG" dirty="0" smtClean="0"/>
              <a:t>generic structures </a:t>
            </a:r>
            <a:r>
              <a:rPr lang="en-SG" dirty="0"/>
              <a:t>useful for applications. These are reusable groups of information resource entities that make it </a:t>
            </a:r>
            <a:r>
              <a:rPr lang="en-SG" dirty="0" smtClean="0"/>
              <a:t>easier </a:t>
            </a:r>
            <a:r>
              <a:rPr lang="en-SG" dirty="0"/>
              <a:t>to express identical semantics in more than one application protocol. Examples include edge-based </a:t>
            </a:r>
            <a:r>
              <a:rPr lang="en-SG" dirty="0" smtClean="0"/>
              <a:t>wireframe</a:t>
            </a:r>
            <a:r>
              <a:rPr lang="en-SG" dirty="0"/>
              <a:t>,  </a:t>
            </a:r>
            <a:r>
              <a:rPr lang="en-SG" dirty="0" err="1"/>
              <a:t>draughting</a:t>
            </a:r>
            <a:r>
              <a:rPr lang="en-SG" dirty="0"/>
              <a:t>  elements,  constructive  solid  geometry,  etc. </a:t>
            </a:r>
            <a:r>
              <a:rPr lang="en-SG" dirty="0" smtClean="0"/>
              <a:t>onwards</a:t>
            </a:r>
            <a:r>
              <a:rPr lang="en-SG" dirty="0"/>
              <a:t>. Examples include edge-based wireframe, shell-based wireframe, geometry-bounded 2D wireframe, </a:t>
            </a:r>
            <a:r>
              <a:rPr lang="en-SG" dirty="0" err="1" smtClean="0"/>
              <a:t>draughting</a:t>
            </a:r>
            <a:r>
              <a:rPr lang="en-SG" dirty="0" smtClean="0"/>
              <a:t>  </a:t>
            </a:r>
            <a:r>
              <a:rPr lang="en-SG" dirty="0"/>
              <a:t>annotation,  drawing  structure  and  administration,  </a:t>
            </a:r>
            <a:r>
              <a:rPr lang="en-SG" dirty="0" err="1"/>
              <a:t>draughting</a:t>
            </a:r>
            <a:r>
              <a:rPr lang="en-SG" dirty="0"/>
              <a:t>  elements,  geometry-bounded </a:t>
            </a:r>
            <a:r>
              <a:rPr lang="en-SG" dirty="0" smtClean="0"/>
              <a:t>surface</a:t>
            </a:r>
            <a:r>
              <a:rPr lang="en-SG" dirty="0"/>
              <a:t>, non-manifold surface, manifold surface, geometry-bounded wireframe, etc.</a:t>
            </a:r>
          </a:p>
          <a:p>
            <a:pPr marL="514350" indent="-514350">
              <a:buFont typeface="+mj-lt"/>
              <a:buAutoNum type="arabicPeriod" startAt="9"/>
            </a:pPr>
            <a:r>
              <a:rPr lang="en-SG" b="1" dirty="0"/>
              <a:t>Application Protocols  </a:t>
            </a:r>
            <a:r>
              <a:rPr lang="en-SG" dirty="0"/>
              <a:t>These define the context for the use of product data for a specific industrial need. </a:t>
            </a:r>
            <a:r>
              <a:rPr lang="en-SG" dirty="0" smtClean="0"/>
              <a:t>These </a:t>
            </a:r>
            <a:r>
              <a:rPr lang="en-SG" dirty="0"/>
              <a:t>are more complex data models used to describe specific product-data applications. These parts are </a:t>
            </a:r>
            <a:r>
              <a:rPr lang="en-SG" dirty="0" smtClean="0"/>
              <a:t>known </a:t>
            </a:r>
            <a:r>
              <a:rPr lang="en-SG" dirty="0"/>
              <a:t>as application protocols and describe not only what data is to be used in describing a product, but how </a:t>
            </a:r>
            <a:r>
              <a:rPr lang="en-SG" dirty="0" smtClean="0"/>
              <a:t>the </a:t>
            </a:r>
            <a:r>
              <a:rPr lang="en-SG" dirty="0"/>
              <a:t>data is to be used in the model. The application protocols use the integrated information resources in well </a:t>
            </a:r>
            <a:r>
              <a:rPr lang="en-SG" dirty="0" smtClean="0"/>
              <a:t>defined </a:t>
            </a:r>
            <a:r>
              <a:rPr lang="en-SG" dirty="0"/>
              <a:t>combinations and configurations to represent a particular data model of some phase of product life. </a:t>
            </a:r>
          </a:p>
        </p:txBody>
      </p:sp>
    </p:spTree>
    <p:extLst>
      <p:ext uri="{BB962C8B-B14F-4D97-AF65-F5344CB8AC3E}">
        <p14:creationId xmlns:p14="http://schemas.microsoft.com/office/powerpoint/2010/main" val="139486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Exporting CAD data</a:t>
            </a:r>
          </a:p>
        </p:txBody>
      </p:sp>
      <p:sp>
        <p:nvSpPr>
          <p:cNvPr id="3" name="内容占位符 2"/>
          <p:cNvSpPr>
            <a:spLocks noGrp="1"/>
          </p:cNvSpPr>
          <p:nvPr>
            <p:ph idx="1"/>
          </p:nvPr>
        </p:nvSpPr>
        <p:spPr/>
        <p:txBody>
          <a:bodyPr>
            <a:normAutofit/>
          </a:bodyPr>
          <a:lstStyle/>
          <a:p>
            <a:pPr marL="0" indent="0">
              <a:buNone/>
            </a:pPr>
            <a:r>
              <a:rPr lang="en-SG" dirty="0"/>
              <a:t>Transferring 3D CAD models between different software packages </a:t>
            </a:r>
            <a:r>
              <a:rPr lang="en-SG" dirty="0" smtClean="0"/>
              <a:t>can </a:t>
            </a:r>
            <a:r>
              <a:rPr lang="en-SG" dirty="0"/>
              <a:t>be challenging</a:t>
            </a:r>
          </a:p>
          <a:p>
            <a:pPr marL="457200" lvl="1" indent="0">
              <a:buNone/>
            </a:pPr>
            <a:r>
              <a:rPr lang="en-SG" dirty="0" smtClean="0"/>
              <a:t>– </a:t>
            </a:r>
            <a:r>
              <a:rPr lang="en-SG" dirty="0"/>
              <a:t>fortunately, most CAD packages will directly import files produced in </a:t>
            </a:r>
            <a:r>
              <a:rPr lang="en-SG" dirty="0" smtClean="0"/>
              <a:t>most </a:t>
            </a:r>
            <a:r>
              <a:rPr lang="en-SG" dirty="0"/>
              <a:t>other packages</a:t>
            </a:r>
          </a:p>
          <a:p>
            <a:pPr marL="0" indent="0">
              <a:buNone/>
            </a:pPr>
            <a:r>
              <a:rPr lang="en-SG" dirty="0"/>
              <a:t>• If the file type is not supported, the data must be exported as a </a:t>
            </a:r>
            <a:r>
              <a:rPr lang="en-SG" dirty="0" smtClean="0"/>
              <a:t>neutral </a:t>
            </a:r>
            <a:r>
              <a:rPr lang="en-SG" dirty="0"/>
              <a:t>format and then imported</a:t>
            </a:r>
          </a:p>
          <a:p>
            <a:pPr marL="457200" lvl="1" indent="0">
              <a:buNone/>
            </a:pPr>
            <a:r>
              <a:rPr lang="en-SG" dirty="0"/>
              <a:t>– important information may be “lost in translation”</a:t>
            </a:r>
          </a:p>
          <a:p>
            <a:pPr marL="457200" lvl="1" indent="0">
              <a:buNone/>
            </a:pPr>
            <a:r>
              <a:rPr lang="en-SG" dirty="0"/>
              <a:t>– this applies especially to non-geometric data in 3D models, such as </a:t>
            </a:r>
            <a:r>
              <a:rPr lang="en-SG" dirty="0" smtClean="0"/>
              <a:t>material </a:t>
            </a:r>
            <a:r>
              <a:rPr lang="en-SG" dirty="0"/>
              <a:t>type</a:t>
            </a:r>
          </a:p>
          <a:p>
            <a:pPr marL="0" indent="0">
              <a:buNone/>
            </a:pPr>
            <a:r>
              <a:rPr lang="en-SG" dirty="0"/>
              <a:t>• </a:t>
            </a:r>
            <a:r>
              <a:rPr lang="en-SG" dirty="0" smtClean="0"/>
              <a:t>Sometimes, the </a:t>
            </a:r>
            <a:r>
              <a:rPr lang="en-SG" dirty="0"/>
              <a:t>geometry </a:t>
            </a:r>
            <a:r>
              <a:rPr lang="en-SG" dirty="0" smtClean="0"/>
              <a:t>could </a:t>
            </a:r>
            <a:r>
              <a:rPr lang="en-SG" dirty="0"/>
              <a:t>not be properly </a:t>
            </a:r>
            <a:r>
              <a:rPr lang="en-SG" dirty="0" smtClean="0"/>
              <a:t>converted</a:t>
            </a:r>
            <a:endParaRPr lang="en-SG" dirty="0"/>
          </a:p>
        </p:txBody>
      </p:sp>
    </p:spTree>
    <p:extLst>
      <p:ext uri="{BB962C8B-B14F-4D97-AF65-F5344CB8AC3E}">
        <p14:creationId xmlns:p14="http://schemas.microsoft.com/office/powerpoint/2010/main" val="292697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normAutofit fontScale="92500" lnSpcReduction="10000"/>
          </a:bodyPr>
          <a:lstStyle/>
          <a:p>
            <a:r>
              <a:rPr lang="en-SG" dirty="0" smtClean="0"/>
              <a:t>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p>
          <a:p>
            <a:r>
              <a:rPr lang="en-SG" dirty="0" smtClean="0"/>
              <a:t>When we were creating a geometric model of a mechanism using a CAD system, what we do is just map real or imaginary structure to a new algorithmic object. This process should be unique and complete. Otherwise, a designer will not be able to restore any of them from start to the end or </a:t>
            </a:r>
            <a:r>
              <a:rPr lang="en-US" dirty="0" smtClean="0"/>
              <a:t>vice versa. Furthermore, the model could not be manufactured.</a:t>
            </a:r>
          </a:p>
          <a:p>
            <a:r>
              <a:rPr lang="en-US" dirty="0" smtClean="0"/>
              <a:t>This section will tell you what is the theoretical basis of geometric modelling.</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Representation of curves</a:t>
            </a:r>
          </a:p>
          <a:p>
            <a:r>
              <a:rPr lang="en-SG" dirty="0" smtClean="0"/>
              <a:t>Cubic </a:t>
            </a:r>
            <a:r>
              <a:rPr lang="en-SG" dirty="0"/>
              <a:t>polynomial curves </a:t>
            </a:r>
            <a:endParaRPr lang="en-SG" dirty="0" smtClean="0"/>
          </a:p>
          <a:p>
            <a:r>
              <a:rPr lang="en-SG" dirty="0" smtClean="0"/>
              <a:t>Bezier curves</a:t>
            </a:r>
          </a:p>
          <a:p>
            <a:r>
              <a:rPr lang="en-SG" dirty="0"/>
              <a:t>Cubic spline </a:t>
            </a:r>
            <a:r>
              <a:rPr lang="en-SG" dirty="0" smtClean="0"/>
              <a:t>curves</a:t>
            </a:r>
          </a:p>
          <a:p>
            <a:r>
              <a:rPr lang="en-SG" dirty="0" smtClean="0"/>
              <a:t>B-spline curves</a:t>
            </a:r>
          </a:p>
          <a:p>
            <a:r>
              <a:rPr lang="en-SG" dirty="0" smtClean="0"/>
              <a:t>NURBS</a:t>
            </a:r>
          </a:p>
        </p:txBody>
      </p:sp>
    </p:spTree>
    <p:extLst>
      <p:ext uri="{BB962C8B-B14F-4D97-AF65-F5344CB8AC3E}">
        <p14:creationId xmlns:p14="http://schemas.microsoft.com/office/powerpoint/2010/main" val="417222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29823" cy="1325563"/>
          </a:xfrm>
        </p:spPr>
        <p:txBody>
          <a:bodyPr>
            <a:normAutofit/>
          </a:bodyPr>
          <a:lstStyle/>
          <a:p>
            <a:r>
              <a:rPr lang="en-SG" dirty="0"/>
              <a:t>Geometry of </a:t>
            </a:r>
            <a:r>
              <a:rPr lang="en-SG" dirty="0" smtClean="0"/>
              <a:t>curve – Representation of curves</a:t>
            </a:r>
            <a:endParaRPr lang="en-SG" dirty="0"/>
          </a:p>
        </p:txBody>
      </p:sp>
      <p:sp>
        <p:nvSpPr>
          <p:cNvPr id="3" name="内容占位符 2"/>
          <p:cNvSpPr>
            <a:spLocks noGrp="1"/>
          </p:cNvSpPr>
          <p:nvPr>
            <p:ph idx="1"/>
          </p:nvPr>
        </p:nvSpPr>
        <p:spPr>
          <a:xfrm>
            <a:off x="838200" y="1825624"/>
            <a:ext cx="6649528" cy="4618307"/>
          </a:xfrm>
        </p:spPr>
        <p:txBody>
          <a:bodyPr>
            <a:normAutofit lnSpcReduction="10000"/>
          </a:bodyPr>
          <a:lstStyle/>
          <a:p>
            <a:r>
              <a:rPr lang="en-US" dirty="0" smtClean="0"/>
              <a:t>Issues in CAD of classical analytic curves</a:t>
            </a:r>
          </a:p>
          <a:p>
            <a:pPr lvl="1">
              <a:buFont typeface="Wingdings" panose="05000000000000000000" pitchFamily="2" charset="2"/>
              <a:buChar char="ü"/>
            </a:pPr>
            <a:r>
              <a:rPr lang="en-SG" dirty="0" smtClean="0"/>
              <a:t>Uneven points</a:t>
            </a:r>
          </a:p>
          <a:p>
            <a:pPr lvl="1">
              <a:buFont typeface="Wingdings" panose="05000000000000000000" pitchFamily="2" charset="2"/>
              <a:buChar char="ü"/>
            </a:pPr>
            <a:r>
              <a:rPr lang="en-SG" dirty="0" smtClean="0"/>
              <a:t>Numerical issue (infinite slope like…)</a:t>
            </a:r>
          </a:p>
          <a:p>
            <a:pPr lvl="1">
              <a:buFont typeface="Wingdings" panose="05000000000000000000" pitchFamily="2" charset="2"/>
              <a:buChar char="ü"/>
            </a:pPr>
            <a:r>
              <a:rPr lang="en-SG" dirty="0" smtClean="0"/>
              <a:t>Multi-valued points</a:t>
            </a:r>
          </a:p>
          <a:p>
            <a:pPr lvl="1">
              <a:buFont typeface="Wingdings" panose="05000000000000000000" pitchFamily="2" charset="2"/>
              <a:buChar char="ü"/>
            </a:pPr>
            <a:r>
              <a:rPr lang="en-SG" dirty="0" smtClean="0"/>
              <a:t>Coordinate system dependent</a:t>
            </a:r>
          </a:p>
          <a:p>
            <a:r>
              <a:rPr lang="en-SG" dirty="0" smtClean="0"/>
              <a:t>Solution</a:t>
            </a:r>
          </a:p>
          <a:p>
            <a:pPr lvl="1">
              <a:buFont typeface="Wingdings" panose="05000000000000000000" pitchFamily="2" charset="2"/>
              <a:buChar char="ü"/>
            </a:pPr>
            <a:r>
              <a:rPr lang="en-SG" dirty="0" smtClean="0"/>
              <a:t>Interpolation (pass through all the points)</a:t>
            </a:r>
          </a:p>
          <a:p>
            <a:pPr lvl="1">
              <a:buFont typeface="Wingdings" panose="05000000000000000000" pitchFamily="2" charset="2"/>
              <a:buChar char="ü"/>
            </a:pPr>
            <a:r>
              <a:rPr lang="en-SG" dirty="0" smtClean="0"/>
              <a:t>Approximation (the best fit instead of passing through all points)</a:t>
            </a:r>
          </a:p>
          <a:p>
            <a:pPr lvl="1">
              <a:buFont typeface="Wingdings" panose="05000000000000000000" pitchFamily="2" charset="2"/>
              <a:buChar char="ü"/>
            </a:pPr>
            <a:r>
              <a:rPr lang="en-SG" dirty="0" smtClean="0"/>
              <a:t>Parametrize curve (</a:t>
            </a:r>
            <a:r>
              <a:rPr lang="en-SG" dirty="0"/>
              <a:t>time-varied </a:t>
            </a:r>
            <a:r>
              <a:rPr lang="en-SG" dirty="0" smtClean="0"/>
              <a:t>trajectory of a moving point)</a:t>
            </a:r>
          </a:p>
          <a:p>
            <a:pPr lvl="1">
              <a:buFont typeface="Wingdings" panose="05000000000000000000" pitchFamily="2" charset="2"/>
              <a:buChar char="ü"/>
            </a:pPr>
            <a:r>
              <a:rPr lang="en-SG" dirty="0" smtClean="0"/>
              <a:t>Composite (piecewise curve)</a:t>
            </a:r>
          </a:p>
          <a:p>
            <a:pPr lvl="1">
              <a:buFont typeface="Wingdings" panose="05000000000000000000" pitchFamily="2" charset="2"/>
              <a:buChar char="ü"/>
            </a:pPr>
            <a:endParaRPr lang="en-SG" dirty="0"/>
          </a:p>
        </p:txBody>
      </p:sp>
      <p:sp>
        <p:nvSpPr>
          <p:cNvPr id="10" name="文本框 9"/>
          <p:cNvSpPr txBox="1"/>
          <p:nvPr/>
        </p:nvSpPr>
        <p:spPr>
          <a:xfrm>
            <a:off x="7608500" y="2300078"/>
            <a:ext cx="3579962" cy="523220"/>
          </a:xfrm>
          <a:prstGeom prst="rect">
            <a:avLst/>
          </a:prstGeom>
          <a:noFill/>
        </p:spPr>
        <p:txBody>
          <a:bodyPr wrap="square" rtlCol="0">
            <a:spAutoFit/>
          </a:bodyPr>
          <a:lstStyle/>
          <a:p>
            <a:r>
              <a:rPr lang="en-SG" sz="2800" dirty="0" smtClean="0"/>
              <a:t>Ex.</a:t>
            </a:r>
            <a:endParaRPr lang="en-SG"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83409323"/>
              </p:ext>
            </p:extLst>
          </p:nvPr>
        </p:nvGraphicFramePr>
        <p:xfrm>
          <a:off x="8219595" y="2823298"/>
          <a:ext cx="2101850" cy="1898650"/>
        </p:xfrm>
        <a:graphic>
          <a:graphicData uri="http://schemas.openxmlformats.org/presentationml/2006/ole">
            <mc:AlternateContent xmlns:mc="http://schemas.openxmlformats.org/markup-compatibility/2006">
              <mc:Choice xmlns:v="urn:schemas-microsoft-com:vml" Requires="v">
                <p:oleObj spid="_x0000_s16533" name="Equation" r:id="rId3" imgW="2101838" imgH="1898834" progId="Equation.DSMT4">
                  <p:embed/>
                </p:oleObj>
              </mc:Choice>
              <mc:Fallback>
                <p:oleObj name="Equation" r:id="rId3" imgW="2101838" imgH="1898834" progId="Equation.DSMT4">
                  <p:embed/>
                  <p:pic>
                    <p:nvPicPr>
                      <p:cNvPr id="0" name=""/>
                      <p:cNvPicPr/>
                      <p:nvPr/>
                    </p:nvPicPr>
                    <p:blipFill>
                      <a:blip r:embed="rId4"/>
                      <a:stretch>
                        <a:fillRect/>
                      </a:stretch>
                    </p:blipFill>
                    <p:spPr>
                      <a:xfrm>
                        <a:off x="8219595" y="2823298"/>
                        <a:ext cx="2101850" cy="1898650"/>
                      </a:xfrm>
                      <a:prstGeom prst="rect">
                        <a:avLst/>
                      </a:prstGeom>
                    </p:spPr>
                  </p:pic>
                </p:oleObj>
              </mc:Fallback>
            </mc:AlternateContent>
          </a:graphicData>
        </a:graphic>
      </p:graphicFrame>
    </p:spTree>
    <p:extLst>
      <p:ext uri="{BB962C8B-B14F-4D97-AF65-F5344CB8AC3E}">
        <p14:creationId xmlns:p14="http://schemas.microsoft.com/office/powerpoint/2010/main" val="2954570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polynomial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04514"/>
                <a:ext cx="10515600" cy="4960188"/>
              </a:xfrm>
            </p:spPr>
            <p:txBody>
              <a:bodyPr>
                <a:normAutofit fontScale="77500" lnSpcReduction="20000"/>
              </a:bodyPr>
              <a:lstStyle/>
              <a:p>
                <a:r>
                  <a:rPr lang="en-SG" dirty="0" smtClean="0"/>
                  <a:t>Lagrange/</a:t>
                </a:r>
                <a:r>
                  <a:rPr lang="en-SG" dirty="0" err="1" smtClean="0"/>
                  <a:t>Hermite</a:t>
                </a:r>
                <a:r>
                  <a:rPr lang="en-SG" dirty="0" smtClean="0"/>
                  <a:t> interpolation</a:t>
                </a:r>
              </a:p>
              <a:p>
                <a:endParaRPr lang="en-SG" dirty="0" smtClean="0"/>
              </a:p>
              <a:p>
                <a:endParaRPr lang="en-SG" dirty="0" smtClean="0"/>
              </a:p>
              <a:p>
                <a:r>
                  <a:rPr lang="en-SG" dirty="0" smtClean="0"/>
                  <a:t>For normalize form, t should belong to interval of [0,1], given two end vectors </a:t>
                </a:r>
                <a14:m>
                  <m:oMath xmlns:m="http://schemas.openxmlformats.org/officeDocument/2006/math">
                    <m:sSub>
                      <m:sSubPr>
                        <m:ctrlPr>
                          <a:rPr lang="en-SG" b="0" i="1" smtClean="0">
                            <a:latin typeface="Cambria Math" panose="02040503050406030204" pitchFamily="18" charset="0"/>
                          </a:rPr>
                        </m:ctrlPr>
                      </m:sSubPr>
                      <m:e>
                        <m:r>
                          <a:rPr lang="en-SG" b="1" i="0" baseline="0" smtClean="0">
                            <a:latin typeface="Cambria Math" panose="02040503050406030204" pitchFamily="18" charset="0"/>
                          </a:rPr>
                          <m:t>𝐫</m:t>
                        </m:r>
                      </m:e>
                      <m:sub>
                        <m:r>
                          <a:rPr lang="en-SG" b="0" i="1" smtClean="0">
                            <a:latin typeface="Cambria Math" panose="02040503050406030204" pitchFamily="18" charset="0"/>
                          </a:rPr>
                          <m:t>0</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0" smtClean="0">
                            <a:latin typeface="Cambria Math" panose="02040503050406030204" pitchFamily="18" charset="0"/>
                          </a:rPr>
                          <m:t>𝐫</m:t>
                        </m:r>
                      </m:e>
                      <m:sub>
                        <m:r>
                          <a:rPr lang="en-SG" b="0" i="1" smtClean="0">
                            <a:latin typeface="Cambria Math" panose="02040503050406030204" pitchFamily="18" charset="0"/>
                          </a:rPr>
                          <m:t>1</m:t>
                        </m:r>
                      </m:sub>
                    </m:sSub>
                  </m:oMath>
                </a14:m>
                <a:r>
                  <a:rPr lang="en-SG" dirty="0" smtClean="0"/>
                  <a:t> and the end vectors of slope </a:t>
                </a:r>
                <a14:m>
                  <m:oMath xmlns:m="http://schemas.openxmlformats.org/officeDocument/2006/math">
                    <m:sSubSup>
                      <m:sSubSupPr>
                        <m:ctrlPr>
                          <a:rPr lang="en-SG"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0</m:t>
                        </m:r>
                      </m:sub>
                      <m:sup>
                        <m:r>
                          <a:rPr lang="en-SG" b="0" i="1" smtClean="0">
                            <a:latin typeface="Cambria Math" panose="02040503050406030204" pitchFamily="18" charset="0"/>
                          </a:rPr>
                          <m:t>′</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1</m:t>
                        </m:r>
                      </m:sub>
                      <m:sup>
                        <m:r>
                          <a:rPr lang="en-SG" b="0" i="1" smtClean="0">
                            <a:latin typeface="Cambria Math" panose="02040503050406030204" pitchFamily="18" charset="0"/>
                          </a:rPr>
                          <m:t>′</m:t>
                        </m:r>
                      </m:sup>
                    </m:sSubSup>
                    <m:r>
                      <a:rPr lang="en-SG" b="0" i="0" smtClean="0">
                        <a:latin typeface="Cambria Math" panose="02040503050406030204" pitchFamily="18" charset="0"/>
                      </a:rPr>
                      <m:t>. </m:t>
                    </m:r>
                  </m:oMath>
                </a14:m>
                <a:r>
                  <a:rPr lang="en-SG" dirty="0" smtClean="0"/>
                  <a:t>We will solve out </a:t>
                </a:r>
                <a:endParaRPr lang="en-SG" dirty="0"/>
              </a:p>
              <a:p>
                <a:endParaRPr lang="en-SG" dirty="0" smtClean="0"/>
              </a:p>
              <a:p>
                <a:endParaRPr lang="en-SG" dirty="0"/>
              </a:p>
              <a:p>
                <a:endParaRPr lang="en-SG" dirty="0" smtClean="0"/>
              </a:p>
              <a:p>
                <a:endParaRPr lang="en-SG" dirty="0" smtClean="0"/>
              </a:p>
              <a:p>
                <a:endParaRPr lang="en-SG" dirty="0" smtClean="0"/>
              </a:p>
              <a:p>
                <a:r>
                  <a:rPr lang="en-SG" dirty="0" smtClean="0"/>
                  <a:t>Or</a:t>
                </a:r>
              </a:p>
              <a:p>
                <a:endParaRPr lang="en-SG" dirty="0"/>
              </a:p>
              <a:p>
                <a:r>
                  <a:rPr lang="en-SG" dirty="0" smtClean="0"/>
                  <a:t>We call the functions of t </a:t>
                </a:r>
                <a:r>
                  <a:rPr lang="en-SG" dirty="0" err="1" smtClean="0"/>
                  <a:t>Hermite</a:t>
                </a:r>
                <a:r>
                  <a:rPr lang="en-SG" dirty="0" smtClean="0"/>
                  <a:t> basis. The above equation means we can use boundary conditions and </a:t>
                </a:r>
                <a:r>
                  <a:rPr lang="en-SG" dirty="0" err="1" smtClean="0"/>
                  <a:t>Hermite</a:t>
                </a:r>
                <a:r>
                  <a:rPr lang="en-SG" dirty="0" smtClean="0"/>
                  <a:t> basis to define a cubic polynomial 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04514"/>
                <a:ext cx="10515600" cy="4960188"/>
              </a:xfrm>
              <a:blipFill>
                <a:blip r:embed="rId13"/>
                <a:stretch>
                  <a:fillRect l="-696" t="-2580"/>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031477186"/>
              </p:ext>
            </p:extLst>
          </p:nvPr>
        </p:nvGraphicFramePr>
        <p:xfrm>
          <a:off x="2908089" y="1905142"/>
          <a:ext cx="6527231" cy="769504"/>
        </p:xfrm>
        <a:graphic>
          <a:graphicData uri="http://schemas.openxmlformats.org/presentationml/2006/ole">
            <mc:AlternateContent xmlns:mc="http://schemas.openxmlformats.org/markup-compatibility/2006">
              <mc:Choice xmlns:v="urn:schemas-microsoft-com:vml" Requires="v">
                <p:oleObj spid="_x0000_s17892" name="Equation" r:id="rId14" imgW="3340080" imgH="393480" progId="Equation.DSMT4">
                  <p:embed/>
                </p:oleObj>
              </mc:Choice>
              <mc:Fallback>
                <p:oleObj name="Equation" r:id="rId14" imgW="3340080" imgH="393480" progId="Equation.DSMT4">
                  <p:embed/>
                  <p:pic>
                    <p:nvPicPr>
                      <p:cNvPr id="0" name=""/>
                      <p:cNvPicPr/>
                      <p:nvPr/>
                    </p:nvPicPr>
                    <p:blipFill>
                      <a:blip r:embed="rId15"/>
                      <a:stretch>
                        <a:fillRect/>
                      </a:stretch>
                    </p:blipFill>
                    <p:spPr>
                      <a:xfrm>
                        <a:off x="2908089" y="1905142"/>
                        <a:ext cx="6527231" cy="7695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35954339"/>
              </p:ext>
            </p:extLst>
          </p:nvPr>
        </p:nvGraphicFramePr>
        <p:xfrm>
          <a:off x="3492500" y="3435350"/>
          <a:ext cx="5024438" cy="1698625"/>
        </p:xfrm>
        <a:graphic>
          <a:graphicData uri="http://schemas.openxmlformats.org/presentationml/2006/ole">
            <mc:AlternateContent xmlns:mc="http://schemas.openxmlformats.org/markup-compatibility/2006">
              <mc:Choice xmlns:v="urn:schemas-microsoft-com:vml" Requires="v">
                <p:oleObj spid="_x0000_s17893" name="Equation" r:id="rId16" imgW="2781000" imgH="939600" progId="Equation.DSMT4">
                  <p:embed/>
                </p:oleObj>
              </mc:Choice>
              <mc:Fallback>
                <p:oleObj name="Equation" r:id="rId16" imgW="2781000" imgH="939600" progId="Equation.DSMT4">
                  <p:embed/>
                  <p:pic>
                    <p:nvPicPr>
                      <p:cNvPr id="0" name=""/>
                      <p:cNvPicPr/>
                      <p:nvPr/>
                    </p:nvPicPr>
                    <p:blipFill>
                      <a:blip r:embed="rId17"/>
                      <a:stretch>
                        <a:fillRect/>
                      </a:stretch>
                    </p:blipFill>
                    <p:spPr>
                      <a:xfrm>
                        <a:off x="3492500" y="3435350"/>
                        <a:ext cx="5024438" cy="1698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79970141"/>
              </p:ext>
            </p:extLst>
          </p:nvPr>
        </p:nvGraphicFramePr>
        <p:xfrm>
          <a:off x="2451100" y="5268913"/>
          <a:ext cx="7442200" cy="457200"/>
        </p:xfrm>
        <a:graphic>
          <a:graphicData uri="http://schemas.openxmlformats.org/presentationml/2006/ole">
            <mc:AlternateContent xmlns:mc="http://schemas.openxmlformats.org/markup-compatibility/2006">
              <mc:Choice xmlns:v="urn:schemas-microsoft-com:vml" Requires="v">
                <p:oleObj spid="_x0000_s17894" name="Equation" r:id="rId18" imgW="3924000" imgH="241200" progId="Equation.DSMT4">
                  <p:embed/>
                </p:oleObj>
              </mc:Choice>
              <mc:Fallback>
                <p:oleObj name="Equation" r:id="rId18" imgW="3924000" imgH="241200" progId="Equation.DSMT4">
                  <p:embed/>
                  <p:pic>
                    <p:nvPicPr>
                      <p:cNvPr id="0" name=""/>
                      <p:cNvPicPr/>
                      <p:nvPr/>
                    </p:nvPicPr>
                    <p:blipFill>
                      <a:blip r:embed="rId19"/>
                      <a:stretch>
                        <a:fillRect/>
                      </a:stretch>
                    </p:blipFill>
                    <p:spPr>
                      <a:xfrm>
                        <a:off x="2451100" y="5268913"/>
                        <a:ext cx="7442200" cy="457200"/>
                      </a:xfrm>
                      <a:prstGeom prst="rect">
                        <a:avLst/>
                      </a:prstGeom>
                    </p:spPr>
                  </p:pic>
                </p:oleObj>
              </mc:Fallback>
            </mc:AlternateContent>
          </a:graphicData>
        </a:graphic>
      </p:graphicFrame>
      <p:pic>
        <p:nvPicPr>
          <p:cNvPr id="5" name="图片 4"/>
          <p:cNvPicPr>
            <a:picLocks noChangeAspect="1"/>
          </p:cNvPicPr>
          <p:nvPr/>
        </p:nvPicPr>
        <p:blipFill>
          <a:blip r:embed="rId20"/>
          <a:stretch>
            <a:fillRect/>
          </a:stretch>
        </p:blipFill>
        <p:spPr>
          <a:xfrm>
            <a:off x="8516938" y="3031955"/>
            <a:ext cx="2935697" cy="2191480"/>
          </a:xfrm>
          <a:prstGeom prst="rect">
            <a:avLst/>
          </a:prstGeom>
        </p:spPr>
      </p:pic>
    </p:spTree>
    <p:extLst>
      <p:ext uri="{BB962C8B-B14F-4D97-AF65-F5344CB8AC3E}">
        <p14:creationId xmlns:p14="http://schemas.microsoft.com/office/powerpoint/2010/main" val="37892139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3913" y="1825624"/>
                <a:ext cx="7701951" cy="4676775"/>
              </a:xfrm>
            </p:spPr>
            <p:txBody>
              <a:bodyPr/>
              <a:lstStyle/>
              <a:p>
                <a:r>
                  <a:rPr lang="en-SG" dirty="0" smtClean="0"/>
                  <a:t>Definition and Control polygon</a:t>
                </a:r>
              </a:p>
              <a:p>
                <a:endParaRPr lang="en-SG" dirty="0" smtClean="0"/>
              </a:p>
              <a:p>
                <a:r>
                  <a:rPr lang="en-SG" dirty="0" smtClean="0"/>
                  <a:t>Bernstein polynomial</a:t>
                </a:r>
              </a:p>
              <a:p>
                <a:pPr marL="0" indent="0">
                  <a:buNone/>
                </a:pPr>
                <a:endParaRPr lang="en-SG" dirty="0" smtClean="0"/>
              </a:p>
              <a:p>
                <a:r>
                  <a:rPr lang="en-SG" dirty="0" smtClean="0"/>
                  <a:t>for 4 order, the degree of polynomial n=3. we have</a:t>
                </a:r>
              </a:p>
              <a:p>
                <a:pPr marL="914400" lvl="2" indent="0">
                  <a:buNone/>
                </a:pPr>
                <a14:m>
                  <m:oMathPara xmlns:m="http://schemas.openxmlformats.org/officeDocument/2006/math">
                    <m:oMathParaPr>
                      <m:jc m:val="centerGroup"/>
                    </m:oMathParaPr>
                    <m:oMath xmlns:m="http://schemas.openxmlformats.org/officeDocument/2006/math">
                      <m:sSup>
                        <m:sSupPr>
                          <m:ctrlPr>
                            <a:rPr lang="en-SG" i="1" smtClean="0">
                              <a:latin typeface="Cambria Math" panose="02040503050406030204" pitchFamily="18" charset="0"/>
                            </a:rPr>
                          </m:ctrlPr>
                        </m:sSupPr>
                        <m:e>
                          <m:r>
                            <m:rPr>
                              <m:nor/>
                            </m:rPr>
                            <a:rPr lang="en-SG" b="1" smtClean="0">
                              <a:latin typeface="Cambria Math" panose="02040503050406030204" pitchFamily="18" charset="0"/>
                            </a:rPr>
                            <m:t>p</m:t>
                          </m:r>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b="0" i="1" smtClean="0">
                              <a:latin typeface="Cambria Math" panose="02040503050406030204" pitchFamily="18" charset="0"/>
                            </a:rPr>
                            <m:t>3</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0</m:t>
                          </m:r>
                        </m:sub>
                      </m:sSub>
                      <m:r>
                        <a:rPr lang="en-SG" i="1" smtClean="0">
                          <a:latin typeface="Cambria Math" panose="02040503050406030204" pitchFamily="18" charset="0"/>
                        </a:rPr>
                        <m:t>+</m:t>
                      </m:r>
                      <m:sSup>
                        <m:sSupPr>
                          <m:ctrlPr>
                            <a:rPr lang="en-SG" i="1" smtClean="0">
                              <a:latin typeface="Cambria Math" panose="02040503050406030204" pitchFamily="18" charset="0"/>
                            </a:rPr>
                          </m:ctrlPr>
                        </m:sSupPr>
                        <m:e>
                          <m:r>
                            <a:rPr lang="en-SG" b="0" i="1" smtClean="0">
                              <a:latin typeface="Cambria Math" panose="02040503050406030204" pitchFamily="18" charset="0"/>
                            </a:rPr>
                            <m:t>3</m:t>
                          </m:r>
                          <m:r>
                            <a:rPr lang="en-SG" b="0" i="1" smtClean="0">
                              <a:latin typeface="Cambria Math" panose="02040503050406030204" pitchFamily="18" charset="0"/>
                            </a:rPr>
                            <m:t>𝑡</m:t>
                          </m:r>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i="1" smtClean="0">
                              <a:latin typeface="Cambria Math" panose="02040503050406030204" pitchFamily="18" charset="0"/>
                            </a:rPr>
                            <m:t>2</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1</m:t>
                          </m:r>
                        </m:sub>
                      </m:sSub>
                      <m:r>
                        <a:rPr lang="en-SG" b="0" i="1" smtClean="0">
                          <a:latin typeface="Cambria Math" panose="02040503050406030204" pitchFamily="18" charset="0"/>
                        </a:rPr>
                        <m:t>+3</m:t>
                      </m:r>
                      <m:sSup>
                        <m:sSupPr>
                          <m:ctrlPr>
                            <a:rPr lang="en-SG" i="1" smtClean="0">
                              <a:latin typeface="Cambria Math" panose="02040503050406030204" pitchFamily="18" charset="0"/>
                            </a:rPr>
                          </m:ctrlPr>
                        </m:sSupPr>
                        <m:e>
                          <m:r>
                            <a:rPr lang="en-SG" b="0" i="1" smtClean="0">
                              <a:latin typeface="Cambria Math" panose="02040503050406030204" pitchFamily="18" charset="0"/>
                            </a:rPr>
                            <m:t>𝑡</m:t>
                          </m:r>
                        </m:e>
                        <m:sup>
                          <m:r>
                            <a:rPr lang="en-SG" i="1" smtClean="0">
                              <a:latin typeface="Cambria Math" panose="02040503050406030204" pitchFamily="18" charset="0"/>
                            </a:rPr>
                            <m:t>2</m:t>
                          </m:r>
                        </m:sup>
                      </m:sSup>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𝑡</m:t>
                          </m:r>
                        </m:e>
                      </m:d>
                      <m:sSub>
                        <m:sSubPr>
                          <m:ctrlPr>
                            <a:rPr lang="en-SG" b="0" i="1" smtClean="0">
                              <a:latin typeface="Cambria Math" panose="02040503050406030204" pitchFamily="18" charset="0"/>
                            </a:rPr>
                          </m:ctrlPr>
                        </m:sSubPr>
                        <m:e>
                          <m:r>
                            <a:rPr lang="en-SG" b="1">
                              <a:latin typeface="Cambria Math" panose="02040503050406030204" pitchFamily="18" charset="0"/>
                            </a:rPr>
                            <m:t>𝐩</m:t>
                          </m:r>
                        </m:e>
                        <m:sub>
                          <m:r>
                            <a:rPr lang="en-SG" b="0" i="1" smtClean="0">
                              <a:latin typeface="Cambria Math" panose="02040503050406030204" pitchFamily="18" charset="0"/>
                            </a:rPr>
                            <m:t>2</m:t>
                          </m:r>
                        </m:sub>
                      </m:sSub>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𝑡</m:t>
                          </m:r>
                        </m:e>
                        <m:sup>
                          <m:r>
                            <a:rPr lang="en-SG" b="0" i="1" smtClean="0">
                              <a:latin typeface="Cambria Math" panose="02040503050406030204" pitchFamily="18" charset="0"/>
                            </a:rPr>
                            <m:t>3</m:t>
                          </m:r>
                        </m:sup>
                      </m:sSup>
                      <m:sSub>
                        <m:sSubPr>
                          <m:ctrlPr>
                            <a:rPr lang="en-SG" b="0" i="1" smtClean="0">
                              <a:latin typeface="Cambria Math" panose="02040503050406030204" pitchFamily="18" charset="0"/>
                            </a:rPr>
                          </m:ctrlPr>
                        </m:sSubPr>
                        <m:e>
                          <m:r>
                            <a:rPr lang="en-SG" b="1">
                              <a:latin typeface="Cambria Math" panose="02040503050406030204" pitchFamily="18" charset="0"/>
                            </a:rPr>
                            <m:t>𝐩</m:t>
                          </m:r>
                          <m:r>
                            <m:rPr>
                              <m:nor/>
                            </m:rPr>
                            <a:rPr lang="en-SG" b="1" dirty="0"/>
                            <m:t> </m:t>
                          </m:r>
                        </m:e>
                        <m:sub>
                          <m:r>
                            <a:rPr lang="en-SG" b="0" i="1" smtClean="0">
                              <a:latin typeface="Cambria Math" panose="02040503050406030204" pitchFamily="18" charset="0"/>
                            </a:rPr>
                            <m:t>3</m:t>
                          </m:r>
                        </m:sub>
                      </m:sSub>
                    </m:oMath>
                  </m:oMathPara>
                </a14:m>
                <a:endParaRPr lang="en-SG" dirty="0" smtClean="0"/>
              </a:p>
              <a:p>
                <a:pPr marL="457200" lvl="1" indent="0">
                  <a:buNone/>
                </a:pPr>
                <a:r>
                  <a:rPr lang="en-SG" dirty="0" smtClean="0"/>
                  <a:t>with matrix representation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3913" y="1825624"/>
                <a:ext cx="7701951" cy="4676775"/>
              </a:xfrm>
              <a:blipFill>
                <a:blip r:embed="rId3"/>
                <a:stretch>
                  <a:fillRect l="-1425" t="-2083"/>
                </a:stretch>
              </a:blipFill>
            </p:spPr>
            <p:txBody>
              <a:bodyPr/>
              <a:lstStyle/>
              <a:p>
                <a:r>
                  <a:rPr lang="en-SG">
                    <a:noFill/>
                  </a:rPr>
                  <a:t> </a:t>
                </a:r>
              </a:p>
            </p:txBody>
          </p:sp>
        </mc:Fallback>
      </mc:AlternateContent>
      <p:pic>
        <p:nvPicPr>
          <p:cNvPr id="4" name="图片 3"/>
          <p:cNvPicPr>
            <a:picLocks noChangeAspect="1"/>
          </p:cNvPicPr>
          <p:nvPr/>
        </p:nvPicPr>
        <p:blipFill>
          <a:blip r:embed="rId4"/>
          <a:stretch>
            <a:fillRect/>
          </a:stretch>
        </p:blipFill>
        <p:spPr>
          <a:xfrm>
            <a:off x="8520447" y="4759502"/>
            <a:ext cx="3134302" cy="1375063"/>
          </a:xfrm>
          <a:prstGeom prst="rect">
            <a:avLst/>
          </a:prstGeom>
        </p:spPr>
      </p:pic>
      <p:pic>
        <p:nvPicPr>
          <p:cNvPr id="7" name="图片 6"/>
          <p:cNvPicPr>
            <a:picLocks noChangeAspect="1"/>
          </p:cNvPicPr>
          <p:nvPr/>
        </p:nvPicPr>
        <p:blipFill>
          <a:blip r:embed="rId5"/>
          <a:stretch>
            <a:fillRect/>
          </a:stretch>
        </p:blipFill>
        <p:spPr>
          <a:xfrm>
            <a:off x="4281703" y="2317900"/>
            <a:ext cx="3627074" cy="747851"/>
          </a:xfrm>
          <a:prstGeom prst="rect">
            <a:avLst/>
          </a:prstGeom>
        </p:spPr>
      </p:pic>
      <p:pic>
        <p:nvPicPr>
          <p:cNvPr id="8" name="图片 7"/>
          <p:cNvPicPr>
            <a:picLocks noChangeAspect="1"/>
          </p:cNvPicPr>
          <p:nvPr/>
        </p:nvPicPr>
        <p:blipFill>
          <a:blip r:embed="rId6"/>
          <a:stretch>
            <a:fillRect/>
          </a:stretch>
        </p:blipFill>
        <p:spPr>
          <a:xfrm>
            <a:off x="4521598" y="3200689"/>
            <a:ext cx="2983384" cy="739926"/>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4235229404"/>
              </p:ext>
            </p:extLst>
          </p:nvPr>
        </p:nvGraphicFramePr>
        <p:xfrm>
          <a:off x="2554288" y="4848225"/>
          <a:ext cx="5232400" cy="1654175"/>
        </p:xfrm>
        <a:graphic>
          <a:graphicData uri="http://schemas.openxmlformats.org/presentationml/2006/ole">
            <mc:AlternateContent xmlns:mc="http://schemas.openxmlformats.org/markup-compatibility/2006">
              <mc:Choice xmlns:v="urn:schemas-microsoft-com:vml" Requires="v">
                <p:oleObj spid="_x0000_s18577" name="Equation" r:id="rId7" imgW="2971800" imgH="939600" progId="Equation.DSMT4">
                  <p:embed/>
                </p:oleObj>
              </mc:Choice>
              <mc:Fallback>
                <p:oleObj name="Equation" r:id="rId7" imgW="2971800" imgH="939600" progId="Equation.DSMT4">
                  <p:embed/>
                  <p:pic>
                    <p:nvPicPr>
                      <p:cNvPr id="0" name=""/>
                      <p:cNvPicPr/>
                      <p:nvPr/>
                    </p:nvPicPr>
                    <p:blipFill>
                      <a:blip r:embed="rId8"/>
                      <a:stretch>
                        <a:fillRect/>
                      </a:stretch>
                    </p:blipFill>
                    <p:spPr>
                      <a:xfrm>
                        <a:off x="2554288" y="4848225"/>
                        <a:ext cx="5232400" cy="1654175"/>
                      </a:xfrm>
                      <a:prstGeom prst="rect">
                        <a:avLst/>
                      </a:prstGeom>
                    </p:spPr>
                  </p:pic>
                </p:oleObj>
              </mc:Fallback>
            </mc:AlternateContent>
          </a:graphicData>
        </a:graphic>
      </p:graphicFrame>
      <p:pic>
        <p:nvPicPr>
          <p:cNvPr id="11" name="图片 10"/>
          <p:cNvPicPr>
            <a:picLocks noChangeAspect="1"/>
          </p:cNvPicPr>
          <p:nvPr/>
        </p:nvPicPr>
        <p:blipFill>
          <a:blip r:embed="rId9"/>
          <a:stretch>
            <a:fillRect/>
          </a:stretch>
        </p:blipFill>
        <p:spPr>
          <a:xfrm>
            <a:off x="8248370" y="1724581"/>
            <a:ext cx="3678455" cy="2745944"/>
          </a:xfrm>
          <a:prstGeom prst="rect">
            <a:avLst/>
          </a:prstGeom>
        </p:spPr>
      </p:pic>
    </p:spTree>
    <p:extLst>
      <p:ext uri="{BB962C8B-B14F-4D97-AF65-F5344CB8AC3E}">
        <p14:creationId xmlns:p14="http://schemas.microsoft.com/office/powerpoint/2010/main" val="3629014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p:sp>
        <p:nvSpPr>
          <p:cNvPr id="3" name="内容占位符 2"/>
          <p:cNvSpPr>
            <a:spLocks noGrp="1"/>
          </p:cNvSpPr>
          <p:nvPr>
            <p:ph idx="1"/>
          </p:nvPr>
        </p:nvSpPr>
        <p:spPr>
          <a:xfrm>
            <a:off x="613915" y="1825624"/>
            <a:ext cx="6911350" cy="4676775"/>
          </a:xfrm>
        </p:spPr>
        <p:txBody>
          <a:bodyPr/>
          <a:lstStyle/>
          <a:p>
            <a:r>
              <a:rPr lang="en-SG" dirty="0" smtClean="0"/>
              <a:t>Global control. Changing one of control points affects the shape of whole curve.</a:t>
            </a:r>
          </a:p>
          <a:p>
            <a:r>
              <a:rPr lang="en-SG" dirty="0" smtClean="0"/>
              <a:t>The degree of equation </a:t>
            </a:r>
            <a:r>
              <a:rPr lang="en-SG" dirty="0"/>
              <a:t>depends </a:t>
            </a:r>
            <a:r>
              <a:rPr lang="en-SG" dirty="0" smtClean="0"/>
              <a:t>heavily on the number of control points, which means that the more control points you give, the less efficient it is to generate the curve.</a:t>
            </a:r>
          </a:p>
          <a:p>
            <a:pPr marL="0" indent="0">
              <a:buNone/>
            </a:pPr>
            <a:endParaRPr lang="en-SG" dirty="0" smtClean="0"/>
          </a:p>
        </p:txBody>
      </p:sp>
      <p:pic>
        <p:nvPicPr>
          <p:cNvPr id="4" name="图片 3"/>
          <p:cNvPicPr>
            <a:picLocks noChangeAspect="1"/>
          </p:cNvPicPr>
          <p:nvPr/>
        </p:nvPicPr>
        <p:blipFill>
          <a:blip r:embed="rId2"/>
          <a:stretch>
            <a:fillRect/>
          </a:stretch>
        </p:blipFill>
        <p:spPr>
          <a:xfrm>
            <a:off x="8186792" y="2938126"/>
            <a:ext cx="3133616" cy="1426588"/>
          </a:xfrm>
          <a:prstGeom prst="rect">
            <a:avLst/>
          </a:prstGeom>
        </p:spPr>
      </p:pic>
    </p:spTree>
    <p:extLst>
      <p:ext uri="{BB962C8B-B14F-4D97-AF65-F5344CB8AC3E}">
        <p14:creationId xmlns:p14="http://schemas.microsoft.com/office/powerpoint/2010/main" val="2867606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spline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7399844" cy="4351338"/>
              </a:xfrm>
            </p:spPr>
            <p:txBody>
              <a:bodyPr>
                <a:normAutofit fontScale="92500" lnSpcReduction="10000"/>
              </a:bodyPr>
              <a:lstStyle/>
              <a:p>
                <a:r>
                  <a:rPr lang="en-SG" dirty="0" smtClean="0"/>
                  <a:t>Interpolation by piecewise cubic curve with function of </a:t>
                </a:r>
              </a:p>
              <a:p>
                <a:pPr marL="457200" lvl="1" indent="0">
                  <a:buNone/>
                </a:pPr>
                <a14:m>
                  <m:oMathPara xmlns:m="http://schemas.openxmlformats.org/officeDocument/2006/math">
                    <m:oMathParaPr>
                      <m:jc m:val="centerGroup"/>
                    </m:oMathParaPr>
                    <m:oMath xmlns:m="http://schemas.openxmlformats.org/officeDocument/2006/math">
                      <m:r>
                        <m:rPr>
                          <m:sty m:val="p"/>
                        </m:rPr>
                        <a:rPr lang="en-SG" b="0" i="0" smtClean="0">
                          <a:latin typeface="Cambria Math" panose="02040503050406030204" pitchFamily="18" charset="0"/>
                        </a:rPr>
                        <m:t>y</m:t>
                      </m:r>
                      <m:r>
                        <a:rPr lang="en-SG" b="0" i="0" smtClean="0">
                          <a:latin typeface="Cambria Math" panose="02040503050406030204" pitchFamily="18" charset="0"/>
                        </a:rPr>
                        <m:t>=</m:t>
                      </m:r>
                      <m:r>
                        <a:rPr lang="en-SG" b="0" i="1" smtClean="0">
                          <a:latin typeface="Cambria Math" panose="02040503050406030204" pitchFamily="18" charset="0"/>
                        </a:rPr>
                        <m:t>𝑎</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3</m:t>
                          </m:r>
                        </m:sup>
                      </m:sSup>
                      <m:r>
                        <a:rPr lang="en-SG" b="0" i="1" smtClean="0">
                          <a:latin typeface="Cambria Math" panose="02040503050406030204" pitchFamily="18" charset="0"/>
                        </a:rPr>
                        <m:t>+</m:t>
                      </m:r>
                      <m:r>
                        <a:rPr lang="en-SG" b="0" i="1" smtClean="0">
                          <a:latin typeface="Cambria Math" panose="02040503050406030204" pitchFamily="18" charset="0"/>
                        </a:rPr>
                        <m:t>𝑏</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r>
                        <a:rPr lang="en-SG" b="0" i="1" smtClean="0">
                          <a:latin typeface="Cambria Math" panose="02040503050406030204" pitchFamily="18" charset="0"/>
                        </a:rPr>
                        <m:t>+</m:t>
                      </m:r>
                      <m:r>
                        <a:rPr lang="en-SG" b="0" i="1" smtClean="0">
                          <a:latin typeface="Cambria Math" panose="02040503050406030204" pitchFamily="18" charset="0"/>
                        </a:rPr>
                        <m:t>𝑐𝑥</m:t>
                      </m:r>
                      <m:r>
                        <a:rPr lang="en-SG" b="0" i="1" smtClean="0">
                          <a:latin typeface="Cambria Math" panose="02040503050406030204" pitchFamily="18" charset="0"/>
                        </a:rPr>
                        <m:t>+</m:t>
                      </m:r>
                      <m:r>
                        <a:rPr lang="en-SG" b="0" i="1" smtClean="0">
                          <a:latin typeface="Cambria Math" panose="02040503050406030204" pitchFamily="18" charset="0"/>
                        </a:rPr>
                        <m:t>𝑑</m:t>
                      </m:r>
                    </m:oMath>
                  </m:oMathPara>
                </a14:m>
                <a:endParaRPr lang="en-SG" dirty="0" smtClean="0"/>
              </a:p>
              <a:p>
                <a:r>
                  <a:rPr lang="en-SG" dirty="0" smtClean="0"/>
                  <a:t>Requirements:</a:t>
                </a:r>
              </a:p>
              <a:p>
                <a:pPr lvl="1">
                  <a:buFont typeface="Wingdings" panose="05000000000000000000" pitchFamily="2" charset="2"/>
                  <a:buChar char="ü"/>
                </a:pPr>
                <a:r>
                  <a:rPr lang="en-SG" dirty="0" smtClean="0"/>
                  <a:t>Continuous at joint points</a:t>
                </a:r>
              </a:p>
              <a:p>
                <a:pPr lvl="1">
                  <a:buFont typeface="Wingdings" panose="05000000000000000000" pitchFamily="2" charset="2"/>
                  <a:buChar char="ü"/>
                </a:pPr>
                <a:r>
                  <a:rPr lang="en-SG" dirty="0" smtClean="0"/>
                  <a:t>The first and second derivatives are also continuous at joint points</a:t>
                </a:r>
              </a:p>
              <a:p>
                <a:pPr lvl="1">
                  <a:buFont typeface="Wingdings" panose="05000000000000000000" pitchFamily="2" charset="2"/>
                  <a:buChar char="ü"/>
                </a:pPr>
                <a:r>
                  <a:rPr lang="en-SG" dirty="0" smtClean="0"/>
                  <a:t>The second derivative equal to zero at the end of point</a:t>
                </a:r>
              </a:p>
              <a:p>
                <a:r>
                  <a:rPr lang="en-SG" dirty="0" smtClean="0"/>
                  <a:t>Given any three points, there are 8 equations meet the above requirements, which can be solved for 2 cubic curves.</a:t>
                </a:r>
              </a:p>
              <a:p>
                <a:r>
                  <a:rPr lang="en-SG" dirty="0"/>
                  <a:t>Locally control the shape of </a:t>
                </a:r>
                <a:r>
                  <a:rPr lang="en-SG" dirty="0" smtClean="0"/>
                  <a:t>curves</a:t>
                </a:r>
              </a:p>
              <a:p>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7399844" cy="4351338"/>
              </a:xfrm>
              <a:blipFill>
                <a:blip r:embed="rId2"/>
                <a:stretch>
                  <a:fillRect l="-1319" t="-2801" r="-412" b="-1681"/>
                </a:stretch>
              </a:blipFill>
            </p:spPr>
            <p:txBody>
              <a:bodyPr/>
              <a:lstStyle/>
              <a:p>
                <a:r>
                  <a:rPr lang="en-SG">
                    <a:noFill/>
                  </a:rPr>
                  <a:t> </a:t>
                </a:r>
              </a:p>
            </p:txBody>
          </p:sp>
        </mc:Fallback>
      </mc:AlternateContent>
      <p:sp>
        <p:nvSpPr>
          <p:cNvPr id="4" name="流程图: 接点 3"/>
          <p:cNvSpPr/>
          <p:nvPr/>
        </p:nvSpPr>
        <p:spPr>
          <a:xfrm>
            <a:off x="9622765" y="186970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流程图: 接点 4"/>
          <p:cNvSpPr/>
          <p:nvPr/>
        </p:nvSpPr>
        <p:spPr>
          <a:xfrm>
            <a:off x="10304252" y="2497302"/>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流程图: 接点 10"/>
          <p:cNvSpPr/>
          <p:nvPr/>
        </p:nvSpPr>
        <p:spPr>
          <a:xfrm>
            <a:off x="9023228" y="2552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流程图: 接点 12"/>
          <p:cNvSpPr/>
          <p:nvPr/>
        </p:nvSpPr>
        <p:spPr>
          <a:xfrm>
            <a:off x="9622765" y="3301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流程图: 接点 13"/>
          <p:cNvSpPr/>
          <p:nvPr/>
        </p:nvSpPr>
        <p:spPr>
          <a:xfrm>
            <a:off x="10304252" y="3929287"/>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流程图: 接点 14"/>
          <p:cNvSpPr/>
          <p:nvPr/>
        </p:nvSpPr>
        <p:spPr>
          <a:xfrm>
            <a:off x="9023228" y="398467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流程图: 接点 15"/>
          <p:cNvSpPr/>
          <p:nvPr/>
        </p:nvSpPr>
        <p:spPr>
          <a:xfrm>
            <a:off x="9622765" y="4715744"/>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流程图: 接点 16"/>
          <p:cNvSpPr/>
          <p:nvPr/>
        </p:nvSpPr>
        <p:spPr>
          <a:xfrm>
            <a:off x="10304252" y="534333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流程图: 接点 17"/>
          <p:cNvSpPr/>
          <p:nvPr/>
        </p:nvSpPr>
        <p:spPr>
          <a:xfrm>
            <a:off x="9023228" y="5398729"/>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直接连接符 19"/>
          <p:cNvCxnSpPr>
            <a:stCxn id="4" idx="3"/>
            <a:endCxn id="11" idx="7"/>
          </p:cNvCxnSpPr>
          <p:nvPr/>
        </p:nvCxnSpPr>
        <p:spPr>
          <a:xfrm flipH="1">
            <a:off x="9148401" y="1994881"/>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1"/>
          </p:cNvCxnSpPr>
          <p:nvPr/>
        </p:nvCxnSpPr>
        <p:spPr>
          <a:xfrm flipH="1" flipV="1">
            <a:off x="9998015" y="1825625"/>
            <a:ext cx="327713" cy="693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7"/>
            <a:endCxn id="13" idx="3"/>
          </p:cNvCxnSpPr>
          <p:nvPr/>
        </p:nvCxnSpPr>
        <p:spPr>
          <a:xfrm flipV="1">
            <a:off x="9148401" y="3426866"/>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5"/>
            <a:endCxn id="13" idx="1"/>
          </p:cNvCxnSpPr>
          <p:nvPr/>
        </p:nvCxnSpPr>
        <p:spPr>
          <a:xfrm flipH="1" flipV="1">
            <a:off x="9644241" y="3323169"/>
            <a:ext cx="785184" cy="731291"/>
          </a:xfrm>
          <a:prstGeom prst="line">
            <a:avLst/>
          </a:prstGeom>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9083615" y="4787277"/>
            <a:ext cx="1311215" cy="699123"/>
          </a:xfrm>
          <a:custGeom>
            <a:avLst/>
            <a:gdLst>
              <a:gd name="connsiteX0" fmla="*/ 0 w 1311215"/>
              <a:gd name="connsiteY0" fmla="*/ 699123 h 699123"/>
              <a:gd name="connsiteX1" fmla="*/ 603849 w 1311215"/>
              <a:gd name="connsiteY1" fmla="*/ 383 h 699123"/>
              <a:gd name="connsiteX2" fmla="*/ 1311215 w 1311215"/>
              <a:gd name="connsiteY2" fmla="*/ 621485 h 699123"/>
            </a:gdLst>
            <a:ahLst/>
            <a:cxnLst>
              <a:cxn ang="0">
                <a:pos x="connsiteX0" y="connsiteY0"/>
              </a:cxn>
              <a:cxn ang="0">
                <a:pos x="connsiteX1" y="connsiteY1"/>
              </a:cxn>
              <a:cxn ang="0">
                <a:pos x="connsiteX2" y="connsiteY2"/>
              </a:cxn>
            </a:cxnLst>
            <a:rect l="l" t="t" r="r" b="b"/>
            <a:pathLst>
              <a:path w="1311215" h="699123">
                <a:moveTo>
                  <a:pt x="0" y="699123"/>
                </a:moveTo>
                <a:cubicBezTo>
                  <a:pt x="192656" y="356223"/>
                  <a:pt x="385313" y="13323"/>
                  <a:pt x="603849" y="383"/>
                </a:cubicBezTo>
                <a:cubicBezTo>
                  <a:pt x="822385" y="-12557"/>
                  <a:pt x="1066800" y="304464"/>
                  <a:pt x="1311215" y="6214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670710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p:sp>
        <p:nvSpPr>
          <p:cNvPr id="3" name="内容占位符 2"/>
          <p:cNvSpPr>
            <a:spLocks noGrp="1"/>
          </p:cNvSpPr>
          <p:nvPr>
            <p:ph idx="1"/>
          </p:nvPr>
        </p:nvSpPr>
        <p:spPr/>
        <p:txBody>
          <a:bodyPr>
            <a:normAutofit lnSpcReduction="10000"/>
          </a:bodyPr>
          <a:lstStyle/>
          <a:p>
            <a:r>
              <a:rPr lang="en-SG" dirty="0" smtClean="0"/>
              <a:t>B-spline shorted from Basis Spline, is a generalisation </a:t>
            </a:r>
            <a:r>
              <a:rPr lang="en-SG" dirty="0"/>
              <a:t>of </a:t>
            </a:r>
            <a:r>
              <a:rPr lang="en-SG" dirty="0" smtClean="0"/>
              <a:t>Bezier curve. In other words, a Bezier is a special case of B-spline.</a:t>
            </a:r>
          </a:p>
          <a:p>
            <a:r>
              <a:rPr lang="en-SG" dirty="0" smtClean="0"/>
              <a:t>Separate curve degree from the number of given points, which means B-spline curve has </a:t>
            </a:r>
            <a:r>
              <a:rPr lang="en-SG" dirty="0"/>
              <a:t>the flexibility of choosing the degree of the curve irrespective of the number of control points. </a:t>
            </a:r>
            <a:endParaRPr lang="en-SG" dirty="0" smtClean="0"/>
          </a:p>
          <a:p>
            <a:r>
              <a:rPr lang="en-SG" dirty="0" smtClean="0"/>
              <a:t>B-splines </a:t>
            </a:r>
            <a:r>
              <a:rPr lang="en-SG" dirty="0"/>
              <a:t>can be of any </a:t>
            </a:r>
            <a:r>
              <a:rPr lang="en-SG" dirty="0" smtClean="0"/>
              <a:t>degree, but the </a:t>
            </a:r>
            <a:r>
              <a:rPr lang="en-SG" dirty="0"/>
              <a:t>degrees 2 or 3 </a:t>
            </a:r>
            <a:r>
              <a:rPr lang="en-SG" dirty="0" smtClean="0"/>
              <a:t>is the most useful </a:t>
            </a:r>
            <a:r>
              <a:rPr lang="en-SG" dirty="0"/>
              <a:t>in computer graphics</a:t>
            </a:r>
            <a:r>
              <a:rPr lang="en-SG" dirty="0" smtClean="0"/>
              <a:t>.</a:t>
            </a:r>
          </a:p>
          <a:p>
            <a:r>
              <a:rPr lang="en-SG" dirty="0" smtClean="0"/>
              <a:t>A B-spline is a smoothly joined piecewise parametric </a:t>
            </a:r>
            <a:r>
              <a:rPr lang="en-SG" dirty="0"/>
              <a:t>polynomial </a:t>
            </a:r>
            <a:r>
              <a:rPr lang="en-SG" dirty="0" smtClean="0"/>
              <a:t>curve</a:t>
            </a:r>
          </a:p>
          <a:p>
            <a:r>
              <a:rPr lang="en-SG" dirty="0" smtClean="0"/>
              <a:t>B-spline can be use as both interpolation and approximation.</a:t>
            </a:r>
            <a:endParaRPr lang="en-SG" dirty="0"/>
          </a:p>
        </p:txBody>
      </p:sp>
    </p:spTree>
    <p:extLst>
      <p:ext uri="{BB962C8B-B14F-4D97-AF65-F5344CB8AC3E}">
        <p14:creationId xmlns:p14="http://schemas.microsoft.com/office/powerpoint/2010/main" val="48484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64066"/>
          </a:xfrm>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29192"/>
                <a:ext cx="10515600" cy="4847771"/>
              </a:xfrm>
            </p:spPr>
            <p:txBody>
              <a:bodyPr/>
              <a:lstStyle/>
              <a:p>
                <a:r>
                  <a:rPr lang="en-SG" dirty="0" smtClean="0"/>
                  <a:t>Similar to a Bezier curve, a B-spline also uses the basis functions with the form for n+1 data points,</a:t>
                </a:r>
              </a:p>
              <a:p>
                <a:pPr marL="0" indent="0">
                  <a:buNone/>
                </a:pPr>
                <a:endParaRPr lang="en-SG" dirty="0" smtClean="0"/>
              </a:p>
              <a:p>
                <a:pPr marL="0" indent="0">
                  <a:buNone/>
                </a:pPr>
                <a:r>
                  <a:rPr lang="en-SG" dirty="0" smtClean="0"/>
                  <a:t>where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𝑁</m:t>
                        </m:r>
                      </m:e>
                      <m:sub>
                        <m:r>
                          <a:rPr lang="en-SG" b="0" i="1" smtClean="0">
                            <a:latin typeface="Cambria Math" panose="02040503050406030204" pitchFamily="18" charset="0"/>
                          </a:rPr>
                          <m:t>𝑖</m:t>
                        </m:r>
                        <m:r>
                          <a:rPr lang="en-SG" b="0" i="1" smtClean="0">
                            <a:latin typeface="Cambria Math" panose="02040503050406030204" pitchFamily="18" charset="0"/>
                          </a:rPr>
                          <m:t>,</m:t>
                        </m:r>
                        <m:r>
                          <a:rPr lang="en-SG" b="0" i="1" smtClean="0">
                            <a:latin typeface="Cambria Math" panose="02040503050406030204" pitchFamily="18" charset="0"/>
                          </a:rPr>
                          <m:t>𝑘</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oMath>
                </a14:m>
                <a:r>
                  <a:rPr lang="en-SG" dirty="0" smtClean="0"/>
                  <a:t> are the iterated basis functions of order </a:t>
                </a:r>
                <a:r>
                  <a:rPr lang="en-SG" i="1" dirty="0" smtClean="0"/>
                  <a:t>k</a:t>
                </a:r>
              </a:p>
              <a:p>
                <a:pPr marL="0" indent="0">
                  <a:buNone/>
                </a:pPr>
                <a:endParaRPr lang="en-SG" dirty="0" smtClean="0"/>
              </a:p>
              <a:p>
                <a:pPr marL="0" indent="0">
                  <a:buNone/>
                </a:pPr>
                <a:endParaRPr lang="en-SG" dirty="0"/>
              </a:p>
              <a:p>
                <a:pPr marL="0" indent="0">
                  <a:buNone/>
                </a:pPr>
                <a:r>
                  <a:rPr lang="en-SG" dirty="0" smtClean="0"/>
                  <a:t>and</a:t>
                </a:r>
                <a:endParaRPr lang="en-SG" dirty="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29192"/>
                <a:ext cx="10515600" cy="4847771"/>
              </a:xfrm>
              <a:blipFill>
                <a:blip r:embed="rId3"/>
                <a:stretch>
                  <a:fillRect l="-1217" t="-2013" r="-406"/>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543352986"/>
              </p:ext>
            </p:extLst>
          </p:nvPr>
        </p:nvGraphicFramePr>
        <p:xfrm>
          <a:off x="5086804" y="1924674"/>
          <a:ext cx="2390775" cy="925512"/>
        </p:xfrm>
        <a:graphic>
          <a:graphicData uri="http://schemas.openxmlformats.org/presentationml/2006/ole">
            <mc:AlternateContent xmlns:mc="http://schemas.openxmlformats.org/markup-compatibility/2006">
              <mc:Choice xmlns:v="urn:schemas-microsoft-com:vml" Requires="v">
                <p:oleObj spid="_x0000_s20795" name="Equation" r:id="rId4" imgW="1117440" imgH="431640" progId="Equation.DSMT4">
                  <p:embed/>
                </p:oleObj>
              </mc:Choice>
              <mc:Fallback>
                <p:oleObj name="Equation" r:id="rId4" imgW="1117440" imgH="431640" progId="Equation.DSMT4">
                  <p:embed/>
                  <p:pic>
                    <p:nvPicPr>
                      <p:cNvPr id="4" name="对象 3"/>
                      <p:cNvPicPr/>
                      <p:nvPr/>
                    </p:nvPicPr>
                    <p:blipFill>
                      <a:blip r:embed="rId5"/>
                      <a:stretch>
                        <a:fillRect/>
                      </a:stretch>
                    </p:blipFill>
                    <p:spPr>
                      <a:xfrm>
                        <a:off x="5086804" y="1924674"/>
                        <a:ext cx="2390775" cy="92551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39664635"/>
              </p:ext>
            </p:extLst>
          </p:nvPr>
        </p:nvGraphicFramePr>
        <p:xfrm>
          <a:off x="3170236" y="4345668"/>
          <a:ext cx="5851525" cy="2208213"/>
        </p:xfrm>
        <a:graphic>
          <a:graphicData uri="http://schemas.openxmlformats.org/presentationml/2006/ole">
            <mc:AlternateContent xmlns:mc="http://schemas.openxmlformats.org/markup-compatibility/2006">
              <mc:Choice xmlns:v="urn:schemas-microsoft-com:vml" Requires="v">
                <p:oleObj spid="_x0000_s20796" name="Equation" r:id="rId6" imgW="2489040" imgH="939600" progId="Equation.DSMT4">
                  <p:embed/>
                </p:oleObj>
              </mc:Choice>
              <mc:Fallback>
                <p:oleObj name="Equation" r:id="rId6" imgW="2489040" imgH="939600" progId="Equation.DSMT4">
                  <p:embed/>
                  <p:pic>
                    <p:nvPicPr>
                      <p:cNvPr id="0" name=""/>
                      <p:cNvPicPr/>
                      <p:nvPr/>
                    </p:nvPicPr>
                    <p:blipFill>
                      <a:blip r:embed="rId7"/>
                      <a:stretch>
                        <a:fillRect/>
                      </a:stretch>
                    </p:blipFill>
                    <p:spPr>
                      <a:xfrm>
                        <a:off x="3170236" y="4345668"/>
                        <a:ext cx="5851525" cy="22082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94036709"/>
              </p:ext>
            </p:extLst>
          </p:nvPr>
        </p:nvGraphicFramePr>
        <p:xfrm>
          <a:off x="4386262" y="3227104"/>
          <a:ext cx="3419475" cy="1035050"/>
        </p:xfrm>
        <a:graphic>
          <a:graphicData uri="http://schemas.openxmlformats.org/presentationml/2006/ole">
            <mc:AlternateContent xmlns:mc="http://schemas.openxmlformats.org/markup-compatibility/2006">
              <mc:Choice xmlns:v="urn:schemas-microsoft-com:vml" Requires="v">
                <p:oleObj spid="_x0000_s20797" name="Equation" r:id="rId8" imgW="1511280" imgH="457200" progId="Equation.DSMT4">
                  <p:embed/>
                </p:oleObj>
              </mc:Choice>
              <mc:Fallback>
                <p:oleObj name="Equation" r:id="rId8" imgW="1511280" imgH="457200" progId="Equation.DSMT4">
                  <p:embed/>
                  <p:pic>
                    <p:nvPicPr>
                      <p:cNvPr id="0" name=""/>
                      <p:cNvPicPr/>
                      <p:nvPr/>
                    </p:nvPicPr>
                    <p:blipFill>
                      <a:blip r:embed="rId9"/>
                      <a:stretch>
                        <a:fillRect/>
                      </a:stretch>
                    </p:blipFill>
                    <p:spPr>
                      <a:xfrm>
                        <a:off x="4386262" y="3227104"/>
                        <a:ext cx="3419475" cy="1035050"/>
                      </a:xfrm>
                      <a:prstGeom prst="rect">
                        <a:avLst/>
                      </a:prstGeom>
                    </p:spPr>
                  </p:pic>
                </p:oleObj>
              </mc:Fallback>
            </mc:AlternateContent>
          </a:graphicData>
        </a:graphic>
      </p:graphicFrame>
    </p:spTree>
    <p:extLst>
      <p:ext uri="{BB962C8B-B14F-4D97-AF65-F5344CB8AC3E}">
        <p14:creationId xmlns:p14="http://schemas.microsoft.com/office/powerpoint/2010/main" val="1068545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25624"/>
                <a:ext cx="10991850" cy="4193039"/>
              </a:xfrm>
            </p:spPr>
            <p:txBody>
              <a:bodyPr>
                <a:normAutofit fontScale="92500"/>
              </a:bodyPr>
              <a:lstStyle/>
              <a:p>
                <a:r>
                  <a:rPr lang="en-SG" dirty="0" smtClean="0"/>
                  <a:t>In above equations,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𝑖</m:t>
                        </m:r>
                      </m:sub>
                    </m:sSub>
                  </m:oMath>
                </a14:m>
                <a:r>
                  <a:rPr lang="en-SG" dirty="0"/>
                  <a:t> is </a:t>
                </a:r>
                <a:r>
                  <a:rPr lang="en-SG" dirty="0" smtClean="0"/>
                  <a:t>a component of knot vector, which is with the form of a non-descending sequence</a:t>
                </a:r>
              </a:p>
              <a:p>
                <a:pPr marL="0" indent="0">
                  <a:buNone/>
                </a:pPr>
                <a14:m>
                  <m:oMathPara xmlns:m="http://schemas.openxmlformats.org/officeDocument/2006/math">
                    <m:oMathParaPr>
                      <m:jc m:val="centerGroup"/>
                    </m:oMathParaPr>
                    <m:oMath xmlns:m="http://schemas.openxmlformats.org/officeDocument/2006/math">
                      <m:r>
                        <a:rPr lang="en-SG" b="1">
                          <a:latin typeface="Cambria Math" panose="02040503050406030204" pitchFamily="18" charset="0"/>
                        </a:rPr>
                        <m:t>𝐓</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m:t>
                          </m:r>
                          <m:r>
                            <a:rPr lang="en-SG" i="1">
                              <a:latin typeface="Cambria Math" panose="02040503050406030204" pitchFamily="18" charset="0"/>
                            </a:rPr>
                            <m:t>𝑘</m:t>
                          </m:r>
                          <m:r>
                            <a:rPr lang="en-SG" b="0" i="1" smtClean="0">
                              <a:latin typeface="Cambria Math" panose="02040503050406030204" pitchFamily="18" charset="0"/>
                            </a:rPr>
                            <m:t>+1</m:t>
                          </m:r>
                        </m:sub>
                      </m:sSub>
                      <m:r>
                        <a:rPr lang="en-SG" i="1">
                          <a:latin typeface="Cambria Math" panose="02040503050406030204" pitchFamily="18" charset="0"/>
                        </a:rPr>
                        <m:t>)</m:t>
                      </m:r>
                    </m:oMath>
                  </m:oMathPara>
                </a14:m>
                <a:endParaRPr lang="en-SG" dirty="0" smtClean="0"/>
              </a:p>
              <a:p>
                <a:pPr marL="0" indent="0">
                  <a:buNone/>
                </a:pPr>
                <a:r>
                  <a:rPr lang="en-SG" dirty="0"/>
                  <a:t> </a:t>
                </a:r>
                <a:r>
                  <a:rPr lang="en-SG" dirty="0" smtClean="0"/>
                  <a:t>  this sequence divides the entire interval </a:t>
                </a:r>
                <a14:m>
                  <m:oMath xmlns:m="http://schemas.openxmlformats.org/officeDocument/2006/math">
                    <m:d>
                      <m:dPr>
                        <m:begChr m:val="["/>
                        <m:endChr m:val="]"/>
                        <m:ctrlPr>
                          <a:rPr lang="en-SG" i="1" smtClean="0">
                            <a:latin typeface="Cambria Math" panose="02040503050406030204" pitchFamily="18" charset="0"/>
                          </a:rPr>
                        </m:ctrlPr>
                      </m:dPr>
                      <m:e>
                        <m:sSub>
                          <m:sSubPr>
                            <m:ctrlPr>
                              <a:rPr lang="en-SG" i="1" smtClean="0">
                                <a:latin typeface="Cambria Math" panose="02040503050406030204" pitchFamily="18" charset="0"/>
                              </a:rPr>
                            </m:ctrlPr>
                          </m:sSubPr>
                          <m:e>
                            <m:r>
                              <a:rPr lang="en-SG" b="0" i="1" smtClean="0">
                                <a:latin typeface="Cambria Math" panose="02040503050406030204" pitchFamily="18" charset="0"/>
                              </a:rPr>
                              <m:t>𝑡</m:t>
                            </m:r>
                          </m:e>
                          <m:sub>
                            <m:r>
                              <a:rPr lang="en-SG" b="0" i="1" smtClean="0">
                                <a:latin typeface="Cambria Math" panose="02040503050406030204" pitchFamily="18" charset="0"/>
                              </a:rPr>
                              <m:t>0</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𝑡</m:t>
                            </m:r>
                          </m:e>
                          <m:sub>
                            <m:r>
                              <a:rPr lang="en-SG" b="0" i="1" smtClean="0">
                                <a:latin typeface="Cambria Math" panose="02040503050406030204" pitchFamily="18" charset="0"/>
                              </a:rPr>
                              <m:t>𝑛</m:t>
                            </m:r>
                            <m:r>
                              <a:rPr lang="en-SG" b="0" i="1" smtClean="0">
                                <a:latin typeface="Cambria Math" panose="02040503050406030204" pitchFamily="18" charset="0"/>
                              </a:rPr>
                              <m:t>+</m:t>
                            </m:r>
                            <m:r>
                              <a:rPr lang="en-SG" b="0" i="1" smtClean="0">
                                <a:latin typeface="Cambria Math" panose="02040503050406030204" pitchFamily="18" charset="0"/>
                              </a:rPr>
                              <m:t>𝑘</m:t>
                            </m:r>
                            <m:r>
                              <a:rPr lang="en-SG" b="0" i="1" smtClean="0">
                                <a:latin typeface="Cambria Math" panose="02040503050406030204" pitchFamily="18" charset="0"/>
                              </a:rPr>
                              <m:t>+1</m:t>
                            </m:r>
                          </m:sub>
                        </m:sSub>
                      </m:e>
                    </m:d>
                  </m:oMath>
                </a14:m>
                <a:r>
                  <a:rPr lang="en-SG" dirty="0" smtClean="0"/>
                  <a:t> to </a:t>
                </a:r>
                <a:r>
                  <a:rPr lang="en-SG" dirty="0" smtClean="0"/>
                  <a:t>n+k+1 </a:t>
                </a:r>
                <a:r>
                  <a:rPr lang="en-SG" dirty="0" smtClean="0"/>
                  <a:t>subintervals. </a:t>
                </a:r>
                <a:endParaRPr lang="en-SG" dirty="0"/>
              </a:p>
              <a:p>
                <a:pPr marL="0" indent="0">
                  <a:buNone/>
                </a:pPr>
                <a:r>
                  <a:rPr lang="en-SG" dirty="0" smtClean="0"/>
                  <a:t>   sometimes, through identifying the two end of subinterval, we can collapse it.</a:t>
                </a:r>
                <a:endParaRPr lang="en-SG" dirty="0"/>
              </a:p>
              <a:p>
                <a:r>
                  <a:rPr lang="en-SG" dirty="0" smtClean="0"/>
                  <a:t>Usually, intervals in a knot vector defines all the basis polynomials we need to construct any spline constrained by control points. </a:t>
                </a:r>
              </a:p>
              <a:p>
                <a:r>
                  <a:rPr lang="en-SG" dirty="0" smtClean="0"/>
                  <a:t>To </a:t>
                </a:r>
                <a:r>
                  <a:rPr lang="en-SG" dirty="0"/>
                  <a:t>define a B-spline </a:t>
                </a:r>
                <a:r>
                  <a:rPr lang="en-SG" dirty="0" smtClean="0"/>
                  <a:t>curve, there are three information should be sure: a degree </a:t>
                </a:r>
                <a:r>
                  <a:rPr lang="en-SG" dirty="0"/>
                  <a:t>k, </a:t>
                </a:r>
                <a:r>
                  <a:rPr lang="en-SG" dirty="0" smtClean="0"/>
                  <a:t>n+1 </a:t>
                </a:r>
                <a:r>
                  <a:rPr lang="en-SG" dirty="0"/>
                  <a:t>control points </a:t>
                </a:r>
                <a14:m>
                  <m:oMath xmlns:m="http://schemas.openxmlformats.org/officeDocument/2006/math">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b="1">
                            <a:latin typeface="Cambria Math" panose="02040503050406030204" pitchFamily="18" charset="0"/>
                            <a:ea typeface="Cambria Math" panose="02040503050406030204" pitchFamily="18" charset="0"/>
                          </a:rPr>
                          <m:t>𝐩</m:t>
                        </m:r>
                      </m:e>
                      <m:sub>
                        <m:r>
                          <a:rPr lang="en-SG" i="1">
                            <a:latin typeface="Cambria Math" panose="02040503050406030204" pitchFamily="18" charset="0"/>
                            <a:ea typeface="Cambria Math" panose="02040503050406030204" pitchFamily="18" charset="0"/>
                          </a:rPr>
                          <m:t>𝑛</m:t>
                        </m:r>
                      </m:sub>
                    </m:sSub>
                  </m:oMath>
                </a14:m>
                <a:r>
                  <a:rPr lang="en-SG" dirty="0"/>
                  <a:t> and </a:t>
                </a:r>
                <a14:m>
                  <m:oMath xmlns:m="http://schemas.openxmlformats.org/officeDocument/2006/math">
                    <m:r>
                      <a:rPr lang="en-SG" i="1" dirty="0">
                        <a:latin typeface="Cambria Math" panose="02040503050406030204" pitchFamily="18" charset="0"/>
                      </a:rPr>
                      <m:t>𝑛</m:t>
                    </m:r>
                    <m:r>
                      <a:rPr lang="en-SG" i="1" dirty="0">
                        <a:latin typeface="Cambria Math" panose="02040503050406030204" pitchFamily="18" charset="0"/>
                      </a:rPr>
                      <m:t>+</m:t>
                    </m:r>
                    <m:r>
                      <a:rPr lang="en-SG" i="1" dirty="0">
                        <a:latin typeface="Cambria Math" panose="02040503050406030204" pitchFamily="18" charset="0"/>
                      </a:rPr>
                      <m:t>𝑘</m:t>
                    </m:r>
                    <m:r>
                      <a:rPr lang="en-SG" i="1" dirty="0">
                        <a:latin typeface="Cambria Math" panose="02040503050406030204" pitchFamily="18" charset="0"/>
                      </a:rPr>
                      <m:t>+2</m:t>
                    </m:r>
                  </m:oMath>
                </a14:m>
                <a:r>
                  <a:rPr lang="en-SG" dirty="0"/>
                  <a:t> dimensions knot vector </a:t>
                </a:r>
                <a14:m>
                  <m:oMath xmlns:m="http://schemas.openxmlformats.org/officeDocument/2006/math">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i="1">
                                <a:latin typeface="Cambria Math" panose="02040503050406030204" pitchFamily="18" charset="0"/>
                                <a:ea typeface="Cambria Math" panose="02040503050406030204" pitchFamily="18" charset="0"/>
                              </a:rPr>
                              <m:t>𝑡</m:t>
                            </m:r>
                          </m:e>
                          <m:sub>
                            <m:r>
                              <a:rPr lang="en-SG" i="1">
                                <a:latin typeface="Cambria Math" panose="02040503050406030204" pitchFamily="18" charset="0"/>
                                <a:ea typeface="Cambria Math" panose="02040503050406030204" pitchFamily="18" charset="0"/>
                              </a:rPr>
                              <m:t>𝑛</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𝑘</m:t>
                            </m:r>
                            <m:r>
                              <a:rPr lang="en-SG" b="0" i="1" smtClean="0">
                                <a:latin typeface="Cambria Math" panose="02040503050406030204" pitchFamily="18" charset="0"/>
                                <a:ea typeface="Cambria Math" panose="02040503050406030204" pitchFamily="18" charset="0"/>
                              </a:rPr>
                              <m:t>+1</m:t>
                            </m:r>
                          </m:sub>
                        </m:sSub>
                      </m:e>
                    </m:d>
                  </m:oMath>
                </a14:m>
                <a:endParaRPr lang="en-SG" dirty="0" smtClean="0"/>
              </a:p>
              <a:p>
                <a:endParaRPr lang="en-SG" dirty="0" smtClean="0"/>
              </a:p>
              <a:p>
                <a:pPr marL="0" indent="0">
                  <a:buNone/>
                </a:pPr>
                <a:endParaRPr lang="en-SG"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25624"/>
                <a:ext cx="10991850" cy="4193039"/>
              </a:xfrm>
              <a:blipFill>
                <a:blip r:embed="rId2"/>
                <a:stretch>
                  <a:fillRect l="-887" t="-2180" r="-832" b="-3198"/>
                </a:stretch>
              </a:blipFill>
            </p:spPr>
            <p:txBody>
              <a:bodyPr/>
              <a:lstStyle/>
              <a:p>
                <a:r>
                  <a:rPr lang="en-SG">
                    <a:noFill/>
                  </a:rPr>
                  <a:t> </a:t>
                </a:r>
              </a:p>
            </p:txBody>
          </p:sp>
        </mc:Fallback>
      </mc:AlternateContent>
    </p:spTree>
    <p:extLst>
      <p:ext uri="{BB962C8B-B14F-4D97-AF65-F5344CB8AC3E}">
        <p14:creationId xmlns:p14="http://schemas.microsoft.com/office/powerpoint/2010/main" val="1535993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p:txBody>
          <a:bodyPr/>
          <a:lstStyle/>
          <a:p>
            <a:r>
              <a:rPr lang="en-SG" dirty="0" smtClean="0"/>
              <a:t>For example, given n=3,k=2, an evenly </a:t>
            </a:r>
            <a:r>
              <a:rPr lang="en-SG" b="1" dirty="0" smtClean="0"/>
              <a:t>T</a:t>
            </a:r>
            <a:r>
              <a:rPr lang="en-SG" dirty="0" smtClean="0"/>
              <a:t>=(0,0.2,0.4,0.6,0.8,1) , we have</a:t>
            </a:r>
          </a:p>
          <a:p>
            <a:endParaRPr lang="en-SG" dirty="0" smtClean="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51286050"/>
              </p:ext>
            </p:extLst>
          </p:nvPr>
        </p:nvGraphicFramePr>
        <p:xfrm>
          <a:off x="1033836" y="5697321"/>
          <a:ext cx="4108450" cy="469900"/>
        </p:xfrm>
        <a:graphic>
          <a:graphicData uri="http://schemas.openxmlformats.org/presentationml/2006/ole">
            <mc:AlternateContent xmlns:mc="http://schemas.openxmlformats.org/markup-compatibility/2006">
              <mc:Choice xmlns:v="urn:schemas-microsoft-com:vml" Requires="v">
                <p:oleObj spid="_x0000_s23627" name="Equation" r:id="rId3" imgW="2108160" imgH="241200" progId="Equation.DSMT4">
                  <p:embed/>
                </p:oleObj>
              </mc:Choice>
              <mc:Fallback>
                <p:oleObj name="Equation" r:id="rId3" imgW="2108160" imgH="241200" progId="Equation.DSMT4">
                  <p:embed/>
                  <p:pic>
                    <p:nvPicPr>
                      <p:cNvPr id="0" name=""/>
                      <p:cNvPicPr/>
                      <p:nvPr/>
                    </p:nvPicPr>
                    <p:blipFill>
                      <a:blip r:embed="rId4"/>
                      <a:stretch>
                        <a:fillRect/>
                      </a:stretch>
                    </p:blipFill>
                    <p:spPr>
                      <a:xfrm>
                        <a:off x="1033836" y="5697321"/>
                        <a:ext cx="4108450" cy="4699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607574780"/>
              </p:ext>
            </p:extLst>
          </p:nvPr>
        </p:nvGraphicFramePr>
        <p:xfrm>
          <a:off x="838200" y="2709182"/>
          <a:ext cx="4499723" cy="2679247"/>
        </p:xfrm>
        <a:graphic>
          <a:graphicData uri="http://schemas.openxmlformats.org/presentationml/2006/ole">
            <mc:AlternateContent xmlns:mc="http://schemas.openxmlformats.org/markup-compatibility/2006">
              <mc:Choice xmlns:v="urn:schemas-microsoft-com:vml" Requires="v">
                <p:oleObj spid="_x0000_s23628" name="Equation" r:id="rId5" imgW="3200400" imgH="1904760" progId="Equation.DSMT4">
                  <p:embed/>
                </p:oleObj>
              </mc:Choice>
              <mc:Fallback>
                <p:oleObj name="Equation" r:id="rId5" imgW="3200400" imgH="1904760" progId="Equation.DSMT4">
                  <p:embed/>
                  <p:pic>
                    <p:nvPicPr>
                      <p:cNvPr id="0" name=""/>
                      <p:cNvPicPr/>
                      <p:nvPr/>
                    </p:nvPicPr>
                    <p:blipFill>
                      <a:blip r:embed="rId6"/>
                      <a:stretch>
                        <a:fillRect/>
                      </a:stretch>
                    </p:blipFill>
                    <p:spPr>
                      <a:xfrm>
                        <a:off x="838200" y="2709182"/>
                        <a:ext cx="4499723" cy="2679247"/>
                      </a:xfrm>
                      <a:prstGeom prst="rect">
                        <a:avLst/>
                      </a:prstGeom>
                    </p:spPr>
                  </p:pic>
                </p:oleObj>
              </mc:Fallback>
            </mc:AlternateContent>
          </a:graphicData>
        </a:graphic>
      </p:graphicFrame>
      <p:pic>
        <p:nvPicPr>
          <p:cNvPr id="7" name="图片 6"/>
          <p:cNvPicPr>
            <a:picLocks noChangeAspect="1"/>
          </p:cNvPicPr>
          <p:nvPr/>
        </p:nvPicPr>
        <p:blipFill>
          <a:blip r:embed="rId7"/>
          <a:stretch>
            <a:fillRect/>
          </a:stretch>
        </p:blipFill>
        <p:spPr>
          <a:xfrm>
            <a:off x="4738609" y="2451416"/>
            <a:ext cx="7164922" cy="3387428"/>
          </a:xfrm>
          <a:prstGeom prst="rect">
            <a:avLst/>
          </a:prstGeom>
        </p:spPr>
      </p:pic>
    </p:spTree>
    <p:extLst>
      <p:ext uri="{BB962C8B-B14F-4D97-AF65-F5344CB8AC3E}">
        <p14:creationId xmlns:p14="http://schemas.microsoft.com/office/powerpoint/2010/main" val="2638931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a:endCxn id="6" idx="4"/>
              </p:cNvCxnSpPr>
              <p:nvPr/>
            </p:nvCxnSpPr>
            <p:spPr>
              <a:xfrm flipV="1">
                <a:off x="3380073" y="2694738"/>
                <a:ext cx="1014814" cy="188035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stCxn id="6" idx="4"/>
                <a:endCxn id="39" idx="1"/>
              </p:cNvCxnSpPr>
              <p:nvPr/>
            </p:nvCxnSpPr>
            <p:spPr>
              <a:xfrm>
                <a:off x="4394887" y="2694738"/>
                <a:ext cx="1120846" cy="188961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a:endCxn id="7" idx="3"/>
              </p:cNvCxnSpPr>
              <p:nvPr/>
            </p:nvCxnSpPr>
            <p:spPr>
              <a:xfrm flipV="1">
                <a:off x="4410863" y="3322097"/>
                <a:ext cx="1085896" cy="126226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a:endCxn id="7" idx="5"/>
              </p:cNvCxnSpPr>
              <p:nvPr/>
            </p:nvCxnSpPr>
            <p:spPr>
              <a:xfrm flipH="1" flipV="1">
                <a:off x="5566659" y="3322097"/>
                <a:ext cx="1245534" cy="126843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文本框 50"/>
              <p:cNvSpPr txBox="1"/>
              <p:nvPr/>
            </p:nvSpPr>
            <p:spPr>
              <a:xfrm>
                <a:off x="5311370" y="3965742"/>
                <a:ext cx="1136359" cy="369332"/>
              </a:xfrm>
              <a:prstGeom prst="rect">
                <a:avLst/>
              </a:prstGeom>
              <a:noFill/>
            </p:spPr>
            <p:txBody>
              <a:bodyPr wrap="square" rtlCol="0">
                <a:spAutoFit/>
              </a:bodyPr>
              <a:lstStyle/>
              <a:p>
                <a:r>
                  <a:rPr lang="en-SG" dirty="0" smtClean="0"/>
                  <a:t>(1-t)p</a:t>
                </a:r>
                <a:r>
                  <a:rPr lang="en-SG" baseline="-25000" dirty="0" smtClean="0"/>
                  <a:t>i-1</a:t>
                </a:r>
                <a:endParaRPr lang="en-SG" baseline="-25000" dirty="0"/>
              </a:p>
            </p:txBody>
          </p:sp>
          <p:sp>
            <p:nvSpPr>
              <p:cNvPr id="52" name="文本框 51"/>
              <p:cNvSpPr txBox="1"/>
              <p:nvPr/>
            </p:nvSpPr>
            <p:spPr>
              <a:xfrm>
                <a:off x="4108818" y="4076697"/>
                <a:ext cx="418704" cy="369332"/>
              </a:xfrm>
              <a:prstGeom prst="rect">
                <a:avLst/>
              </a:prstGeom>
              <a:noFill/>
            </p:spPr>
            <p:txBody>
              <a:bodyPr wrap="none" rtlCol="0">
                <a:spAutoFit/>
              </a:bodyPr>
              <a:lstStyle/>
              <a:p>
                <a:r>
                  <a:rPr lang="en-SG" dirty="0" err="1" smtClean="0"/>
                  <a:t>tp</a:t>
                </a:r>
                <a:r>
                  <a:rPr lang="en-SG" baseline="-25000" dirty="0" err="1" smtClean="0"/>
                  <a:t>i</a:t>
                </a:r>
                <a:endParaRPr lang="en-SG" baseline="-25000" dirty="0"/>
              </a:p>
            </p:txBody>
          </p: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sp>
            <p:nvSpPr>
              <p:cNvPr id="62" name="文本框 61"/>
              <p:cNvSpPr txBox="1"/>
              <p:nvPr/>
            </p:nvSpPr>
            <p:spPr>
              <a:xfrm>
                <a:off x="4775643" y="2569330"/>
                <a:ext cx="527709" cy="369332"/>
              </a:xfrm>
              <a:prstGeom prst="rect">
                <a:avLst/>
              </a:prstGeom>
              <a:noFill/>
            </p:spPr>
            <p:txBody>
              <a:bodyPr wrap="none" rtlCol="0">
                <a:spAutoFit/>
              </a:bodyPr>
              <a:lstStyle/>
              <a:p>
                <a:r>
                  <a:rPr lang="en-SG" b="1" dirty="0" smtClean="0"/>
                  <a:t>r</a:t>
                </a:r>
                <a:r>
                  <a:rPr lang="en-SG" dirty="0" smtClean="0"/>
                  <a:t>(u)</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1851340603"/>
              </p:ext>
            </p:extLst>
          </p:nvPr>
        </p:nvGraphicFramePr>
        <p:xfrm>
          <a:off x="3092692" y="5349054"/>
          <a:ext cx="4878033" cy="718470"/>
        </p:xfrm>
        <a:graphic>
          <a:graphicData uri="http://schemas.openxmlformats.org/presentationml/2006/ole">
            <mc:AlternateContent xmlns:mc="http://schemas.openxmlformats.org/markup-compatibility/2006">
              <mc:Choice xmlns:v="urn:schemas-microsoft-com:vml" Requires="v">
                <p:oleObj spid="_x0000_s24588" name="Equation" r:id="rId3" imgW="3276360" imgH="482400" progId="Equation.DSMT4">
                  <p:embed/>
                </p:oleObj>
              </mc:Choice>
              <mc:Fallback>
                <p:oleObj name="Equation" r:id="rId3" imgW="3276360" imgH="482400" progId="Equation.DSMT4">
                  <p:embed/>
                  <p:pic>
                    <p:nvPicPr>
                      <p:cNvPr id="0" name=""/>
                      <p:cNvPicPr/>
                      <p:nvPr/>
                    </p:nvPicPr>
                    <p:blipFill>
                      <a:blip r:embed="rId4"/>
                      <a:stretch>
                        <a:fillRect/>
                      </a:stretch>
                    </p:blipFill>
                    <p:spPr>
                      <a:xfrm>
                        <a:off x="3092692" y="5349054"/>
                        <a:ext cx="4878033" cy="718470"/>
                      </a:xfrm>
                      <a:prstGeom prst="rect">
                        <a:avLst/>
                      </a:prstGeom>
                    </p:spPr>
                  </p:pic>
                </p:oleObj>
              </mc:Fallback>
            </mc:AlternateContent>
          </a:graphicData>
        </a:graphic>
      </p:graphicFrame>
    </p:spTree>
    <p:extLst>
      <p:ext uri="{BB962C8B-B14F-4D97-AF65-F5344CB8AC3E}">
        <p14:creationId xmlns:p14="http://schemas.microsoft.com/office/powerpoint/2010/main" val="335163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p:cNvCxnSpPr>
              <p:nvPr/>
            </p:nvCxnSpPr>
            <p:spPr>
              <a:xfrm flipV="1">
                <a:off x="3380073" y="3583635"/>
                <a:ext cx="1046766" cy="9914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endCxn id="39" idx="1"/>
              </p:cNvCxnSpPr>
              <p:nvPr/>
            </p:nvCxnSpPr>
            <p:spPr>
              <a:xfrm>
                <a:off x="4444314" y="3583635"/>
                <a:ext cx="1071419" cy="100072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p:cNvCxnSpPr>
              <p:nvPr/>
            </p:nvCxnSpPr>
            <p:spPr>
              <a:xfrm flipV="1">
                <a:off x="4410863" y="3583635"/>
                <a:ext cx="1120846" cy="100072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p:cNvCxnSpPr>
              <p:nvPr/>
            </p:nvCxnSpPr>
            <p:spPr>
              <a:xfrm flipH="1" flipV="1">
                <a:off x="5531709" y="3583635"/>
                <a:ext cx="1280484" cy="100690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3717820921"/>
              </p:ext>
            </p:extLst>
          </p:nvPr>
        </p:nvGraphicFramePr>
        <p:xfrm>
          <a:off x="3794271" y="3008944"/>
          <a:ext cx="1548006" cy="522436"/>
        </p:xfrm>
        <a:graphic>
          <a:graphicData uri="http://schemas.openxmlformats.org/presentationml/2006/ole">
            <mc:AlternateContent xmlns:mc="http://schemas.openxmlformats.org/markup-compatibility/2006">
              <mc:Choice xmlns:v="urn:schemas-microsoft-com:vml" Requires="v">
                <p:oleObj spid="_x0000_s25620" name="Equation" r:id="rId3" imgW="1282680" imgH="431640" progId="Equation.DSMT4">
                  <p:embed/>
                </p:oleObj>
              </mc:Choice>
              <mc:Fallback>
                <p:oleObj name="Equation" r:id="rId3" imgW="1282680" imgH="431640" progId="Equation.DSMT4">
                  <p:embed/>
                  <p:pic>
                    <p:nvPicPr>
                      <p:cNvPr id="63" name="对象 62"/>
                      <p:cNvPicPr/>
                      <p:nvPr/>
                    </p:nvPicPr>
                    <p:blipFill>
                      <a:blip r:embed="rId4"/>
                      <a:stretch>
                        <a:fillRect/>
                      </a:stretch>
                    </p:blipFill>
                    <p:spPr>
                      <a:xfrm>
                        <a:off x="3794271" y="3008944"/>
                        <a:ext cx="1548006" cy="522436"/>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006558717"/>
              </p:ext>
            </p:extLst>
          </p:nvPr>
        </p:nvGraphicFramePr>
        <p:xfrm>
          <a:off x="5403312" y="4002114"/>
          <a:ext cx="1016000" cy="431800"/>
        </p:xfrm>
        <a:graphic>
          <a:graphicData uri="http://schemas.openxmlformats.org/presentationml/2006/ole">
            <mc:AlternateContent xmlns:mc="http://schemas.openxmlformats.org/markup-compatibility/2006">
              <mc:Choice xmlns:v="urn:schemas-microsoft-com:vml" Requires="v">
                <p:oleObj spid="_x0000_s25621" name="Equation" r:id="rId5" imgW="1015920" imgH="431640" progId="Equation.DSMT4">
                  <p:embed/>
                </p:oleObj>
              </mc:Choice>
              <mc:Fallback>
                <p:oleObj name="Equation" r:id="rId5" imgW="1015920" imgH="431640" progId="Equation.DSMT4">
                  <p:embed/>
                  <p:pic>
                    <p:nvPicPr>
                      <p:cNvPr id="0" name=""/>
                      <p:cNvPicPr/>
                      <p:nvPr/>
                    </p:nvPicPr>
                    <p:blipFill>
                      <a:blip r:embed="rId6"/>
                      <a:stretch>
                        <a:fillRect/>
                      </a:stretch>
                    </p:blipFill>
                    <p:spPr>
                      <a:xfrm>
                        <a:off x="5403312" y="4002114"/>
                        <a:ext cx="1016000" cy="431800"/>
                      </a:xfrm>
                      <a:prstGeom prst="rect">
                        <a:avLst/>
                      </a:prstGeom>
                    </p:spPr>
                  </p:pic>
                </p:oleObj>
              </mc:Fallback>
            </mc:AlternateContent>
          </a:graphicData>
        </a:graphic>
      </p:graphicFrame>
      <p:cxnSp>
        <p:nvCxnSpPr>
          <p:cNvPr id="18" name="曲线连接符 17"/>
          <p:cNvCxnSpPr/>
          <p:nvPr/>
        </p:nvCxnSpPr>
        <p:spPr>
          <a:xfrm rot="5400000" flipH="1" flipV="1">
            <a:off x="4828990" y="3620359"/>
            <a:ext cx="274501" cy="965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a:off x="5342277" y="3805882"/>
            <a:ext cx="282086" cy="196232"/>
          </a:xfrm>
          <a:prstGeom prst="curvedConnector3">
            <a:avLst>
              <a:gd name="adj1" fmla="val 98186"/>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916729" y="5232734"/>
            <a:ext cx="1580882" cy="369332"/>
          </a:xfrm>
          <a:prstGeom prst="rect">
            <a:avLst/>
          </a:prstGeom>
          <a:noFill/>
        </p:spPr>
        <p:txBody>
          <a:bodyPr wrap="none" rtlCol="0">
            <a:spAutoFit/>
          </a:bodyPr>
          <a:lstStyle/>
          <a:p>
            <a:r>
              <a:rPr lang="en-SG" dirty="0" smtClean="0"/>
              <a:t>Basis functions</a:t>
            </a:r>
            <a:endParaRPr lang="en-SG" dirty="0"/>
          </a:p>
        </p:txBody>
      </p:sp>
    </p:spTree>
    <p:extLst>
      <p:ext uri="{BB962C8B-B14F-4D97-AF65-F5344CB8AC3E}">
        <p14:creationId xmlns:p14="http://schemas.microsoft.com/office/powerpoint/2010/main" val="4058368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NURBS</a:t>
            </a:r>
          </a:p>
        </p:txBody>
      </p:sp>
      <p:sp>
        <p:nvSpPr>
          <p:cNvPr id="3" name="内容占位符 2"/>
          <p:cNvSpPr>
            <a:spLocks noGrp="1"/>
          </p:cNvSpPr>
          <p:nvPr>
            <p:ph idx="1"/>
          </p:nvPr>
        </p:nvSpPr>
        <p:spPr/>
        <p:txBody>
          <a:bodyPr/>
          <a:lstStyle/>
          <a:p>
            <a:r>
              <a:rPr lang="en-US" dirty="0" smtClean="0"/>
              <a:t>In practice, a knot vector always be normalized into [0,1] and the distance between any two knots is not evenly again, in addition, all </a:t>
            </a:r>
            <a:r>
              <a:rPr lang="en-US" dirty="0" err="1" smtClean="0"/>
              <a:t>Ws</a:t>
            </a:r>
            <a:r>
              <a:rPr lang="en-US" dirty="0" smtClean="0"/>
              <a:t> are rational polynomials. Under these conditions, we got NURBS. It is short </a:t>
            </a:r>
            <a:r>
              <a:rPr lang="en-US" dirty="0"/>
              <a:t>of Non-Uniform Rational </a:t>
            </a:r>
            <a:r>
              <a:rPr lang="en-US" dirty="0" smtClean="0"/>
              <a:t>Basic Spline.</a:t>
            </a:r>
          </a:p>
          <a:p>
            <a:r>
              <a:rPr lang="en-US" dirty="0" smtClean="0"/>
              <a:t>NURBS </a:t>
            </a:r>
            <a:r>
              <a:rPr lang="en-US" dirty="0" smtClean="0"/>
              <a:t>is essentially B-spline in homogeneous coordinates, which is now </a:t>
            </a:r>
            <a:r>
              <a:rPr lang="en-US" dirty="0" smtClean="0"/>
              <a:t>actually </a:t>
            </a:r>
            <a:r>
              <a:rPr lang="en-US" dirty="0" smtClean="0"/>
              <a:t>an industry standard adopted by most of commercial CAD systems.</a:t>
            </a:r>
            <a:endParaRPr lang="en-SG" dirty="0"/>
          </a:p>
        </p:txBody>
      </p:sp>
    </p:spTree>
    <p:extLst>
      <p:ext uri="{BB962C8B-B14F-4D97-AF65-F5344CB8AC3E}">
        <p14:creationId xmlns:p14="http://schemas.microsoft.com/office/powerpoint/2010/main" val="17951519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p:sp>
        <p:nvSpPr>
          <p:cNvPr id="3" name="内容占位符 2"/>
          <p:cNvSpPr>
            <a:spLocks noGrp="1"/>
          </p:cNvSpPr>
          <p:nvPr>
            <p:ph idx="1"/>
          </p:nvPr>
        </p:nvSpPr>
        <p:spPr/>
        <p:txBody>
          <a:bodyPr>
            <a:normAutofit lnSpcReduction="10000"/>
          </a:bodyPr>
          <a:lstStyle/>
          <a:p>
            <a:r>
              <a:rPr lang="en-SG" dirty="0" smtClean="0"/>
              <a:t>Parametric equations of a surface, if one parameter is fixed a curve will be got. So intuitively, two curves could build a surface.</a:t>
            </a:r>
          </a:p>
          <a:p>
            <a:endParaRPr lang="en-SG" dirty="0"/>
          </a:p>
          <a:p>
            <a:endParaRPr lang="en-SG" dirty="0" smtClean="0"/>
          </a:p>
          <a:p>
            <a:endParaRPr lang="en-SG" dirty="0" smtClean="0"/>
          </a:p>
          <a:p>
            <a:endParaRPr lang="en-SG" dirty="0"/>
          </a:p>
          <a:p>
            <a:r>
              <a:rPr lang="en-SG" dirty="0" smtClean="0"/>
              <a:t>Ruled surfaces</a:t>
            </a:r>
          </a:p>
          <a:p>
            <a:r>
              <a:rPr lang="en-SG" dirty="0" smtClean="0"/>
              <a:t>Other standard mathematical surfaces</a:t>
            </a:r>
          </a:p>
          <a:p>
            <a:r>
              <a:rPr lang="en-SG" dirty="0" smtClean="0"/>
              <a:t>Surface modelling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4003793891"/>
              </p:ext>
            </p:extLst>
          </p:nvPr>
        </p:nvGraphicFramePr>
        <p:xfrm>
          <a:off x="4586849" y="2687488"/>
          <a:ext cx="1818070" cy="1696865"/>
        </p:xfrm>
        <a:graphic>
          <a:graphicData uri="http://schemas.openxmlformats.org/presentationml/2006/ole">
            <mc:AlternateContent xmlns:mc="http://schemas.openxmlformats.org/markup-compatibility/2006">
              <mc:Choice xmlns:v="urn:schemas-microsoft-com:vml" Requires="v">
                <p:oleObj spid="_x0000_s26633" name="Equation" r:id="rId3" imgW="761760" imgH="711000" progId="Equation.DSMT4">
                  <p:embed/>
                </p:oleObj>
              </mc:Choice>
              <mc:Fallback>
                <p:oleObj name="Equation" r:id="rId3" imgW="761760" imgH="711000" progId="Equation.DSMT4">
                  <p:embed/>
                  <p:pic>
                    <p:nvPicPr>
                      <p:cNvPr id="0" name=""/>
                      <p:cNvPicPr/>
                      <p:nvPr/>
                    </p:nvPicPr>
                    <p:blipFill>
                      <a:blip r:embed="rId4"/>
                      <a:stretch>
                        <a:fillRect/>
                      </a:stretch>
                    </p:blipFill>
                    <p:spPr>
                      <a:xfrm>
                        <a:off x="4586849" y="2687488"/>
                        <a:ext cx="1818070" cy="1696865"/>
                      </a:xfrm>
                      <a:prstGeom prst="rect">
                        <a:avLst/>
                      </a:prstGeom>
                    </p:spPr>
                  </p:pic>
                </p:oleObj>
              </mc:Fallback>
            </mc:AlternateContent>
          </a:graphicData>
        </a:graphic>
      </p:graphicFrame>
    </p:spTree>
    <p:extLst>
      <p:ext uri="{BB962C8B-B14F-4D97-AF65-F5344CB8AC3E}">
        <p14:creationId xmlns:p14="http://schemas.microsoft.com/office/powerpoint/2010/main" val="9953546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Ruled </a:t>
            </a:r>
            <a:r>
              <a:rPr lang="en-SG" dirty="0" smtClean="0"/>
              <a:t>surfaces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40894714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Other </a:t>
            </a:r>
            <a:r>
              <a:rPr lang="en-SG" dirty="0"/>
              <a:t>standard mathematical </a:t>
            </a:r>
            <a:r>
              <a:rPr lang="en-SG" dirty="0" smtClean="0"/>
              <a:t>surfaces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16772742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Surface modelling</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3533909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CSG</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19977543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union</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8866"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9774376"/>
              </p:ext>
            </p:extLst>
          </p:nvPr>
        </p:nvGraphicFramePr>
        <p:xfrm>
          <a:off x="5657056" y="5031327"/>
          <a:ext cx="877888" cy="935038"/>
        </p:xfrm>
        <a:graphic>
          <a:graphicData uri="http://schemas.openxmlformats.org/presentationml/2006/ole">
            <mc:AlternateContent xmlns:mc="http://schemas.openxmlformats.org/markup-compatibility/2006">
              <mc:Choice xmlns:v="urn:schemas-microsoft-com:vml" Requires="v">
                <p:oleObj spid="_x0000_s8867" name="Equation" r:id="rId8" imgW="380880" imgH="406080" progId="Equation.DSMT4">
                  <p:embed/>
                </p:oleObj>
              </mc:Choice>
              <mc:Fallback>
                <p:oleObj name="Equation" r:id="rId8" imgW="380880" imgH="406080" progId="Equation.DSMT4">
                  <p:embed/>
                  <p:pic>
                    <p:nvPicPr>
                      <p:cNvPr id="8" name="对象 7"/>
                      <p:cNvPicPr/>
                      <p:nvPr/>
                    </p:nvPicPr>
                    <p:blipFill>
                      <a:blip r:embed="rId9"/>
                      <a:stretch>
                        <a:fillRect/>
                      </a:stretch>
                    </p:blipFill>
                    <p:spPr>
                      <a:xfrm>
                        <a:off x="5657056" y="5031327"/>
                        <a:ext cx="877888" cy="9350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8868"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1197321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04915" y="1069246"/>
            <a:ext cx="6267772" cy="4991357"/>
          </a:xfrm>
          <a:prstGeom prst="rect">
            <a:avLst/>
          </a:prstGeom>
        </p:spPr>
      </p:pic>
    </p:spTree>
    <p:extLst>
      <p:ext uri="{BB962C8B-B14F-4D97-AF65-F5344CB8AC3E}">
        <p14:creationId xmlns:p14="http://schemas.microsoft.com/office/powerpoint/2010/main" val="42644651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670" y="603849"/>
            <a:ext cx="11245983" cy="5572664"/>
          </a:xfrm>
          <a:prstGeom prst="rect">
            <a:avLst/>
          </a:prstGeom>
        </p:spPr>
      </p:pic>
    </p:spTree>
    <p:extLst>
      <p:ext uri="{BB962C8B-B14F-4D97-AF65-F5344CB8AC3E}">
        <p14:creationId xmlns:p14="http://schemas.microsoft.com/office/powerpoint/2010/main" val="15704890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a:t>
            </a:r>
            <a:endParaRPr lang="en-SG" dirty="0" smtClean="0">
              <a:solidFill>
                <a:srgbClr val="FF0000"/>
              </a:solidFill>
            </a:endParaRP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a:t>
            </a:r>
            <a:endParaRPr lang="en-SG" dirty="0"/>
          </a:p>
        </p:txBody>
      </p:sp>
      <p:sp>
        <p:nvSpPr>
          <p:cNvPr id="3" name="内容占位符 2"/>
          <p:cNvSpPr>
            <a:spLocks noGrp="1"/>
          </p:cNvSpPr>
          <p:nvPr>
            <p:ph idx="1"/>
          </p:nvPr>
        </p:nvSpPr>
        <p:spPr/>
        <p:txBody>
          <a:bodyPr>
            <a:normAutofit/>
          </a:bodyPr>
          <a:lstStyle/>
          <a:p>
            <a:r>
              <a:rPr lang="en-SG" dirty="0" smtClean="0"/>
              <a:t>Scope and applications </a:t>
            </a:r>
          </a:p>
          <a:p>
            <a:pPr lvl="1"/>
            <a:r>
              <a:rPr lang="en-SG" dirty="0" smtClean="0"/>
              <a:t>NC in CAM </a:t>
            </a:r>
          </a:p>
          <a:p>
            <a:pPr lvl="1"/>
            <a:r>
              <a:rPr lang="en-SG" dirty="0" smtClean="0"/>
              <a:t>Principal types of CNC machine</a:t>
            </a:r>
          </a:p>
        </p:txBody>
      </p:sp>
    </p:spTree>
    <p:extLst>
      <p:ext uri="{BB962C8B-B14F-4D97-AF65-F5344CB8AC3E}">
        <p14:creationId xmlns:p14="http://schemas.microsoft.com/office/powerpoint/2010/main" val="8663013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311"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2898"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2899"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2900"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356"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8116</TotalTime>
  <Words>4268</Words>
  <Application>Microsoft Office PowerPoint</Application>
  <PresentationFormat>宽屏</PresentationFormat>
  <Paragraphs>457</Paragraphs>
  <Slides>85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85</vt:i4>
      </vt:variant>
    </vt:vector>
  </HeadingPairs>
  <TitlesOfParts>
    <vt:vector size="94" baseType="lpstr">
      <vt:lpstr>等线</vt:lpstr>
      <vt:lpstr>等线 Light</vt:lpstr>
      <vt:lpstr>Arial</vt:lpstr>
      <vt:lpstr>Calibri</vt:lpstr>
      <vt:lpstr>Calibri Light</vt:lpstr>
      <vt:lpstr>Cambria Math</vt:lpstr>
      <vt:lpstr>Wingdings</vt:lpstr>
      <vt:lpstr>Office 主题​​</vt:lpstr>
      <vt:lpstr>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View  Generation</vt:lpstr>
      <vt:lpstr>Coordinate system</vt:lpstr>
      <vt:lpstr>CAD data exchange and storage</vt:lpstr>
      <vt:lpstr>CAD data exchange and storage</vt:lpstr>
      <vt:lpstr>Data exchange standards</vt:lpstr>
      <vt:lpstr>IGES(Initial Graphics Exchange Specification)</vt:lpstr>
      <vt:lpstr>IGES data types</vt:lpstr>
      <vt:lpstr>IGES example</vt:lpstr>
      <vt:lpstr>STEP(Standard for the Exchange of Product model data)</vt:lpstr>
      <vt:lpstr>EXPRESS language</vt:lpstr>
      <vt:lpstr>EXPRESS geometric entities</vt:lpstr>
      <vt:lpstr>STEP standard</vt:lpstr>
      <vt:lpstr>STEP</vt:lpstr>
      <vt:lpstr>STEP</vt:lpstr>
      <vt:lpstr>The STEP documentation is split into eight major areas.</vt:lpstr>
      <vt:lpstr>PowerPoint 演示文稿</vt:lpstr>
      <vt:lpstr>PowerPoint 演示文稿</vt:lpstr>
      <vt:lpstr>PowerPoint 演示文稿</vt:lpstr>
      <vt:lpstr>Exporting CAD data</vt:lpstr>
      <vt:lpstr>Introduction to Geometric Modelling</vt:lpstr>
      <vt:lpstr>Geometry of curve</vt:lpstr>
      <vt:lpstr>Geometry of curve – Representation of curves</vt:lpstr>
      <vt:lpstr>Geometry of curve – cubic polynomial curves</vt:lpstr>
      <vt:lpstr>Geometry of curve – Bezier curves</vt:lpstr>
      <vt:lpstr>Geometry of curve – Bezier curves</vt:lpstr>
      <vt:lpstr>Geometry of curve – Cubic 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NURBS</vt:lpstr>
      <vt:lpstr>Geometry of surface</vt:lpstr>
      <vt:lpstr>Ruled surfaces</vt:lpstr>
      <vt:lpstr>Other standard mathematical surfaces</vt:lpstr>
      <vt:lpstr>Surface modelling</vt:lpstr>
      <vt:lpstr>Boolean operations in CSG</vt:lpstr>
      <vt:lpstr>Constructive solid geometry (CSG)</vt:lpstr>
      <vt:lpstr>Boolean operations in set theory</vt:lpstr>
      <vt:lpstr>Boolean operations of multi-bodies</vt:lpstr>
      <vt:lpstr>Boolean logic with binary tree</vt:lpstr>
      <vt:lpstr>Three methods to create 3D models</vt:lpstr>
      <vt:lpstr>Primitive method</vt:lpstr>
      <vt:lpstr>PowerPoint 演示文稿</vt:lpstr>
      <vt:lpstr>PowerPoint 演示文稿</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347</cp:revision>
  <dcterms:created xsi:type="dcterms:W3CDTF">2022-04-06T09:15:30Z</dcterms:created>
  <dcterms:modified xsi:type="dcterms:W3CDTF">2022-06-15T15:02:00Z</dcterms:modified>
</cp:coreProperties>
</file>