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63" r:id="rId50"/>
    <p:sldId id="317" r:id="rId51"/>
    <p:sldId id="361" r:id="rId52"/>
    <p:sldId id="364" r:id="rId53"/>
    <p:sldId id="362" r:id="rId54"/>
    <p:sldId id="318" r:id="rId55"/>
    <p:sldId id="319" r:id="rId56"/>
    <p:sldId id="320" r:id="rId57"/>
    <p:sldId id="321" r:id="rId58"/>
    <p:sldId id="322" r:id="rId59"/>
    <p:sldId id="298" r:id="rId60"/>
    <p:sldId id="299" r:id="rId61"/>
    <p:sldId id="338" r:id="rId62"/>
    <p:sldId id="300" r:id="rId63"/>
    <p:sldId id="301" r:id="rId64"/>
    <p:sldId id="302" r:id="rId65"/>
    <p:sldId id="303" r:id="rId66"/>
    <p:sldId id="282" r:id="rId67"/>
    <p:sldId id="257" r:id="rId68"/>
    <p:sldId id="265" r:id="rId69"/>
    <p:sldId id="276" r:id="rId70"/>
    <p:sldId id="310" r:id="rId71"/>
    <p:sldId id="311" r:id="rId72"/>
    <p:sldId id="312" r:id="rId73"/>
    <p:sldId id="333" r:id="rId74"/>
    <p:sldId id="313" r:id="rId75"/>
    <p:sldId id="314" r:id="rId76"/>
    <p:sldId id="261" r:id="rId77"/>
    <p:sldId id="270" r:id="rId78"/>
    <p:sldId id="271" r:id="rId79"/>
    <p:sldId id="272" r:id="rId80"/>
    <p:sldId id="273" r:id="rId81"/>
    <p:sldId id="274" r:id="rId82"/>
    <p:sldId id="27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47" d="100"/>
          <a:sy n="47" d="100"/>
        </p:scale>
        <p:origin x="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13/6/2022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13/6/2022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13/6/2022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13/6/2022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13/6/2022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13/6/2022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13/6/2022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13/6/2022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13/6/2022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13/6/2022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13/6/2022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13/6/2022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gif"/><Relationship Id="rId10" Type="http://schemas.openxmlformats.org/officeDocument/2006/relationships/image" Target="../media/image35.emf"/><Relationship Id="rId4" Type="http://schemas.openxmlformats.org/officeDocument/2006/relationships/image" Target="../media/image31.png"/><Relationship Id="rId9"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22.bin"/><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47.png"/><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3.bin"/><Relationship Id="rId11" Type="http://schemas.openxmlformats.org/officeDocument/2006/relationships/image" Target="../media/image46.wmf"/><Relationship Id="rId5" Type="http://schemas.openxmlformats.org/officeDocument/2006/relationships/image" Target="../media/image49.png"/><Relationship Id="rId10" Type="http://schemas.openxmlformats.org/officeDocument/2006/relationships/oleObject" Target="../embeddings/oleObject25.bin"/><Relationship Id="rId4" Type="http://schemas.openxmlformats.org/officeDocument/2006/relationships/image" Target="../media/image48.png"/><Relationship Id="rId9" Type="http://schemas.openxmlformats.org/officeDocument/2006/relationships/image" Target="../media/image45.wmf"/></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7.wmf"/></Relationships>
</file>

<file path=ppt/slides/_rels/slide8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9.wmf"/><Relationship Id="rId5" Type="http://schemas.openxmlformats.org/officeDocument/2006/relationships/oleObject" Target="../embeddings/oleObject28.bin"/><Relationship Id="rId4" Type="http://schemas.openxmlformats.org/officeDocument/2006/relationships/image" Target="../media/image5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10042"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10043"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10044"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10045"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448"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678"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679"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496"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492"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516"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718"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719"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516"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841"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842"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843"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8" y="3313762"/>
            <a:ext cx="3134302" cy="137506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0448" y="4748213"/>
            <a:ext cx="3134302" cy="1428750"/>
          </a:xfrm>
          <a:prstGeom prst="rect">
            <a:avLst/>
          </a:prstGeom>
        </p:spPr>
      </p:pic>
      <p:pic>
        <p:nvPicPr>
          <p:cNvPr id="7" name="图片 6"/>
          <p:cNvPicPr>
            <a:picLocks noChangeAspect="1"/>
          </p:cNvPicPr>
          <p:nvPr/>
        </p:nvPicPr>
        <p:blipFill>
          <a:blip r:embed="rId6"/>
          <a:stretch>
            <a:fillRect/>
          </a:stretch>
        </p:blipFill>
        <p:spPr>
          <a:xfrm>
            <a:off x="4281703" y="2317900"/>
            <a:ext cx="3627074" cy="747851"/>
          </a:xfrm>
          <a:prstGeom prst="rect">
            <a:avLst/>
          </a:prstGeom>
        </p:spPr>
      </p:pic>
      <p:pic>
        <p:nvPicPr>
          <p:cNvPr id="8" name="图片 7"/>
          <p:cNvPicPr>
            <a:picLocks noChangeAspect="1"/>
          </p:cNvPicPr>
          <p:nvPr/>
        </p:nvPicPr>
        <p:blipFill>
          <a:blip r:embed="rId7"/>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560" name="Equation" r:id="rId8" imgW="2971800" imgH="939600" progId="Equation.DSMT4">
                  <p:embed/>
                </p:oleObj>
              </mc:Choice>
              <mc:Fallback>
                <p:oleObj name="Equation" r:id="rId8" imgW="2971800" imgH="939600" progId="Equation.DSMT4">
                  <p:embed/>
                  <p:pic>
                    <p:nvPicPr>
                      <p:cNvPr id="0" name=""/>
                      <p:cNvPicPr/>
                      <p:nvPr/>
                    </p:nvPicPr>
                    <p:blipFill>
                      <a:blip r:embed="rId9"/>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10"/>
          <a:stretch>
            <a:fillRect/>
          </a:stretch>
        </p:blipFill>
        <p:spPr>
          <a:xfrm>
            <a:off x="8248371" y="686685"/>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4" y="1825624"/>
            <a:ext cx="7591193"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a Bezier curve, a B-spline also uses the basis functions with the form for n+1 data points,</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r="-406"/>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543352986"/>
              </p:ext>
            </p:extLst>
          </p:nvPr>
        </p:nvGraphicFramePr>
        <p:xfrm>
          <a:off x="5086804" y="1924674"/>
          <a:ext cx="2390775" cy="925512"/>
        </p:xfrm>
        <a:graphic>
          <a:graphicData uri="http://schemas.openxmlformats.org/presentationml/2006/ole">
            <mc:AlternateContent xmlns:mc="http://schemas.openxmlformats.org/markup-compatibility/2006">
              <mc:Choice xmlns:v="urn:schemas-microsoft-com:vml" Requires="v">
                <p:oleObj spid="_x0000_s20744" name="Equation" r:id="rId4" imgW="1117440" imgH="431640" progId="Equation.DSMT4">
                  <p:embed/>
                </p:oleObj>
              </mc:Choice>
              <mc:Fallback>
                <p:oleObj name="Equation" r:id="rId4" imgW="1117440" imgH="431640" progId="Equation.DSMT4">
                  <p:embed/>
                  <p:pic>
                    <p:nvPicPr>
                      <p:cNvPr id="4" name="对象 3"/>
                      <p:cNvPicPr/>
                      <p:nvPr/>
                    </p:nvPicPr>
                    <p:blipFill>
                      <a:blip r:embed="rId5"/>
                      <a:stretch>
                        <a:fillRect/>
                      </a:stretch>
                    </p:blipFill>
                    <p:spPr>
                      <a:xfrm>
                        <a:off x="5086804" y="1924674"/>
                        <a:ext cx="2390775" cy="9255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0745"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0746"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4"/>
                <a:ext cx="10991850" cy="4193039"/>
              </a:xfrm>
            </p:spPr>
            <p:txBody>
              <a:bodyPr>
                <a:normAutofit fontScale="925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which is with the form </a:t>
                </a:r>
                <a:r>
                  <a:rPr lang="en-SG" dirty="0" smtClean="0"/>
                  <a:t>of a </a:t>
                </a:r>
                <a:r>
                  <a:rPr lang="en-SG" dirty="0" smtClean="0"/>
                  <a:t>non-descending </a:t>
                </a:r>
                <a:r>
                  <a:rPr lang="en-SG" dirty="0" smtClean="0"/>
                  <a:t>sequence</a:t>
                </a:r>
                <a:endParaRPr lang="en-SG" dirty="0" smtClean="0"/>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sub>
                      </m:sSub>
                      <m:r>
                        <a:rPr lang="en-SG" i="1">
                          <a:latin typeface="Cambria Math" panose="02040503050406030204" pitchFamily="18" charset="0"/>
                        </a:rPr>
                        <m:t>)</m:t>
                      </m:r>
                    </m:oMath>
                  </m:oMathPara>
                </a14:m>
                <a:endParaRPr lang="en-SG" dirty="0" smtClean="0"/>
              </a:p>
              <a:p>
                <a:pPr marL="0" indent="0">
                  <a:buNone/>
                </a:pPr>
                <a:r>
                  <a:rPr lang="en-SG" dirty="0"/>
                  <a:t> </a:t>
                </a:r>
                <a:r>
                  <a:rPr lang="en-SG" dirty="0" smtClean="0"/>
                  <a:t>  this sequence divides the entire interval </a:t>
                </a:r>
                <a14:m>
                  <m:oMath xmlns:m="http://schemas.openxmlformats.org/officeDocument/2006/math">
                    <m:d>
                      <m:dPr>
                        <m:begChr m:val="["/>
                        <m:endChr m:val="]"/>
                        <m:ctrlPr>
                          <a:rPr lang="en-SG" i="1" smtClean="0">
                            <a:latin typeface="Cambria Math" panose="02040503050406030204" pitchFamily="18" charset="0"/>
                          </a:rPr>
                        </m:ctrlPr>
                      </m:dPr>
                      <m:e>
                        <m:sSub>
                          <m:sSubPr>
                            <m:ctrlPr>
                              <a:rPr lang="en-SG" i="1" smtClean="0">
                                <a:latin typeface="Cambria Math" panose="02040503050406030204" pitchFamily="18" charset="0"/>
                              </a:rPr>
                            </m:ctrlPr>
                          </m:sSubPr>
                          <m:e>
                            <m:r>
                              <a:rPr lang="en-SG" b="0" i="1" smtClean="0">
                                <a:latin typeface="Cambria Math" panose="02040503050406030204" pitchFamily="18" charset="0"/>
                              </a:rPr>
                              <m:t>𝑡</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𝑡</m:t>
                            </m:r>
                          </m:e>
                          <m:sub>
                            <m:r>
                              <a:rPr lang="en-SG" b="0" i="1" smtClean="0">
                                <a:latin typeface="Cambria Math" panose="02040503050406030204" pitchFamily="18" charset="0"/>
                              </a:rPr>
                              <m:t>𝑛</m:t>
                            </m:r>
                            <m:r>
                              <a:rPr lang="en-SG" b="0" i="1" smtClean="0">
                                <a:latin typeface="Cambria Math" panose="02040503050406030204" pitchFamily="18" charset="0"/>
                              </a:rPr>
                              <m:t>+</m:t>
                            </m:r>
                            <m:r>
                              <a:rPr lang="en-SG" b="0" i="1" smtClean="0">
                                <a:latin typeface="Cambria Math" panose="02040503050406030204" pitchFamily="18" charset="0"/>
                              </a:rPr>
                              <m:t>𝑘</m:t>
                            </m:r>
                          </m:sub>
                        </m:sSub>
                      </m:e>
                    </m:d>
                  </m:oMath>
                </a14:m>
                <a:r>
                  <a:rPr lang="en-SG" dirty="0" smtClean="0"/>
                  <a:t> to </a:t>
                </a:r>
                <a:r>
                  <a:rPr lang="en-SG" dirty="0" err="1" smtClean="0"/>
                  <a:t>n+k</a:t>
                </a:r>
                <a:r>
                  <a:rPr lang="en-SG" dirty="0" smtClean="0"/>
                  <a:t> subintervals. </a:t>
                </a:r>
                <a:endParaRPr lang="en-SG" dirty="0"/>
              </a:p>
              <a:p>
                <a:pPr marL="0" indent="0">
                  <a:buNone/>
                </a:pPr>
                <a:r>
                  <a:rPr lang="en-SG" dirty="0" smtClean="0"/>
                  <a:t>   sometimes, through identifying the two end of subinterval, we can collapse it.</a:t>
                </a:r>
                <a:endParaRPr lang="en-SG" dirty="0"/>
              </a:p>
              <a:p>
                <a:r>
                  <a:rPr lang="en-SG" dirty="0" smtClean="0"/>
                  <a:t>According to the equations, each of knot in a interval of </a:t>
                </a:r>
                <a14:m>
                  <m:oMath xmlns:m="http://schemas.openxmlformats.org/officeDocument/2006/math">
                    <m:d>
                      <m:dPr>
                        <m:begChr m:val="["/>
                        <m:endChr m:val="]"/>
                        <m:ctrlPr>
                          <a:rPr lang="en-SG"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𝑡</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𝑡</m:t>
                            </m:r>
                          </m:e>
                          <m:sub>
                            <m:r>
                              <a:rPr lang="en-SG" b="0" i="1" smtClean="0">
                                <a:latin typeface="Cambria Math" panose="02040503050406030204" pitchFamily="18" charset="0"/>
                              </a:rPr>
                              <m:t>𝑖</m:t>
                            </m:r>
                            <m:r>
                              <a:rPr lang="en-SG" b="0" i="1" smtClean="0">
                                <a:latin typeface="Cambria Math" panose="02040503050406030204" pitchFamily="18" charset="0"/>
                              </a:rPr>
                              <m:t>+1</m:t>
                            </m:r>
                          </m:sub>
                        </m:sSub>
                      </m:e>
                    </m:d>
                  </m:oMath>
                </a14:m>
                <a:r>
                  <a:rPr lang="en-SG" dirty="0" smtClean="0"/>
                  <a:t> is mapped onto a polynomial curve between two adjacent joints </a:t>
                </a:r>
                <a14:m>
                  <m:oMath xmlns:m="http://schemas.openxmlformats.org/officeDocument/2006/math">
                    <m:sSub>
                      <m:sSubPr>
                        <m:ctrlPr>
                          <a:rPr lang="en-SG" i="1">
                            <a:latin typeface="Cambria Math" panose="02040503050406030204" pitchFamily="18" charset="0"/>
                          </a:rPr>
                        </m:ctrlPr>
                      </m:sSubPr>
                      <m:e>
                        <m:r>
                          <a:rPr lang="en-SG" b="1" i="0" smtClean="0">
                            <a:latin typeface="Cambria Math" panose="02040503050406030204" pitchFamily="18" charset="0"/>
                          </a:rPr>
                          <m:t>𝐫</m:t>
                        </m:r>
                        <m:r>
                          <a:rPr lang="en-SG" b="1" i="0" smtClean="0">
                            <a:latin typeface="Cambria Math" panose="02040503050406030204" pitchFamily="18" charset="0"/>
                          </a:rPr>
                          <m:t>(</m:t>
                        </m:r>
                        <m:r>
                          <m:rPr>
                            <m:sty m:val="p"/>
                          </m:rPr>
                          <a:rPr lang="en-SG" b="0" i="0" smtClean="0">
                            <a:latin typeface="Cambria Math" panose="02040503050406030204" pitchFamily="18" charset="0"/>
                          </a:rPr>
                          <m:t>t</m:t>
                        </m:r>
                      </m:e>
                      <m:sub>
                        <m:r>
                          <a:rPr lang="en-SG" i="1">
                            <a:latin typeface="Cambria Math" panose="02040503050406030204" pitchFamily="18" charset="0"/>
                          </a:rPr>
                          <m:t>𝑖</m:t>
                        </m:r>
                      </m:sub>
                    </m:sSub>
                    <m:r>
                      <a:rPr lang="en-SG" b="0" i="1" smtClean="0">
                        <a:latin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b="1" i="0" smtClean="0">
                            <a:latin typeface="Cambria Math" panose="02040503050406030204" pitchFamily="18" charset="0"/>
                          </a:rPr>
                          <m:t>𝐫</m:t>
                        </m:r>
                        <m:r>
                          <a:rPr lang="en-SG" b="1" i="0" smtClean="0">
                            <a:latin typeface="Cambria Math" panose="02040503050406030204" pitchFamily="18" charset="0"/>
                          </a:rPr>
                          <m:t>(</m:t>
                        </m:r>
                        <m:r>
                          <m:rPr>
                            <m:sty m:val="p"/>
                          </m:rPr>
                          <a:rPr lang="en-SG" b="0" i="0" smtClean="0">
                            <a:latin typeface="Cambria Math" panose="02040503050406030204" pitchFamily="18" charset="0"/>
                          </a:rPr>
                          <m:t>t</m:t>
                        </m:r>
                      </m:e>
                      <m:sub>
                        <m:r>
                          <a:rPr lang="en-SG" i="1">
                            <a:latin typeface="Cambria Math" panose="02040503050406030204" pitchFamily="18" charset="0"/>
                          </a:rPr>
                          <m:t>𝑖</m:t>
                        </m:r>
                        <m:r>
                          <a:rPr lang="en-SG" i="1">
                            <a:latin typeface="Cambria Math" panose="02040503050406030204" pitchFamily="18" charset="0"/>
                          </a:rPr>
                          <m:t>+1</m:t>
                        </m:r>
                      </m:sub>
                    </m:sSub>
                    <m:r>
                      <a:rPr lang="en-SG" b="0" i="1" smtClean="0">
                        <a:latin typeface="Cambria Math" panose="02040503050406030204" pitchFamily="18" charset="0"/>
                      </a:rPr>
                      <m:t>)</m:t>
                    </m:r>
                  </m:oMath>
                </a14:m>
                <a:endParaRPr lang="en-SG" dirty="0" smtClean="0"/>
              </a:p>
              <a:p>
                <a:r>
                  <a:rPr lang="en-SG" dirty="0"/>
                  <a:t>To define a B-spline curve of degree k, we need specify n+1 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+1</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sub>
                        </m:sSub>
                      </m:e>
                    </m:d>
                  </m:oMath>
                </a14:m>
                <a:endParaRPr lang="en-SG" dirty="0" smtClean="0"/>
              </a:p>
              <a:p>
                <a:endParaRPr lang="en-SG" dirty="0" smtClean="0"/>
              </a:p>
              <a:p>
                <a:pPr marL="0" indent="0">
                  <a:buNone/>
                </a:pPr>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193039"/>
              </a:xfrm>
              <a:blipFill>
                <a:blip r:embed="rId2"/>
                <a:stretch>
                  <a:fillRect l="-887" t="-2180" r="-832"/>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n=3,k=2, an evenly </a:t>
            </a:r>
            <a:r>
              <a:rPr lang="en-SG" b="1" dirty="0" smtClean="0"/>
              <a:t>T</a:t>
            </a:r>
            <a:r>
              <a:rPr lang="en-SG" dirty="0" smtClean="0"/>
              <a:t>=(0,0.2,0.4,0.6,0.8,1)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51286050"/>
              </p:ext>
            </p:extLst>
          </p:nvPr>
        </p:nvGraphicFramePr>
        <p:xfrm>
          <a:off x="1033836" y="5697321"/>
          <a:ext cx="4108450" cy="469900"/>
        </p:xfrm>
        <a:graphic>
          <a:graphicData uri="http://schemas.openxmlformats.org/presentationml/2006/ole">
            <mc:AlternateContent xmlns:mc="http://schemas.openxmlformats.org/markup-compatibility/2006">
              <mc:Choice xmlns:v="urn:schemas-microsoft-com:vml" Requires="v">
                <p:oleObj spid="_x0000_s23593" name="Equation" r:id="rId3" imgW="2108160" imgH="241200" progId="Equation.DSMT4">
                  <p:embed/>
                </p:oleObj>
              </mc:Choice>
              <mc:Fallback>
                <p:oleObj name="Equation" r:id="rId3" imgW="2108160" imgH="241200" progId="Equation.DSMT4">
                  <p:embed/>
                  <p:pic>
                    <p:nvPicPr>
                      <p:cNvPr id="0" name=""/>
                      <p:cNvPicPr/>
                      <p:nvPr/>
                    </p:nvPicPr>
                    <p:blipFill>
                      <a:blip r:embed="rId4"/>
                      <a:stretch>
                        <a:fillRect/>
                      </a:stretch>
                    </p:blipFill>
                    <p:spPr>
                      <a:xfrm>
                        <a:off x="1033836" y="5697321"/>
                        <a:ext cx="41084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07574780"/>
              </p:ext>
            </p:extLst>
          </p:nvPr>
        </p:nvGraphicFramePr>
        <p:xfrm>
          <a:off x="838200" y="2709182"/>
          <a:ext cx="4499723" cy="2679247"/>
        </p:xfrm>
        <a:graphic>
          <a:graphicData uri="http://schemas.openxmlformats.org/presentationml/2006/ole">
            <mc:AlternateContent xmlns:mc="http://schemas.openxmlformats.org/markup-compatibility/2006">
              <mc:Choice xmlns:v="urn:schemas-microsoft-com:vml" Requires="v">
                <p:oleObj spid="_x0000_s23594" name="Equation" r:id="rId5" imgW="3200400" imgH="1904760" progId="Equation.DSMT4">
                  <p:embed/>
                </p:oleObj>
              </mc:Choice>
              <mc:Fallback>
                <p:oleObj name="Equation" r:id="rId5" imgW="3200400" imgH="1904760" progId="Equation.DSMT4">
                  <p:embed/>
                  <p:pic>
                    <p:nvPicPr>
                      <p:cNvPr id="0" name=""/>
                      <p:cNvPicPr/>
                      <p:nvPr/>
                    </p:nvPicPr>
                    <p:blipFill>
                      <a:blip r:embed="rId6"/>
                      <a:stretch>
                        <a:fillRect/>
                      </a:stretch>
                    </p:blipFill>
                    <p:spPr>
                      <a:xfrm>
                        <a:off x="838200" y="2709182"/>
                        <a:ext cx="4499723" cy="2679247"/>
                      </a:xfrm>
                      <a:prstGeom prst="rect">
                        <a:avLst/>
                      </a:prstGeom>
                    </p:spPr>
                  </p:pic>
                </p:oleObj>
              </mc:Fallback>
            </mc:AlternateContent>
          </a:graphicData>
        </a:graphic>
      </p:graphicFrame>
      <p:pic>
        <p:nvPicPr>
          <p:cNvPr id="7" name="图片 6"/>
          <p:cNvPicPr>
            <a:picLocks noChangeAspect="1"/>
          </p:cNvPicPr>
          <p:nvPr/>
        </p:nvPicPr>
        <p:blipFill>
          <a:blip r:embed="rId7"/>
          <a:stretch>
            <a:fillRect/>
          </a:stretch>
        </p:blipFill>
        <p:spPr>
          <a:xfrm>
            <a:off x="4738609" y="2451416"/>
            <a:ext cx="7164922" cy="3387428"/>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p:sp>
        <p:nvSpPr>
          <p:cNvPr id="3" name="内容占位符 2"/>
          <p:cNvSpPr>
            <a:spLocks noGrp="1"/>
          </p:cNvSpPr>
          <p:nvPr>
            <p:ph idx="1"/>
          </p:nvPr>
        </p:nvSpPr>
        <p:spPr/>
        <p:txBody>
          <a:bodyPr/>
          <a:lstStyle/>
          <a:p>
            <a:r>
              <a:rPr lang="en-US" dirty="0" smtClean="0"/>
              <a:t>In practice, a knot vector always be normalized into [0,1] and the distance between any two knots is not evenly again, in addition, all </a:t>
            </a:r>
            <a:r>
              <a:rPr lang="en-US" dirty="0" err="1" smtClean="0"/>
              <a:t>Ws</a:t>
            </a:r>
            <a:r>
              <a:rPr lang="en-US" dirty="0" smtClean="0"/>
              <a:t> are rational polynomials. Under these conditions, we got NURBS. It is short </a:t>
            </a:r>
            <a:r>
              <a:rPr lang="en-US" dirty="0"/>
              <a:t>of Non-Uniform Rational </a:t>
            </a:r>
            <a:r>
              <a:rPr lang="en-US" dirty="0" smtClean="0"/>
              <a:t>Basic Spline.</a:t>
            </a:r>
            <a:endParaRPr lang="en-US" dirty="0" smtClean="0"/>
          </a:p>
          <a:p>
            <a:r>
              <a:rPr lang="en-US" dirty="0" smtClean="0"/>
              <a:t>NURBS is </a:t>
            </a:r>
            <a:r>
              <a:rPr lang="en-US" dirty="0" smtClean="0"/>
              <a:t>actually an industry </a:t>
            </a:r>
            <a:r>
              <a:rPr lang="en-US" smtClean="0"/>
              <a:t>standard adopted </a:t>
            </a:r>
            <a:r>
              <a:rPr lang="en-US" dirty="0" smtClean="0"/>
              <a:t>by most of commercial CAD systems.</a:t>
            </a:r>
            <a:endParaRPr lang="en-SG" dirty="0"/>
          </a:p>
        </p:txBody>
      </p:sp>
    </p:spTree>
    <p:extLst>
      <p:ext uri="{BB962C8B-B14F-4D97-AF65-F5344CB8AC3E}">
        <p14:creationId xmlns:p14="http://schemas.microsoft.com/office/powerpoint/2010/main" val="179515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815"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816"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817"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294"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847"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848"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849"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339"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7613</TotalTime>
  <Words>4187</Words>
  <Application>Microsoft Office PowerPoint</Application>
  <PresentationFormat>宽屏</PresentationFormat>
  <Paragraphs>420</Paragraphs>
  <Slides>82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1"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NURBS</vt:lpstr>
      <vt:lpstr>Geometry of surface</vt:lpstr>
      <vt:lpstr>Ruled surfaces</vt:lpstr>
      <vt:lpstr>Other standard mathematical surfaces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331</cp:revision>
  <dcterms:created xsi:type="dcterms:W3CDTF">2022-04-06T09:15:30Z</dcterms:created>
  <dcterms:modified xsi:type="dcterms:W3CDTF">2022-06-13T16:54:08Z</dcterms:modified>
</cp:coreProperties>
</file>