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76" r:id="rId5"/>
    <p:sldId id="277" r:id="rId6"/>
    <p:sldId id="265" r:id="rId7"/>
    <p:sldId id="266" r:id="rId8"/>
    <p:sldId id="267" r:id="rId9"/>
    <p:sldId id="278" r:id="rId10"/>
    <p:sldId id="280" r:id="rId11"/>
    <p:sldId id="279" r:id="rId12"/>
    <p:sldId id="281" r:id="rId13"/>
    <p:sldId id="264" r:id="rId14"/>
    <p:sldId id="259" r:id="rId15"/>
    <p:sldId id="262" r:id="rId16"/>
    <p:sldId id="261" r:id="rId17"/>
    <p:sldId id="260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90D9-61A1-4D2A-ABFB-2410DF2390CB}" type="datetimeFigureOut">
              <a:rPr lang="en-SG" smtClean="0"/>
              <a:t>12/5/2022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2A0B-2E23-4750-882C-AF342DE96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12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90D9-61A1-4D2A-ABFB-2410DF2390CB}" type="datetimeFigureOut">
              <a:rPr lang="en-SG" smtClean="0"/>
              <a:t>12/5/2022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2A0B-2E23-4750-882C-AF342DE96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539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90D9-61A1-4D2A-ABFB-2410DF2390CB}" type="datetimeFigureOut">
              <a:rPr lang="en-SG" smtClean="0"/>
              <a:t>12/5/2022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2A0B-2E23-4750-882C-AF342DE96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155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90D9-61A1-4D2A-ABFB-2410DF2390CB}" type="datetimeFigureOut">
              <a:rPr lang="en-SG" smtClean="0"/>
              <a:t>12/5/2022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2A0B-2E23-4750-882C-AF342DE96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813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90D9-61A1-4D2A-ABFB-2410DF2390CB}" type="datetimeFigureOut">
              <a:rPr lang="en-SG" smtClean="0"/>
              <a:t>12/5/2022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2A0B-2E23-4750-882C-AF342DE96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04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90D9-61A1-4D2A-ABFB-2410DF2390CB}" type="datetimeFigureOut">
              <a:rPr lang="en-SG" smtClean="0"/>
              <a:t>12/5/2022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2A0B-2E23-4750-882C-AF342DE96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70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90D9-61A1-4D2A-ABFB-2410DF2390CB}" type="datetimeFigureOut">
              <a:rPr lang="en-SG" smtClean="0"/>
              <a:t>12/5/2022</a:t>
            </a:fld>
            <a:endParaRPr lang="en-SG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2A0B-2E23-4750-882C-AF342DE96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548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90D9-61A1-4D2A-ABFB-2410DF2390CB}" type="datetimeFigureOut">
              <a:rPr lang="en-SG" smtClean="0"/>
              <a:t>12/5/2022</a:t>
            </a:fld>
            <a:endParaRPr lang="en-SG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2A0B-2E23-4750-882C-AF342DE96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73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90D9-61A1-4D2A-ABFB-2410DF2390CB}" type="datetimeFigureOut">
              <a:rPr lang="en-SG" smtClean="0"/>
              <a:t>12/5/2022</a:t>
            </a:fld>
            <a:endParaRPr lang="en-SG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2A0B-2E23-4750-882C-AF342DE96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826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90D9-61A1-4D2A-ABFB-2410DF2390CB}" type="datetimeFigureOut">
              <a:rPr lang="en-SG" smtClean="0"/>
              <a:t>12/5/2022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2A0B-2E23-4750-882C-AF342DE96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5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90D9-61A1-4D2A-ABFB-2410DF2390CB}" type="datetimeFigureOut">
              <a:rPr lang="en-SG" smtClean="0"/>
              <a:t>12/5/2022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2A0B-2E23-4750-882C-AF342DE96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700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90D9-61A1-4D2A-ABFB-2410DF2390CB}" type="datetimeFigureOut">
              <a:rPr lang="en-SG" smtClean="0"/>
              <a:t>12/5/2022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2A0B-2E23-4750-882C-AF342DE96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909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9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7200" dirty="0" smtClean="0"/>
              <a:t>CAD/CAM</a:t>
            </a:r>
            <a:endParaRPr lang="en-SG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993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Boolean operations in set theory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2684"/>
          </a:xfrm>
        </p:spPr>
        <p:txBody>
          <a:bodyPr/>
          <a:lstStyle/>
          <a:p>
            <a:r>
              <a:rPr lang="en-SG" dirty="0" smtClean="0"/>
              <a:t>In set theory, we have</a:t>
            </a:r>
            <a:endParaRPr lang="en-S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02" y="2648309"/>
            <a:ext cx="2909259" cy="21224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606" y="2648309"/>
            <a:ext cx="2899194" cy="21150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468" y="2654604"/>
            <a:ext cx="2900631" cy="2116142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67200"/>
              </p:ext>
            </p:extLst>
          </p:nvPr>
        </p:nvGraphicFramePr>
        <p:xfrm>
          <a:off x="1531968" y="5031327"/>
          <a:ext cx="9636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6" imgW="419040" imgH="164880" progId="Equation.DSMT4">
                  <p:embed/>
                </p:oleObj>
              </mc:Choice>
              <mc:Fallback>
                <p:oleObj name="Equation" r:id="rId6" imgW="419040" imgH="1648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1968" y="5031327"/>
                        <a:ext cx="963613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979447"/>
              </p:ext>
            </p:extLst>
          </p:nvPr>
        </p:nvGraphicFramePr>
        <p:xfrm>
          <a:off x="5657326" y="5028441"/>
          <a:ext cx="877347" cy="38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8" imgW="380880" imgH="164880" progId="Equation.DSMT4">
                  <p:embed/>
                </p:oleObj>
              </mc:Choice>
              <mc:Fallback>
                <p:oleObj name="Equation" r:id="rId8" imgW="380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57326" y="5028441"/>
                        <a:ext cx="877347" cy="382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093662"/>
              </p:ext>
            </p:extLst>
          </p:nvPr>
        </p:nvGraphicFramePr>
        <p:xfrm>
          <a:off x="9240231" y="5031327"/>
          <a:ext cx="132794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10" imgW="419040" imgH="164880" progId="Equation.DSMT4">
                  <p:embed/>
                </p:oleObj>
              </mc:Choice>
              <mc:Fallback>
                <p:oleObj name="Equation" r:id="rId10" imgW="4190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40231" y="5031327"/>
                        <a:ext cx="1327943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80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Boolean operations of multi-bodies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88811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SG" altLang="zh-CN" dirty="0"/>
              <a:t>Target: The body with the finished geometry is called the target</a:t>
            </a:r>
            <a:r>
              <a:rPr lang="en-SG" altLang="zh-CN" dirty="0" smtClean="0"/>
              <a:t>;</a:t>
            </a:r>
          </a:p>
          <a:p>
            <a:pPr>
              <a:lnSpc>
                <a:spcPct val="80000"/>
              </a:lnSpc>
            </a:pPr>
            <a:endParaRPr lang="en-SG" altLang="zh-CN" dirty="0"/>
          </a:p>
          <a:p>
            <a:pPr>
              <a:lnSpc>
                <a:spcPct val="80000"/>
              </a:lnSpc>
            </a:pPr>
            <a:r>
              <a:rPr lang="en-SG" altLang="zh-CN" dirty="0"/>
              <a:t>Tool: The body used to create or edit the shape is called the tool.</a:t>
            </a:r>
            <a:endParaRPr lang="zh-CN" altLang="en-US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62" y="1325781"/>
            <a:ext cx="3659038" cy="53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Boolean logic with binary tree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12434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A binary tree structure is usually used to store the basic bodies one lead nodes, the operations on the internal nodes, and the final body on the root node.</a:t>
            </a:r>
            <a:endParaRPr lang="en-S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198" y="1825626"/>
            <a:ext cx="4682725" cy="41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0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453" y="2504476"/>
            <a:ext cx="10515600" cy="1325563"/>
          </a:xfrm>
        </p:spPr>
        <p:txBody>
          <a:bodyPr/>
          <a:lstStyle/>
          <a:p>
            <a:pPr algn="ctr"/>
            <a:r>
              <a:rPr lang="en-SG" sz="6600" dirty="0" smtClean="0"/>
              <a:t>CAM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779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fundamentals of computer communication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manufacturing communication systems</a:t>
            </a:r>
          </a:p>
          <a:p>
            <a:r>
              <a:rPr lang="en-SG" dirty="0" smtClean="0"/>
              <a:t>data exchange standards</a:t>
            </a:r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06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3D-printing techniques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3D-printing techniques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486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Fundamentals of NC machine systems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NC part programming and computer aided part programming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698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CAPP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processing planning systems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448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Configuration for a mill or turn machine</a:t>
            </a:r>
          </a:p>
          <a:p>
            <a:r>
              <a:rPr lang="en-SG" dirty="0" smtClean="0"/>
              <a:t>Features to machining strategy</a:t>
            </a:r>
          </a:p>
          <a:p>
            <a:r>
              <a:rPr lang="en-SG" dirty="0" smtClean="0"/>
              <a:t>Generate operation plan</a:t>
            </a:r>
          </a:p>
          <a:p>
            <a:r>
              <a:rPr lang="en-SG" dirty="0" smtClean="0"/>
              <a:t>Generate tool path</a:t>
            </a:r>
          </a:p>
          <a:p>
            <a:r>
              <a:rPr lang="en-SG" dirty="0" smtClean="0"/>
              <a:t>Simulation</a:t>
            </a:r>
          </a:p>
          <a:p>
            <a:r>
              <a:rPr lang="en-SG" dirty="0" smtClean="0"/>
              <a:t>Post process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690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following slides are only for learning purpose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798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Key disciplines of modelling in </a:t>
            </a:r>
            <a:r>
              <a:rPr lang="en-SG" dirty="0" err="1" smtClean="0"/>
              <a:t>Solidworks</a:t>
            </a:r>
            <a:endParaRPr lang="en-SG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For basic bodies, generate 3D model by taking use of 2D shapes;</a:t>
            </a:r>
          </a:p>
          <a:p>
            <a:r>
              <a:rPr lang="en-SG" dirty="0" smtClean="0"/>
              <a:t>Combine basic bodies to create a complex body;</a:t>
            </a:r>
          </a:p>
          <a:p>
            <a:r>
              <a:rPr lang="en-SG" dirty="0"/>
              <a:t>R</a:t>
            </a:r>
            <a:r>
              <a:rPr lang="en-SG" dirty="0" smtClean="0"/>
              <a:t>epeated bodies can be made through array operations;</a:t>
            </a:r>
          </a:p>
          <a:p>
            <a:pPr marL="0" indent="0">
              <a:buNone/>
            </a:pPr>
            <a:r>
              <a:rPr lang="en-SG" dirty="0" smtClean="0"/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02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Create a new part</a:t>
            </a:r>
          </a:p>
          <a:p>
            <a:r>
              <a:rPr lang="en-SG" dirty="0" smtClean="0"/>
              <a:t>Check the unit setting</a:t>
            </a:r>
          </a:p>
          <a:p>
            <a:r>
              <a:rPr lang="en-SG" dirty="0" smtClean="0"/>
              <a:t>Using sketch to create part body</a:t>
            </a:r>
          </a:p>
          <a:p>
            <a:pPr lvl="1"/>
            <a:r>
              <a:rPr lang="en-SG" dirty="0" smtClean="0"/>
              <a:t>Smart dimension is an import tool to drive the model </a:t>
            </a:r>
            <a:r>
              <a:rPr lang="en-SG" dirty="0" err="1" smtClean="0"/>
              <a:t>creatation</a:t>
            </a:r>
            <a:endParaRPr lang="en-SG" dirty="0" smtClean="0"/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13063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Go to the </a:t>
            </a:r>
            <a:r>
              <a:rPr lang="en-SG" dirty="0" err="1"/>
              <a:t>Solidworks</a:t>
            </a:r>
            <a:r>
              <a:rPr lang="en-SG" dirty="0"/>
              <a:t> CAM module(just perform each of tool button alone the toolbar from left to right, one can finally get the tool path and G-codes)</a:t>
            </a:r>
          </a:p>
          <a:p>
            <a:pPr lvl="1"/>
            <a:r>
              <a:rPr lang="en-SG" dirty="0"/>
              <a:t>Define machine</a:t>
            </a:r>
          </a:p>
          <a:p>
            <a:pPr lvl="1"/>
            <a:r>
              <a:rPr lang="en-SG" dirty="0"/>
              <a:t>Setup coordinate system</a:t>
            </a:r>
          </a:p>
          <a:p>
            <a:pPr lvl="1"/>
            <a:r>
              <a:rPr lang="en-SG" dirty="0"/>
              <a:t>Define stock size using stock </a:t>
            </a:r>
            <a:r>
              <a:rPr lang="en-SG" dirty="0" smtClean="0"/>
              <a:t>manager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2855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SG" dirty="0"/>
              <a:t>Using setup-&gt;mill setup to tell the machine which direction is the machining (removing material) direction.</a:t>
            </a:r>
          </a:p>
          <a:p>
            <a:pPr lvl="1"/>
            <a:r>
              <a:rPr lang="en-SG" dirty="0"/>
              <a:t>Extract </a:t>
            </a:r>
            <a:r>
              <a:rPr lang="en-SG" dirty="0" err="1"/>
              <a:t>machinable</a:t>
            </a:r>
            <a:r>
              <a:rPr lang="en-SG" dirty="0"/>
              <a:t> features(which features will be removed)</a:t>
            </a:r>
          </a:p>
          <a:p>
            <a:pPr lvl="1"/>
            <a:r>
              <a:rPr lang="en-SG" dirty="0"/>
              <a:t>Generate operation plan(usually have cutting times for the same surface)</a:t>
            </a:r>
          </a:p>
          <a:p>
            <a:pPr lvl="2"/>
            <a:r>
              <a:rPr lang="en-SG" dirty="0"/>
              <a:t>Adjust the plan by removing part of operations or changing some parameters for </a:t>
            </a:r>
            <a:r>
              <a:rPr lang="en-SG" dirty="0" smtClean="0"/>
              <a:t>cutting</a:t>
            </a:r>
          </a:p>
          <a:p>
            <a:pPr lvl="2"/>
            <a:r>
              <a:rPr lang="en-SG" dirty="0" smtClean="0"/>
              <a:t>How to decide the basic </a:t>
            </a:r>
            <a:r>
              <a:rPr lang="en-SG" smtClean="0"/>
              <a:t>cutting parameters(F/S):</a:t>
            </a:r>
            <a:endParaRPr lang="en-SG" dirty="0" smtClean="0"/>
          </a:p>
          <a:p>
            <a:pPr lvl="3"/>
            <a:r>
              <a:rPr lang="en-SG" dirty="0" smtClean="0"/>
              <a:t>Cutting and spindle speed calculations</a:t>
            </a:r>
          </a:p>
          <a:p>
            <a:pPr lvl="2"/>
            <a:endParaRPr lang="en-SG" dirty="0"/>
          </a:p>
          <a:p>
            <a:pPr lvl="2"/>
            <a:endParaRPr lang="en-SG" dirty="0" smtClean="0"/>
          </a:p>
          <a:p>
            <a:pPr lvl="2"/>
            <a:endParaRPr lang="en-SG" dirty="0" smtClean="0"/>
          </a:p>
          <a:p>
            <a:pPr lvl="1"/>
            <a:endParaRPr lang="en-SG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497150"/>
              </p:ext>
            </p:extLst>
          </p:nvPr>
        </p:nvGraphicFramePr>
        <p:xfrm>
          <a:off x="4747039" y="4676621"/>
          <a:ext cx="2697922" cy="130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2260440" imgH="1091880" progId="Equation.DSMT4">
                  <p:embed/>
                </p:oleObj>
              </mc:Choice>
              <mc:Fallback>
                <p:oleObj name="Equation" r:id="rId3" imgW="226044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7039" y="4676621"/>
                        <a:ext cx="2697922" cy="130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03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00200" lvl="5">
              <a:spcBef>
                <a:spcPts val="1000"/>
              </a:spcBef>
            </a:pPr>
            <a:r>
              <a:rPr lang="en-SG" dirty="0"/>
              <a:t>Feed rate </a:t>
            </a:r>
            <a:r>
              <a:rPr lang="en-SG" dirty="0" err="1" smtClean="0"/>
              <a:t>calculatons</a:t>
            </a:r>
            <a:endParaRPr lang="en-SG" dirty="0" smtClean="0"/>
          </a:p>
          <a:p>
            <a:pPr marL="1143000" lvl="4">
              <a:spcBef>
                <a:spcPts val="1000"/>
              </a:spcBef>
            </a:pPr>
            <a:endParaRPr lang="en-SG" dirty="0" smtClean="0"/>
          </a:p>
          <a:p>
            <a:pPr marL="1143000" lvl="4">
              <a:spcBef>
                <a:spcPts val="1000"/>
              </a:spcBef>
            </a:pPr>
            <a:endParaRPr lang="en-SG" dirty="0"/>
          </a:p>
          <a:p>
            <a:pPr marL="1143000" lvl="4">
              <a:spcBef>
                <a:spcPts val="1000"/>
              </a:spcBef>
            </a:pPr>
            <a:endParaRPr lang="en-SG" dirty="0" smtClean="0"/>
          </a:p>
          <a:p>
            <a:pPr marL="1143000" lvl="4">
              <a:spcBef>
                <a:spcPts val="1000"/>
              </a:spcBef>
            </a:pPr>
            <a:endParaRPr lang="en-SG" dirty="0"/>
          </a:p>
          <a:p>
            <a:pPr marL="1143000" lvl="4">
              <a:spcBef>
                <a:spcPts val="1000"/>
              </a:spcBef>
            </a:pPr>
            <a:endParaRPr lang="en-SG" dirty="0" smtClean="0"/>
          </a:p>
          <a:p>
            <a:pPr marL="1143000" lvl="4">
              <a:spcBef>
                <a:spcPts val="1000"/>
              </a:spcBef>
            </a:pPr>
            <a:endParaRPr lang="en-SG" dirty="0"/>
          </a:p>
          <a:p>
            <a:pPr marL="1828800" lvl="6" indent="0">
              <a:spcBef>
                <a:spcPts val="1000"/>
              </a:spcBef>
              <a:buNone/>
            </a:pPr>
            <a:r>
              <a:rPr lang="en-SG" dirty="0" err="1" smtClean="0"/>
              <a:t>Ususlly</a:t>
            </a:r>
            <a:r>
              <a:rPr lang="en-SG" dirty="0" smtClean="0"/>
              <a:t>, we have general start </a:t>
            </a:r>
            <a:r>
              <a:rPr lang="en-SG" dirty="0" err="1" smtClean="0"/>
              <a:t>conditons</a:t>
            </a:r>
            <a:r>
              <a:rPr lang="en-SG" dirty="0" smtClean="0"/>
              <a:t>, in which</a:t>
            </a:r>
          </a:p>
          <a:p>
            <a:pPr marL="1371600" lvl="5" indent="0">
              <a:spcBef>
                <a:spcPts val="1000"/>
              </a:spcBef>
              <a:buNone/>
            </a:pPr>
            <a:endParaRPr lang="en-SG" dirty="0"/>
          </a:p>
          <a:p>
            <a:pPr marL="1371600" lvl="5" indent="0">
              <a:spcBef>
                <a:spcPts val="1000"/>
              </a:spcBef>
              <a:buNone/>
            </a:pPr>
            <a:endParaRPr lang="en-SG" dirty="0" smtClean="0"/>
          </a:p>
          <a:p>
            <a:pPr marL="1828800" lvl="6" indent="0">
              <a:spcBef>
                <a:spcPts val="1000"/>
              </a:spcBef>
              <a:buNone/>
            </a:pPr>
            <a:r>
              <a:rPr lang="en-SG" dirty="0" smtClean="0"/>
              <a:t>For HSS(high speed steel tool)</a:t>
            </a:r>
          </a:p>
          <a:p>
            <a:pPr marL="1371600" lvl="5" indent="0">
              <a:spcBef>
                <a:spcPts val="1000"/>
              </a:spcBef>
              <a:buNone/>
            </a:pPr>
            <a:endParaRPr lang="en-SG" dirty="0"/>
          </a:p>
          <a:p>
            <a:pPr marL="1371600" lvl="5" indent="0">
              <a:spcBef>
                <a:spcPts val="1000"/>
              </a:spcBef>
              <a:buNone/>
            </a:pPr>
            <a:endParaRPr lang="en-SG" dirty="0" smtClean="0"/>
          </a:p>
          <a:p>
            <a:pPr marL="1371600" lvl="5" indent="0">
              <a:spcBef>
                <a:spcPts val="1000"/>
              </a:spcBef>
              <a:buNone/>
            </a:pPr>
            <a:endParaRPr lang="en-SG" dirty="0"/>
          </a:p>
          <a:p>
            <a:endParaRPr lang="en-SG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36248"/>
              </p:ext>
            </p:extLst>
          </p:nvPr>
        </p:nvGraphicFramePr>
        <p:xfrm>
          <a:off x="3799509" y="2241344"/>
          <a:ext cx="21336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3" imgW="2133360" imgH="1879560" progId="Equation.DSMT4">
                  <p:embed/>
                </p:oleObj>
              </mc:Choice>
              <mc:Fallback>
                <p:oleObj name="Equation" r:id="rId3" imgW="213336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9509" y="2241344"/>
                        <a:ext cx="213360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782176"/>
              </p:ext>
            </p:extLst>
          </p:nvPr>
        </p:nvGraphicFramePr>
        <p:xfrm>
          <a:off x="3892721" y="4956312"/>
          <a:ext cx="2146406" cy="59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5" imgW="1726920" imgH="482400" progId="Equation.DSMT4">
                  <p:embed/>
                </p:oleObj>
              </mc:Choice>
              <mc:Fallback>
                <p:oleObj name="Equation" r:id="rId5" imgW="1726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2721" y="4956312"/>
                        <a:ext cx="2146406" cy="599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87055"/>
              </p:ext>
            </p:extLst>
          </p:nvPr>
        </p:nvGraphicFramePr>
        <p:xfrm>
          <a:off x="4092712" y="6068531"/>
          <a:ext cx="1420191" cy="655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7" imgW="990360" imgH="457200" progId="Equation.DSMT4">
                  <p:embed/>
                </p:oleObj>
              </mc:Choice>
              <mc:Fallback>
                <p:oleObj name="Equation" r:id="rId7" imgW="990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2712" y="6068531"/>
                        <a:ext cx="1420191" cy="655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84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en-SG" dirty="0" smtClean="0"/>
              <a:t>For Carbide</a:t>
            </a:r>
          </a:p>
          <a:p>
            <a:pPr lvl="3"/>
            <a:endParaRPr lang="en-SG" dirty="0"/>
          </a:p>
          <a:p>
            <a:pPr lvl="3"/>
            <a:endParaRPr lang="en-SG" dirty="0" smtClean="0"/>
          </a:p>
          <a:p>
            <a:pPr lvl="3"/>
            <a:endParaRPr lang="en-SG" dirty="0"/>
          </a:p>
          <a:p>
            <a:pPr lvl="4"/>
            <a:r>
              <a:rPr lang="en-SG" dirty="0" smtClean="0"/>
              <a:t>Depth of cut is approximately 10% the diameter of the tool, except with face mills:0.005 inch max. (SFPM=surface feet per minute)</a:t>
            </a:r>
          </a:p>
          <a:p>
            <a:pPr lvl="3"/>
            <a:r>
              <a:rPr lang="en-SG" dirty="0" smtClean="0"/>
              <a:t>Decide roughing</a:t>
            </a:r>
            <a:endParaRPr lang="en-SG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577053"/>
              </p:ext>
            </p:extLst>
          </p:nvPr>
        </p:nvGraphicFramePr>
        <p:xfrm>
          <a:off x="3708400" y="2157412"/>
          <a:ext cx="1642474" cy="75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990360" imgH="457200" progId="Equation.DSMT4">
                  <p:embed/>
                </p:oleObj>
              </mc:Choice>
              <mc:Fallback>
                <p:oleObj name="Equation" r:id="rId3" imgW="990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8400" y="2157412"/>
                        <a:ext cx="1642474" cy="75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4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Coordinate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By default, there are already a coordinates system provided for user by SOLIDWORKS every time you open a new modelling project. Usually</a:t>
            </a:r>
            <a:r>
              <a:rPr lang="en-SG" dirty="0"/>
              <a:t>, at the lower-left corner of the canvas, you can notice the symbol of coordinate system with three axes</a:t>
            </a:r>
            <a:r>
              <a:rPr lang="en-SG" dirty="0" smtClean="0"/>
              <a:t>.</a:t>
            </a:r>
          </a:p>
          <a:p>
            <a:r>
              <a:rPr lang="en-SG" dirty="0" smtClean="0"/>
              <a:t>Whenever user need to carry on some location or orientation related modelling steps, the coordination system should be considered.</a:t>
            </a:r>
            <a:endParaRPr lang="en-SG" dirty="0" smtClean="0"/>
          </a:p>
          <a:p>
            <a:r>
              <a:rPr lang="en-US" dirty="0" smtClean="0"/>
              <a:t>For example, </a:t>
            </a:r>
            <a:r>
              <a:rPr lang="en-US" dirty="0" smtClean="0"/>
              <a:t>in the scenarios of re-oriented a model or two models comparing user should define his own reference coordinate systems.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484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Sketch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Plane curves</a:t>
            </a:r>
          </a:p>
          <a:p>
            <a:r>
              <a:rPr lang="en-SG" dirty="0" smtClean="0"/>
              <a:t>Two types of Constraint</a:t>
            </a:r>
          </a:p>
          <a:p>
            <a:pPr lvl="1"/>
            <a:r>
              <a:rPr lang="en-SG" dirty="0"/>
              <a:t>Dimensional </a:t>
            </a:r>
            <a:r>
              <a:rPr lang="en-SG" dirty="0" smtClean="0"/>
              <a:t>constraints: length and angle</a:t>
            </a:r>
          </a:p>
          <a:p>
            <a:pPr lvl="1"/>
            <a:r>
              <a:rPr lang="en-SG" dirty="0" smtClean="0"/>
              <a:t>Geometric constraints: parallel, perpendicular, normal</a:t>
            </a:r>
            <a:r>
              <a:rPr lang="en-SG" dirty="0"/>
              <a:t>, tangent, </a:t>
            </a:r>
            <a:r>
              <a:rPr lang="en-SG" dirty="0" smtClean="0"/>
              <a:t>concentric</a:t>
            </a:r>
            <a:r>
              <a:rPr lang="en-SG" smtClean="0"/>
              <a:t>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979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Universal/absolute coordinate system</a:t>
            </a:r>
          </a:p>
          <a:p>
            <a:r>
              <a:rPr lang="en-SG" dirty="0"/>
              <a:t>working coordinate system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996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References objects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Reference points</a:t>
            </a:r>
          </a:p>
          <a:p>
            <a:r>
              <a:rPr lang="en-SG" dirty="0" smtClean="0"/>
              <a:t>Reference vectors/axes</a:t>
            </a:r>
          </a:p>
          <a:p>
            <a:r>
              <a:rPr lang="en-SG" dirty="0" smtClean="0"/>
              <a:t>Reference plane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84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Geometry of curve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Standard mathematic curves</a:t>
            </a:r>
          </a:p>
          <a:p>
            <a:r>
              <a:rPr lang="en-SG" dirty="0" smtClean="0"/>
              <a:t>Bezier curves</a:t>
            </a:r>
          </a:p>
          <a:p>
            <a:r>
              <a:rPr lang="en-SG" dirty="0" smtClean="0"/>
              <a:t>B-spline curves</a:t>
            </a:r>
          </a:p>
          <a:p>
            <a:r>
              <a:rPr lang="en-SG" dirty="0" smtClean="0"/>
              <a:t>Parameterized curves</a:t>
            </a:r>
          </a:p>
          <a:p>
            <a:r>
              <a:rPr lang="en-SG" dirty="0" smtClean="0"/>
              <a:t>Wire frame modelling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667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Geometry of surface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Ruled surfaces</a:t>
            </a:r>
          </a:p>
          <a:p>
            <a:r>
              <a:rPr lang="en-SG" dirty="0" smtClean="0"/>
              <a:t>Other standard mathematical surfaces</a:t>
            </a:r>
          </a:p>
          <a:p>
            <a:r>
              <a:rPr lang="en-SG" dirty="0" smtClean="0"/>
              <a:t>NURBS</a:t>
            </a:r>
          </a:p>
          <a:p>
            <a:r>
              <a:rPr lang="en-SG" dirty="0" smtClean="0"/>
              <a:t>Surface modelling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380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Constructive solid </a:t>
            </a:r>
            <a:r>
              <a:rPr lang="en-SG" dirty="0" smtClean="0"/>
              <a:t>geometry (CSG)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522125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CSG is one of a fundamental theories of varies 3D modelling CAD system.</a:t>
            </a:r>
          </a:p>
          <a:p>
            <a:r>
              <a:rPr lang="en-SG" dirty="0" smtClean="0"/>
              <a:t>Boolean </a:t>
            </a:r>
            <a:r>
              <a:rPr lang="en-SG" dirty="0"/>
              <a:t>operations </a:t>
            </a:r>
            <a:r>
              <a:rPr lang="en-SG" dirty="0" smtClean="0"/>
              <a:t>of multi-bodies</a:t>
            </a:r>
          </a:p>
          <a:p>
            <a:pPr lvl="1"/>
            <a:r>
              <a:rPr lang="en-US" dirty="0" smtClean="0"/>
              <a:t>One of ideas in CSG is that some algebraic calculations can be performed between two bodies.</a:t>
            </a:r>
          </a:p>
          <a:p>
            <a:pPr lvl="1"/>
            <a:r>
              <a:rPr lang="en-SG" dirty="0" smtClean="0"/>
              <a:t>There are three basic Boolean operations of bodies, which are named </a:t>
            </a:r>
            <a:r>
              <a:rPr lang="en-SG" b="1" dirty="0" smtClean="0"/>
              <a:t>unite</a:t>
            </a:r>
            <a:r>
              <a:rPr lang="en-SG" dirty="0" smtClean="0"/>
              <a:t>, </a:t>
            </a:r>
            <a:r>
              <a:rPr lang="en-SG" b="1" dirty="0" smtClean="0"/>
              <a:t>difference</a:t>
            </a:r>
            <a:r>
              <a:rPr lang="en-SG" dirty="0" smtClean="0"/>
              <a:t> and </a:t>
            </a:r>
            <a:r>
              <a:rPr lang="en-SG" b="1" dirty="0" smtClean="0"/>
              <a:t>intersect</a:t>
            </a:r>
            <a:r>
              <a:rPr lang="en-SG" dirty="0" smtClean="0"/>
              <a:t>, derived from set theory. However, in </a:t>
            </a:r>
            <a:r>
              <a:rPr lang="en-SG" dirty="0" err="1" smtClean="0"/>
              <a:t>Solidworks</a:t>
            </a:r>
            <a:r>
              <a:rPr lang="en-SG" dirty="0" smtClean="0"/>
              <a:t>, they are called </a:t>
            </a:r>
            <a:r>
              <a:rPr lang="en-SG" b="1" dirty="0" smtClean="0"/>
              <a:t>add</a:t>
            </a:r>
            <a:r>
              <a:rPr lang="en-SG" dirty="0" smtClean="0"/>
              <a:t>, </a:t>
            </a:r>
            <a:r>
              <a:rPr lang="en-SG" b="1" dirty="0" smtClean="0"/>
              <a:t>subtract</a:t>
            </a:r>
            <a:r>
              <a:rPr lang="en-SG" dirty="0" smtClean="0"/>
              <a:t> and </a:t>
            </a:r>
            <a:r>
              <a:rPr lang="en-SG" b="1" dirty="0" smtClean="0"/>
              <a:t>common</a:t>
            </a:r>
            <a:r>
              <a:rPr lang="en-SG" dirty="0" smtClean="0"/>
              <a:t>, respectively.</a:t>
            </a:r>
          </a:p>
          <a:p>
            <a:pPr lvl="1"/>
            <a:r>
              <a:rPr lang="en-US" dirty="0"/>
              <a:t>Through Boolean operations one can take uses of several bodies to generate a new body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0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617</Words>
  <Application>Microsoft Office PowerPoint</Application>
  <PresentationFormat>宽屏</PresentationFormat>
  <Paragraphs>100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Calibri Light</vt:lpstr>
      <vt:lpstr>Office 主题​​</vt:lpstr>
      <vt:lpstr>Equation</vt:lpstr>
      <vt:lpstr>MathType 7.0 Equation</vt:lpstr>
      <vt:lpstr>CAD/CAM</vt:lpstr>
      <vt:lpstr>Key disciplines of modelling in Solidworks</vt:lpstr>
      <vt:lpstr>Coordinate system</vt:lpstr>
      <vt:lpstr>Sketch</vt:lpstr>
      <vt:lpstr>PowerPoint 演示文稿</vt:lpstr>
      <vt:lpstr>References objects</vt:lpstr>
      <vt:lpstr>Geometry of curve</vt:lpstr>
      <vt:lpstr>Geometry of surface</vt:lpstr>
      <vt:lpstr>Constructive solid geometry (CSG)</vt:lpstr>
      <vt:lpstr>Boolean operations in set theory</vt:lpstr>
      <vt:lpstr>Boolean operations of multi-bodies</vt:lpstr>
      <vt:lpstr>Boolean logic with binary tree</vt:lpstr>
      <vt:lpstr>CAM</vt:lpstr>
      <vt:lpstr>fundamentals of computer communication</vt:lpstr>
      <vt:lpstr>3D-printing techniques</vt:lpstr>
      <vt:lpstr>Fundamentals of NC machine systems</vt:lpstr>
      <vt:lpstr>CAPP</vt:lpstr>
      <vt:lpstr>PowerPoint 演示文稿</vt:lpstr>
      <vt:lpstr>The following slides are only for learning purpose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CAD/CAM</dc:title>
  <dc:creator>JY</dc:creator>
  <cp:lastModifiedBy>JY</cp:lastModifiedBy>
  <cp:revision>74</cp:revision>
  <dcterms:created xsi:type="dcterms:W3CDTF">2022-04-06T09:15:30Z</dcterms:created>
  <dcterms:modified xsi:type="dcterms:W3CDTF">2022-05-12T16:13:20Z</dcterms:modified>
</cp:coreProperties>
</file>