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1" r:id="rId4"/>
    <p:sldId id="295" r:id="rId5"/>
    <p:sldId id="287" r:id="rId6"/>
    <p:sldId id="323" r:id="rId7"/>
    <p:sldId id="324" r:id="rId8"/>
    <p:sldId id="325" r:id="rId9"/>
    <p:sldId id="326" r:id="rId10"/>
    <p:sldId id="327" r:id="rId11"/>
    <p:sldId id="328" r:id="rId12"/>
    <p:sldId id="329" r:id="rId13"/>
    <p:sldId id="330" r:id="rId14"/>
    <p:sldId id="331" r:id="rId15"/>
    <p:sldId id="332" r:id="rId16"/>
    <p:sldId id="309" r:id="rId17"/>
    <p:sldId id="288" r:id="rId18"/>
    <p:sldId id="315" r:id="rId19"/>
    <p:sldId id="316" r:id="rId20"/>
    <p:sldId id="317" r:id="rId21"/>
    <p:sldId id="318" r:id="rId22"/>
    <p:sldId id="319" r:id="rId23"/>
    <p:sldId id="320" r:id="rId24"/>
    <p:sldId id="321" r:id="rId25"/>
    <p:sldId id="322" r:id="rId26"/>
    <p:sldId id="298" r:id="rId27"/>
    <p:sldId id="299" r:id="rId28"/>
    <p:sldId id="300" r:id="rId29"/>
    <p:sldId id="301" r:id="rId30"/>
    <p:sldId id="302" r:id="rId31"/>
    <p:sldId id="303" r:id="rId32"/>
    <p:sldId id="282" r:id="rId33"/>
    <p:sldId id="257" r:id="rId34"/>
    <p:sldId id="265" r:id="rId35"/>
    <p:sldId id="276" r:id="rId36"/>
    <p:sldId id="310" r:id="rId37"/>
    <p:sldId id="311" r:id="rId38"/>
    <p:sldId id="312" r:id="rId39"/>
    <p:sldId id="333" r:id="rId40"/>
    <p:sldId id="313" r:id="rId41"/>
    <p:sldId id="314" r:id="rId42"/>
    <p:sldId id="261" r:id="rId43"/>
    <p:sldId id="270" r:id="rId44"/>
    <p:sldId id="271" r:id="rId45"/>
    <p:sldId id="272" r:id="rId46"/>
    <p:sldId id="273" r:id="rId47"/>
    <p:sldId id="274" r:id="rId48"/>
    <p:sldId id="27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197" autoAdjust="0"/>
    <p:restoredTop sz="94660"/>
  </p:normalViewPr>
  <p:slideViewPr>
    <p:cSldViewPr snapToGrid="0">
      <p:cViewPr varScale="1">
        <p:scale>
          <a:sx n="74" d="100"/>
          <a:sy n="74" d="100"/>
        </p:scale>
        <p:origin x="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SG"/>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19/5/2022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359129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19/5/2022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5539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SG"/>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19/5/2022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53155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19/5/2022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91813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SG"/>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12790D9-61A1-4D2A-ABFB-2410DF2390CB}" type="datetimeFigureOut">
              <a:rPr lang="en-SG" smtClean="0"/>
              <a:t>19/5/2022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30804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日期占位符 4"/>
          <p:cNvSpPr>
            <a:spLocks noGrp="1"/>
          </p:cNvSpPr>
          <p:nvPr>
            <p:ph type="dt" sz="half" idx="10"/>
          </p:nvPr>
        </p:nvSpPr>
        <p:spPr/>
        <p:txBody>
          <a:bodyPr/>
          <a:lstStyle/>
          <a:p>
            <a:fld id="{012790D9-61A1-4D2A-ABFB-2410DF2390CB}" type="datetimeFigureOut">
              <a:rPr lang="en-SG" smtClean="0"/>
              <a:t>19/5/2022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25570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SG"/>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7" name="日期占位符 6"/>
          <p:cNvSpPr>
            <a:spLocks noGrp="1"/>
          </p:cNvSpPr>
          <p:nvPr>
            <p:ph type="dt" sz="half" idx="10"/>
          </p:nvPr>
        </p:nvSpPr>
        <p:spPr/>
        <p:txBody>
          <a:bodyPr/>
          <a:lstStyle/>
          <a:p>
            <a:fld id="{012790D9-61A1-4D2A-ABFB-2410DF2390CB}" type="datetimeFigureOut">
              <a:rPr lang="en-SG" smtClean="0"/>
              <a:t>19/5/2022</a:t>
            </a:fld>
            <a:endParaRPr lang="en-SG"/>
          </a:p>
        </p:txBody>
      </p:sp>
      <p:sp>
        <p:nvSpPr>
          <p:cNvPr id="8" name="页脚占位符 7"/>
          <p:cNvSpPr>
            <a:spLocks noGrp="1"/>
          </p:cNvSpPr>
          <p:nvPr>
            <p:ph type="ftr" sz="quarter" idx="11"/>
          </p:nvPr>
        </p:nvSpPr>
        <p:spPr/>
        <p:txBody>
          <a:bodyPr/>
          <a:lstStyle/>
          <a:p>
            <a:endParaRPr lang="en-SG"/>
          </a:p>
        </p:txBody>
      </p:sp>
      <p:sp>
        <p:nvSpPr>
          <p:cNvPr id="9" name="灯片编号占位符 8"/>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421548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日期占位符 2"/>
          <p:cNvSpPr>
            <a:spLocks noGrp="1"/>
          </p:cNvSpPr>
          <p:nvPr>
            <p:ph type="dt" sz="half" idx="10"/>
          </p:nvPr>
        </p:nvSpPr>
        <p:spPr/>
        <p:txBody>
          <a:bodyPr/>
          <a:lstStyle/>
          <a:p>
            <a:fld id="{012790D9-61A1-4D2A-ABFB-2410DF2390CB}" type="datetimeFigureOut">
              <a:rPr lang="en-SG" smtClean="0"/>
              <a:t>19/5/2022</a:t>
            </a:fld>
            <a:endParaRPr lang="en-SG"/>
          </a:p>
        </p:txBody>
      </p:sp>
      <p:sp>
        <p:nvSpPr>
          <p:cNvPr id="4" name="页脚占位符 3"/>
          <p:cNvSpPr>
            <a:spLocks noGrp="1"/>
          </p:cNvSpPr>
          <p:nvPr>
            <p:ph type="ftr" sz="quarter" idx="11"/>
          </p:nvPr>
        </p:nvSpPr>
        <p:spPr/>
        <p:txBody>
          <a:bodyPr/>
          <a:lstStyle/>
          <a:p>
            <a:endParaRPr lang="en-SG"/>
          </a:p>
        </p:txBody>
      </p:sp>
      <p:sp>
        <p:nvSpPr>
          <p:cNvPr id="5" name="灯片编号占位符 4"/>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68473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2790D9-61A1-4D2A-ABFB-2410DF2390CB}" type="datetimeFigureOut">
              <a:rPr lang="en-SG" smtClean="0"/>
              <a:t>19/5/2022</a:t>
            </a:fld>
            <a:endParaRPr lang="en-SG"/>
          </a:p>
        </p:txBody>
      </p:sp>
      <p:sp>
        <p:nvSpPr>
          <p:cNvPr id="3" name="页脚占位符 2"/>
          <p:cNvSpPr>
            <a:spLocks noGrp="1"/>
          </p:cNvSpPr>
          <p:nvPr>
            <p:ph type="ftr" sz="quarter" idx="11"/>
          </p:nvPr>
        </p:nvSpPr>
        <p:spPr/>
        <p:txBody>
          <a:bodyPr/>
          <a:lstStyle/>
          <a:p>
            <a:endParaRPr lang="en-SG"/>
          </a:p>
        </p:txBody>
      </p:sp>
      <p:sp>
        <p:nvSpPr>
          <p:cNvPr id="4" name="灯片编号占位符 3"/>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05826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19/5/2022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8355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19/5/2022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8700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SG"/>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790D9-61A1-4D2A-ABFB-2410DF2390CB}" type="datetimeFigureOut">
              <a:rPr lang="en-SG" smtClean="0"/>
              <a:t>19/5/2022</a:t>
            </a:fld>
            <a:endParaRPr lang="en-SG"/>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D2A0B-2E23-4750-882C-AF342DE96047}" type="slidenum">
              <a:rPr lang="en-SG" smtClean="0"/>
              <a:t>‹#›</a:t>
            </a:fld>
            <a:endParaRPr lang="en-SG"/>
          </a:p>
        </p:txBody>
      </p:sp>
    </p:spTree>
    <p:extLst>
      <p:ext uri="{BB962C8B-B14F-4D97-AF65-F5344CB8AC3E}">
        <p14:creationId xmlns:p14="http://schemas.microsoft.com/office/powerpoint/2010/main" val="341909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5.png"/><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14.wmf"/><Relationship Id="rId5" Type="http://schemas.openxmlformats.org/officeDocument/2006/relationships/image" Target="../media/image17.png"/><Relationship Id="rId10" Type="http://schemas.openxmlformats.org/officeDocument/2006/relationships/oleObject" Target="../embeddings/oleObject11.bin"/><Relationship Id="rId4" Type="http://schemas.openxmlformats.org/officeDocument/2006/relationships/image" Target="../media/image16.png"/><Relationship Id="rId9" Type="http://schemas.openxmlformats.org/officeDocument/2006/relationships/image" Target="../media/image13.wmf"/></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3.wmf"/></Relationships>
</file>

<file path=ppt/slides/_rels/slide47.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14.bin"/><Relationship Id="rId4" Type="http://schemas.openxmlformats.org/officeDocument/2006/relationships/image" Target="../media/image24.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CAD/CAM</a:t>
            </a:r>
            <a:endParaRPr lang="en-SG" dirty="0"/>
          </a:p>
        </p:txBody>
      </p:sp>
      <p:sp>
        <p:nvSpPr>
          <p:cNvPr id="3" name="副标题 2"/>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15993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Working Coordinate System(WCS)</a:t>
            </a:r>
          </a:p>
        </p:txBody>
      </p:sp>
      <p:sp>
        <p:nvSpPr>
          <p:cNvPr id="3" name="内容占位符 2"/>
          <p:cNvSpPr>
            <a:spLocks noGrp="1"/>
          </p:cNvSpPr>
          <p:nvPr>
            <p:ph idx="1"/>
          </p:nvPr>
        </p:nvSpPr>
        <p:spPr>
          <a:xfrm>
            <a:off x="838200" y="1886011"/>
            <a:ext cx="10515600" cy="4351338"/>
          </a:xfrm>
        </p:spPr>
        <p:txBody>
          <a:bodyPr>
            <a:normAutofit/>
          </a:bodyPr>
          <a:lstStyle/>
          <a:p>
            <a:r>
              <a:rPr lang="en-SG" dirty="0"/>
              <a:t>G</a:t>
            </a:r>
            <a:r>
              <a:rPr lang="en-SG" dirty="0" smtClean="0"/>
              <a:t>iven a vector under WCS,                , and let                     is the stored point represented with MCS. Supposing T is the transformation matrix,  we have</a:t>
            </a:r>
            <a:endParaRPr lang="en-SG" dirty="0"/>
          </a:p>
          <a:p>
            <a:endParaRPr lang="en-SG" dirty="0" smtClean="0"/>
          </a:p>
          <a:p>
            <a:pPr marL="0" indent="0">
              <a:buNone/>
            </a:pPr>
            <a:endParaRPr lang="en-SG" dirty="0"/>
          </a:p>
          <a:p>
            <a:pPr marL="0" indent="0">
              <a:buNone/>
            </a:pPr>
            <a:r>
              <a:rPr lang="en-SG" dirty="0" smtClean="0"/>
              <a:t> </a:t>
            </a:r>
          </a:p>
        </p:txBody>
      </p:sp>
      <p:graphicFrame>
        <p:nvGraphicFramePr>
          <p:cNvPr id="4" name="对象 3"/>
          <p:cNvGraphicFramePr>
            <a:graphicFrameLocks noChangeAspect="1"/>
          </p:cNvGraphicFramePr>
          <p:nvPr>
            <p:extLst/>
          </p:nvPr>
        </p:nvGraphicFramePr>
        <p:xfrm>
          <a:off x="7545806" y="1951528"/>
          <a:ext cx="1458913" cy="417513"/>
        </p:xfrm>
        <a:graphic>
          <a:graphicData uri="http://schemas.openxmlformats.org/presentationml/2006/ole">
            <mc:AlternateContent xmlns:mc="http://schemas.openxmlformats.org/markup-compatibility/2006">
              <mc:Choice xmlns:v="urn:schemas-microsoft-com:vml" Requires="v">
                <p:oleObj spid="_x0000_s9286" name="Equation" r:id="rId3" imgW="711000" imgH="203040" progId="Equation.DSMT4">
                  <p:embed/>
                </p:oleObj>
              </mc:Choice>
              <mc:Fallback>
                <p:oleObj name="Equation" r:id="rId3" imgW="711000" imgH="203040" progId="Equation.DSMT4">
                  <p:embed/>
                  <p:pic>
                    <p:nvPicPr>
                      <p:cNvPr id="4" name="对象 3"/>
                      <p:cNvPicPr/>
                      <p:nvPr/>
                    </p:nvPicPr>
                    <p:blipFill>
                      <a:blip r:embed="rId4"/>
                      <a:stretch>
                        <a:fillRect/>
                      </a:stretch>
                    </p:blipFill>
                    <p:spPr>
                      <a:xfrm>
                        <a:off x="7545806" y="1951528"/>
                        <a:ext cx="1458913" cy="417513"/>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5029619" y="1947860"/>
          <a:ext cx="1184275" cy="411163"/>
        </p:xfrm>
        <a:graphic>
          <a:graphicData uri="http://schemas.openxmlformats.org/presentationml/2006/ole">
            <mc:AlternateContent xmlns:mc="http://schemas.openxmlformats.org/markup-compatibility/2006">
              <mc:Choice xmlns:v="urn:schemas-microsoft-com:vml" Requires="v">
                <p:oleObj spid="_x0000_s9287" name="Equation" r:id="rId5" imgW="583920" imgH="203040" progId="Equation.DSMT4">
                  <p:embed/>
                </p:oleObj>
              </mc:Choice>
              <mc:Fallback>
                <p:oleObj name="Equation" r:id="rId5" imgW="583920" imgH="203040" progId="Equation.DSMT4">
                  <p:embed/>
                  <p:pic>
                    <p:nvPicPr>
                      <p:cNvPr id="5" name="对象 4"/>
                      <p:cNvPicPr/>
                      <p:nvPr/>
                    </p:nvPicPr>
                    <p:blipFill>
                      <a:blip r:embed="rId6"/>
                      <a:stretch>
                        <a:fillRect/>
                      </a:stretch>
                    </p:blipFill>
                    <p:spPr>
                      <a:xfrm>
                        <a:off x="5029619" y="1947860"/>
                        <a:ext cx="1184275" cy="411163"/>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5029619" y="3226355"/>
          <a:ext cx="1066381" cy="403495"/>
        </p:xfrm>
        <a:graphic>
          <a:graphicData uri="http://schemas.openxmlformats.org/presentationml/2006/ole">
            <mc:AlternateContent xmlns:mc="http://schemas.openxmlformats.org/markup-compatibility/2006">
              <mc:Choice xmlns:v="urn:schemas-microsoft-com:vml" Requires="v">
                <p:oleObj spid="_x0000_s9288" name="Equation" r:id="rId7" imgW="469800" imgH="177480" progId="Equation.DSMT4">
                  <p:embed/>
                </p:oleObj>
              </mc:Choice>
              <mc:Fallback>
                <p:oleObj name="Equation" r:id="rId7" imgW="469800" imgH="177480" progId="Equation.DSMT4">
                  <p:embed/>
                  <p:pic>
                    <p:nvPicPr>
                      <p:cNvPr id="8" name="对象 7"/>
                      <p:cNvPicPr/>
                      <p:nvPr/>
                    </p:nvPicPr>
                    <p:blipFill>
                      <a:blip r:embed="rId8"/>
                      <a:stretch>
                        <a:fillRect/>
                      </a:stretch>
                    </p:blipFill>
                    <p:spPr>
                      <a:xfrm>
                        <a:off x="5029619" y="3226355"/>
                        <a:ext cx="1066381" cy="403495"/>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3901771" y="4130691"/>
          <a:ext cx="3322076" cy="1476478"/>
        </p:xfrm>
        <a:graphic>
          <a:graphicData uri="http://schemas.openxmlformats.org/presentationml/2006/ole">
            <mc:AlternateContent xmlns:mc="http://schemas.openxmlformats.org/markup-compatibility/2006">
              <mc:Choice xmlns:v="urn:schemas-microsoft-com:vml" Requires="v">
                <p:oleObj spid="_x0000_s9289" name="Equation" r:id="rId9" imgW="1600200" imgH="711000" progId="Equation.DSMT4">
                  <p:embed/>
                </p:oleObj>
              </mc:Choice>
              <mc:Fallback>
                <p:oleObj name="Equation" r:id="rId9" imgW="1600200" imgH="711000" progId="Equation.DSMT4">
                  <p:embed/>
                  <p:pic>
                    <p:nvPicPr>
                      <p:cNvPr id="9" name="对象 8"/>
                      <p:cNvPicPr/>
                      <p:nvPr/>
                    </p:nvPicPr>
                    <p:blipFill>
                      <a:blip r:embed="rId10"/>
                      <a:stretch>
                        <a:fillRect/>
                      </a:stretch>
                    </p:blipFill>
                    <p:spPr>
                      <a:xfrm>
                        <a:off x="3901771" y="4130691"/>
                        <a:ext cx="3322076" cy="1476478"/>
                      </a:xfrm>
                      <a:prstGeom prst="rect">
                        <a:avLst/>
                      </a:prstGeom>
                    </p:spPr>
                  </p:pic>
                </p:oleObj>
              </mc:Fallback>
            </mc:AlternateContent>
          </a:graphicData>
        </a:graphic>
      </p:graphicFrame>
    </p:spTree>
    <p:extLst>
      <p:ext uri="{BB962C8B-B14F-4D97-AF65-F5344CB8AC3E}">
        <p14:creationId xmlns:p14="http://schemas.microsoft.com/office/powerpoint/2010/main" val="28476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 </a:t>
            </a:r>
            <a:r>
              <a:rPr lang="en-SG" dirty="0" smtClean="0"/>
              <a:t>Homogenous </a:t>
            </a:r>
            <a:r>
              <a:rPr lang="en-SG" dirty="0"/>
              <a:t>transformation matrix </a:t>
            </a:r>
          </a:p>
        </p:txBody>
      </p:sp>
      <p:sp>
        <p:nvSpPr>
          <p:cNvPr id="3" name="内容占位符 2"/>
          <p:cNvSpPr>
            <a:spLocks noGrp="1"/>
          </p:cNvSpPr>
          <p:nvPr>
            <p:ph idx="1"/>
          </p:nvPr>
        </p:nvSpPr>
        <p:spPr/>
        <p:txBody>
          <a:bodyPr/>
          <a:lstStyle/>
          <a:p>
            <a:r>
              <a:rPr lang="en-SG" dirty="0" smtClean="0"/>
              <a:t>Since we still </a:t>
            </a:r>
            <a:r>
              <a:rPr lang="en-SG" dirty="0"/>
              <a:t>need consider translation and project operation meanwhile. </a:t>
            </a:r>
            <a:r>
              <a:rPr lang="en-SG" dirty="0" smtClean="0"/>
              <a:t>The matrix to finish all the transformations from WCS to MCS looks like as follows.</a:t>
            </a:r>
          </a:p>
          <a:p>
            <a:pPr marL="0" indent="0">
              <a:buNone/>
            </a:pPr>
            <a:endParaRPr lang="en-SG" dirty="0"/>
          </a:p>
          <a:p>
            <a:pPr marL="0" indent="0">
              <a:buNone/>
            </a:pPr>
            <a:endParaRPr lang="en-SG" dirty="0"/>
          </a:p>
        </p:txBody>
      </p:sp>
      <p:graphicFrame>
        <p:nvGraphicFramePr>
          <p:cNvPr id="4" name="对象 3"/>
          <p:cNvGraphicFramePr>
            <a:graphicFrameLocks noChangeAspect="1"/>
          </p:cNvGraphicFramePr>
          <p:nvPr>
            <p:extLst/>
          </p:nvPr>
        </p:nvGraphicFramePr>
        <p:xfrm>
          <a:off x="4733147" y="3536262"/>
          <a:ext cx="2716213" cy="2147887"/>
        </p:xfrm>
        <a:graphic>
          <a:graphicData uri="http://schemas.openxmlformats.org/presentationml/2006/ole">
            <mc:AlternateContent xmlns:mc="http://schemas.openxmlformats.org/markup-compatibility/2006">
              <mc:Choice xmlns:v="urn:schemas-microsoft-com:vml" Requires="v">
                <p:oleObj spid="_x0000_s10259" name="Equation" r:id="rId3" imgW="1155600" imgH="914400" progId="Equation.DSMT4">
                  <p:embed/>
                </p:oleObj>
              </mc:Choice>
              <mc:Fallback>
                <p:oleObj name="Equation" r:id="rId3" imgW="1155600" imgH="914400" progId="Equation.DSMT4">
                  <p:embed/>
                  <p:pic>
                    <p:nvPicPr>
                      <p:cNvPr id="4" name="对象 3"/>
                      <p:cNvPicPr/>
                      <p:nvPr/>
                    </p:nvPicPr>
                    <p:blipFill>
                      <a:blip r:embed="rId4"/>
                      <a:stretch>
                        <a:fillRect/>
                      </a:stretch>
                    </p:blipFill>
                    <p:spPr>
                      <a:xfrm>
                        <a:off x="4733147" y="3536262"/>
                        <a:ext cx="2716213" cy="2147887"/>
                      </a:xfrm>
                      <a:prstGeom prst="rect">
                        <a:avLst/>
                      </a:prstGeom>
                    </p:spPr>
                  </p:pic>
                </p:oleObj>
              </mc:Fallback>
            </mc:AlternateContent>
          </a:graphicData>
        </a:graphic>
      </p:graphicFrame>
    </p:spTree>
    <p:extLst>
      <p:ext uri="{BB962C8B-B14F-4D97-AF65-F5344CB8AC3E}">
        <p14:creationId xmlns:p14="http://schemas.microsoft.com/office/powerpoint/2010/main" val="3556628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 matrix</a:t>
            </a:r>
          </a:p>
        </p:txBody>
      </p:sp>
      <p:sp>
        <p:nvSpPr>
          <p:cNvPr id="3" name="内容占位符 2"/>
          <p:cNvSpPr>
            <a:spLocks noGrp="1"/>
          </p:cNvSpPr>
          <p:nvPr>
            <p:ph idx="1"/>
          </p:nvPr>
        </p:nvSpPr>
        <p:spPr/>
        <p:txBody>
          <a:bodyPr>
            <a:normAutofit fontScale="92500" lnSpcReduction="20000"/>
          </a:bodyPr>
          <a:lstStyle/>
          <a:p>
            <a:r>
              <a:rPr lang="en-SG" dirty="0" smtClean="0"/>
              <a:t>Let</a:t>
            </a:r>
          </a:p>
          <a:p>
            <a:endParaRPr lang="en-SG" dirty="0"/>
          </a:p>
          <a:p>
            <a:pPr marL="0" indent="0">
              <a:buNone/>
            </a:pPr>
            <a:endParaRPr lang="en-SG" dirty="0" smtClean="0"/>
          </a:p>
          <a:p>
            <a:pPr marL="0" indent="0">
              <a:buNone/>
            </a:pPr>
            <a:endParaRPr lang="en-SG" dirty="0" smtClean="0"/>
          </a:p>
          <a:p>
            <a:pPr marL="0" indent="0">
              <a:buNone/>
            </a:pPr>
            <a:r>
              <a:rPr lang="en-SG" dirty="0" smtClean="0"/>
              <a:t>The above matrix become</a:t>
            </a:r>
          </a:p>
          <a:p>
            <a:pPr marL="0" indent="0">
              <a:buNone/>
            </a:pPr>
            <a:endParaRPr lang="en-SG" dirty="0"/>
          </a:p>
          <a:p>
            <a:pPr marL="0" indent="0">
              <a:buNone/>
            </a:pPr>
            <a:endParaRPr lang="en-SG" dirty="0" smtClean="0"/>
          </a:p>
          <a:p>
            <a:pPr marL="0" indent="0">
              <a:buNone/>
            </a:pPr>
            <a:endParaRPr lang="en-SG" dirty="0"/>
          </a:p>
          <a:p>
            <a:pPr marL="0" indent="0">
              <a:buNone/>
            </a:pPr>
            <a:r>
              <a:rPr lang="en-SG" dirty="0" smtClean="0"/>
              <a:t>T is to transform coordinate components, </a:t>
            </a:r>
            <a:r>
              <a:rPr lang="en-SG" b="1" dirty="0" smtClean="0"/>
              <a:t>o</a:t>
            </a:r>
            <a:r>
              <a:rPr lang="en-SG" dirty="0" smtClean="0"/>
              <a:t> means origin point shifting,</a:t>
            </a:r>
          </a:p>
          <a:p>
            <a:pPr marL="0" indent="0">
              <a:buNone/>
            </a:pPr>
            <a:r>
              <a:rPr lang="en-SG" b="1" dirty="0" smtClean="0"/>
              <a:t>p</a:t>
            </a:r>
            <a:r>
              <a:rPr lang="en-SG" dirty="0" smtClean="0"/>
              <a:t> </a:t>
            </a:r>
            <a:r>
              <a:rPr lang="en-SG" dirty="0"/>
              <a:t>is </a:t>
            </a:r>
            <a:r>
              <a:rPr lang="en-SG" dirty="0" smtClean="0"/>
              <a:t>perspective vector, s </a:t>
            </a:r>
            <a:r>
              <a:rPr lang="en-SG" dirty="0"/>
              <a:t>means </a:t>
            </a:r>
            <a:r>
              <a:rPr lang="en-SG" dirty="0" smtClean="0"/>
              <a:t>perspective shifting </a:t>
            </a:r>
            <a:endParaRPr lang="en-SG" dirty="0"/>
          </a:p>
        </p:txBody>
      </p:sp>
      <p:graphicFrame>
        <p:nvGraphicFramePr>
          <p:cNvPr id="4" name="对象 3"/>
          <p:cNvGraphicFramePr>
            <a:graphicFrameLocks noChangeAspect="1"/>
          </p:cNvGraphicFramePr>
          <p:nvPr>
            <p:extLst/>
          </p:nvPr>
        </p:nvGraphicFramePr>
        <p:xfrm>
          <a:off x="4097548" y="1825625"/>
          <a:ext cx="2716780" cy="1769066"/>
        </p:xfrm>
        <a:graphic>
          <a:graphicData uri="http://schemas.openxmlformats.org/presentationml/2006/ole">
            <mc:AlternateContent xmlns:mc="http://schemas.openxmlformats.org/markup-compatibility/2006">
              <mc:Choice xmlns:v="urn:schemas-microsoft-com:vml" Requires="v">
                <p:oleObj spid="_x0000_s11300" name="Equation" r:id="rId3" imgW="1091880" imgH="711000" progId="Equation.DSMT4">
                  <p:embed/>
                </p:oleObj>
              </mc:Choice>
              <mc:Fallback>
                <p:oleObj name="Equation" r:id="rId3" imgW="1091880" imgH="711000" progId="Equation.DSMT4">
                  <p:embed/>
                  <p:pic>
                    <p:nvPicPr>
                      <p:cNvPr id="4" name="对象 3"/>
                      <p:cNvPicPr/>
                      <p:nvPr/>
                    </p:nvPicPr>
                    <p:blipFill>
                      <a:blip r:embed="rId4"/>
                      <a:stretch>
                        <a:fillRect/>
                      </a:stretch>
                    </p:blipFill>
                    <p:spPr>
                      <a:xfrm>
                        <a:off x="4097548" y="1825625"/>
                        <a:ext cx="2716780" cy="1769066"/>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4840212" y="3729628"/>
          <a:ext cx="1455738" cy="1165225"/>
        </p:xfrm>
        <a:graphic>
          <a:graphicData uri="http://schemas.openxmlformats.org/presentationml/2006/ole">
            <mc:AlternateContent xmlns:mc="http://schemas.openxmlformats.org/markup-compatibility/2006">
              <mc:Choice xmlns:v="urn:schemas-microsoft-com:vml" Requires="v">
                <p:oleObj spid="_x0000_s11301" name="Equation" r:id="rId5" imgW="571320" imgH="457200" progId="Equation.DSMT4">
                  <p:embed/>
                </p:oleObj>
              </mc:Choice>
              <mc:Fallback>
                <p:oleObj name="Equation" r:id="rId5" imgW="571320" imgH="457200" progId="Equation.DSMT4">
                  <p:embed/>
                  <p:pic>
                    <p:nvPicPr>
                      <p:cNvPr id="5" name="对象 4"/>
                      <p:cNvPicPr/>
                      <p:nvPr/>
                    </p:nvPicPr>
                    <p:blipFill>
                      <a:blip r:embed="rId6"/>
                      <a:stretch>
                        <a:fillRect/>
                      </a:stretch>
                    </p:blipFill>
                    <p:spPr>
                      <a:xfrm>
                        <a:off x="4840212" y="3729628"/>
                        <a:ext cx="1455738" cy="1165225"/>
                      </a:xfrm>
                      <a:prstGeom prst="rect">
                        <a:avLst/>
                      </a:prstGeom>
                    </p:spPr>
                  </p:pic>
                </p:oleObj>
              </mc:Fallback>
            </mc:AlternateContent>
          </a:graphicData>
        </a:graphic>
      </p:graphicFrame>
    </p:spTree>
    <p:extLst>
      <p:ext uri="{BB962C8B-B14F-4D97-AF65-F5344CB8AC3E}">
        <p14:creationId xmlns:p14="http://schemas.microsoft.com/office/powerpoint/2010/main" val="176336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a:t>
            </a:r>
          </a:p>
        </p:txBody>
      </p:sp>
      <p:sp>
        <p:nvSpPr>
          <p:cNvPr id="3" name="内容占位符 2"/>
          <p:cNvSpPr>
            <a:spLocks noGrp="1"/>
          </p:cNvSpPr>
          <p:nvPr>
            <p:ph idx="1"/>
          </p:nvPr>
        </p:nvSpPr>
        <p:spPr/>
        <p:txBody>
          <a:bodyPr/>
          <a:lstStyle/>
          <a:p>
            <a:r>
              <a:rPr lang="en-SG" dirty="0" smtClean="0"/>
              <a:t>Actually, for any point under WCS should be transformed to MCS, the final forms looks like</a:t>
            </a:r>
            <a:endParaRPr lang="en-SG" dirty="0"/>
          </a:p>
        </p:txBody>
      </p:sp>
      <p:graphicFrame>
        <p:nvGraphicFramePr>
          <p:cNvPr id="4" name="对象 3"/>
          <p:cNvGraphicFramePr>
            <a:graphicFrameLocks noChangeAspect="1"/>
          </p:cNvGraphicFramePr>
          <p:nvPr>
            <p:extLst/>
          </p:nvPr>
        </p:nvGraphicFramePr>
        <p:xfrm>
          <a:off x="1350273" y="3092420"/>
          <a:ext cx="9596648" cy="2382616"/>
        </p:xfrm>
        <a:graphic>
          <a:graphicData uri="http://schemas.openxmlformats.org/presentationml/2006/ole">
            <mc:AlternateContent xmlns:mc="http://schemas.openxmlformats.org/markup-compatibility/2006">
              <mc:Choice xmlns:v="urn:schemas-microsoft-com:vml" Requires="v">
                <p:oleObj spid="_x0000_s12307" name="Equation" r:id="rId3" imgW="3682800" imgH="914400" progId="Equation.DSMT4">
                  <p:embed/>
                </p:oleObj>
              </mc:Choice>
              <mc:Fallback>
                <p:oleObj name="Equation" r:id="rId3" imgW="3682800" imgH="914400" progId="Equation.DSMT4">
                  <p:embed/>
                  <p:pic>
                    <p:nvPicPr>
                      <p:cNvPr id="4" name="对象 3"/>
                      <p:cNvPicPr/>
                      <p:nvPr/>
                    </p:nvPicPr>
                    <p:blipFill>
                      <a:blip r:embed="rId4"/>
                      <a:stretch>
                        <a:fillRect/>
                      </a:stretch>
                    </p:blipFill>
                    <p:spPr>
                      <a:xfrm>
                        <a:off x="1350273" y="3092420"/>
                        <a:ext cx="9596648" cy="2382616"/>
                      </a:xfrm>
                      <a:prstGeom prst="rect">
                        <a:avLst/>
                      </a:prstGeom>
                    </p:spPr>
                  </p:pic>
                </p:oleObj>
              </mc:Fallback>
            </mc:AlternateContent>
          </a:graphicData>
        </a:graphic>
      </p:graphicFrame>
    </p:spTree>
    <p:extLst>
      <p:ext uri="{BB962C8B-B14F-4D97-AF65-F5344CB8AC3E}">
        <p14:creationId xmlns:p14="http://schemas.microsoft.com/office/powerpoint/2010/main" val="349474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Screen coordinate system (SCS)</a:t>
            </a:r>
            <a:endParaRPr lang="en-SG" dirty="0"/>
          </a:p>
        </p:txBody>
      </p:sp>
      <p:sp>
        <p:nvSpPr>
          <p:cNvPr id="3" name="内容占位符 2"/>
          <p:cNvSpPr>
            <a:spLocks noGrp="1"/>
          </p:cNvSpPr>
          <p:nvPr>
            <p:ph idx="1"/>
          </p:nvPr>
        </p:nvSpPr>
        <p:spPr>
          <a:xfrm>
            <a:off x="838200" y="1825625"/>
            <a:ext cx="6775958" cy="4351338"/>
          </a:xfrm>
        </p:spPr>
        <p:txBody>
          <a:bodyPr>
            <a:normAutofit lnSpcReduction="10000"/>
          </a:bodyPr>
          <a:lstStyle/>
          <a:p>
            <a:r>
              <a:rPr lang="en-SG" dirty="0" smtClean="0"/>
              <a:t>The coordinate system of screen is a 2D Cartesian coordinate system, which origin (0,0) locates at left-upper corner of the screen. The scale of SCS usually depends on the resolution of screen. For example if the revolution of a screen is 1096x1024, which means the X axis extend to right of screen until scale of 1096, and the Y axis extend to bottom of screen until scale of 1024.</a:t>
            </a:r>
          </a:p>
          <a:p>
            <a:r>
              <a:rPr lang="en-SG" dirty="0" smtClean="0"/>
              <a:t>The SCS is mainly used to display correct images on screen device. So it is pixel related. </a:t>
            </a:r>
            <a:endParaRPr lang="en-SG" dirty="0"/>
          </a:p>
        </p:txBody>
      </p:sp>
      <p:sp>
        <p:nvSpPr>
          <p:cNvPr id="4" name="矩形 3"/>
          <p:cNvSpPr/>
          <p:nvPr/>
        </p:nvSpPr>
        <p:spPr>
          <a:xfrm>
            <a:off x="7919049" y="2449902"/>
            <a:ext cx="3881887" cy="254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矩形 6"/>
          <p:cNvSpPr/>
          <p:nvPr/>
        </p:nvSpPr>
        <p:spPr>
          <a:xfrm>
            <a:off x="7782560" y="2357120"/>
            <a:ext cx="4145280" cy="2773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直接箭头连接符 8"/>
          <p:cNvCxnSpPr/>
          <p:nvPr/>
        </p:nvCxnSpPr>
        <p:spPr>
          <a:xfrm flipV="1">
            <a:off x="8087360" y="2631440"/>
            <a:ext cx="2214880"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8087360" y="2651760"/>
            <a:ext cx="0" cy="1645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22606" y="2631440"/>
            <a:ext cx="304892" cy="369332"/>
          </a:xfrm>
          <a:prstGeom prst="rect">
            <a:avLst/>
          </a:prstGeom>
          <a:noFill/>
        </p:spPr>
        <p:txBody>
          <a:bodyPr wrap="none" rtlCol="0">
            <a:spAutoFit/>
          </a:bodyPr>
          <a:lstStyle/>
          <a:p>
            <a:r>
              <a:rPr lang="en-SG" dirty="0" smtClean="0"/>
              <a:t>X</a:t>
            </a:r>
            <a:endParaRPr lang="en-SG" dirty="0"/>
          </a:p>
        </p:txBody>
      </p:sp>
      <p:sp>
        <p:nvSpPr>
          <p:cNvPr id="13" name="文本框 12"/>
          <p:cNvSpPr txBox="1"/>
          <p:nvPr/>
        </p:nvSpPr>
        <p:spPr>
          <a:xfrm>
            <a:off x="8087360" y="4205796"/>
            <a:ext cx="304892" cy="369332"/>
          </a:xfrm>
          <a:prstGeom prst="rect">
            <a:avLst/>
          </a:prstGeom>
          <a:noFill/>
        </p:spPr>
        <p:txBody>
          <a:bodyPr wrap="none" rtlCol="0">
            <a:spAutoFit/>
          </a:bodyPr>
          <a:lstStyle/>
          <a:p>
            <a:r>
              <a:rPr lang="en-SG" dirty="0" smtClean="0"/>
              <a:t>Y</a:t>
            </a:r>
            <a:endParaRPr lang="en-SG" dirty="0"/>
          </a:p>
        </p:txBody>
      </p:sp>
      <p:sp>
        <p:nvSpPr>
          <p:cNvPr id="14" name="文本框 13"/>
          <p:cNvSpPr txBox="1"/>
          <p:nvPr/>
        </p:nvSpPr>
        <p:spPr>
          <a:xfrm>
            <a:off x="8133839" y="2725564"/>
            <a:ext cx="617477" cy="369332"/>
          </a:xfrm>
          <a:prstGeom prst="rect">
            <a:avLst/>
          </a:prstGeom>
          <a:noFill/>
        </p:spPr>
        <p:txBody>
          <a:bodyPr wrap="none" rtlCol="0">
            <a:spAutoFit/>
          </a:bodyPr>
          <a:lstStyle/>
          <a:p>
            <a:r>
              <a:rPr lang="en-SG" dirty="0" smtClean="0"/>
              <a:t>(0,0)</a:t>
            </a:r>
            <a:endParaRPr lang="en-SG" dirty="0"/>
          </a:p>
        </p:txBody>
      </p:sp>
    </p:spTree>
    <p:extLst>
      <p:ext uri="{BB962C8B-B14F-4D97-AF65-F5344CB8AC3E}">
        <p14:creationId xmlns:p14="http://schemas.microsoft.com/office/powerpoint/2010/main" val="3651719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Coordinate system</a:t>
            </a:r>
          </a:p>
        </p:txBody>
      </p:sp>
      <p:sp>
        <p:nvSpPr>
          <p:cNvPr id="3" name="内容占位符 2"/>
          <p:cNvSpPr>
            <a:spLocks noGrp="1"/>
          </p:cNvSpPr>
          <p:nvPr>
            <p:ph idx="1"/>
          </p:nvPr>
        </p:nvSpPr>
        <p:spPr/>
        <p:txBody>
          <a:bodyPr>
            <a:normAutofit/>
          </a:bodyPr>
          <a:lstStyle/>
          <a:p>
            <a:r>
              <a:rPr lang="en-SG" dirty="0" smtClean="0"/>
              <a:t>By default, in most of CAD software, the WCS and MCS are overlapped as you start up the main program.</a:t>
            </a:r>
          </a:p>
          <a:p>
            <a:r>
              <a:rPr lang="en-SG" dirty="0" smtClean="0"/>
              <a:t>Definitely, To </a:t>
            </a:r>
            <a:r>
              <a:rPr lang="en-SG" dirty="0"/>
              <a:t>display correct image of the cad model on screen, we still need </a:t>
            </a:r>
            <a:r>
              <a:rPr lang="en-SG" dirty="0" smtClean="0"/>
              <a:t>some </a:t>
            </a:r>
            <a:r>
              <a:rPr lang="en-SG" dirty="0"/>
              <a:t>transformation operations to make it sense</a:t>
            </a:r>
            <a:r>
              <a:rPr lang="en-SG" dirty="0" smtClean="0"/>
              <a:t>.</a:t>
            </a:r>
          </a:p>
          <a:p>
            <a:r>
              <a:rPr lang="en-SG" dirty="0" smtClean="0"/>
              <a:t>From the view of user, the inputted geometrical elements will firstly transform to </a:t>
            </a:r>
            <a:r>
              <a:rPr lang="en-US" dirty="0" smtClean="0"/>
              <a:t>uniforms under MCS, then through display converting package developed by CAD software provider, all </a:t>
            </a:r>
            <a:r>
              <a:rPr lang="en-US" altLang="zh-CN" dirty="0" smtClean="0"/>
              <a:t>3D geometrical items will be shown on the 2D screen</a:t>
            </a:r>
            <a:r>
              <a:rPr lang="en-US" altLang="zh-CN" smtClean="0"/>
              <a:t>. </a:t>
            </a:r>
            <a:endParaRPr lang="en-SG" dirty="0"/>
          </a:p>
        </p:txBody>
      </p:sp>
    </p:spTree>
    <p:extLst>
      <p:ext uri="{BB962C8B-B14F-4D97-AF65-F5344CB8AC3E}">
        <p14:creationId xmlns:p14="http://schemas.microsoft.com/office/powerpoint/2010/main" val="977069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CAD data exchange and storage</a:t>
            </a:r>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325914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CAD data exchange and storage</a:t>
            </a:r>
            <a:endParaRPr lang="en-SG" dirty="0"/>
          </a:p>
        </p:txBody>
      </p:sp>
      <p:sp>
        <p:nvSpPr>
          <p:cNvPr id="3" name="内容占位符 2"/>
          <p:cNvSpPr>
            <a:spLocks noGrp="1"/>
          </p:cNvSpPr>
          <p:nvPr>
            <p:ph idx="1"/>
          </p:nvPr>
        </p:nvSpPr>
        <p:spPr/>
        <p:txBody>
          <a:bodyPr/>
          <a:lstStyle/>
          <a:p>
            <a:r>
              <a:rPr lang="en-SG" dirty="0" smtClean="0"/>
              <a:t>Graphic standard</a:t>
            </a:r>
          </a:p>
          <a:p>
            <a:r>
              <a:rPr lang="en-SG" dirty="0" smtClean="0"/>
              <a:t>Data storage</a:t>
            </a:r>
            <a:endParaRPr lang="en-SG" dirty="0"/>
          </a:p>
        </p:txBody>
      </p:sp>
    </p:spTree>
    <p:extLst>
      <p:ext uri="{BB962C8B-B14F-4D97-AF65-F5344CB8AC3E}">
        <p14:creationId xmlns:p14="http://schemas.microsoft.com/office/powerpoint/2010/main" val="1612071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Geometric Modelling</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4194142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curve</a:t>
            </a:r>
            <a:endParaRPr lang="en-SG" dirty="0"/>
          </a:p>
        </p:txBody>
      </p:sp>
      <p:sp>
        <p:nvSpPr>
          <p:cNvPr id="3" name="内容占位符 2"/>
          <p:cNvSpPr>
            <a:spLocks noGrp="1"/>
          </p:cNvSpPr>
          <p:nvPr>
            <p:ph idx="1"/>
          </p:nvPr>
        </p:nvSpPr>
        <p:spPr/>
        <p:txBody>
          <a:bodyPr/>
          <a:lstStyle/>
          <a:p>
            <a:r>
              <a:rPr lang="en-SG" dirty="0" smtClean="0"/>
              <a:t>Standard mathematic curves</a:t>
            </a:r>
          </a:p>
          <a:p>
            <a:r>
              <a:rPr lang="en-SG" dirty="0" smtClean="0"/>
              <a:t>Bezier curves</a:t>
            </a:r>
          </a:p>
          <a:p>
            <a:r>
              <a:rPr lang="en-SG" dirty="0" smtClean="0"/>
              <a:t>B-spline curves</a:t>
            </a:r>
          </a:p>
          <a:p>
            <a:r>
              <a:rPr lang="en-SG" dirty="0" smtClean="0"/>
              <a:t>Parameterized curves</a:t>
            </a:r>
          </a:p>
          <a:p>
            <a:r>
              <a:rPr lang="en-SG" dirty="0" smtClean="0"/>
              <a:t>Wire frame modelling</a:t>
            </a:r>
          </a:p>
          <a:p>
            <a:endParaRPr lang="en-SG" dirty="0"/>
          </a:p>
        </p:txBody>
      </p:sp>
    </p:spTree>
    <p:extLst>
      <p:ext uri="{BB962C8B-B14F-4D97-AF65-F5344CB8AC3E}">
        <p14:creationId xmlns:p14="http://schemas.microsoft.com/office/powerpoint/2010/main" val="4172222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Scope of CAD/CAM</a:t>
            </a:r>
            <a:endParaRPr lang="en-SG" dirty="0"/>
          </a:p>
        </p:txBody>
      </p:sp>
      <p:pic>
        <p:nvPicPr>
          <p:cNvPr id="4" name="内容占位符 3"/>
          <p:cNvPicPr>
            <a:picLocks noGrp="1" noChangeAspect="1"/>
          </p:cNvPicPr>
          <p:nvPr>
            <p:ph idx="1"/>
          </p:nvPr>
        </p:nvPicPr>
        <p:blipFill>
          <a:blip r:embed="rId2"/>
          <a:stretch>
            <a:fillRect/>
          </a:stretch>
        </p:blipFill>
        <p:spPr>
          <a:xfrm>
            <a:off x="2153481" y="2320506"/>
            <a:ext cx="7547444" cy="3217651"/>
          </a:xfrm>
          <a:prstGeom prst="rect">
            <a:avLst/>
          </a:prstGeom>
        </p:spPr>
      </p:pic>
    </p:spTree>
    <p:extLst>
      <p:ext uri="{BB962C8B-B14F-4D97-AF65-F5344CB8AC3E}">
        <p14:creationId xmlns:p14="http://schemas.microsoft.com/office/powerpoint/2010/main" val="212002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surface</a:t>
            </a:r>
            <a:endParaRPr lang="en-SG" dirty="0"/>
          </a:p>
        </p:txBody>
      </p:sp>
      <p:sp>
        <p:nvSpPr>
          <p:cNvPr id="3" name="内容占位符 2"/>
          <p:cNvSpPr>
            <a:spLocks noGrp="1"/>
          </p:cNvSpPr>
          <p:nvPr>
            <p:ph idx="1"/>
          </p:nvPr>
        </p:nvSpPr>
        <p:spPr/>
        <p:txBody>
          <a:bodyPr/>
          <a:lstStyle/>
          <a:p>
            <a:r>
              <a:rPr lang="en-SG" dirty="0" smtClean="0"/>
              <a:t>Ruled surfaces</a:t>
            </a:r>
          </a:p>
          <a:p>
            <a:r>
              <a:rPr lang="en-SG" dirty="0" smtClean="0"/>
              <a:t>Other standard mathematical surfaces</a:t>
            </a:r>
          </a:p>
          <a:p>
            <a:r>
              <a:rPr lang="en-SG" dirty="0" smtClean="0"/>
              <a:t>NURBS</a:t>
            </a:r>
          </a:p>
          <a:p>
            <a:r>
              <a:rPr lang="en-SG" dirty="0" smtClean="0"/>
              <a:t>Surface modelling</a:t>
            </a:r>
            <a:endParaRPr lang="en-SG" dirty="0"/>
          </a:p>
        </p:txBody>
      </p:sp>
    </p:spTree>
    <p:extLst>
      <p:ext uri="{BB962C8B-B14F-4D97-AF65-F5344CB8AC3E}">
        <p14:creationId xmlns:p14="http://schemas.microsoft.com/office/powerpoint/2010/main" val="995354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CSG</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1997754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Constructive solid </a:t>
            </a:r>
            <a:r>
              <a:rPr lang="en-SG" dirty="0" smtClean="0"/>
              <a:t>geometry (CSG)</a:t>
            </a:r>
            <a:endParaRPr lang="en-SG" dirty="0"/>
          </a:p>
        </p:txBody>
      </p:sp>
      <p:sp>
        <p:nvSpPr>
          <p:cNvPr id="3" name="内容占位符 2"/>
          <p:cNvSpPr>
            <a:spLocks noGrp="1"/>
          </p:cNvSpPr>
          <p:nvPr>
            <p:ph idx="1"/>
          </p:nvPr>
        </p:nvSpPr>
        <p:spPr>
          <a:xfrm>
            <a:off x="838199" y="1825625"/>
            <a:ext cx="9522125" cy="4351338"/>
          </a:xfrm>
        </p:spPr>
        <p:txBody>
          <a:bodyPr>
            <a:normAutofit/>
          </a:bodyPr>
          <a:lstStyle/>
          <a:p>
            <a:r>
              <a:rPr lang="en-SG" dirty="0" smtClean="0"/>
              <a:t>CSG is one of a fundamental theories of varies 3D modelling CAD system.</a:t>
            </a:r>
          </a:p>
          <a:p>
            <a:r>
              <a:rPr lang="en-SG" dirty="0" smtClean="0"/>
              <a:t>Boolean </a:t>
            </a:r>
            <a:r>
              <a:rPr lang="en-SG" dirty="0"/>
              <a:t>operations </a:t>
            </a:r>
            <a:r>
              <a:rPr lang="en-SG" dirty="0" smtClean="0"/>
              <a:t>of multi-bodies</a:t>
            </a:r>
          </a:p>
          <a:p>
            <a:pPr lvl="1"/>
            <a:r>
              <a:rPr lang="en-US" dirty="0" smtClean="0"/>
              <a:t>One of ideas in CSG is that some algebraic calculations can be performed between two bodies.</a:t>
            </a:r>
          </a:p>
          <a:p>
            <a:pPr lvl="1"/>
            <a:r>
              <a:rPr lang="en-SG" dirty="0" smtClean="0"/>
              <a:t>There are three basic Boolean operations of bodies, which are named </a:t>
            </a:r>
            <a:r>
              <a:rPr lang="en-SG" b="1" dirty="0" smtClean="0"/>
              <a:t>unite</a:t>
            </a:r>
            <a:r>
              <a:rPr lang="en-SG" dirty="0" smtClean="0"/>
              <a:t>, </a:t>
            </a:r>
            <a:r>
              <a:rPr lang="en-SG" b="1" dirty="0" smtClean="0"/>
              <a:t>difference</a:t>
            </a:r>
            <a:r>
              <a:rPr lang="en-SG" dirty="0" smtClean="0"/>
              <a:t> and </a:t>
            </a:r>
            <a:r>
              <a:rPr lang="en-SG" b="1" dirty="0" smtClean="0"/>
              <a:t>intersect</a:t>
            </a:r>
            <a:r>
              <a:rPr lang="en-SG" dirty="0" smtClean="0"/>
              <a:t>, derived from set theory. However, in </a:t>
            </a:r>
            <a:r>
              <a:rPr lang="en-SG" dirty="0" err="1" smtClean="0"/>
              <a:t>Solidworks</a:t>
            </a:r>
            <a:r>
              <a:rPr lang="en-SG" dirty="0" smtClean="0"/>
              <a:t>, they are called </a:t>
            </a:r>
            <a:r>
              <a:rPr lang="en-SG" b="1" dirty="0" smtClean="0"/>
              <a:t>add</a:t>
            </a:r>
            <a:r>
              <a:rPr lang="en-SG" dirty="0" smtClean="0"/>
              <a:t>, </a:t>
            </a:r>
            <a:r>
              <a:rPr lang="en-SG" b="1" dirty="0" smtClean="0"/>
              <a:t>subtract</a:t>
            </a:r>
            <a:r>
              <a:rPr lang="en-SG" dirty="0" smtClean="0"/>
              <a:t> and </a:t>
            </a:r>
            <a:r>
              <a:rPr lang="en-SG" b="1" dirty="0" smtClean="0"/>
              <a:t>common</a:t>
            </a:r>
            <a:r>
              <a:rPr lang="en-SG" dirty="0" smtClean="0"/>
              <a:t>, respectively.</a:t>
            </a:r>
          </a:p>
          <a:p>
            <a:pPr lvl="1"/>
            <a:r>
              <a:rPr lang="en-US" dirty="0"/>
              <a:t>Through Boolean operations one can take uses of several bodies to generate a new body</a:t>
            </a:r>
            <a:r>
              <a:rPr lang="en-US" dirty="0" smtClean="0"/>
              <a:t>.</a:t>
            </a:r>
            <a:endParaRPr lang="en-US" dirty="0"/>
          </a:p>
        </p:txBody>
      </p:sp>
    </p:spTree>
    <p:extLst>
      <p:ext uri="{BB962C8B-B14F-4D97-AF65-F5344CB8AC3E}">
        <p14:creationId xmlns:p14="http://schemas.microsoft.com/office/powerpoint/2010/main" val="4278041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set theory</a:t>
            </a:r>
            <a:endParaRPr lang="en-SG" dirty="0"/>
          </a:p>
        </p:txBody>
      </p:sp>
      <p:sp>
        <p:nvSpPr>
          <p:cNvPr id="3" name="内容占位符 2"/>
          <p:cNvSpPr>
            <a:spLocks noGrp="1"/>
          </p:cNvSpPr>
          <p:nvPr>
            <p:ph idx="1"/>
          </p:nvPr>
        </p:nvSpPr>
        <p:spPr>
          <a:xfrm>
            <a:off x="838200" y="1825625"/>
            <a:ext cx="10515600" cy="822684"/>
          </a:xfrm>
        </p:spPr>
        <p:txBody>
          <a:bodyPr/>
          <a:lstStyle/>
          <a:p>
            <a:r>
              <a:rPr lang="en-SG" dirty="0" smtClean="0"/>
              <a:t>In set theory, we have</a:t>
            </a:r>
            <a:endParaRPr lang="en-SG" dirty="0"/>
          </a:p>
        </p:txBody>
      </p:sp>
      <p:pic>
        <p:nvPicPr>
          <p:cNvPr id="4" name="图片 3"/>
          <p:cNvPicPr>
            <a:picLocks noChangeAspect="1"/>
          </p:cNvPicPr>
          <p:nvPr/>
        </p:nvPicPr>
        <p:blipFill>
          <a:blip r:embed="rId3"/>
          <a:stretch>
            <a:fillRect/>
          </a:stretch>
        </p:blipFill>
        <p:spPr>
          <a:xfrm>
            <a:off x="849702" y="2648309"/>
            <a:ext cx="2909259" cy="2122437"/>
          </a:xfrm>
          <a:prstGeom prst="rect">
            <a:avLst/>
          </a:prstGeom>
        </p:spPr>
      </p:pic>
      <p:pic>
        <p:nvPicPr>
          <p:cNvPr id="5" name="图片 4"/>
          <p:cNvPicPr>
            <a:picLocks noChangeAspect="1"/>
          </p:cNvPicPr>
          <p:nvPr/>
        </p:nvPicPr>
        <p:blipFill>
          <a:blip r:embed="rId4"/>
          <a:stretch>
            <a:fillRect/>
          </a:stretch>
        </p:blipFill>
        <p:spPr>
          <a:xfrm>
            <a:off x="8454606" y="2648309"/>
            <a:ext cx="2899194" cy="2115093"/>
          </a:xfrm>
          <a:prstGeom prst="rect">
            <a:avLst/>
          </a:prstGeom>
        </p:spPr>
      </p:pic>
      <p:pic>
        <p:nvPicPr>
          <p:cNvPr id="6" name="图片 5"/>
          <p:cNvPicPr>
            <a:picLocks noChangeAspect="1"/>
          </p:cNvPicPr>
          <p:nvPr/>
        </p:nvPicPr>
        <p:blipFill>
          <a:blip r:embed="rId5"/>
          <a:stretch>
            <a:fillRect/>
          </a:stretch>
        </p:blipFill>
        <p:spPr>
          <a:xfrm>
            <a:off x="4656468" y="2654604"/>
            <a:ext cx="2900631" cy="2116142"/>
          </a:xfrm>
          <a:prstGeom prst="rect">
            <a:avLst/>
          </a:prstGeom>
        </p:spPr>
      </p:pic>
      <p:graphicFrame>
        <p:nvGraphicFramePr>
          <p:cNvPr id="7" name="对象 6"/>
          <p:cNvGraphicFramePr>
            <a:graphicFrameLocks noChangeAspect="1"/>
          </p:cNvGraphicFramePr>
          <p:nvPr>
            <p:extLst/>
          </p:nvPr>
        </p:nvGraphicFramePr>
        <p:xfrm>
          <a:off x="1531968" y="5031327"/>
          <a:ext cx="963613" cy="379412"/>
        </p:xfrm>
        <a:graphic>
          <a:graphicData uri="http://schemas.openxmlformats.org/presentationml/2006/ole">
            <mc:AlternateContent xmlns:mc="http://schemas.openxmlformats.org/markup-compatibility/2006">
              <mc:Choice xmlns:v="urn:schemas-microsoft-com:vml" Requires="v">
                <p:oleObj spid="_x0000_s8248" name="Equation" r:id="rId6" imgW="419040" imgH="164880" progId="Equation.DSMT4">
                  <p:embed/>
                </p:oleObj>
              </mc:Choice>
              <mc:Fallback>
                <p:oleObj name="Equation" r:id="rId6" imgW="419040" imgH="164880" progId="Equation.DSMT4">
                  <p:embed/>
                  <p:pic>
                    <p:nvPicPr>
                      <p:cNvPr id="7" name="对象 6"/>
                      <p:cNvPicPr/>
                      <p:nvPr/>
                    </p:nvPicPr>
                    <p:blipFill>
                      <a:blip r:embed="rId7"/>
                      <a:stretch>
                        <a:fillRect/>
                      </a:stretch>
                    </p:blipFill>
                    <p:spPr>
                      <a:xfrm>
                        <a:off x="1531968" y="5031327"/>
                        <a:ext cx="963613" cy="379412"/>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5657326" y="5028441"/>
          <a:ext cx="877347" cy="382298"/>
        </p:xfrm>
        <a:graphic>
          <a:graphicData uri="http://schemas.openxmlformats.org/presentationml/2006/ole">
            <mc:AlternateContent xmlns:mc="http://schemas.openxmlformats.org/markup-compatibility/2006">
              <mc:Choice xmlns:v="urn:schemas-microsoft-com:vml" Requires="v">
                <p:oleObj spid="_x0000_s8249" name="Equation" r:id="rId8" imgW="380880" imgH="164880" progId="Equation.DSMT4">
                  <p:embed/>
                </p:oleObj>
              </mc:Choice>
              <mc:Fallback>
                <p:oleObj name="Equation" r:id="rId8" imgW="380880" imgH="164880" progId="Equation.DSMT4">
                  <p:embed/>
                  <p:pic>
                    <p:nvPicPr>
                      <p:cNvPr id="8" name="对象 7"/>
                      <p:cNvPicPr/>
                      <p:nvPr/>
                    </p:nvPicPr>
                    <p:blipFill>
                      <a:blip r:embed="rId9"/>
                      <a:stretch>
                        <a:fillRect/>
                      </a:stretch>
                    </p:blipFill>
                    <p:spPr>
                      <a:xfrm>
                        <a:off x="5657326" y="5028441"/>
                        <a:ext cx="877347" cy="382298"/>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9240231" y="5031327"/>
          <a:ext cx="1327943" cy="379412"/>
        </p:xfrm>
        <a:graphic>
          <a:graphicData uri="http://schemas.openxmlformats.org/presentationml/2006/ole">
            <mc:AlternateContent xmlns:mc="http://schemas.openxmlformats.org/markup-compatibility/2006">
              <mc:Choice xmlns:v="urn:schemas-microsoft-com:vml" Requires="v">
                <p:oleObj spid="_x0000_s8250" name="Equation" r:id="rId10" imgW="419040" imgH="164880" progId="Equation.DSMT4">
                  <p:embed/>
                </p:oleObj>
              </mc:Choice>
              <mc:Fallback>
                <p:oleObj name="Equation" r:id="rId10" imgW="419040" imgH="164880" progId="Equation.DSMT4">
                  <p:embed/>
                  <p:pic>
                    <p:nvPicPr>
                      <p:cNvPr id="9" name="对象 8"/>
                      <p:cNvPicPr/>
                      <p:nvPr/>
                    </p:nvPicPr>
                    <p:blipFill>
                      <a:blip r:embed="rId11"/>
                      <a:stretch>
                        <a:fillRect/>
                      </a:stretch>
                    </p:blipFill>
                    <p:spPr>
                      <a:xfrm>
                        <a:off x="9240231" y="5031327"/>
                        <a:ext cx="1327943" cy="379412"/>
                      </a:xfrm>
                      <a:prstGeom prst="rect">
                        <a:avLst/>
                      </a:prstGeom>
                    </p:spPr>
                  </p:pic>
                </p:oleObj>
              </mc:Fallback>
            </mc:AlternateContent>
          </a:graphicData>
        </a:graphic>
      </p:graphicFrame>
    </p:spTree>
    <p:extLst>
      <p:ext uri="{BB962C8B-B14F-4D97-AF65-F5344CB8AC3E}">
        <p14:creationId xmlns:p14="http://schemas.microsoft.com/office/powerpoint/2010/main" val="2118314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Boolean operations of multi-bodies</a:t>
            </a:r>
          </a:p>
        </p:txBody>
      </p:sp>
      <p:sp>
        <p:nvSpPr>
          <p:cNvPr id="3" name="内容占位符 2"/>
          <p:cNvSpPr>
            <a:spLocks noGrp="1"/>
          </p:cNvSpPr>
          <p:nvPr>
            <p:ph idx="1"/>
          </p:nvPr>
        </p:nvSpPr>
        <p:spPr>
          <a:xfrm>
            <a:off x="838200" y="1825625"/>
            <a:ext cx="6088811" cy="4351338"/>
          </a:xfrm>
        </p:spPr>
        <p:txBody>
          <a:bodyPr/>
          <a:lstStyle/>
          <a:p>
            <a:pPr>
              <a:lnSpc>
                <a:spcPct val="80000"/>
              </a:lnSpc>
            </a:pPr>
            <a:r>
              <a:rPr lang="en-SG" altLang="zh-CN" dirty="0"/>
              <a:t>Target: The body with the finished geometry is called the target</a:t>
            </a:r>
            <a:r>
              <a:rPr lang="en-SG" altLang="zh-CN" dirty="0" smtClean="0"/>
              <a:t>;</a:t>
            </a:r>
          </a:p>
          <a:p>
            <a:pPr>
              <a:lnSpc>
                <a:spcPct val="80000"/>
              </a:lnSpc>
            </a:pPr>
            <a:endParaRPr lang="en-SG" altLang="zh-CN" dirty="0"/>
          </a:p>
          <a:p>
            <a:pPr>
              <a:lnSpc>
                <a:spcPct val="80000"/>
              </a:lnSpc>
            </a:pPr>
            <a:r>
              <a:rPr lang="en-SG" altLang="zh-CN" dirty="0"/>
              <a:t>Tool: The body used to create or edit the shape is called the tool.</a:t>
            </a:r>
            <a:endParaRPr lang="zh-CN" altLang="en-US" dirty="0"/>
          </a:p>
          <a:p>
            <a:pPr marL="0" indent="0">
              <a:buNone/>
            </a:pPr>
            <a:endParaRPr lang="en-SG" dirty="0"/>
          </a:p>
        </p:txBody>
      </p:sp>
      <p:pic>
        <p:nvPicPr>
          <p:cNvPr id="4" name="图片 3"/>
          <p:cNvPicPr>
            <a:picLocks noChangeAspect="1"/>
          </p:cNvPicPr>
          <p:nvPr/>
        </p:nvPicPr>
        <p:blipFill>
          <a:blip r:embed="rId2"/>
          <a:stretch>
            <a:fillRect/>
          </a:stretch>
        </p:blipFill>
        <p:spPr>
          <a:xfrm>
            <a:off x="7694762" y="1325781"/>
            <a:ext cx="3659038" cy="5333065"/>
          </a:xfrm>
          <a:prstGeom prst="rect">
            <a:avLst/>
          </a:prstGeom>
        </p:spPr>
      </p:pic>
    </p:spTree>
    <p:extLst>
      <p:ext uri="{BB962C8B-B14F-4D97-AF65-F5344CB8AC3E}">
        <p14:creationId xmlns:p14="http://schemas.microsoft.com/office/powerpoint/2010/main" val="2904091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logic with binary tree</a:t>
            </a:r>
            <a:endParaRPr lang="en-SG" dirty="0"/>
          </a:p>
        </p:txBody>
      </p:sp>
      <p:sp>
        <p:nvSpPr>
          <p:cNvPr id="3" name="内容占位符 2"/>
          <p:cNvSpPr>
            <a:spLocks noGrp="1"/>
          </p:cNvSpPr>
          <p:nvPr>
            <p:ph idx="1"/>
          </p:nvPr>
        </p:nvSpPr>
        <p:spPr>
          <a:xfrm>
            <a:off x="838200" y="1825625"/>
            <a:ext cx="5312434" cy="4351338"/>
          </a:xfrm>
        </p:spPr>
        <p:txBody>
          <a:bodyPr>
            <a:normAutofit/>
          </a:bodyPr>
          <a:lstStyle/>
          <a:p>
            <a:r>
              <a:rPr lang="en-SG" dirty="0" smtClean="0"/>
              <a:t>A binary tree structure is usually used to store the basic bodies one lead nodes, the operations on the internal nodes, and the final body on the root node.</a:t>
            </a:r>
            <a:endParaRPr lang="en-SG" dirty="0"/>
          </a:p>
        </p:txBody>
      </p:sp>
      <p:pic>
        <p:nvPicPr>
          <p:cNvPr id="4" name="图片 3"/>
          <p:cNvPicPr>
            <a:picLocks noChangeAspect="1"/>
          </p:cNvPicPr>
          <p:nvPr/>
        </p:nvPicPr>
        <p:blipFill>
          <a:blip r:embed="rId2"/>
          <a:stretch>
            <a:fillRect/>
          </a:stretch>
        </p:blipFill>
        <p:spPr>
          <a:xfrm>
            <a:off x="6732198" y="1825626"/>
            <a:ext cx="4682725" cy="4152016"/>
          </a:xfrm>
          <a:prstGeom prst="rect">
            <a:avLst/>
          </a:prstGeom>
        </p:spPr>
      </p:pic>
    </p:spTree>
    <p:extLst>
      <p:ext uri="{BB962C8B-B14F-4D97-AF65-F5344CB8AC3E}">
        <p14:creationId xmlns:p14="http://schemas.microsoft.com/office/powerpoint/2010/main" val="3669698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methods to create 3D models</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4119732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Primitive method</a:t>
            </a:r>
          </a:p>
        </p:txBody>
      </p:sp>
      <p:sp>
        <p:nvSpPr>
          <p:cNvPr id="3" name="内容占位符 2"/>
          <p:cNvSpPr>
            <a:spLocks noGrp="1"/>
          </p:cNvSpPr>
          <p:nvPr>
            <p:ph idx="1"/>
          </p:nvPr>
        </p:nvSpPr>
        <p:spPr>
          <a:xfrm>
            <a:off x="838200" y="1825625"/>
            <a:ext cx="7788215" cy="4351338"/>
          </a:xfrm>
        </p:spPr>
        <p:txBody>
          <a:bodyPr>
            <a:normAutofit/>
          </a:bodyPr>
          <a:lstStyle/>
          <a:p>
            <a:pPr marL="457200" lvl="1" indent="0">
              <a:buNone/>
            </a:pPr>
            <a:r>
              <a:rPr lang="en-SG" sz="2800" dirty="0" smtClean="0"/>
              <a:t>In the method, any 3D model was divided into several simple, basic, standard of items, such as blocks, cylinders, spheres, cones, etc. which usually integrated in CAD system as a standard body. Through these, user can decide how to combine different of them together to construct a new model, then using Boolean operations to get the final result. </a:t>
            </a:r>
          </a:p>
        </p:txBody>
      </p:sp>
      <p:pic>
        <p:nvPicPr>
          <p:cNvPr id="4" name="图片 3"/>
          <p:cNvPicPr>
            <a:picLocks noChangeAspect="1"/>
          </p:cNvPicPr>
          <p:nvPr/>
        </p:nvPicPr>
        <p:blipFill>
          <a:blip r:embed="rId2"/>
          <a:stretch>
            <a:fillRect/>
          </a:stretch>
        </p:blipFill>
        <p:spPr>
          <a:xfrm>
            <a:off x="9451992" y="2753455"/>
            <a:ext cx="1638384" cy="2495678"/>
          </a:xfrm>
          <a:prstGeom prst="rect">
            <a:avLst/>
          </a:prstGeom>
        </p:spPr>
      </p:pic>
    </p:spTree>
    <p:extLst>
      <p:ext uri="{BB962C8B-B14F-4D97-AF65-F5344CB8AC3E}">
        <p14:creationId xmlns:p14="http://schemas.microsoft.com/office/powerpoint/2010/main" val="3271865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Feature method</a:t>
            </a:r>
          </a:p>
        </p:txBody>
      </p:sp>
      <p:sp>
        <p:nvSpPr>
          <p:cNvPr id="3" name="内容占位符 2"/>
          <p:cNvSpPr>
            <a:spLocks noGrp="1"/>
          </p:cNvSpPr>
          <p:nvPr>
            <p:ph idx="1"/>
          </p:nvPr>
        </p:nvSpPr>
        <p:spPr>
          <a:xfrm>
            <a:off x="838200" y="1825625"/>
            <a:ext cx="7253377" cy="4351338"/>
          </a:xfrm>
        </p:spPr>
        <p:txBody>
          <a:bodyPr>
            <a:normAutofit/>
          </a:bodyPr>
          <a:lstStyle/>
          <a:p>
            <a:pPr marL="457200" lvl="1" indent="0">
              <a:buNone/>
            </a:pPr>
            <a:r>
              <a:rPr lang="en-SG" sz="2800" dirty="0" smtClean="0"/>
              <a:t>Let user to utilize some predefined feature generating instruments, like groove, hole, slot, boss, pad, etc. to simulate a real manufacturing process to create some structure from a simple basic body.</a:t>
            </a:r>
          </a:p>
        </p:txBody>
      </p:sp>
      <p:pic>
        <p:nvPicPr>
          <p:cNvPr id="4" name="图片 3"/>
          <p:cNvPicPr>
            <a:picLocks noChangeAspect="1"/>
          </p:cNvPicPr>
          <p:nvPr/>
        </p:nvPicPr>
        <p:blipFill>
          <a:blip r:embed="rId2"/>
          <a:stretch>
            <a:fillRect/>
          </a:stretch>
        </p:blipFill>
        <p:spPr>
          <a:xfrm>
            <a:off x="9343389" y="2600567"/>
            <a:ext cx="1441524" cy="2260716"/>
          </a:xfrm>
          <a:prstGeom prst="rect">
            <a:avLst/>
          </a:prstGeom>
        </p:spPr>
      </p:pic>
    </p:spTree>
    <p:extLst>
      <p:ext uri="{BB962C8B-B14F-4D97-AF65-F5344CB8AC3E}">
        <p14:creationId xmlns:p14="http://schemas.microsoft.com/office/powerpoint/2010/main" val="3537584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 method</a:t>
            </a:r>
          </a:p>
        </p:txBody>
      </p:sp>
      <p:sp>
        <p:nvSpPr>
          <p:cNvPr id="3" name="内容占位符 2"/>
          <p:cNvSpPr>
            <a:spLocks noGrp="1"/>
          </p:cNvSpPr>
          <p:nvPr>
            <p:ph idx="1"/>
          </p:nvPr>
        </p:nvSpPr>
        <p:spPr>
          <a:xfrm>
            <a:off x="838200" y="1825625"/>
            <a:ext cx="6977332" cy="4351338"/>
          </a:xfrm>
        </p:spPr>
        <p:txBody>
          <a:bodyPr/>
          <a:lstStyle/>
          <a:p>
            <a:pPr marL="457200" lvl="1" indent="0">
              <a:buNone/>
            </a:pPr>
            <a:r>
              <a:rPr lang="en-US" dirty="0" smtClean="0"/>
              <a:t>The main idea of this approach is to create 3D body by 2D sketch. Taking use of extrusion, revolution algorithms, in addition some of basic </a:t>
            </a:r>
            <a:r>
              <a:rPr lang="en-SG" dirty="0" smtClean="0"/>
              <a:t>Boolean operations, use can create a very complex 3D structures.</a:t>
            </a:r>
          </a:p>
          <a:p>
            <a:pPr marL="457200" lvl="1" indent="0">
              <a:buNone/>
            </a:pPr>
            <a:r>
              <a:rPr lang="en-SG" dirty="0" smtClean="0"/>
              <a:t>This method is the most popular way used by most of commercial CAD </a:t>
            </a:r>
            <a:r>
              <a:rPr lang="en-SG" dirty="0" err="1" smtClean="0"/>
              <a:t>softwares</a:t>
            </a:r>
            <a:r>
              <a:rPr lang="en-SG" dirty="0" smtClean="0"/>
              <a:t> including </a:t>
            </a:r>
            <a:r>
              <a:rPr lang="en-SG" dirty="0" err="1" smtClean="0"/>
              <a:t>Solidworks</a:t>
            </a:r>
            <a:r>
              <a:rPr lang="en-SG" dirty="0" smtClean="0"/>
              <a:t>.</a:t>
            </a:r>
            <a:endParaRPr lang="en-SG" dirty="0"/>
          </a:p>
        </p:txBody>
      </p:sp>
      <p:pic>
        <p:nvPicPr>
          <p:cNvPr id="4" name="图片 3"/>
          <p:cNvPicPr>
            <a:picLocks noChangeAspect="1"/>
          </p:cNvPicPr>
          <p:nvPr/>
        </p:nvPicPr>
        <p:blipFill>
          <a:blip r:embed="rId2"/>
          <a:stretch>
            <a:fillRect/>
          </a:stretch>
        </p:blipFill>
        <p:spPr>
          <a:xfrm>
            <a:off x="8830082" y="2311879"/>
            <a:ext cx="2271073" cy="2640186"/>
          </a:xfrm>
          <a:prstGeom prst="rect">
            <a:avLst/>
          </a:prstGeom>
        </p:spPr>
      </p:pic>
    </p:spTree>
    <p:extLst>
      <p:ext uri="{BB962C8B-B14F-4D97-AF65-F5344CB8AC3E}">
        <p14:creationId xmlns:p14="http://schemas.microsoft.com/office/powerpoint/2010/main" val="460999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CAD/CAM system</a:t>
            </a:r>
            <a:endParaRPr lang="en-SG" dirty="0"/>
          </a:p>
        </p:txBody>
      </p:sp>
      <p:sp>
        <p:nvSpPr>
          <p:cNvPr id="3" name="内容占位符 2"/>
          <p:cNvSpPr>
            <a:spLocks noGrp="1"/>
          </p:cNvSpPr>
          <p:nvPr>
            <p:ph idx="1"/>
          </p:nvPr>
        </p:nvSpPr>
        <p:spPr/>
        <p:txBody>
          <a:bodyPr/>
          <a:lstStyle/>
          <a:p>
            <a:r>
              <a:rPr lang="en-US" dirty="0" smtClean="0"/>
              <a:t>Today, almost all the CAD/CAM software systems are interactive. To use this kind of system well, one, </a:t>
            </a:r>
            <a:r>
              <a:rPr lang="en-US" dirty="0"/>
              <a:t>as a designer or </a:t>
            </a:r>
            <a:r>
              <a:rPr lang="en-US" dirty="0" smtClean="0"/>
              <a:t>user, should know of how these systems work and how to set or get information with CAD/CAM system through GUI(Graphics User Interface)</a:t>
            </a:r>
          </a:p>
          <a:p>
            <a:endParaRPr lang="en-SG" dirty="0"/>
          </a:p>
        </p:txBody>
      </p:sp>
    </p:spTree>
    <p:extLst>
      <p:ext uri="{BB962C8B-B14F-4D97-AF65-F5344CB8AC3E}">
        <p14:creationId xmlns:p14="http://schemas.microsoft.com/office/powerpoint/2010/main" val="3627894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Sketch method</a:t>
            </a:r>
          </a:p>
        </p:txBody>
      </p:sp>
      <p:sp>
        <p:nvSpPr>
          <p:cNvPr id="3" name="内容占位符 2"/>
          <p:cNvSpPr>
            <a:spLocks noGrp="1"/>
          </p:cNvSpPr>
          <p:nvPr>
            <p:ph idx="1"/>
          </p:nvPr>
        </p:nvSpPr>
        <p:spPr/>
        <p:txBody>
          <a:bodyPr/>
          <a:lstStyle/>
          <a:p>
            <a:r>
              <a:rPr lang="en-SG" dirty="0" smtClean="0"/>
              <a:t>The main steps of sketch method to create 3D models are</a:t>
            </a:r>
          </a:p>
          <a:p>
            <a:pPr marL="914400" lvl="1" indent="-457200">
              <a:buFont typeface="+mj-lt"/>
              <a:buAutoNum type="arabicPeriod"/>
            </a:pPr>
            <a:r>
              <a:rPr lang="en-SG" dirty="0" smtClean="0"/>
              <a:t>Define a sketch plane as cross section;</a:t>
            </a:r>
          </a:p>
          <a:p>
            <a:pPr marL="914400" lvl="1" indent="-457200">
              <a:buFont typeface="+mj-lt"/>
              <a:buAutoNum type="arabicPeriod"/>
            </a:pPr>
            <a:r>
              <a:rPr lang="en-SG" dirty="0" smtClean="0"/>
              <a:t>Sketch 2D shapes on the cross section;</a:t>
            </a:r>
          </a:p>
          <a:p>
            <a:pPr marL="914400" lvl="1" indent="-457200">
              <a:buFont typeface="+mj-lt"/>
              <a:buAutoNum type="arabicPeriod"/>
            </a:pPr>
            <a:r>
              <a:rPr lang="en-SG" dirty="0" smtClean="0"/>
              <a:t>Constraint 2D shapes with accurate dimensions;</a:t>
            </a:r>
          </a:p>
          <a:p>
            <a:pPr marL="914400" lvl="1" indent="-457200">
              <a:buFont typeface="+mj-lt"/>
              <a:buAutoNum type="arabicPeriod"/>
            </a:pPr>
            <a:r>
              <a:rPr lang="en-SG" dirty="0" smtClean="0"/>
              <a:t>Perform 2D to </a:t>
            </a:r>
            <a:r>
              <a:rPr lang="en-SG" smtClean="0"/>
              <a:t>3D operations.</a:t>
            </a:r>
            <a:endParaRPr lang="en-SG" dirty="0" smtClean="0"/>
          </a:p>
          <a:p>
            <a:pPr marL="914400" lvl="1" indent="-457200">
              <a:buFont typeface="+mj-lt"/>
              <a:buAutoNum type="arabicPeriod"/>
            </a:pPr>
            <a:endParaRPr lang="en-SG" dirty="0"/>
          </a:p>
        </p:txBody>
      </p:sp>
    </p:spTree>
    <p:extLst>
      <p:ext uri="{BB962C8B-B14F-4D97-AF65-F5344CB8AC3E}">
        <p14:creationId xmlns:p14="http://schemas.microsoft.com/office/powerpoint/2010/main" val="4198518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Key disciplines of modelling in </a:t>
            </a:r>
            <a:r>
              <a:rPr lang="en-SG" dirty="0" err="1"/>
              <a:t>Solidworks</a:t>
            </a:r>
            <a:endParaRPr lang="en-SG" dirty="0"/>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2395669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modelling in </a:t>
            </a:r>
            <a:r>
              <a:rPr lang="en-SG" dirty="0" err="1" smtClean="0"/>
              <a:t>Solidworks</a:t>
            </a:r>
            <a:endParaRPr lang="en-SG" baseline="30000" dirty="0"/>
          </a:p>
        </p:txBody>
      </p:sp>
      <p:sp>
        <p:nvSpPr>
          <p:cNvPr id="3" name="内容占位符 2"/>
          <p:cNvSpPr>
            <a:spLocks noGrp="1"/>
          </p:cNvSpPr>
          <p:nvPr>
            <p:ph idx="1"/>
          </p:nvPr>
        </p:nvSpPr>
        <p:spPr/>
        <p:txBody>
          <a:bodyPr/>
          <a:lstStyle/>
          <a:p>
            <a:r>
              <a:rPr lang="en-SG" dirty="0" smtClean="0"/>
              <a:t>For basic bodies, generate 3D model by taking use of 2D shapes;</a:t>
            </a:r>
          </a:p>
          <a:p>
            <a:r>
              <a:rPr lang="en-SG" dirty="0" smtClean="0"/>
              <a:t>Combine basic bodies to create a complex body;</a:t>
            </a:r>
          </a:p>
          <a:p>
            <a:r>
              <a:rPr lang="en-SG" dirty="0"/>
              <a:t>R</a:t>
            </a:r>
            <a:r>
              <a:rPr lang="en-SG" dirty="0" smtClean="0"/>
              <a:t>epeated bodies can be made through array operations;</a:t>
            </a:r>
          </a:p>
          <a:p>
            <a:pPr marL="0" indent="0">
              <a:buNone/>
            </a:pPr>
            <a:r>
              <a:rPr lang="en-SG" dirty="0" smtClean="0"/>
              <a:t> </a:t>
            </a:r>
          </a:p>
          <a:p>
            <a:endParaRPr lang="en-SG" dirty="0"/>
          </a:p>
        </p:txBody>
      </p:sp>
    </p:spTree>
    <p:extLst>
      <p:ext uri="{BB962C8B-B14F-4D97-AF65-F5344CB8AC3E}">
        <p14:creationId xmlns:p14="http://schemas.microsoft.com/office/powerpoint/2010/main" val="164022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p>
        </p:txBody>
      </p:sp>
      <p:sp>
        <p:nvSpPr>
          <p:cNvPr id="3" name="内容占位符 2"/>
          <p:cNvSpPr>
            <a:spLocks noGrp="1"/>
          </p:cNvSpPr>
          <p:nvPr>
            <p:ph idx="1"/>
          </p:nvPr>
        </p:nvSpPr>
        <p:spPr/>
        <p:txBody>
          <a:bodyPr>
            <a:normAutofit fontScale="92500" lnSpcReduction="10000"/>
          </a:bodyPr>
          <a:lstStyle/>
          <a:p>
            <a:r>
              <a:rPr lang="en-SG" dirty="0">
                <a:solidFill>
                  <a:srgbClr val="FF0000"/>
                </a:solidFill>
              </a:rPr>
              <a:t>Coordinate systems are the most important concept in a CAD system. They are used </a:t>
            </a:r>
            <a:r>
              <a:rPr lang="en-SG" dirty="0" smtClean="0">
                <a:solidFill>
                  <a:srgbClr val="FF0000"/>
                </a:solidFill>
              </a:rPr>
              <a:t>to  </a:t>
            </a:r>
            <a:r>
              <a:rPr lang="en-SG" dirty="0">
                <a:solidFill>
                  <a:srgbClr val="FF0000"/>
                </a:solidFill>
              </a:rPr>
              <a:t>input,  store,  and  display  geometric  model.  There  are  three  kinds  of  coordinate </a:t>
            </a:r>
            <a:r>
              <a:rPr lang="en-SG" dirty="0" smtClean="0">
                <a:solidFill>
                  <a:srgbClr val="FF0000"/>
                </a:solidFill>
              </a:rPr>
              <a:t>systems</a:t>
            </a:r>
            <a:r>
              <a:rPr lang="en-SG" dirty="0">
                <a:solidFill>
                  <a:srgbClr val="FF0000"/>
                </a:solidFill>
              </a:rPr>
              <a:t>, that is, model coordinate system (MCS), working coordinate system (WCS), </a:t>
            </a:r>
            <a:r>
              <a:rPr lang="en-SG" dirty="0" smtClean="0">
                <a:solidFill>
                  <a:srgbClr val="FF0000"/>
                </a:solidFill>
              </a:rPr>
              <a:t>and </a:t>
            </a:r>
            <a:r>
              <a:rPr lang="en-SG" dirty="0">
                <a:solidFill>
                  <a:srgbClr val="FF0000"/>
                </a:solidFill>
              </a:rPr>
              <a:t>screen coordinate system (SCS).</a:t>
            </a:r>
          </a:p>
          <a:p>
            <a:r>
              <a:rPr lang="en-SG" dirty="0" smtClean="0"/>
              <a:t>By default, there are already a coordinates system provided for user by SOLIDWORKS every time you open a new modelling project. Usually</a:t>
            </a:r>
            <a:r>
              <a:rPr lang="en-SG" dirty="0"/>
              <a:t>, at the lower-left corner of the canvas, you can notice the symbol of coordinate system with three axes</a:t>
            </a:r>
            <a:r>
              <a:rPr lang="en-SG" dirty="0" smtClean="0"/>
              <a:t>.</a:t>
            </a:r>
          </a:p>
          <a:p>
            <a:r>
              <a:rPr lang="en-SG" dirty="0" smtClean="0"/>
              <a:t>Whenever user need to carry on some location or orientation related modelling steps, the coordination system should be considered.</a:t>
            </a:r>
          </a:p>
          <a:p>
            <a:r>
              <a:rPr lang="en-US" dirty="0" smtClean="0"/>
              <a:t>For example, in the scenarios of re-oriented a model or two models comparing user should define his own reference coordinate systems. </a:t>
            </a:r>
            <a:endParaRPr lang="en-SG" dirty="0"/>
          </a:p>
        </p:txBody>
      </p:sp>
    </p:spTree>
    <p:extLst>
      <p:ext uri="{BB962C8B-B14F-4D97-AF65-F5344CB8AC3E}">
        <p14:creationId xmlns:p14="http://schemas.microsoft.com/office/powerpoint/2010/main" val="1304840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References objects</a:t>
            </a:r>
            <a:endParaRPr lang="en-SG" dirty="0"/>
          </a:p>
        </p:txBody>
      </p:sp>
      <p:sp>
        <p:nvSpPr>
          <p:cNvPr id="3" name="内容占位符 2"/>
          <p:cNvSpPr>
            <a:spLocks noGrp="1"/>
          </p:cNvSpPr>
          <p:nvPr>
            <p:ph idx="1"/>
          </p:nvPr>
        </p:nvSpPr>
        <p:spPr/>
        <p:txBody>
          <a:bodyPr/>
          <a:lstStyle/>
          <a:p>
            <a:r>
              <a:rPr lang="en-SG" dirty="0" smtClean="0"/>
              <a:t>Reference points</a:t>
            </a:r>
          </a:p>
          <a:p>
            <a:r>
              <a:rPr lang="en-SG" dirty="0" smtClean="0"/>
              <a:t>Reference vectors/axes</a:t>
            </a:r>
          </a:p>
          <a:p>
            <a:r>
              <a:rPr lang="en-SG" dirty="0" smtClean="0"/>
              <a:t>Reference plane</a:t>
            </a:r>
          </a:p>
          <a:p>
            <a:endParaRPr lang="en-SG" dirty="0"/>
          </a:p>
        </p:txBody>
      </p:sp>
    </p:spTree>
    <p:extLst>
      <p:ext uri="{BB962C8B-B14F-4D97-AF65-F5344CB8AC3E}">
        <p14:creationId xmlns:p14="http://schemas.microsoft.com/office/powerpoint/2010/main" val="224841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a:t>
            </a:r>
            <a:endParaRPr lang="en-SG" dirty="0"/>
          </a:p>
        </p:txBody>
      </p:sp>
      <p:sp>
        <p:nvSpPr>
          <p:cNvPr id="3" name="内容占位符 2"/>
          <p:cNvSpPr>
            <a:spLocks noGrp="1"/>
          </p:cNvSpPr>
          <p:nvPr>
            <p:ph idx="1"/>
          </p:nvPr>
        </p:nvSpPr>
        <p:spPr/>
        <p:txBody>
          <a:bodyPr/>
          <a:lstStyle/>
          <a:p>
            <a:r>
              <a:rPr lang="en-SG" dirty="0" smtClean="0"/>
              <a:t>Plane curves</a:t>
            </a:r>
          </a:p>
          <a:p>
            <a:r>
              <a:rPr lang="en-SG" dirty="0" smtClean="0"/>
              <a:t>Two types of Constraint</a:t>
            </a:r>
          </a:p>
          <a:p>
            <a:pPr lvl="1"/>
            <a:r>
              <a:rPr lang="en-SG" dirty="0"/>
              <a:t>Dimensional </a:t>
            </a:r>
            <a:r>
              <a:rPr lang="en-SG" dirty="0" smtClean="0"/>
              <a:t>constraints: length and angle</a:t>
            </a:r>
          </a:p>
          <a:p>
            <a:pPr lvl="1"/>
            <a:r>
              <a:rPr lang="en-SG" dirty="0" smtClean="0"/>
              <a:t>Geometric constraints: parallel, perpendicular, normal</a:t>
            </a:r>
            <a:r>
              <a:rPr lang="en-SG" dirty="0"/>
              <a:t>, tangent, </a:t>
            </a:r>
            <a:r>
              <a:rPr lang="en-SG" dirty="0" smtClean="0"/>
              <a:t>concentric</a:t>
            </a:r>
            <a:r>
              <a:rPr lang="en-SG" smtClean="0"/>
              <a:t>, etc.</a:t>
            </a:r>
            <a:endParaRPr lang="en-SG" dirty="0"/>
          </a:p>
        </p:txBody>
      </p:sp>
    </p:spTree>
    <p:extLst>
      <p:ext uri="{BB962C8B-B14F-4D97-AF65-F5344CB8AC3E}">
        <p14:creationId xmlns:p14="http://schemas.microsoft.com/office/powerpoint/2010/main" val="579798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dirty="0" smtClean="0"/>
              <a:t>CAM</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2945329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Brief</a:t>
            </a:r>
            <a:endParaRPr lang="en-SG" dirty="0"/>
          </a:p>
        </p:txBody>
      </p:sp>
      <p:sp>
        <p:nvSpPr>
          <p:cNvPr id="3" name="内容占位符 2"/>
          <p:cNvSpPr>
            <a:spLocks noGrp="1"/>
          </p:cNvSpPr>
          <p:nvPr>
            <p:ph idx="1"/>
          </p:nvPr>
        </p:nvSpPr>
        <p:spPr/>
        <p:txBody>
          <a:bodyPr>
            <a:normAutofit/>
          </a:bodyPr>
          <a:lstStyle/>
          <a:p>
            <a:r>
              <a:rPr lang="en-SG" dirty="0" smtClean="0"/>
              <a:t>Scope and applications </a:t>
            </a:r>
          </a:p>
          <a:p>
            <a:pPr lvl="1"/>
            <a:r>
              <a:rPr lang="en-SG" dirty="0" smtClean="0"/>
              <a:t>NC </a:t>
            </a:r>
            <a:r>
              <a:rPr lang="en-SG" dirty="0" smtClean="0"/>
              <a:t>in CAM </a:t>
            </a:r>
          </a:p>
          <a:p>
            <a:pPr lvl="1"/>
            <a:r>
              <a:rPr lang="en-SG" dirty="0" smtClean="0"/>
              <a:t>Principal </a:t>
            </a:r>
            <a:r>
              <a:rPr lang="en-SG" dirty="0" smtClean="0"/>
              <a:t>types of CNC machine</a:t>
            </a:r>
          </a:p>
        </p:txBody>
      </p:sp>
    </p:spTree>
    <p:extLst>
      <p:ext uri="{BB962C8B-B14F-4D97-AF65-F5344CB8AC3E}">
        <p14:creationId xmlns:p14="http://schemas.microsoft.com/office/powerpoint/2010/main" val="866301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Machine tools</a:t>
            </a:r>
            <a:endParaRPr lang="en-SG" dirty="0"/>
          </a:p>
        </p:txBody>
      </p:sp>
      <p:sp>
        <p:nvSpPr>
          <p:cNvPr id="3" name="内容占位符 2"/>
          <p:cNvSpPr>
            <a:spLocks noGrp="1"/>
          </p:cNvSpPr>
          <p:nvPr>
            <p:ph idx="1"/>
          </p:nvPr>
        </p:nvSpPr>
        <p:spPr/>
        <p:txBody>
          <a:bodyPr>
            <a:normAutofit/>
          </a:bodyPr>
          <a:lstStyle/>
          <a:p>
            <a:r>
              <a:rPr lang="en-SG" dirty="0" smtClean="0"/>
              <a:t>tools and their construction features</a:t>
            </a:r>
          </a:p>
          <a:p>
            <a:pPr marL="457200" lvl="1" indent="0">
              <a:buNone/>
            </a:pPr>
            <a:r>
              <a:rPr lang="en-SG" dirty="0" smtClean="0"/>
              <a:t>tooling for CNC – ISO designation for</a:t>
            </a:r>
          </a:p>
          <a:p>
            <a:r>
              <a:rPr lang="en-SG" dirty="0" smtClean="0"/>
              <a:t>tooling </a:t>
            </a:r>
          </a:p>
          <a:p>
            <a:pPr lvl="1"/>
            <a:r>
              <a:rPr lang="en-SG" dirty="0" smtClean="0"/>
              <a:t>CNC </a:t>
            </a:r>
            <a:r>
              <a:rPr lang="en-SG" dirty="0" smtClean="0"/>
              <a:t>operating system </a:t>
            </a:r>
          </a:p>
          <a:p>
            <a:pPr lvl="1"/>
            <a:r>
              <a:rPr lang="en-SG" dirty="0" smtClean="0"/>
              <a:t>FANUC</a:t>
            </a:r>
            <a:r>
              <a:rPr lang="en-SG" dirty="0" smtClean="0"/>
              <a:t>, SINUMERIK – LINUMERIK.</a:t>
            </a:r>
          </a:p>
          <a:p>
            <a:endParaRPr lang="en-SG" dirty="0"/>
          </a:p>
        </p:txBody>
      </p:sp>
    </p:spTree>
    <p:extLst>
      <p:ext uri="{BB962C8B-B14F-4D97-AF65-F5344CB8AC3E}">
        <p14:creationId xmlns:p14="http://schemas.microsoft.com/office/powerpoint/2010/main" val="2867634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CAPP</a:t>
            </a:r>
            <a:endParaRPr lang="en-SG" dirty="0"/>
          </a:p>
        </p:txBody>
      </p:sp>
      <p:sp>
        <p:nvSpPr>
          <p:cNvPr id="3" name="内容占位符 2"/>
          <p:cNvSpPr>
            <a:spLocks noGrp="1"/>
          </p:cNvSpPr>
          <p:nvPr>
            <p:ph idx="1"/>
          </p:nvPr>
        </p:nvSpPr>
        <p:spPr/>
        <p:txBody>
          <a:bodyPr/>
          <a:lstStyle/>
          <a:p>
            <a:r>
              <a:rPr lang="en-SG" dirty="0" smtClean="0"/>
              <a:t>Three main parameters to define a machining process</a:t>
            </a:r>
          </a:p>
          <a:p>
            <a:r>
              <a:rPr lang="en-SG" dirty="0" smtClean="0"/>
              <a:t>Principles for process design</a:t>
            </a:r>
          </a:p>
          <a:p>
            <a:r>
              <a:rPr lang="en-SG" dirty="0" smtClean="0"/>
              <a:t>Processing </a:t>
            </a:r>
            <a:r>
              <a:rPr lang="en-SG" dirty="0" smtClean="0"/>
              <a:t>planning systems</a:t>
            </a:r>
          </a:p>
          <a:p>
            <a:endParaRPr lang="en-SG" dirty="0"/>
          </a:p>
        </p:txBody>
      </p:sp>
    </p:spTree>
    <p:extLst>
      <p:ext uri="{BB962C8B-B14F-4D97-AF65-F5344CB8AC3E}">
        <p14:creationId xmlns:p14="http://schemas.microsoft.com/office/powerpoint/2010/main" val="3457476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3266173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Programming for CNC machining</a:t>
            </a:r>
            <a:endParaRPr lang="en-SG" dirty="0"/>
          </a:p>
        </p:txBody>
      </p:sp>
      <p:sp>
        <p:nvSpPr>
          <p:cNvPr id="3" name="内容占位符 2"/>
          <p:cNvSpPr>
            <a:spLocks noGrp="1"/>
          </p:cNvSpPr>
          <p:nvPr>
            <p:ph idx="1"/>
          </p:nvPr>
        </p:nvSpPr>
        <p:spPr/>
        <p:txBody>
          <a:bodyPr>
            <a:normAutofit/>
          </a:bodyPr>
          <a:lstStyle/>
          <a:p>
            <a:r>
              <a:rPr lang="en-SG" dirty="0"/>
              <a:t>C</a:t>
            </a:r>
            <a:r>
              <a:rPr lang="en-SG" dirty="0" smtClean="0"/>
              <a:t>oordinate </a:t>
            </a:r>
            <a:r>
              <a:rPr lang="en-SG" dirty="0" smtClean="0"/>
              <a:t>systems </a:t>
            </a:r>
            <a:r>
              <a:rPr lang="en-SG" dirty="0" smtClean="0"/>
              <a:t>of CNC</a:t>
            </a:r>
            <a:endParaRPr lang="en-SG" dirty="0" smtClean="0"/>
          </a:p>
          <a:p>
            <a:r>
              <a:rPr lang="en-SG" dirty="0"/>
              <a:t>M</a:t>
            </a:r>
            <a:r>
              <a:rPr lang="en-SG" dirty="0" smtClean="0"/>
              <a:t>anual </a:t>
            </a:r>
            <a:r>
              <a:rPr lang="en-SG" dirty="0" smtClean="0"/>
              <a:t>part</a:t>
            </a:r>
          </a:p>
          <a:p>
            <a:r>
              <a:rPr lang="en-SG" dirty="0"/>
              <a:t>C</a:t>
            </a:r>
            <a:r>
              <a:rPr lang="en-SG" dirty="0" smtClean="0"/>
              <a:t>omputer </a:t>
            </a:r>
            <a:r>
              <a:rPr lang="en-SG" dirty="0" smtClean="0"/>
              <a:t>assisted part programming </a:t>
            </a:r>
          </a:p>
          <a:p>
            <a:r>
              <a:rPr lang="en-SG" dirty="0" smtClean="0"/>
              <a:t>CNC </a:t>
            </a:r>
            <a:r>
              <a:rPr lang="en-SG" dirty="0" smtClean="0"/>
              <a:t>part programming with CAD system. </a:t>
            </a:r>
          </a:p>
          <a:p>
            <a:endParaRPr lang="en-SG" dirty="0"/>
          </a:p>
        </p:txBody>
      </p:sp>
    </p:spTree>
    <p:extLst>
      <p:ext uri="{BB962C8B-B14F-4D97-AF65-F5344CB8AC3E}">
        <p14:creationId xmlns:p14="http://schemas.microsoft.com/office/powerpoint/2010/main" val="2042065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Material handling in CAM environment</a:t>
            </a:r>
            <a:endParaRPr lang="en-SG" dirty="0"/>
          </a:p>
        </p:txBody>
      </p:sp>
      <p:sp>
        <p:nvSpPr>
          <p:cNvPr id="3" name="内容占位符 2"/>
          <p:cNvSpPr>
            <a:spLocks noGrp="1"/>
          </p:cNvSpPr>
          <p:nvPr>
            <p:ph idx="1"/>
          </p:nvPr>
        </p:nvSpPr>
        <p:spPr/>
        <p:txBody>
          <a:bodyPr/>
          <a:lstStyle/>
          <a:p>
            <a:r>
              <a:rPr lang="en-SG" dirty="0" smtClean="0"/>
              <a:t>Logistic and storage system </a:t>
            </a:r>
            <a:endParaRPr lang="en-SG" dirty="0" smtClean="0"/>
          </a:p>
          <a:p>
            <a:pPr lvl="1"/>
            <a:r>
              <a:rPr lang="en-SG" dirty="0" smtClean="0"/>
              <a:t>AGVS </a:t>
            </a:r>
          </a:p>
          <a:p>
            <a:pPr lvl="1"/>
            <a:r>
              <a:rPr lang="en-SG" dirty="0" smtClean="0"/>
              <a:t>AS/RS </a:t>
            </a:r>
          </a:p>
          <a:p>
            <a:pPr lvl="1"/>
            <a:r>
              <a:rPr lang="en-SG" dirty="0" err="1" smtClean="0"/>
              <a:t>Swarf</a:t>
            </a:r>
            <a:r>
              <a:rPr lang="en-SG" dirty="0" smtClean="0"/>
              <a:t> handling and disposal of wastes </a:t>
            </a:r>
          </a:p>
          <a:p>
            <a:r>
              <a:rPr lang="en-SG" dirty="0" smtClean="0"/>
              <a:t>Assembly </a:t>
            </a:r>
            <a:r>
              <a:rPr lang="en-SG" dirty="0" smtClean="0"/>
              <a:t>lines </a:t>
            </a:r>
          </a:p>
          <a:p>
            <a:pPr lvl="1"/>
            <a:r>
              <a:rPr lang="en-SG" dirty="0" smtClean="0"/>
              <a:t>Quantitative analysis of assembly systems.</a:t>
            </a:r>
          </a:p>
          <a:p>
            <a:endParaRPr lang="en-SG" dirty="0"/>
          </a:p>
        </p:txBody>
      </p:sp>
    </p:spTree>
    <p:extLst>
      <p:ext uri="{BB962C8B-B14F-4D97-AF65-F5344CB8AC3E}">
        <p14:creationId xmlns:p14="http://schemas.microsoft.com/office/powerpoint/2010/main" val="9386729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manufacturing under </a:t>
            </a:r>
            <a:r>
              <a:rPr lang="en-SG" dirty="0" err="1" smtClean="0"/>
              <a:t>Solidworks</a:t>
            </a:r>
            <a:r>
              <a:rPr lang="en-SG" dirty="0" smtClean="0"/>
              <a:t> environment</a:t>
            </a:r>
            <a:endParaRPr lang="en-SG" dirty="0"/>
          </a:p>
        </p:txBody>
      </p:sp>
      <p:sp>
        <p:nvSpPr>
          <p:cNvPr id="3" name="内容占位符 2"/>
          <p:cNvSpPr>
            <a:spLocks noGrp="1"/>
          </p:cNvSpPr>
          <p:nvPr>
            <p:ph idx="1"/>
          </p:nvPr>
        </p:nvSpPr>
        <p:spPr/>
        <p:txBody>
          <a:bodyPr/>
          <a:lstStyle/>
          <a:p>
            <a:r>
              <a:rPr lang="en-SG" dirty="0"/>
              <a:t>Configuration for a mill or turn machine</a:t>
            </a:r>
          </a:p>
          <a:p>
            <a:r>
              <a:rPr lang="en-SG" dirty="0"/>
              <a:t>Features to machining strategy</a:t>
            </a:r>
          </a:p>
          <a:p>
            <a:r>
              <a:rPr lang="en-SG" dirty="0"/>
              <a:t>Generate operation plan</a:t>
            </a:r>
          </a:p>
          <a:p>
            <a:r>
              <a:rPr lang="en-SG" dirty="0"/>
              <a:t>Generate tool path</a:t>
            </a:r>
          </a:p>
          <a:p>
            <a:r>
              <a:rPr lang="en-SG" dirty="0"/>
              <a:t>Simulation</a:t>
            </a:r>
          </a:p>
          <a:p>
            <a:r>
              <a:rPr lang="en-SG" dirty="0"/>
              <a:t>Post process</a:t>
            </a:r>
          </a:p>
          <a:p>
            <a:pPr marL="0" indent="0">
              <a:buNone/>
            </a:pPr>
            <a:endParaRPr lang="en-SG" dirty="0"/>
          </a:p>
        </p:txBody>
      </p:sp>
    </p:spTree>
    <p:extLst>
      <p:ext uri="{BB962C8B-B14F-4D97-AF65-F5344CB8AC3E}">
        <p14:creationId xmlns:p14="http://schemas.microsoft.com/office/powerpoint/2010/main" val="4246989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The following slides are only for learning purpose</a:t>
            </a:r>
            <a:endParaRPr lang="en-SG" dirty="0"/>
          </a:p>
        </p:txBody>
      </p:sp>
      <p:sp>
        <p:nvSpPr>
          <p:cNvPr id="3" name="内容占位符 2"/>
          <p:cNvSpPr>
            <a:spLocks noGrp="1"/>
          </p:cNvSpPr>
          <p:nvPr>
            <p:ph idx="1"/>
          </p:nvPr>
        </p:nvSpPr>
        <p:spPr/>
        <p:txBody>
          <a:bodyPr/>
          <a:lstStyle/>
          <a:p>
            <a:endParaRPr lang="en-SG" dirty="0"/>
          </a:p>
        </p:txBody>
      </p:sp>
    </p:spTree>
    <p:extLst>
      <p:ext uri="{BB962C8B-B14F-4D97-AF65-F5344CB8AC3E}">
        <p14:creationId xmlns:p14="http://schemas.microsoft.com/office/powerpoint/2010/main" val="35379812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dirty="0"/>
          </a:p>
        </p:txBody>
      </p:sp>
      <p:sp>
        <p:nvSpPr>
          <p:cNvPr id="3" name="内容占位符 2"/>
          <p:cNvSpPr>
            <a:spLocks noGrp="1"/>
          </p:cNvSpPr>
          <p:nvPr>
            <p:ph idx="1"/>
          </p:nvPr>
        </p:nvSpPr>
        <p:spPr/>
        <p:txBody>
          <a:bodyPr/>
          <a:lstStyle/>
          <a:p>
            <a:r>
              <a:rPr lang="en-SG" dirty="0" smtClean="0"/>
              <a:t>Create a new part</a:t>
            </a:r>
          </a:p>
          <a:p>
            <a:r>
              <a:rPr lang="en-SG" dirty="0" smtClean="0"/>
              <a:t>Check the unit setting</a:t>
            </a:r>
          </a:p>
          <a:p>
            <a:r>
              <a:rPr lang="en-SG" dirty="0" smtClean="0"/>
              <a:t>Using sketch to create part body</a:t>
            </a:r>
          </a:p>
          <a:p>
            <a:pPr lvl="1"/>
            <a:r>
              <a:rPr lang="en-SG" dirty="0" smtClean="0"/>
              <a:t>Smart dimension is an import tool to drive the model </a:t>
            </a:r>
            <a:r>
              <a:rPr lang="en-SG" dirty="0" err="1" smtClean="0"/>
              <a:t>creatation</a:t>
            </a:r>
            <a:endParaRPr lang="en-SG" dirty="0" smtClean="0"/>
          </a:p>
          <a:p>
            <a:pPr lvl="1"/>
            <a:endParaRPr lang="en-SG" dirty="0" smtClean="0"/>
          </a:p>
        </p:txBody>
      </p:sp>
    </p:spTree>
    <p:extLst>
      <p:ext uri="{BB962C8B-B14F-4D97-AF65-F5344CB8AC3E}">
        <p14:creationId xmlns:p14="http://schemas.microsoft.com/office/powerpoint/2010/main" val="11306363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r>
              <a:rPr lang="en-SG" dirty="0"/>
              <a:t>Go to the </a:t>
            </a:r>
            <a:r>
              <a:rPr lang="en-SG" dirty="0" err="1"/>
              <a:t>Solidworks</a:t>
            </a:r>
            <a:r>
              <a:rPr lang="en-SG" dirty="0"/>
              <a:t> CAM module(just perform each of tool button alone the toolbar from left to right, one can finally get the tool path and G-codes)</a:t>
            </a:r>
          </a:p>
          <a:p>
            <a:pPr lvl="1"/>
            <a:r>
              <a:rPr lang="en-SG" dirty="0"/>
              <a:t>Define machine</a:t>
            </a:r>
          </a:p>
          <a:p>
            <a:pPr lvl="1"/>
            <a:r>
              <a:rPr lang="en-SG" dirty="0"/>
              <a:t>Setup coordinate system</a:t>
            </a:r>
          </a:p>
          <a:p>
            <a:pPr lvl="1"/>
            <a:r>
              <a:rPr lang="en-SG" dirty="0"/>
              <a:t>Define stock size using stock </a:t>
            </a:r>
            <a:r>
              <a:rPr lang="en-SG" dirty="0" smtClean="0"/>
              <a:t>manager</a:t>
            </a:r>
          </a:p>
          <a:p>
            <a:endParaRPr lang="en-SG" dirty="0"/>
          </a:p>
        </p:txBody>
      </p:sp>
    </p:spTree>
    <p:extLst>
      <p:ext uri="{BB962C8B-B14F-4D97-AF65-F5344CB8AC3E}">
        <p14:creationId xmlns:p14="http://schemas.microsoft.com/office/powerpoint/2010/main" val="482855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1"/>
            <a:r>
              <a:rPr lang="en-SG" dirty="0"/>
              <a:t>Using setup-&gt;mill setup to tell the machine which direction is the machining (removing material) direction.</a:t>
            </a:r>
          </a:p>
          <a:p>
            <a:pPr lvl="1"/>
            <a:r>
              <a:rPr lang="en-SG" dirty="0"/>
              <a:t>Extract </a:t>
            </a:r>
            <a:r>
              <a:rPr lang="en-SG" dirty="0" err="1"/>
              <a:t>machinable</a:t>
            </a:r>
            <a:r>
              <a:rPr lang="en-SG" dirty="0"/>
              <a:t> features(which features will be removed)</a:t>
            </a:r>
          </a:p>
          <a:p>
            <a:pPr lvl="1"/>
            <a:r>
              <a:rPr lang="en-SG" dirty="0"/>
              <a:t>Generate operation plan(usually have cutting times for the same surface)</a:t>
            </a:r>
          </a:p>
          <a:p>
            <a:pPr lvl="2"/>
            <a:r>
              <a:rPr lang="en-SG" dirty="0"/>
              <a:t>Adjust the plan by removing part of operations or changing some parameters for </a:t>
            </a:r>
            <a:r>
              <a:rPr lang="en-SG" dirty="0" smtClean="0"/>
              <a:t>cutting</a:t>
            </a:r>
          </a:p>
          <a:p>
            <a:pPr lvl="2"/>
            <a:r>
              <a:rPr lang="en-SG" dirty="0" smtClean="0"/>
              <a:t>How to decide the basic </a:t>
            </a:r>
            <a:r>
              <a:rPr lang="en-SG" smtClean="0"/>
              <a:t>cutting parameters(F/S):</a:t>
            </a:r>
            <a:endParaRPr lang="en-SG" dirty="0" smtClean="0"/>
          </a:p>
          <a:p>
            <a:pPr lvl="3"/>
            <a:r>
              <a:rPr lang="en-SG" dirty="0" smtClean="0"/>
              <a:t>Cutting and spindle speed calculations</a:t>
            </a:r>
          </a:p>
          <a:p>
            <a:pPr lvl="2"/>
            <a:endParaRPr lang="en-SG" dirty="0"/>
          </a:p>
          <a:p>
            <a:pPr lvl="2"/>
            <a:endParaRPr lang="en-SG" dirty="0" smtClean="0"/>
          </a:p>
          <a:p>
            <a:pPr lvl="2"/>
            <a:endParaRPr lang="en-SG" dirty="0" smtClean="0"/>
          </a:p>
          <a:p>
            <a:pPr lvl="1"/>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3901497150"/>
              </p:ext>
            </p:extLst>
          </p:nvPr>
        </p:nvGraphicFramePr>
        <p:xfrm>
          <a:off x="4747039" y="4676621"/>
          <a:ext cx="2697922" cy="1303490"/>
        </p:xfrm>
        <a:graphic>
          <a:graphicData uri="http://schemas.openxmlformats.org/presentationml/2006/ole">
            <mc:AlternateContent xmlns:mc="http://schemas.openxmlformats.org/markup-compatibility/2006">
              <mc:Choice xmlns:v="urn:schemas-microsoft-com:vml" Requires="v">
                <p:oleObj spid="_x0000_s1105" name="Equation" r:id="rId3" imgW="2260440" imgH="1091880" progId="Equation.DSMT4">
                  <p:embed/>
                </p:oleObj>
              </mc:Choice>
              <mc:Fallback>
                <p:oleObj name="Equation" r:id="rId3" imgW="2260440" imgH="1091880" progId="Equation.DSMT4">
                  <p:embed/>
                  <p:pic>
                    <p:nvPicPr>
                      <p:cNvPr id="0" name=""/>
                      <p:cNvPicPr/>
                      <p:nvPr/>
                    </p:nvPicPr>
                    <p:blipFill>
                      <a:blip r:embed="rId4"/>
                      <a:stretch>
                        <a:fillRect/>
                      </a:stretch>
                    </p:blipFill>
                    <p:spPr>
                      <a:xfrm>
                        <a:off x="4747039" y="4676621"/>
                        <a:ext cx="2697922" cy="1303490"/>
                      </a:xfrm>
                      <a:prstGeom prst="rect">
                        <a:avLst/>
                      </a:prstGeom>
                    </p:spPr>
                  </p:pic>
                </p:oleObj>
              </mc:Fallback>
            </mc:AlternateContent>
          </a:graphicData>
        </a:graphic>
      </p:graphicFrame>
    </p:spTree>
    <p:extLst>
      <p:ext uri="{BB962C8B-B14F-4D97-AF65-F5344CB8AC3E}">
        <p14:creationId xmlns:p14="http://schemas.microsoft.com/office/powerpoint/2010/main" val="8090391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marL="1600200" lvl="5">
              <a:spcBef>
                <a:spcPts val="1000"/>
              </a:spcBef>
            </a:pPr>
            <a:r>
              <a:rPr lang="en-SG" dirty="0"/>
              <a:t>Feed rate </a:t>
            </a:r>
            <a:r>
              <a:rPr lang="en-SG" dirty="0" err="1" smtClean="0"/>
              <a:t>calculatons</a:t>
            </a:r>
            <a:endParaRPr lang="en-SG" dirty="0" smtClean="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828800" lvl="6" indent="0">
              <a:spcBef>
                <a:spcPts val="1000"/>
              </a:spcBef>
              <a:buNone/>
            </a:pPr>
            <a:r>
              <a:rPr lang="en-SG" dirty="0" err="1" smtClean="0"/>
              <a:t>Ususlly</a:t>
            </a:r>
            <a:r>
              <a:rPr lang="en-SG" dirty="0" smtClean="0"/>
              <a:t>, we have general start </a:t>
            </a:r>
            <a:r>
              <a:rPr lang="en-SG" dirty="0" err="1" smtClean="0"/>
              <a:t>conditons</a:t>
            </a:r>
            <a:r>
              <a:rPr lang="en-SG" dirty="0" smtClean="0"/>
              <a:t>, in which</a:t>
            </a:r>
          </a:p>
          <a:p>
            <a:pPr marL="1371600" lvl="5" indent="0">
              <a:spcBef>
                <a:spcPts val="1000"/>
              </a:spcBef>
              <a:buNone/>
            </a:pPr>
            <a:endParaRPr lang="en-SG" dirty="0"/>
          </a:p>
          <a:p>
            <a:pPr marL="1371600" lvl="5" indent="0">
              <a:spcBef>
                <a:spcPts val="1000"/>
              </a:spcBef>
              <a:buNone/>
            </a:pPr>
            <a:endParaRPr lang="en-SG" dirty="0" smtClean="0"/>
          </a:p>
          <a:p>
            <a:pPr marL="1828800" lvl="6" indent="0">
              <a:spcBef>
                <a:spcPts val="1000"/>
              </a:spcBef>
              <a:buNone/>
            </a:pPr>
            <a:r>
              <a:rPr lang="en-SG" dirty="0" smtClean="0"/>
              <a:t>For HSS(high speed steel tool)</a:t>
            </a:r>
          </a:p>
          <a:p>
            <a:pPr marL="1371600" lvl="5" indent="0">
              <a:spcBef>
                <a:spcPts val="1000"/>
              </a:spcBef>
              <a:buNone/>
            </a:pPr>
            <a:endParaRPr lang="en-SG" dirty="0"/>
          </a:p>
          <a:p>
            <a:pPr marL="1371600" lvl="5" indent="0">
              <a:spcBef>
                <a:spcPts val="1000"/>
              </a:spcBef>
              <a:buNone/>
            </a:pPr>
            <a:endParaRPr lang="en-SG" dirty="0" smtClean="0"/>
          </a:p>
          <a:p>
            <a:pPr marL="1371600" lvl="5" indent="0">
              <a:spcBef>
                <a:spcPts val="1000"/>
              </a:spcBef>
              <a:buNone/>
            </a:pPr>
            <a:endParaRPr lang="en-SG" dirty="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240036248"/>
              </p:ext>
            </p:extLst>
          </p:nvPr>
        </p:nvGraphicFramePr>
        <p:xfrm>
          <a:off x="3799509" y="2241344"/>
          <a:ext cx="2133600" cy="1879600"/>
        </p:xfrm>
        <a:graphic>
          <a:graphicData uri="http://schemas.openxmlformats.org/presentationml/2006/ole">
            <mc:AlternateContent xmlns:mc="http://schemas.openxmlformats.org/markup-compatibility/2006">
              <mc:Choice xmlns:v="urn:schemas-microsoft-com:vml" Requires="v">
                <p:oleObj spid="_x0000_s2280" name="Equation" r:id="rId3" imgW="2133360" imgH="1879560" progId="Equation.DSMT4">
                  <p:embed/>
                </p:oleObj>
              </mc:Choice>
              <mc:Fallback>
                <p:oleObj name="Equation" r:id="rId3" imgW="2133360" imgH="1879560" progId="Equation.DSMT4">
                  <p:embed/>
                  <p:pic>
                    <p:nvPicPr>
                      <p:cNvPr id="0" name=""/>
                      <p:cNvPicPr/>
                      <p:nvPr/>
                    </p:nvPicPr>
                    <p:blipFill>
                      <a:blip r:embed="rId4"/>
                      <a:stretch>
                        <a:fillRect/>
                      </a:stretch>
                    </p:blipFill>
                    <p:spPr>
                      <a:xfrm>
                        <a:off x="3799509" y="2241344"/>
                        <a:ext cx="2133600" cy="18796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35782176"/>
              </p:ext>
            </p:extLst>
          </p:nvPr>
        </p:nvGraphicFramePr>
        <p:xfrm>
          <a:off x="3892721" y="4956312"/>
          <a:ext cx="2146406" cy="599731"/>
        </p:xfrm>
        <a:graphic>
          <a:graphicData uri="http://schemas.openxmlformats.org/presentationml/2006/ole">
            <mc:AlternateContent xmlns:mc="http://schemas.openxmlformats.org/markup-compatibility/2006">
              <mc:Choice xmlns:v="urn:schemas-microsoft-com:vml" Requires="v">
                <p:oleObj spid="_x0000_s2281" name="Equation" r:id="rId5" imgW="1726920" imgH="482400" progId="Equation.DSMT4">
                  <p:embed/>
                </p:oleObj>
              </mc:Choice>
              <mc:Fallback>
                <p:oleObj name="Equation" r:id="rId5" imgW="1726920" imgH="482400" progId="Equation.DSMT4">
                  <p:embed/>
                  <p:pic>
                    <p:nvPicPr>
                      <p:cNvPr id="0" name=""/>
                      <p:cNvPicPr/>
                      <p:nvPr/>
                    </p:nvPicPr>
                    <p:blipFill>
                      <a:blip r:embed="rId6"/>
                      <a:stretch>
                        <a:fillRect/>
                      </a:stretch>
                    </p:blipFill>
                    <p:spPr>
                      <a:xfrm>
                        <a:off x="3892721" y="4956312"/>
                        <a:ext cx="2146406" cy="59973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72087055"/>
              </p:ext>
            </p:extLst>
          </p:nvPr>
        </p:nvGraphicFramePr>
        <p:xfrm>
          <a:off x="4092712" y="6068531"/>
          <a:ext cx="1420191" cy="655473"/>
        </p:xfrm>
        <a:graphic>
          <a:graphicData uri="http://schemas.openxmlformats.org/presentationml/2006/ole">
            <mc:AlternateContent xmlns:mc="http://schemas.openxmlformats.org/markup-compatibility/2006">
              <mc:Choice xmlns:v="urn:schemas-microsoft-com:vml" Requires="v">
                <p:oleObj spid="_x0000_s2282" name="Equation" r:id="rId7" imgW="990360" imgH="457200" progId="Equation.DSMT4">
                  <p:embed/>
                </p:oleObj>
              </mc:Choice>
              <mc:Fallback>
                <p:oleObj name="Equation" r:id="rId7" imgW="990360" imgH="457200" progId="Equation.DSMT4">
                  <p:embed/>
                  <p:pic>
                    <p:nvPicPr>
                      <p:cNvPr id="0" name=""/>
                      <p:cNvPicPr/>
                      <p:nvPr/>
                    </p:nvPicPr>
                    <p:blipFill>
                      <a:blip r:embed="rId8"/>
                      <a:stretch>
                        <a:fillRect/>
                      </a:stretch>
                    </p:blipFill>
                    <p:spPr>
                      <a:xfrm>
                        <a:off x="4092712" y="6068531"/>
                        <a:ext cx="1420191" cy="655473"/>
                      </a:xfrm>
                      <a:prstGeom prst="rect">
                        <a:avLst/>
                      </a:prstGeom>
                    </p:spPr>
                  </p:pic>
                </p:oleObj>
              </mc:Fallback>
            </mc:AlternateContent>
          </a:graphicData>
        </a:graphic>
      </p:graphicFrame>
    </p:spTree>
    <p:extLst>
      <p:ext uri="{BB962C8B-B14F-4D97-AF65-F5344CB8AC3E}">
        <p14:creationId xmlns:p14="http://schemas.microsoft.com/office/powerpoint/2010/main" val="33048407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4"/>
            <a:r>
              <a:rPr lang="en-SG" dirty="0" smtClean="0"/>
              <a:t>For Carbide</a:t>
            </a:r>
          </a:p>
          <a:p>
            <a:pPr lvl="3"/>
            <a:endParaRPr lang="en-SG" dirty="0"/>
          </a:p>
          <a:p>
            <a:pPr lvl="3"/>
            <a:endParaRPr lang="en-SG" dirty="0" smtClean="0"/>
          </a:p>
          <a:p>
            <a:pPr lvl="3"/>
            <a:endParaRPr lang="en-SG" dirty="0"/>
          </a:p>
          <a:p>
            <a:pPr lvl="4"/>
            <a:r>
              <a:rPr lang="en-SG" dirty="0" smtClean="0"/>
              <a:t>Depth of cut is approximately 10% the diameter of the tool, except with face mills:0.005 inch max. (SFPM=surface feet per minute)</a:t>
            </a:r>
          </a:p>
          <a:p>
            <a:pPr lvl="3"/>
            <a:r>
              <a:rPr lang="en-SG" dirty="0" smtClean="0"/>
              <a:t>Decide roughing</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691577053"/>
              </p:ext>
            </p:extLst>
          </p:nvPr>
        </p:nvGraphicFramePr>
        <p:xfrm>
          <a:off x="3708400" y="2157412"/>
          <a:ext cx="1642474" cy="758065"/>
        </p:xfrm>
        <a:graphic>
          <a:graphicData uri="http://schemas.openxmlformats.org/presentationml/2006/ole">
            <mc:AlternateContent xmlns:mc="http://schemas.openxmlformats.org/markup-compatibility/2006">
              <mc:Choice xmlns:v="urn:schemas-microsoft-com:vml" Requires="v">
                <p:oleObj spid="_x0000_s3150" name="Equation" r:id="rId3" imgW="990360" imgH="457200" progId="Equation.DSMT4">
                  <p:embed/>
                </p:oleObj>
              </mc:Choice>
              <mc:Fallback>
                <p:oleObj name="Equation" r:id="rId3" imgW="990360" imgH="457200" progId="Equation.DSMT4">
                  <p:embed/>
                  <p:pic>
                    <p:nvPicPr>
                      <p:cNvPr id="0" name=""/>
                      <p:cNvPicPr/>
                      <p:nvPr/>
                    </p:nvPicPr>
                    <p:blipFill>
                      <a:blip r:embed="rId4"/>
                      <a:stretch>
                        <a:fillRect/>
                      </a:stretch>
                    </p:blipFill>
                    <p:spPr>
                      <a:xfrm>
                        <a:off x="3708400" y="2157412"/>
                        <a:ext cx="1642474" cy="758065"/>
                      </a:xfrm>
                      <a:prstGeom prst="rect">
                        <a:avLst/>
                      </a:prstGeom>
                    </p:spPr>
                  </p:pic>
                </p:oleObj>
              </mc:Fallback>
            </mc:AlternateContent>
          </a:graphicData>
        </a:graphic>
      </p:graphicFrame>
    </p:spTree>
    <p:extLst>
      <p:ext uri="{BB962C8B-B14F-4D97-AF65-F5344CB8AC3E}">
        <p14:creationId xmlns:p14="http://schemas.microsoft.com/office/powerpoint/2010/main" val="24874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Instruction to computer graphics</a:t>
            </a:r>
            <a:endParaRPr lang="en-SG" dirty="0"/>
          </a:p>
        </p:txBody>
      </p:sp>
      <p:sp>
        <p:nvSpPr>
          <p:cNvPr id="3" name="内容占位符 2"/>
          <p:cNvSpPr>
            <a:spLocks noGrp="1"/>
          </p:cNvSpPr>
          <p:nvPr>
            <p:ph idx="1"/>
          </p:nvPr>
        </p:nvSpPr>
        <p:spPr/>
        <p:txBody>
          <a:bodyPr/>
          <a:lstStyle/>
          <a:p>
            <a:endParaRPr lang="en-SG" dirty="0" smtClean="0"/>
          </a:p>
        </p:txBody>
      </p:sp>
    </p:spTree>
    <p:extLst>
      <p:ext uri="{BB962C8B-B14F-4D97-AF65-F5344CB8AC3E}">
        <p14:creationId xmlns:p14="http://schemas.microsoft.com/office/powerpoint/2010/main" val="973039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606350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types of coordinate system</a:t>
            </a:r>
            <a:endParaRPr lang="en-SG" dirty="0"/>
          </a:p>
        </p:txBody>
      </p:sp>
      <p:sp>
        <p:nvSpPr>
          <p:cNvPr id="3" name="内容占位符 2"/>
          <p:cNvSpPr>
            <a:spLocks noGrp="1"/>
          </p:cNvSpPr>
          <p:nvPr>
            <p:ph idx="1"/>
          </p:nvPr>
        </p:nvSpPr>
        <p:spPr/>
        <p:txBody>
          <a:bodyPr/>
          <a:lstStyle/>
          <a:p>
            <a:r>
              <a:rPr lang="en-SG" dirty="0">
                <a:solidFill>
                  <a:srgbClr val="FF0000"/>
                </a:solidFill>
              </a:rPr>
              <a:t>Coordinate systems are the most important concept in a CAD system. They are used to  input,  store,  and  display  geometric  model.  There  are  three  kinds  of  coordinate systems, that </a:t>
            </a:r>
            <a:r>
              <a:rPr lang="en-SG" dirty="0" smtClean="0">
                <a:solidFill>
                  <a:srgbClr val="FF0000"/>
                </a:solidFill>
              </a:rPr>
              <a:t>is</a:t>
            </a:r>
          </a:p>
          <a:p>
            <a:pPr marL="514350" indent="-514350">
              <a:buFont typeface="+mj-lt"/>
              <a:buAutoNum type="arabicPeriod"/>
            </a:pPr>
            <a:r>
              <a:rPr lang="en-SG" dirty="0" smtClean="0"/>
              <a:t>Model coordinate system (MCS)</a:t>
            </a:r>
          </a:p>
          <a:p>
            <a:pPr marL="514350" indent="-514350">
              <a:buFont typeface="+mj-lt"/>
              <a:buAutoNum type="arabicPeriod"/>
            </a:pPr>
            <a:r>
              <a:rPr lang="en-SG" dirty="0" smtClean="0"/>
              <a:t>Working coordinate system (WCS)</a:t>
            </a:r>
          </a:p>
          <a:p>
            <a:pPr marL="514350" indent="-514350">
              <a:buFont typeface="+mj-lt"/>
              <a:buAutoNum type="arabicPeriod"/>
            </a:pPr>
            <a:r>
              <a:rPr lang="en-SG" dirty="0" smtClean="0"/>
              <a:t>Screen coordinate system (SCS)</a:t>
            </a:r>
            <a:endParaRPr lang="en-SG" dirty="0"/>
          </a:p>
        </p:txBody>
      </p:sp>
    </p:spTree>
    <p:extLst>
      <p:ext uri="{BB962C8B-B14F-4D97-AF65-F5344CB8AC3E}">
        <p14:creationId xmlns:p14="http://schemas.microsoft.com/office/powerpoint/2010/main" val="1875555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Model Coordinate System (MCS)</a:t>
            </a:r>
            <a:endParaRPr lang="en-SG" dirty="0"/>
          </a:p>
        </p:txBody>
      </p:sp>
      <p:sp>
        <p:nvSpPr>
          <p:cNvPr id="3" name="内容占位符 2"/>
          <p:cNvSpPr>
            <a:spLocks noGrp="1"/>
          </p:cNvSpPr>
          <p:nvPr>
            <p:ph idx="1"/>
          </p:nvPr>
        </p:nvSpPr>
        <p:spPr>
          <a:xfrm>
            <a:off x="838200" y="1825625"/>
            <a:ext cx="7641566" cy="4351338"/>
          </a:xfrm>
        </p:spPr>
        <p:txBody>
          <a:bodyPr>
            <a:normAutofit lnSpcReduction="10000"/>
          </a:bodyPr>
          <a:lstStyle/>
          <a:p>
            <a:r>
              <a:rPr lang="en-SG" dirty="0" smtClean="0"/>
              <a:t>MCS is a 3D Cartesian coordinate system used by most of CAD </a:t>
            </a:r>
            <a:r>
              <a:rPr lang="en-SG" dirty="0" err="1" smtClean="0"/>
              <a:t>softwares</a:t>
            </a:r>
            <a:r>
              <a:rPr lang="en-SG" dirty="0" smtClean="0"/>
              <a:t> to perform internal geometrical data operations, such as record, storage and calculation.</a:t>
            </a:r>
          </a:p>
          <a:p>
            <a:r>
              <a:rPr lang="en-SG" dirty="0" smtClean="0"/>
              <a:t>MCS  is the only coordinate system CAD software can identify. Even users define another type of coordinate system during the process of creating models, the model will still be convert to data under MCS to store.</a:t>
            </a:r>
          </a:p>
          <a:p>
            <a:r>
              <a:rPr lang="en-SG" dirty="0" smtClean="0"/>
              <a:t>Sometime MCS is also called Absolute Coordinate System(ACS).</a:t>
            </a:r>
            <a:endParaRPr lang="en-SG" dirty="0"/>
          </a:p>
        </p:txBody>
      </p:sp>
      <p:pic>
        <p:nvPicPr>
          <p:cNvPr id="4" name="图片 3"/>
          <p:cNvPicPr>
            <a:picLocks noChangeAspect="1"/>
          </p:cNvPicPr>
          <p:nvPr/>
        </p:nvPicPr>
        <p:blipFill>
          <a:blip r:embed="rId2"/>
          <a:stretch>
            <a:fillRect/>
          </a:stretch>
        </p:blipFill>
        <p:spPr>
          <a:xfrm>
            <a:off x="9450388" y="2190904"/>
            <a:ext cx="1124008" cy="1009702"/>
          </a:xfrm>
          <a:prstGeom prst="rect">
            <a:avLst/>
          </a:prstGeom>
        </p:spPr>
      </p:pic>
      <p:pic>
        <p:nvPicPr>
          <p:cNvPr id="6" name="图片 5"/>
          <p:cNvPicPr>
            <a:picLocks noChangeAspect="1"/>
          </p:cNvPicPr>
          <p:nvPr/>
        </p:nvPicPr>
        <p:blipFill>
          <a:blip r:embed="rId3"/>
          <a:stretch>
            <a:fillRect/>
          </a:stretch>
        </p:blipFill>
        <p:spPr>
          <a:xfrm>
            <a:off x="9345607" y="4135921"/>
            <a:ext cx="1333569" cy="984301"/>
          </a:xfrm>
          <a:prstGeom prst="rect">
            <a:avLst/>
          </a:prstGeom>
        </p:spPr>
      </p:pic>
    </p:spTree>
    <p:extLst>
      <p:ext uri="{BB962C8B-B14F-4D97-AF65-F5344CB8AC3E}">
        <p14:creationId xmlns:p14="http://schemas.microsoft.com/office/powerpoint/2010/main" val="296970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Working Coordinate System(WCS)</a:t>
            </a:r>
            <a:endParaRPr lang="en-SG" dirty="0"/>
          </a:p>
        </p:txBody>
      </p:sp>
      <p:sp>
        <p:nvSpPr>
          <p:cNvPr id="3" name="内容占位符 2"/>
          <p:cNvSpPr>
            <a:spLocks noGrp="1"/>
          </p:cNvSpPr>
          <p:nvPr>
            <p:ph idx="1"/>
          </p:nvPr>
        </p:nvSpPr>
        <p:spPr/>
        <p:txBody>
          <a:bodyPr/>
          <a:lstStyle/>
          <a:p>
            <a:r>
              <a:rPr lang="en-SG" dirty="0" smtClean="0"/>
              <a:t>A modelling processing of a 3D body is usually a result of combining many steps of creating some simple structure bodies. WCS is an user defined </a:t>
            </a:r>
            <a:r>
              <a:rPr lang="en-SG" dirty="0"/>
              <a:t>l</a:t>
            </a:r>
            <a:r>
              <a:rPr lang="en-SG" dirty="0" smtClean="0"/>
              <a:t>ocal coordinate system, with which user can generate some basic structures easily. </a:t>
            </a:r>
          </a:p>
          <a:p>
            <a:r>
              <a:rPr lang="en-SG" dirty="0" smtClean="0"/>
              <a:t>WCS has different appearances in different CAD systems. One of the most useful one is a sketch plane.</a:t>
            </a:r>
          </a:p>
          <a:p>
            <a:r>
              <a:rPr lang="en-SG" dirty="0" smtClean="0"/>
              <a:t>As we mentioned, whatever was chosen to be a coordinate </a:t>
            </a:r>
            <a:r>
              <a:rPr lang="en-SG" dirty="0"/>
              <a:t>system , </a:t>
            </a:r>
            <a:r>
              <a:rPr lang="en-SG" dirty="0" smtClean="0"/>
              <a:t>the stored data should be represented with MCS. To satisfy this requirement, a homogenous transform matrix will play an very important role.</a:t>
            </a:r>
            <a:endParaRPr lang="en-SG" dirty="0"/>
          </a:p>
        </p:txBody>
      </p:sp>
    </p:spTree>
    <p:extLst>
      <p:ext uri="{BB962C8B-B14F-4D97-AF65-F5344CB8AC3E}">
        <p14:creationId xmlns:p14="http://schemas.microsoft.com/office/powerpoint/2010/main" val="11479066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1105</TotalTime>
  <Words>1604</Words>
  <Application>Microsoft Office PowerPoint</Application>
  <PresentationFormat>宽屏</PresentationFormat>
  <Paragraphs>185</Paragraphs>
  <Slides>48</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5" baseType="lpstr">
      <vt:lpstr>等线</vt:lpstr>
      <vt:lpstr>等线 Light</vt:lpstr>
      <vt:lpstr>Arial</vt:lpstr>
      <vt:lpstr>Calibri</vt:lpstr>
      <vt:lpstr>Calibri Light</vt:lpstr>
      <vt:lpstr>Office 主题​​</vt:lpstr>
      <vt:lpstr>Equation</vt:lpstr>
      <vt:lpstr>CAD/CAM</vt:lpstr>
      <vt:lpstr>Scope of CAD/CAM</vt:lpstr>
      <vt:lpstr>CAD/CAM system</vt:lpstr>
      <vt:lpstr>CAD</vt:lpstr>
      <vt:lpstr>Instruction to computer graphics</vt:lpstr>
      <vt:lpstr>Coordinate system</vt:lpstr>
      <vt:lpstr>Three types of coordinate system</vt:lpstr>
      <vt:lpstr>Model Coordinate System (MCS)</vt:lpstr>
      <vt:lpstr>Working Coordinate System(WCS)</vt:lpstr>
      <vt:lpstr>Working Coordinate System(WCS)</vt:lpstr>
      <vt:lpstr> Homogenous transformation matrix </vt:lpstr>
      <vt:lpstr>Homogenous transformation matrix</vt:lpstr>
      <vt:lpstr>Homogenous transformation</vt:lpstr>
      <vt:lpstr>Screen coordinate system (SCS)</vt:lpstr>
      <vt:lpstr>Coordinate system</vt:lpstr>
      <vt:lpstr>CAD data exchange and storage</vt:lpstr>
      <vt:lpstr>CAD data exchange and storage</vt:lpstr>
      <vt:lpstr>Introduction to Geometric Modelling</vt:lpstr>
      <vt:lpstr>Geometry of curve</vt:lpstr>
      <vt:lpstr>Geometry of surface</vt:lpstr>
      <vt:lpstr>Boolean operations in CSG</vt:lpstr>
      <vt:lpstr>Constructive solid geometry (CSG)</vt:lpstr>
      <vt:lpstr>Boolean operations in set theory</vt:lpstr>
      <vt:lpstr>Boolean operations of multi-bodies</vt:lpstr>
      <vt:lpstr>Boolean logic with binary tree</vt:lpstr>
      <vt:lpstr>Three methods to create 3D models</vt:lpstr>
      <vt:lpstr>Primitive method</vt:lpstr>
      <vt:lpstr>Feature method</vt:lpstr>
      <vt:lpstr>Sketch method</vt:lpstr>
      <vt:lpstr>Sketch method</vt:lpstr>
      <vt:lpstr>Key disciplines of modelling in Solidworks</vt:lpstr>
      <vt:lpstr>Key disciplines of modelling in Solidworks</vt:lpstr>
      <vt:lpstr>Coordinate system</vt:lpstr>
      <vt:lpstr>References objects</vt:lpstr>
      <vt:lpstr>Sketch</vt:lpstr>
      <vt:lpstr>CAM</vt:lpstr>
      <vt:lpstr>Brief</vt:lpstr>
      <vt:lpstr>Machine tools</vt:lpstr>
      <vt:lpstr>Introduction to CAPP</vt:lpstr>
      <vt:lpstr>Programming for CNC machining</vt:lpstr>
      <vt:lpstr>Material handling in CAM environment</vt:lpstr>
      <vt:lpstr>Key disciplines of manufacturing under Solidworks environment</vt:lpstr>
      <vt:lpstr>The following slides are only for learning purpose</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CAD/CAM</dc:title>
  <dc:creator>JY</dc:creator>
  <cp:lastModifiedBy>JY</cp:lastModifiedBy>
  <cp:revision>105</cp:revision>
  <dcterms:created xsi:type="dcterms:W3CDTF">2022-04-06T09:15:30Z</dcterms:created>
  <dcterms:modified xsi:type="dcterms:W3CDTF">2022-05-19T10:28:57Z</dcterms:modified>
</cp:coreProperties>
</file>