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8" r:id="rId6"/>
    <p:sldId id="269" r:id="rId7"/>
    <p:sldId id="270" r:id="rId8"/>
    <p:sldId id="271" r:id="rId9"/>
    <p:sldId id="26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SG"/>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SG"/>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91815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181059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SG"/>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62414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222837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SG"/>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BF0C36A-847D-4A50-835E-66FD7593A257}" type="datetimeFigureOut">
              <a:rPr lang="en-SG" smtClean="0"/>
              <a:t>19/5/2022</a:t>
            </a:fld>
            <a:endParaRPr lang="en-SG"/>
          </a:p>
        </p:txBody>
      </p:sp>
      <p:sp>
        <p:nvSpPr>
          <p:cNvPr id="5" name="页脚占位符 4"/>
          <p:cNvSpPr>
            <a:spLocks noGrp="1"/>
          </p:cNvSpPr>
          <p:nvPr>
            <p:ph type="ftr" sz="quarter" idx="11"/>
          </p:nvPr>
        </p:nvSpPr>
        <p:spPr/>
        <p:txBody>
          <a:bodyPr/>
          <a:lstStyle/>
          <a:p>
            <a:endParaRPr lang="en-SG"/>
          </a:p>
        </p:txBody>
      </p:sp>
      <p:sp>
        <p:nvSpPr>
          <p:cNvPr id="6" name="灯片编号占位符 5"/>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53884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日期占位符 4"/>
          <p:cNvSpPr>
            <a:spLocks noGrp="1"/>
          </p:cNvSpPr>
          <p:nvPr>
            <p:ph type="dt" sz="half" idx="10"/>
          </p:nvPr>
        </p:nvSpPr>
        <p:spPr/>
        <p:txBody>
          <a:bodyPr/>
          <a:lstStyle/>
          <a:p>
            <a:fld id="{9BF0C36A-847D-4A50-835E-66FD7593A257}" type="datetimeFigureOut">
              <a:rPr lang="en-SG" smtClean="0"/>
              <a:t>19/5/2022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52323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SG"/>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7" name="日期占位符 6"/>
          <p:cNvSpPr>
            <a:spLocks noGrp="1"/>
          </p:cNvSpPr>
          <p:nvPr>
            <p:ph type="dt" sz="half" idx="10"/>
          </p:nvPr>
        </p:nvSpPr>
        <p:spPr/>
        <p:txBody>
          <a:bodyPr/>
          <a:lstStyle/>
          <a:p>
            <a:fld id="{9BF0C36A-847D-4A50-835E-66FD7593A257}" type="datetimeFigureOut">
              <a:rPr lang="en-SG" smtClean="0"/>
              <a:t>19/5/2022</a:t>
            </a:fld>
            <a:endParaRPr lang="en-SG"/>
          </a:p>
        </p:txBody>
      </p:sp>
      <p:sp>
        <p:nvSpPr>
          <p:cNvPr id="8" name="页脚占位符 7"/>
          <p:cNvSpPr>
            <a:spLocks noGrp="1"/>
          </p:cNvSpPr>
          <p:nvPr>
            <p:ph type="ftr" sz="quarter" idx="11"/>
          </p:nvPr>
        </p:nvSpPr>
        <p:spPr/>
        <p:txBody>
          <a:bodyPr/>
          <a:lstStyle/>
          <a:p>
            <a:endParaRPr lang="en-SG"/>
          </a:p>
        </p:txBody>
      </p:sp>
      <p:sp>
        <p:nvSpPr>
          <p:cNvPr id="9" name="灯片编号占位符 8"/>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1605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SG"/>
          </a:p>
        </p:txBody>
      </p:sp>
      <p:sp>
        <p:nvSpPr>
          <p:cNvPr id="3" name="日期占位符 2"/>
          <p:cNvSpPr>
            <a:spLocks noGrp="1"/>
          </p:cNvSpPr>
          <p:nvPr>
            <p:ph type="dt" sz="half" idx="10"/>
          </p:nvPr>
        </p:nvSpPr>
        <p:spPr/>
        <p:txBody>
          <a:bodyPr/>
          <a:lstStyle/>
          <a:p>
            <a:fld id="{9BF0C36A-847D-4A50-835E-66FD7593A257}" type="datetimeFigureOut">
              <a:rPr lang="en-SG" smtClean="0"/>
              <a:t>19/5/2022</a:t>
            </a:fld>
            <a:endParaRPr lang="en-SG"/>
          </a:p>
        </p:txBody>
      </p:sp>
      <p:sp>
        <p:nvSpPr>
          <p:cNvPr id="4" name="页脚占位符 3"/>
          <p:cNvSpPr>
            <a:spLocks noGrp="1"/>
          </p:cNvSpPr>
          <p:nvPr>
            <p:ph type="ftr" sz="quarter" idx="11"/>
          </p:nvPr>
        </p:nvSpPr>
        <p:spPr/>
        <p:txBody>
          <a:bodyPr/>
          <a:lstStyle/>
          <a:p>
            <a:endParaRPr lang="en-SG"/>
          </a:p>
        </p:txBody>
      </p:sp>
      <p:sp>
        <p:nvSpPr>
          <p:cNvPr id="5" name="灯片编号占位符 4"/>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440722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F0C36A-847D-4A50-835E-66FD7593A257}" type="datetimeFigureOut">
              <a:rPr lang="en-SG" smtClean="0"/>
              <a:t>19/5/2022</a:t>
            </a:fld>
            <a:endParaRPr lang="en-SG"/>
          </a:p>
        </p:txBody>
      </p:sp>
      <p:sp>
        <p:nvSpPr>
          <p:cNvPr id="3" name="页脚占位符 2"/>
          <p:cNvSpPr>
            <a:spLocks noGrp="1"/>
          </p:cNvSpPr>
          <p:nvPr>
            <p:ph type="ftr" sz="quarter" idx="11"/>
          </p:nvPr>
        </p:nvSpPr>
        <p:spPr/>
        <p:txBody>
          <a:bodyPr/>
          <a:lstStyle/>
          <a:p>
            <a:endParaRPr lang="en-SG"/>
          </a:p>
        </p:txBody>
      </p:sp>
      <p:sp>
        <p:nvSpPr>
          <p:cNvPr id="4" name="灯片编号占位符 3"/>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76031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F0C36A-847D-4A50-835E-66FD7593A257}" type="datetimeFigureOut">
              <a:rPr lang="en-SG" smtClean="0"/>
              <a:t>19/5/2022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83106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SG"/>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BF0C36A-847D-4A50-835E-66FD7593A257}" type="datetimeFigureOut">
              <a:rPr lang="en-SG" smtClean="0"/>
              <a:t>19/5/2022</a:t>
            </a:fld>
            <a:endParaRPr lang="en-SG"/>
          </a:p>
        </p:txBody>
      </p:sp>
      <p:sp>
        <p:nvSpPr>
          <p:cNvPr id="6" name="页脚占位符 5"/>
          <p:cNvSpPr>
            <a:spLocks noGrp="1"/>
          </p:cNvSpPr>
          <p:nvPr>
            <p:ph type="ftr" sz="quarter" idx="11"/>
          </p:nvPr>
        </p:nvSpPr>
        <p:spPr/>
        <p:txBody>
          <a:bodyPr/>
          <a:lstStyle/>
          <a:p>
            <a:endParaRPr lang="en-SG"/>
          </a:p>
        </p:txBody>
      </p:sp>
      <p:sp>
        <p:nvSpPr>
          <p:cNvPr id="7" name="灯片编号占位符 6"/>
          <p:cNvSpPr>
            <a:spLocks noGrp="1"/>
          </p:cNvSpPr>
          <p:nvPr>
            <p:ph type="sldNum" sz="quarter" idx="12"/>
          </p:nvPr>
        </p:nvSpPr>
        <p:spPr/>
        <p:txBody>
          <a:bodyPr/>
          <a:lstStyle/>
          <a:p>
            <a:fld id="{D1F0EE94-ABB0-4340-916E-48FE61BB6965}" type="slidenum">
              <a:rPr lang="en-SG" smtClean="0"/>
              <a:t>‹#›</a:t>
            </a:fld>
            <a:endParaRPr lang="en-SG"/>
          </a:p>
        </p:txBody>
      </p:sp>
    </p:spTree>
    <p:extLst>
      <p:ext uri="{BB962C8B-B14F-4D97-AF65-F5344CB8AC3E}">
        <p14:creationId xmlns:p14="http://schemas.microsoft.com/office/powerpoint/2010/main" val="378176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SG"/>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SG"/>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0C36A-847D-4A50-835E-66FD7593A257}" type="datetimeFigureOut">
              <a:rPr lang="en-SG" smtClean="0"/>
              <a:t>19/5/2022</a:t>
            </a:fld>
            <a:endParaRPr lang="en-SG"/>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0EE94-ABB0-4340-916E-48FE61BB6965}" type="slidenum">
              <a:rPr lang="en-SG" smtClean="0"/>
              <a:t>‹#›</a:t>
            </a:fld>
            <a:endParaRPr lang="en-SG"/>
          </a:p>
        </p:txBody>
      </p:sp>
    </p:spTree>
    <p:extLst>
      <p:ext uri="{BB962C8B-B14F-4D97-AF65-F5344CB8AC3E}">
        <p14:creationId xmlns:p14="http://schemas.microsoft.com/office/powerpoint/2010/main" val="752757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Coordinate system</a:t>
            </a:r>
            <a:endParaRPr lang="en-SG" dirty="0"/>
          </a:p>
        </p:txBody>
      </p:sp>
      <p:sp>
        <p:nvSpPr>
          <p:cNvPr id="4" name="文本占位符 3"/>
          <p:cNvSpPr>
            <a:spLocks noGrp="1"/>
          </p:cNvSpPr>
          <p:nvPr>
            <p:ph type="body" idx="1"/>
          </p:nvPr>
        </p:nvSpPr>
        <p:spPr/>
        <p:txBody>
          <a:bodyPr/>
          <a:lstStyle/>
          <a:p>
            <a:endParaRPr lang="en-SG"/>
          </a:p>
        </p:txBody>
      </p:sp>
    </p:spTree>
    <p:extLst>
      <p:ext uri="{BB962C8B-B14F-4D97-AF65-F5344CB8AC3E}">
        <p14:creationId xmlns:p14="http://schemas.microsoft.com/office/powerpoint/2010/main" val="4222902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Coordinate system</a:t>
            </a:r>
          </a:p>
        </p:txBody>
      </p:sp>
      <p:sp>
        <p:nvSpPr>
          <p:cNvPr id="3" name="内容占位符 2"/>
          <p:cNvSpPr>
            <a:spLocks noGrp="1"/>
          </p:cNvSpPr>
          <p:nvPr>
            <p:ph idx="1"/>
          </p:nvPr>
        </p:nvSpPr>
        <p:spPr/>
        <p:txBody>
          <a:bodyPr>
            <a:normAutofit/>
          </a:bodyPr>
          <a:lstStyle/>
          <a:p>
            <a:r>
              <a:rPr lang="en-SG" dirty="0" smtClean="0"/>
              <a:t>By default, in most of CAD software, the WCS and MCS are overlapped as you start up the main program.</a:t>
            </a:r>
          </a:p>
          <a:p>
            <a:r>
              <a:rPr lang="en-SG" dirty="0" smtClean="0"/>
              <a:t>Definitely, To </a:t>
            </a:r>
            <a:r>
              <a:rPr lang="en-SG" dirty="0"/>
              <a:t>display correct image of the cad model on screen, we still need </a:t>
            </a:r>
            <a:r>
              <a:rPr lang="en-SG" dirty="0" smtClean="0"/>
              <a:t>some </a:t>
            </a:r>
            <a:r>
              <a:rPr lang="en-SG" dirty="0"/>
              <a:t>transformation operations to make it sense</a:t>
            </a:r>
            <a:r>
              <a:rPr lang="en-SG" dirty="0" smtClean="0"/>
              <a:t>.</a:t>
            </a:r>
          </a:p>
          <a:p>
            <a:r>
              <a:rPr lang="en-SG" dirty="0" smtClean="0"/>
              <a:t>From the view of user, the inputted geometrical elements will firstly transform to </a:t>
            </a:r>
            <a:r>
              <a:rPr lang="en-US" dirty="0" smtClean="0"/>
              <a:t>uniforms under MCS, then through display converting package developed by CAD software provider, all </a:t>
            </a:r>
            <a:r>
              <a:rPr lang="en-US" altLang="zh-CN" dirty="0" smtClean="0"/>
              <a:t>3D geometrical items will be shown on the 2D screen</a:t>
            </a:r>
            <a:r>
              <a:rPr lang="en-US" altLang="zh-CN" smtClean="0"/>
              <a:t>. </a:t>
            </a:r>
            <a:endParaRPr lang="en-SG" dirty="0"/>
          </a:p>
        </p:txBody>
      </p:sp>
    </p:spTree>
    <p:extLst>
      <p:ext uri="{BB962C8B-B14F-4D97-AF65-F5344CB8AC3E}">
        <p14:creationId xmlns:p14="http://schemas.microsoft.com/office/powerpoint/2010/main" val="413246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Three types of coordinate systems</a:t>
            </a:r>
            <a:endParaRPr lang="en-SG" dirty="0"/>
          </a:p>
        </p:txBody>
      </p:sp>
      <p:sp>
        <p:nvSpPr>
          <p:cNvPr id="3" name="内容占位符 2"/>
          <p:cNvSpPr>
            <a:spLocks noGrp="1"/>
          </p:cNvSpPr>
          <p:nvPr>
            <p:ph idx="1"/>
          </p:nvPr>
        </p:nvSpPr>
        <p:spPr/>
        <p:txBody>
          <a:bodyPr/>
          <a:lstStyle/>
          <a:p>
            <a:r>
              <a:rPr lang="en-SG" dirty="0">
                <a:solidFill>
                  <a:srgbClr val="FF0000"/>
                </a:solidFill>
              </a:rPr>
              <a:t>Coordinate systems are the most important concept in a CAD system. They are used to  input,  store,  and  display  geometric  model.  There  are  three  kinds  of  coordinate systems, that </a:t>
            </a:r>
            <a:r>
              <a:rPr lang="en-SG" dirty="0" smtClean="0">
                <a:solidFill>
                  <a:srgbClr val="FF0000"/>
                </a:solidFill>
              </a:rPr>
              <a:t>is</a:t>
            </a:r>
          </a:p>
          <a:p>
            <a:pPr marL="514350" indent="-514350">
              <a:buFont typeface="+mj-lt"/>
              <a:buAutoNum type="arabicPeriod"/>
            </a:pPr>
            <a:r>
              <a:rPr lang="en-SG" dirty="0" smtClean="0"/>
              <a:t>Model coordinate system (MCS)</a:t>
            </a:r>
          </a:p>
          <a:p>
            <a:pPr marL="514350" indent="-514350">
              <a:buFont typeface="+mj-lt"/>
              <a:buAutoNum type="arabicPeriod"/>
            </a:pPr>
            <a:r>
              <a:rPr lang="en-SG" dirty="0" smtClean="0"/>
              <a:t>Working coordinate system (WCS)</a:t>
            </a:r>
          </a:p>
          <a:p>
            <a:pPr marL="514350" indent="-514350">
              <a:buFont typeface="+mj-lt"/>
              <a:buAutoNum type="arabicPeriod"/>
            </a:pPr>
            <a:r>
              <a:rPr lang="en-SG" dirty="0" smtClean="0"/>
              <a:t>Screen coordinate system (SCS)</a:t>
            </a:r>
            <a:endParaRPr lang="en-SG" dirty="0"/>
          </a:p>
        </p:txBody>
      </p:sp>
    </p:spTree>
    <p:extLst>
      <p:ext uri="{BB962C8B-B14F-4D97-AF65-F5344CB8AC3E}">
        <p14:creationId xmlns:p14="http://schemas.microsoft.com/office/powerpoint/2010/main" val="289345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Model Coordinate System (MCS)</a:t>
            </a:r>
            <a:endParaRPr lang="en-SG" dirty="0"/>
          </a:p>
        </p:txBody>
      </p:sp>
      <p:sp>
        <p:nvSpPr>
          <p:cNvPr id="3" name="内容占位符 2"/>
          <p:cNvSpPr>
            <a:spLocks noGrp="1"/>
          </p:cNvSpPr>
          <p:nvPr>
            <p:ph idx="1"/>
          </p:nvPr>
        </p:nvSpPr>
        <p:spPr>
          <a:xfrm>
            <a:off x="838200" y="1825625"/>
            <a:ext cx="7641566" cy="4351338"/>
          </a:xfrm>
        </p:spPr>
        <p:txBody>
          <a:bodyPr>
            <a:normAutofit lnSpcReduction="10000"/>
          </a:bodyPr>
          <a:lstStyle/>
          <a:p>
            <a:r>
              <a:rPr lang="en-SG" dirty="0" smtClean="0"/>
              <a:t>MCS is a 3D Cartesian coordinate system used by most of CAD </a:t>
            </a:r>
            <a:r>
              <a:rPr lang="en-SG" dirty="0" err="1" smtClean="0"/>
              <a:t>softwares</a:t>
            </a:r>
            <a:r>
              <a:rPr lang="en-SG" dirty="0" smtClean="0"/>
              <a:t> to perform internal geometrical data operations, such as record, storage and calculation.</a:t>
            </a:r>
          </a:p>
          <a:p>
            <a:r>
              <a:rPr lang="en-SG" dirty="0" smtClean="0"/>
              <a:t>MCS  is the only coordinate system CAD software can identify. Even users define another type of coordinate system during the process of creating models, the model will still be convert to data under MCS to store.</a:t>
            </a:r>
          </a:p>
          <a:p>
            <a:r>
              <a:rPr lang="en-SG" dirty="0" smtClean="0"/>
              <a:t>Sometime MCS is also called Absolute Coordinate System(ACS).</a:t>
            </a:r>
            <a:endParaRPr lang="en-SG" dirty="0"/>
          </a:p>
        </p:txBody>
      </p:sp>
      <p:pic>
        <p:nvPicPr>
          <p:cNvPr id="4" name="图片 3"/>
          <p:cNvPicPr>
            <a:picLocks noChangeAspect="1"/>
          </p:cNvPicPr>
          <p:nvPr/>
        </p:nvPicPr>
        <p:blipFill>
          <a:blip r:embed="rId2"/>
          <a:stretch>
            <a:fillRect/>
          </a:stretch>
        </p:blipFill>
        <p:spPr>
          <a:xfrm>
            <a:off x="9450388" y="2190904"/>
            <a:ext cx="1124008" cy="1009702"/>
          </a:xfrm>
          <a:prstGeom prst="rect">
            <a:avLst/>
          </a:prstGeom>
        </p:spPr>
      </p:pic>
      <p:pic>
        <p:nvPicPr>
          <p:cNvPr id="6" name="图片 5"/>
          <p:cNvPicPr>
            <a:picLocks noChangeAspect="1"/>
          </p:cNvPicPr>
          <p:nvPr/>
        </p:nvPicPr>
        <p:blipFill>
          <a:blip r:embed="rId3"/>
          <a:stretch>
            <a:fillRect/>
          </a:stretch>
        </p:blipFill>
        <p:spPr>
          <a:xfrm>
            <a:off x="9345607" y="4135921"/>
            <a:ext cx="1333569" cy="984301"/>
          </a:xfrm>
          <a:prstGeom prst="rect">
            <a:avLst/>
          </a:prstGeom>
        </p:spPr>
      </p:pic>
    </p:spTree>
    <p:extLst>
      <p:ext uri="{BB962C8B-B14F-4D97-AF65-F5344CB8AC3E}">
        <p14:creationId xmlns:p14="http://schemas.microsoft.com/office/powerpoint/2010/main" val="2640311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Working Coordinate System(WCS)</a:t>
            </a:r>
            <a:endParaRPr lang="en-SG" dirty="0"/>
          </a:p>
        </p:txBody>
      </p:sp>
      <p:sp>
        <p:nvSpPr>
          <p:cNvPr id="3" name="内容占位符 2"/>
          <p:cNvSpPr>
            <a:spLocks noGrp="1"/>
          </p:cNvSpPr>
          <p:nvPr>
            <p:ph idx="1"/>
          </p:nvPr>
        </p:nvSpPr>
        <p:spPr/>
        <p:txBody>
          <a:bodyPr/>
          <a:lstStyle/>
          <a:p>
            <a:r>
              <a:rPr lang="en-SG" dirty="0" smtClean="0"/>
              <a:t>A modelling processing of a 3D body is usually a result of combining many steps of creating some simple structure bodies. WCS is an user defined </a:t>
            </a:r>
            <a:r>
              <a:rPr lang="en-SG" dirty="0"/>
              <a:t>l</a:t>
            </a:r>
            <a:r>
              <a:rPr lang="en-SG" dirty="0" smtClean="0"/>
              <a:t>ocal coordinate system, with which user can generate some basic structures easily. </a:t>
            </a:r>
          </a:p>
          <a:p>
            <a:r>
              <a:rPr lang="en-SG" dirty="0" smtClean="0"/>
              <a:t>WCS has different appearances in different CAD systems. One of the most useful one is a sketch plane.</a:t>
            </a:r>
          </a:p>
          <a:p>
            <a:r>
              <a:rPr lang="en-SG" dirty="0" smtClean="0"/>
              <a:t>As we mentioned, whatever was chosen to be a coordinate </a:t>
            </a:r>
            <a:r>
              <a:rPr lang="en-SG" dirty="0"/>
              <a:t>system , </a:t>
            </a:r>
            <a:r>
              <a:rPr lang="en-SG" dirty="0" smtClean="0"/>
              <a:t>the stored data should be represented with MCS. To satisfy this requirement, a homogenous transform matrix will play an very important role.</a:t>
            </a:r>
            <a:endParaRPr lang="en-SG" dirty="0"/>
          </a:p>
        </p:txBody>
      </p:sp>
    </p:spTree>
    <p:extLst>
      <p:ext uri="{BB962C8B-B14F-4D97-AF65-F5344CB8AC3E}">
        <p14:creationId xmlns:p14="http://schemas.microsoft.com/office/powerpoint/2010/main" val="3785862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Working Coordinate System(WCS)</a:t>
            </a:r>
          </a:p>
        </p:txBody>
      </p:sp>
      <p:sp>
        <p:nvSpPr>
          <p:cNvPr id="3" name="内容占位符 2"/>
          <p:cNvSpPr>
            <a:spLocks noGrp="1"/>
          </p:cNvSpPr>
          <p:nvPr>
            <p:ph idx="1"/>
          </p:nvPr>
        </p:nvSpPr>
        <p:spPr>
          <a:xfrm>
            <a:off x="838200" y="1886011"/>
            <a:ext cx="10515600" cy="4351338"/>
          </a:xfrm>
        </p:spPr>
        <p:txBody>
          <a:bodyPr>
            <a:normAutofit/>
          </a:bodyPr>
          <a:lstStyle/>
          <a:p>
            <a:r>
              <a:rPr lang="en-SG" dirty="0"/>
              <a:t>G</a:t>
            </a:r>
            <a:r>
              <a:rPr lang="en-SG" dirty="0" smtClean="0"/>
              <a:t>iven a vector under WCS,                , and let                     is the stored point represented with MCS. Supposing T is the transformation matrix,  we have</a:t>
            </a:r>
            <a:endParaRPr lang="en-SG" dirty="0"/>
          </a:p>
          <a:p>
            <a:endParaRPr lang="en-SG" dirty="0" smtClean="0"/>
          </a:p>
          <a:p>
            <a:pPr marL="0" indent="0">
              <a:buNone/>
            </a:pPr>
            <a:endParaRPr lang="en-SG" dirty="0"/>
          </a:p>
          <a:p>
            <a:pPr marL="0" indent="0">
              <a:buNone/>
            </a:pPr>
            <a:r>
              <a:rPr lang="en-SG" dirty="0" smtClean="0"/>
              <a:t> </a:t>
            </a:r>
          </a:p>
        </p:txBody>
      </p:sp>
      <p:graphicFrame>
        <p:nvGraphicFramePr>
          <p:cNvPr id="4" name="对象 3"/>
          <p:cNvGraphicFramePr>
            <a:graphicFrameLocks noChangeAspect="1"/>
          </p:cNvGraphicFramePr>
          <p:nvPr>
            <p:extLst>
              <p:ext uri="{D42A27DB-BD31-4B8C-83A1-F6EECF244321}">
                <p14:modId xmlns:p14="http://schemas.microsoft.com/office/powerpoint/2010/main" val="3098575981"/>
              </p:ext>
            </p:extLst>
          </p:nvPr>
        </p:nvGraphicFramePr>
        <p:xfrm>
          <a:off x="7545806" y="1951528"/>
          <a:ext cx="1458913" cy="417513"/>
        </p:xfrm>
        <a:graphic>
          <a:graphicData uri="http://schemas.openxmlformats.org/presentationml/2006/ole">
            <mc:AlternateContent xmlns:mc="http://schemas.openxmlformats.org/markup-compatibility/2006">
              <mc:Choice xmlns:v="urn:schemas-microsoft-com:vml" Requires="v">
                <p:oleObj spid="_x0000_s1079" name="Equation" r:id="rId3" imgW="711000" imgH="203040" progId="Equation.DSMT4">
                  <p:embed/>
                </p:oleObj>
              </mc:Choice>
              <mc:Fallback>
                <p:oleObj name="Equation" r:id="rId3" imgW="711000" imgH="203040" progId="Equation.DSMT4">
                  <p:embed/>
                  <p:pic>
                    <p:nvPicPr>
                      <p:cNvPr id="0" name=""/>
                      <p:cNvPicPr/>
                      <p:nvPr/>
                    </p:nvPicPr>
                    <p:blipFill>
                      <a:blip r:embed="rId4"/>
                      <a:stretch>
                        <a:fillRect/>
                      </a:stretch>
                    </p:blipFill>
                    <p:spPr>
                      <a:xfrm>
                        <a:off x="7545806" y="1951528"/>
                        <a:ext cx="1458913" cy="417513"/>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650760337"/>
              </p:ext>
            </p:extLst>
          </p:nvPr>
        </p:nvGraphicFramePr>
        <p:xfrm>
          <a:off x="5029619" y="1947860"/>
          <a:ext cx="1184275" cy="411163"/>
        </p:xfrm>
        <a:graphic>
          <a:graphicData uri="http://schemas.openxmlformats.org/presentationml/2006/ole">
            <mc:AlternateContent xmlns:mc="http://schemas.openxmlformats.org/markup-compatibility/2006">
              <mc:Choice xmlns:v="urn:schemas-microsoft-com:vml" Requires="v">
                <p:oleObj spid="_x0000_s1080" name="Equation" r:id="rId5" imgW="583920" imgH="203040" progId="Equation.DSMT4">
                  <p:embed/>
                </p:oleObj>
              </mc:Choice>
              <mc:Fallback>
                <p:oleObj name="Equation" r:id="rId5" imgW="583920" imgH="203040" progId="Equation.DSMT4">
                  <p:embed/>
                  <p:pic>
                    <p:nvPicPr>
                      <p:cNvPr id="0" name=""/>
                      <p:cNvPicPr/>
                      <p:nvPr/>
                    </p:nvPicPr>
                    <p:blipFill>
                      <a:blip r:embed="rId6"/>
                      <a:stretch>
                        <a:fillRect/>
                      </a:stretch>
                    </p:blipFill>
                    <p:spPr>
                      <a:xfrm>
                        <a:off x="5029619" y="1947860"/>
                        <a:ext cx="1184275" cy="411163"/>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45266464"/>
              </p:ext>
            </p:extLst>
          </p:nvPr>
        </p:nvGraphicFramePr>
        <p:xfrm>
          <a:off x="5029619" y="3226355"/>
          <a:ext cx="1066381" cy="403495"/>
        </p:xfrm>
        <a:graphic>
          <a:graphicData uri="http://schemas.openxmlformats.org/presentationml/2006/ole">
            <mc:AlternateContent xmlns:mc="http://schemas.openxmlformats.org/markup-compatibility/2006">
              <mc:Choice xmlns:v="urn:schemas-microsoft-com:vml" Requires="v">
                <p:oleObj spid="_x0000_s1081" name="Equation" r:id="rId7" imgW="469800" imgH="177480" progId="Equation.DSMT4">
                  <p:embed/>
                </p:oleObj>
              </mc:Choice>
              <mc:Fallback>
                <p:oleObj name="Equation" r:id="rId7" imgW="469800" imgH="177480" progId="Equation.DSMT4">
                  <p:embed/>
                  <p:pic>
                    <p:nvPicPr>
                      <p:cNvPr id="0" name=""/>
                      <p:cNvPicPr/>
                      <p:nvPr/>
                    </p:nvPicPr>
                    <p:blipFill>
                      <a:blip r:embed="rId8"/>
                      <a:stretch>
                        <a:fillRect/>
                      </a:stretch>
                    </p:blipFill>
                    <p:spPr>
                      <a:xfrm>
                        <a:off x="5029619" y="3226355"/>
                        <a:ext cx="1066381" cy="403495"/>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498438404"/>
              </p:ext>
            </p:extLst>
          </p:nvPr>
        </p:nvGraphicFramePr>
        <p:xfrm>
          <a:off x="3901771" y="4130691"/>
          <a:ext cx="3322076" cy="1476478"/>
        </p:xfrm>
        <a:graphic>
          <a:graphicData uri="http://schemas.openxmlformats.org/presentationml/2006/ole">
            <mc:AlternateContent xmlns:mc="http://schemas.openxmlformats.org/markup-compatibility/2006">
              <mc:Choice xmlns:v="urn:schemas-microsoft-com:vml" Requires="v">
                <p:oleObj spid="_x0000_s1082" name="Equation" r:id="rId9" imgW="1600200" imgH="711000" progId="Equation.DSMT4">
                  <p:embed/>
                </p:oleObj>
              </mc:Choice>
              <mc:Fallback>
                <p:oleObj name="Equation" r:id="rId9" imgW="1600200" imgH="711000" progId="Equation.DSMT4">
                  <p:embed/>
                  <p:pic>
                    <p:nvPicPr>
                      <p:cNvPr id="0" name=""/>
                      <p:cNvPicPr/>
                      <p:nvPr/>
                    </p:nvPicPr>
                    <p:blipFill>
                      <a:blip r:embed="rId10"/>
                      <a:stretch>
                        <a:fillRect/>
                      </a:stretch>
                    </p:blipFill>
                    <p:spPr>
                      <a:xfrm>
                        <a:off x="3901771" y="4130691"/>
                        <a:ext cx="3322076" cy="1476478"/>
                      </a:xfrm>
                      <a:prstGeom prst="rect">
                        <a:avLst/>
                      </a:prstGeom>
                    </p:spPr>
                  </p:pic>
                </p:oleObj>
              </mc:Fallback>
            </mc:AlternateContent>
          </a:graphicData>
        </a:graphic>
      </p:graphicFrame>
    </p:spTree>
    <p:extLst>
      <p:ext uri="{BB962C8B-B14F-4D97-AF65-F5344CB8AC3E}">
        <p14:creationId xmlns:p14="http://schemas.microsoft.com/office/powerpoint/2010/main" val="1045825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 </a:t>
            </a:r>
            <a:r>
              <a:rPr lang="en-SG" dirty="0" smtClean="0"/>
              <a:t>Homogenous </a:t>
            </a:r>
            <a:r>
              <a:rPr lang="en-SG" dirty="0"/>
              <a:t>transformation matrix </a:t>
            </a:r>
          </a:p>
        </p:txBody>
      </p:sp>
      <p:sp>
        <p:nvSpPr>
          <p:cNvPr id="3" name="内容占位符 2"/>
          <p:cNvSpPr>
            <a:spLocks noGrp="1"/>
          </p:cNvSpPr>
          <p:nvPr>
            <p:ph idx="1"/>
          </p:nvPr>
        </p:nvSpPr>
        <p:spPr/>
        <p:txBody>
          <a:bodyPr/>
          <a:lstStyle/>
          <a:p>
            <a:r>
              <a:rPr lang="en-SG" dirty="0" smtClean="0"/>
              <a:t>Since we still </a:t>
            </a:r>
            <a:r>
              <a:rPr lang="en-SG" dirty="0"/>
              <a:t>need consider translation and project operation meanwhile. </a:t>
            </a:r>
            <a:r>
              <a:rPr lang="en-SG" dirty="0" smtClean="0"/>
              <a:t>The matrix to finish all the transformations from WCS to MCS looks like as follows.</a:t>
            </a:r>
          </a:p>
          <a:p>
            <a:pPr marL="0" indent="0">
              <a:buNone/>
            </a:pPr>
            <a:endParaRPr lang="en-SG" dirty="0"/>
          </a:p>
          <a:p>
            <a:pPr marL="0" indent="0">
              <a:buNone/>
            </a:pP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309712970"/>
              </p:ext>
            </p:extLst>
          </p:nvPr>
        </p:nvGraphicFramePr>
        <p:xfrm>
          <a:off x="4733147" y="3536262"/>
          <a:ext cx="2716213" cy="2147887"/>
        </p:xfrm>
        <a:graphic>
          <a:graphicData uri="http://schemas.openxmlformats.org/presentationml/2006/ole">
            <mc:AlternateContent xmlns:mc="http://schemas.openxmlformats.org/markup-compatibility/2006">
              <mc:Choice xmlns:v="urn:schemas-microsoft-com:vml" Requires="v">
                <p:oleObj spid="_x0000_s2061" name="Equation" r:id="rId3" imgW="1155600" imgH="914400" progId="Equation.DSMT4">
                  <p:embed/>
                </p:oleObj>
              </mc:Choice>
              <mc:Fallback>
                <p:oleObj name="Equation" r:id="rId3" imgW="1155600" imgH="914400" progId="Equation.DSMT4">
                  <p:embed/>
                  <p:pic>
                    <p:nvPicPr>
                      <p:cNvPr id="0" name=""/>
                      <p:cNvPicPr/>
                      <p:nvPr/>
                    </p:nvPicPr>
                    <p:blipFill>
                      <a:blip r:embed="rId4"/>
                      <a:stretch>
                        <a:fillRect/>
                      </a:stretch>
                    </p:blipFill>
                    <p:spPr>
                      <a:xfrm>
                        <a:off x="4733147" y="3536262"/>
                        <a:ext cx="2716213" cy="2147887"/>
                      </a:xfrm>
                      <a:prstGeom prst="rect">
                        <a:avLst/>
                      </a:prstGeom>
                    </p:spPr>
                  </p:pic>
                </p:oleObj>
              </mc:Fallback>
            </mc:AlternateContent>
          </a:graphicData>
        </a:graphic>
      </p:graphicFrame>
    </p:spTree>
    <p:extLst>
      <p:ext uri="{BB962C8B-B14F-4D97-AF65-F5344CB8AC3E}">
        <p14:creationId xmlns:p14="http://schemas.microsoft.com/office/powerpoint/2010/main" val="3185443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 matrix</a:t>
            </a:r>
          </a:p>
        </p:txBody>
      </p:sp>
      <p:sp>
        <p:nvSpPr>
          <p:cNvPr id="3" name="内容占位符 2"/>
          <p:cNvSpPr>
            <a:spLocks noGrp="1"/>
          </p:cNvSpPr>
          <p:nvPr>
            <p:ph idx="1"/>
          </p:nvPr>
        </p:nvSpPr>
        <p:spPr/>
        <p:txBody>
          <a:bodyPr>
            <a:normAutofit fontScale="92500" lnSpcReduction="20000"/>
          </a:bodyPr>
          <a:lstStyle/>
          <a:p>
            <a:r>
              <a:rPr lang="en-SG" dirty="0" smtClean="0"/>
              <a:t>Let</a:t>
            </a:r>
          </a:p>
          <a:p>
            <a:endParaRPr lang="en-SG" dirty="0"/>
          </a:p>
          <a:p>
            <a:pPr marL="0" indent="0">
              <a:buNone/>
            </a:pPr>
            <a:endParaRPr lang="en-SG" dirty="0" smtClean="0"/>
          </a:p>
          <a:p>
            <a:pPr marL="0" indent="0">
              <a:buNone/>
            </a:pPr>
            <a:endParaRPr lang="en-SG" dirty="0" smtClean="0"/>
          </a:p>
          <a:p>
            <a:pPr marL="0" indent="0">
              <a:buNone/>
            </a:pPr>
            <a:r>
              <a:rPr lang="en-SG" dirty="0" smtClean="0"/>
              <a:t>The above matrix become</a:t>
            </a:r>
          </a:p>
          <a:p>
            <a:pPr marL="0" indent="0">
              <a:buNone/>
            </a:pPr>
            <a:endParaRPr lang="en-SG" dirty="0"/>
          </a:p>
          <a:p>
            <a:pPr marL="0" indent="0">
              <a:buNone/>
            </a:pPr>
            <a:endParaRPr lang="en-SG" dirty="0" smtClean="0"/>
          </a:p>
          <a:p>
            <a:pPr marL="0" indent="0">
              <a:buNone/>
            </a:pPr>
            <a:endParaRPr lang="en-SG" dirty="0"/>
          </a:p>
          <a:p>
            <a:pPr marL="0" indent="0">
              <a:buNone/>
            </a:pPr>
            <a:r>
              <a:rPr lang="en-SG" dirty="0" smtClean="0"/>
              <a:t>T is to transform coordinate components, </a:t>
            </a:r>
            <a:r>
              <a:rPr lang="en-SG" b="1" dirty="0" smtClean="0"/>
              <a:t>o</a:t>
            </a:r>
            <a:r>
              <a:rPr lang="en-SG" dirty="0" smtClean="0"/>
              <a:t> means origin point shifting,</a:t>
            </a:r>
          </a:p>
          <a:p>
            <a:pPr marL="0" indent="0">
              <a:buNone/>
            </a:pPr>
            <a:r>
              <a:rPr lang="en-SG" b="1" dirty="0" smtClean="0"/>
              <a:t>p</a:t>
            </a:r>
            <a:r>
              <a:rPr lang="en-SG" dirty="0" smtClean="0"/>
              <a:t> </a:t>
            </a:r>
            <a:r>
              <a:rPr lang="en-SG" dirty="0"/>
              <a:t>is </a:t>
            </a:r>
            <a:r>
              <a:rPr lang="en-SG" dirty="0" smtClean="0"/>
              <a:t>perspective vector, s </a:t>
            </a:r>
            <a:r>
              <a:rPr lang="en-SG" dirty="0"/>
              <a:t>means </a:t>
            </a:r>
            <a:r>
              <a:rPr lang="en-SG" dirty="0" smtClean="0"/>
              <a:t>perspective shifting </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268568589"/>
              </p:ext>
            </p:extLst>
          </p:nvPr>
        </p:nvGraphicFramePr>
        <p:xfrm>
          <a:off x="4097548" y="1825625"/>
          <a:ext cx="2716780" cy="1769066"/>
        </p:xfrm>
        <a:graphic>
          <a:graphicData uri="http://schemas.openxmlformats.org/presentationml/2006/ole">
            <mc:AlternateContent xmlns:mc="http://schemas.openxmlformats.org/markup-compatibility/2006">
              <mc:Choice xmlns:v="urn:schemas-microsoft-com:vml" Requires="v">
                <p:oleObj spid="_x0000_s3094" name="Equation" r:id="rId3" imgW="1091880" imgH="711000" progId="Equation.DSMT4">
                  <p:embed/>
                </p:oleObj>
              </mc:Choice>
              <mc:Fallback>
                <p:oleObj name="Equation" r:id="rId3" imgW="1091880" imgH="711000" progId="Equation.DSMT4">
                  <p:embed/>
                  <p:pic>
                    <p:nvPicPr>
                      <p:cNvPr id="0" name=""/>
                      <p:cNvPicPr/>
                      <p:nvPr/>
                    </p:nvPicPr>
                    <p:blipFill>
                      <a:blip r:embed="rId4"/>
                      <a:stretch>
                        <a:fillRect/>
                      </a:stretch>
                    </p:blipFill>
                    <p:spPr>
                      <a:xfrm>
                        <a:off x="4097548" y="1825625"/>
                        <a:ext cx="2716780" cy="176906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152305940"/>
              </p:ext>
            </p:extLst>
          </p:nvPr>
        </p:nvGraphicFramePr>
        <p:xfrm>
          <a:off x="4840212" y="3729628"/>
          <a:ext cx="1455738" cy="1165225"/>
        </p:xfrm>
        <a:graphic>
          <a:graphicData uri="http://schemas.openxmlformats.org/presentationml/2006/ole">
            <mc:AlternateContent xmlns:mc="http://schemas.openxmlformats.org/markup-compatibility/2006">
              <mc:Choice xmlns:v="urn:schemas-microsoft-com:vml" Requires="v">
                <p:oleObj spid="_x0000_s3095" name="Equation" r:id="rId5" imgW="571320" imgH="457200" progId="Equation.DSMT4">
                  <p:embed/>
                </p:oleObj>
              </mc:Choice>
              <mc:Fallback>
                <p:oleObj name="Equation" r:id="rId5" imgW="571320" imgH="457200" progId="Equation.DSMT4">
                  <p:embed/>
                  <p:pic>
                    <p:nvPicPr>
                      <p:cNvPr id="0" name=""/>
                      <p:cNvPicPr/>
                      <p:nvPr/>
                    </p:nvPicPr>
                    <p:blipFill>
                      <a:blip r:embed="rId6"/>
                      <a:stretch>
                        <a:fillRect/>
                      </a:stretch>
                    </p:blipFill>
                    <p:spPr>
                      <a:xfrm>
                        <a:off x="4840212" y="3729628"/>
                        <a:ext cx="1455738" cy="1165225"/>
                      </a:xfrm>
                      <a:prstGeom prst="rect">
                        <a:avLst/>
                      </a:prstGeom>
                    </p:spPr>
                  </p:pic>
                </p:oleObj>
              </mc:Fallback>
            </mc:AlternateContent>
          </a:graphicData>
        </a:graphic>
      </p:graphicFrame>
    </p:spTree>
    <p:extLst>
      <p:ext uri="{BB962C8B-B14F-4D97-AF65-F5344CB8AC3E}">
        <p14:creationId xmlns:p14="http://schemas.microsoft.com/office/powerpoint/2010/main" val="310667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a:t>Homogenous transformation</a:t>
            </a:r>
          </a:p>
        </p:txBody>
      </p:sp>
      <p:sp>
        <p:nvSpPr>
          <p:cNvPr id="3" name="内容占位符 2"/>
          <p:cNvSpPr>
            <a:spLocks noGrp="1"/>
          </p:cNvSpPr>
          <p:nvPr>
            <p:ph idx="1"/>
          </p:nvPr>
        </p:nvSpPr>
        <p:spPr/>
        <p:txBody>
          <a:bodyPr/>
          <a:lstStyle/>
          <a:p>
            <a:r>
              <a:rPr lang="en-SG" dirty="0" smtClean="0"/>
              <a:t>Actually, for any point under WCS should be transformed to MCS, the final forms looks like</a:t>
            </a:r>
            <a:endParaRPr lang="en-SG" dirty="0"/>
          </a:p>
        </p:txBody>
      </p:sp>
      <p:graphicFrame>
        <p:nvGraphicFramePr>
          <p:cNvPr id="4" name="对象 3"/>
          <p:cNvGraphicFramePr>
            <a:graphicFrameLocks noChangeAspect="1"/>
          </p:cNvGraphicFramePr>
          <p:nvPr>
            <p:extLst>
              <p:ext uri="{D42A27DB-BD31-4B8C-83A1-F6EECF244321}">
                <p14:modId xmlns:p14="http://schemas.microsoft.com/office/powerpoint/2010/main" val="182805841"/>
              </p:ext>
            </p:extLst>
          </p:nvPr>
        </p:nvGraphicFramePr>
        <p:xfrm>
          <a:off x="1350273" y="3092420"/>
          <a:ext cx="9596648" cy="2382616"/>
        </p:xfrm>
        <a:graphic>
          <a:graphicData uri="http://schemas.openxmlformats.org/presentationml/2006/ole">
            <mc:AlternateContent xmlns:mc="http://schemas.openxmlformats.org/markup-compatibility/2006">
              <mc:Choice xmlns:v="urn:schemas-microsoft-com:vml" Requires="v">
                <p:oleObj spid="_x0000_s4108" name="Equation" r:id="rId3" imgW="3682800" imgH="914400" progId="Equation.DSMT4">
                  <p:embed/>
                </p:oleObj>
              </mc:Choice>
              <mc:Fallback>
                <p:oleObj name="Equation" r:id="rId3" imgW="3682800" imgH="914400" progId="Equation.DSMT4">
                  <p:embed/>
                  <p:pic>
                    <p:nvPicPr>
                      <p:cNvPr id="0" name=""/>
                      <p:cNvPicPr/>
                      <p:nvPr/>
                    </p:nvPicPr>
                    <p:blipFill>
                      <a:blip r:embed="rId4"/>
                      <a:stretch>
                        <a:fillRect/>
                      </a:stretch>
                    </p:blipFill>
                    <p:spPr>
                      <a:xfrm>
                        <a:off x="1350273" y="3092420"/>
                        <a:ext cx="9596648" cy="2382616"/>
                      </a:xfrm>
                      <a:prstGeom prst="rect">
                        <a:avLst/>
                      </a:prstGeom>
                    </p:spPr>
                  </p:pic>
                </p:oleObj>
              </mc:Fallback>
            </mc:AlternateContent>
          </a:graphicData>
        </a:graphic>
      </p:graphicFrame>
    </p:spTree>
    <p:extLst>
      <p:ext uri="{BB962C8B-B14F-4D97-AF65-F5344CB8AC3E}">
        <p14:creationId xmlns:p14="http://schemas.microsoft.com/office/powerpoint/2010/main" val="363373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SG" dirty="0" smtClean="0"/>
              <a:t>Screen coordinate system (SCS)</a:t>
            </a:r>
            <a:endParaRPr lang="en-SG" dirty="0"/>
          </a:p>
        </p:txBody>
      </p:sp>
      <p:sp>
        <p:nvSpPr>
          <p:cNvPr id="3" name="内容占位符 2"/>
          <p:cNvSpPr>
            <a:spLocks noGrp="1"/>
          </p:cNvSpPr>
          <p:nvPr>
            <p:ph idx="1"/>
          </p:nvPr>
        </p:nvSpPr>
        <p:spPr>
          <a:xfrm>
            <a:off x="838200" y="1825625"/>
            <a:ext cx="6775958" cy="4351338"/>
          </a:xfrm>
        </p:spPr>
        <p:txBody>
          <a:bodyPr>
            <a:normAutofit lnSpcReduction="10000"/>
          </a:bodyPr>
          <a:lstStyle/>
          <a:p>
            <a:r>
              <a:rPr lang="en-SG" dirty="0" smtClean="0"/>
              <a:t>The coordinate system of screen is a 2D Cartesian coordinate system, which origin (0,0) locates at left-upper corner of the screen. The scale of SCS usually depends on the resolution of screen. For example if the revolution of a screen is 1096x1024, which means the X axis extend to right of screen until scale of 1096, and the Y axis extend to bottom of screen until scale of 1024.</a:t>
            </a:r>
          </a:p>
          <a:p>
            <a:r>
              <a:rPr lang="en-SG" dirty="0" smtClean="0"/>
              <a:t>The SCS is mainly used to display correct images on screen device. So it is pixel related. </a:t>
            </a:r>
            <a:endParaRPr lang="en-SG" dirty="0"/>
          </a:p>
        </p:txBody>
      </p:sp>
      <p:sp>
        <p:nvSpPr>
          <p:cNvPr id="4" name="矩形 3"/>
          <p:cNvSpPr/>
          <p:nvPr/>
        </p:nvSpPr>
        <p:spPr>
          <a:xfrm>
            <a:off x="7919049" y="2449902"/>
            <a:ext cx="3881887" cy="254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矩形 6"/>
          <p:cNvSpPr/>
          <p:nvPr/>
        </p:nvSpPr>
        <p:spPr>
          <a:xfrm>
            <a:off x="7782560" y="2357120"/>
            <a:ext cx="4145280" cy="2773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直接箭头连接符 8"/>
          <p:cNvCxnSpPr/>
          <p:nvPr/>
        </p:nvCxnSpPr>
        <p:spPr>
          <a:xfrm flipV="1">
            <a:off x="8087360" y="2631440"/>
            <a:ext cx="2214880" cy="10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p:nvPr/>
        </p:nvCxnSpPr>
        <p:spPr>
          <a:xfrm>
            <a:off x="8087360" y="2651760"/>
            <a:ext cx="0" cy="1645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10322606" y="2631440"/>
            <a:ext cx="304892" cy="369332"/>
          </a:xfrm>
          <a:prstGeom prst="rect">
            <a:avLst/>
          </a:prstGeom>
          <a:noFill/>
        </p:spPr>
        <p:txBody>
          <a:bodyPr wrap="none" rtlCol="0">
            <a:spAutoFit/>
          </a:bodyPr>
          <a:lstStyle/>
          <a:p>
            <a:r>
              <a:rPr lang="en-SG" dirty="0" smtClean="0"/>
              <a:t>X</a:t>
            </a:r>
            <a:endParaRPr lang="en-SG" dirty="0"/>
          </a:p>
        </p:txBody>
      </p:sp>
      <p:sp>
        <p:nvSpPr>
          <p:cNvPr id="13" name="文本框 12"/>
          <p:cNvSpPr txBox="1"/>
          <p:nvPr/>
        </p:nvSpPr>
        <p:spPr>
          <a:xfrm>
            <a:off x="8087360" y="4205796"/>
            <a:ext cx="304892" cy="369332"/>
          </a:xfrm>
          <a:prstGeom prst="rect">
            <a:avLst/>
          </a:prstGeom>
          <a:noFill/>
        </p:spPr>
        <p:txBody>
          <a:bodyPr wrap="none" rtlCol="0">
            <a:spAutoFit/>
          </a:bodyPr>
          <a:lstStyle/>
          <a:p>
            <a:r>
              <a:rPr lang="en-SG" dirty="0" smtClean="0"/>
              <a:t>Y</a:t>
            </a:r>
            <a:endParaRPr lang="en-SG" dirty="0"/>
          </a:p>
        </p:txBody>
      </p:sp>
      <p:sp>
        <p:nvSpPr>
          <p:cNvPr id="14" name="文本框 13"/>
          <p:cNvSpPr txBox="1"/>
          <p:nvPr/>
        </p:nvSpPr>
        <p:spPr>
          <a:xfrm>
            <a:off x="8133839" y="2725564"/>
            <a:ext cx="617477" cy="369332"/>
          </a:xfrm>
          <a:prstGeom prst="rect">
            <a:avLst/>
          </a:prstGeom>
          <a:noFill/>
        </p:spPr>
        <p:txBody>
          <a:bodyPr wrap="none" rtlCol="0">
            <a:spAutoFit/>
          </a:bodyPr>
          <a:lstStyle/>
          <a:p>
            <a:r>
              <a:rPr lang="en-SG" dirty="0" smtClean="0"/>
              <a:t>(0,0)</a:t>
            </a:r>
            <a:endParaRPr lang="en-SG" dirty="0"/>
          </a:p>
        </p:txBody>
      </p:sp>
    </p:spTree>
    <p:extLst>
      <p:ext uri="{BB962C8B-B14F-4D97-AF65-F5344CB8AC3E}">
        <p14:creationId xmlns:p14="http://schemas.microsoft.com/office/powerpoint/2010/main" val="41499773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529</TotalTime>
  <Words>554</Words>
  <Application>Microsoft Office PowerPoint</Application>
  <PresentationFormat>宽屏</PresentationFormat>
  <Paragraphs>44</Paragraphs>
  <Slides>10</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7" baseType="lpstr">
      <vt:lpstr>等线</vt:lpstr>
      <vt:lpstr>等线 Light</vt:lpstr>
      <vt:lpstr>Arial</vt:lpstr>
      <vt:lpstr>Calibri</vt:lpstr>
      <vt:lpstr>Calibri Light</vt:lpstr>
      <vt:lpstr>Office 主题​​</vt:lpstr>
      <vt:lpstr>Equation</vt:lpstr>
      <vt:lpstr>Coordinate system</vt:lpstr>
      <vt:lpstr>Three types of coordinate systems</vt:lpstr>
      <vt:lpstr>Model Coordinate System (MCS)</vt:lpstr>
      <vt:lpstr>Working Coordinate System(WCS)</vt:lpstr>
      <vt:lpstr>Working Coordinate System(WCS)</vt:lpstr>
      <vt:lpstr> Homogenous transformation matrix </vt:lpstr>
      <vt:lpstr>Homogenous transformation matrix</vt:lpstr>
      <vt:lpstr>Homogenous transformation</vt:lpstr>
      <vt:lpstr>Screen coordinate system (SCS)</vt:lpstr>
      <vt:lpstr>Coordinate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Coordinate system</dc:title>
  <dc:creator>JY</dc:creator>
  <cp:lastModifiedBy>JY</cp:lastModifiedBy>
  <cp:revision>43</cp:revision>
  <dcterms:created xsi:type="dcterms:W3CDTF">2022-05-16T16:29:15Z</dcterms:created>
  <dcterms:modified xsi:type="dcterms:W3CDTF">2022-05-19T10:04:49Z</dcterms:modified>
</cp:coreProperties>
</file>