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74" r:id="rId50"/>
    <p:sldId id="375" r:id="rId51"/>
    <p:sldId id="377" r:id="rId52"/>
    <p:sldId id="363" r:id="rId53"/>
    <p:sldId id="379" r:id="rId54"/>
    <p:sldId id="378" r:id="rId55"/>
    <p:sldId id="317" r:id="rId56"/>
    <p:sldId id="380" r:id="rId57"/>
    <p:sldId id="382" r:id="rId58"/>
    <p:sldId id="381" r:id="rId59"/>
    <p:sldId id="383" r:id="rId60"/>
    <p:sldId id="384" r:id="rId61"/>
    <p:sldId id="362" r:id="rId62"/>
    <p:sldId id="386" r:id="rId63"/>
    <p:sldId id="385" r:id="rId64"/>
    <p:sldId id="319" r:id="rId65"/>
    <p:sldId id="320" r:id="rId66"/>
    <p:sldId id="321" r:id="rId67"/>
    <p:sldId id="322" r:id="rId68"/>
    <p:sldId id="388" r:id="rId69"/>
    <p:sldId id="387" r:id="rId70"/>
    <p:sldId id="299" r:id="rId71"/>
    <p:sldId id="376" r:id="rId72"/>
    <p:sldId id="338" r:id="rId73"/>
    <p:sldId id="300" r:id="rId74"/>
    <p:sldId id="301" r:id="rId75"/>
    <p:sldId id="302" r:id="rId76"/>
    <p:sldId id="303" r:id="rId77"/>
    <p:sldId id="282" r:id="rId78"/>
    <p:sldId id="257" r:id="rId79"/>
    <p:sldId id="265" r:id="rId80"/>
    <p:sldId id="276" r:id="rId81"/>
    <p:sldId id="310" r:id="rId82"/>
    <p:sldId id="311" r:id="rId83"/>
    <p:sldId id="389" r:id="rId84"/>
    <p:sldId id="391" r:id="rId85"/>
    <p:sldId id="403" r:id="rId86"/>
    <p:sldId id="390" r:id="rId87"/>
    <p:sldId id="392" r:id="rId88"/>
    <p:sldId id="394" r:id="rId89"/>
    <p:sldId id="395" r:id="rId90"/>
    <p:sldId id="396" r:id="rId91"/>
    <p:sldId id="312" r:id="rId92"/>
    <p:sldId id="393" r:id="rId93"/>
    <p:sldId id="333" r:id="rId94"/>
    <p:sldId id="313" r:id="rId95"/>
    <p:sldId id="397" r:id="rId96"/>
    <p:sldId id="398" r:id="rId97"/>
    <p:sldId id="399" r:id="rId98"/>
    <p:sldId id="400" r:id="rId99"/>
    <p:sldId id="401" r:id="rId100"/>
    <p:sldId id="402" r:id="rId101"/>
    <p:sldId id="314" r:id="rId102"/>
    <p:sldId id="261" r:id="rId103"/>
    <p:sldId id="270" r:id="rId104"/>
    <p:sldId id="271" r:id="rId105"/>
    <p:sldId id="272" r:id="rId106"/>
    <p:sldId id="273" r:id="rId107"/>
    <p:sldId id="274" r:id="rId108"/>
    <p:sldId id="275"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69" d="100"/>
          <a:sy n="69" d="100"/>
        </p:scale>
        <p:origin x="4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4/7/2022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4/7/2022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4/7/2022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4/7/2022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4/7/2022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4/7/2022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4/7/2022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4/7/2022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4/7/2022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4/7/2022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4/7/2022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4/7/2022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8.wmf"/></Relationships>
</file>

<file path=ppt/slides/_rels/slide10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0.wmf"/><Relationship Id="rId5" Type="http://schemas.openxmlformats.org/officeDocument/2006/relationships/oleObject" Target="../embeddings/oleObject38.bin"/><Relationship Id="rId4" Type="http://schemas.openxmlformats.org/officeDocument/2006/relationships/image" Target="../media/image89.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9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em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22.bin"/><Relationship Id="rId4" Type="http://schemas.openxmlformats.org/officeDocument/2006/relationships/image" Target="../media/image3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25.bin"/><Relationship Id="rId4" Type="http://schemas.openxmlformats.org/officeDocument/2006/relationships/image" Target="../media/image4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27.bin"/><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8.w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1.png"/><Relationship Id="rId4" Type="http://schemas.openxmlformats.org/officeDocument/2006/relationships/image" Target="../media/image49.wmf"/></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png"/><Relationship Id="rId5" Type="http://schemas.openxmlformats.org/officeDocument/2006/relationships/image" Target="../media/image54.wmf"/><Relationship Id="rId4" Type="http://schemas.openxmlformats.org/officeDocument/2006/relationships/oleObject" Target="../embeddings/oleObject30.bin"/></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png"/><Relationship Id="rId5" Type="http://schemas.openxmlformats.org/officeDocument/2006/relationships/image" Target="../media/image57.wmf"/><Relationship Id="rId4" Type="http://schemas.openxmlformats.org/officeDocument/2006/relationships/oleObject" Target="../embeddings/oleObject3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png"/><Relationship Id="rId5" Type="http://schemas.openxmlformats.org/officeDocument/2006/relationships/image" Target="../media/image60.wmf"/><Relationship Id="rId4" Type="http://schemas.openxmlformats.org/officeDocument/2006/relationships/oleObject" Target="../embeddings/oleObject3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68.png"/><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3.bin"/><Relationship Id="rId11" Type="http://schemas.openxmlformats.org/officeDocument/2006/relationships/image" Target="../media/image67.wmf"/><Relationship Id="rId5" Type="http://schemas.openxmlformats.org/officeDocument/2006/relationships/image" Target="../media/image70.png"/><Relationship Id="rId10" Type="http://schemas.openxmlformats.org/officeDocument/2006/relationships/oleObject" Target="../embeddings/oleObject35.bin"/><Relationship Id="rId4" Type="http://schemas.openxmlformats.org/officeDocument/2006/relationships/image" Target="../media/image69.png"/><Relationship Id="rId9" Type="http://schemas.openxmlformats.org/officeDocument/2006/relationships/image" Target="../media/image66.wmf"/></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28282"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28283"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28284"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28285"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Machining from 3D models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6351141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502"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31119"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31120"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31121"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547"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656"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2094"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2095"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704"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700"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724"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6134"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6135"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724"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35873"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35874"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35875"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588656"/>
                <a:ext cx="7701951" cy="4913744"/>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588656"/>
                <a:ext cx="7701951" cy="4913744"/>
              </a:xfrm>
              <a:blipFill>
                <a:blip r:embed="rId3"/>
                <a:stretch>
                  <a:fillRect l="-1425" t="-2109"/>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7" y="4759502"/>
            <a:ext cx="3134302" cy="1375063"/>
          </a:xfrm>
          <a:prstGeom prst="rect">
            <a:avLst/>
          </a:prstGeom>
        </p:spPr>
      </p:pic>
      <p:pic>
        <p:nvPicPr>
          <p:cNvPr id="7" name="图片 6"/>
          <p:cNvPicPr>
            <a:picLocks noChangeAspect="1"/>
          </p:cNvPicPr>
          <p:nvPr/>
        </p:nvPicPr>
        <p:blipFill>
          <a:blip r:embed="rId5"/>
          <a:stretch>
            <a:fillRect/>
          </a:stretch>
        </p:blipFill>
        <p:spPr>
          <a:xfrm>
            <a:off x="4224481" y="2089364"/>
            <a:ext cx="3627074" cy="747851"/>
          </a:xfrm>
          <a:prstGeom prst="rect">
            <a:avLst/>
          </a:prstGeom>
        </p:spPr>
      </p:pic>
      <p:pic>
        <p:nvPicPr>
          <p:cNvPr id="8" name="图片 7"/>
          <p:cNvPicPr>
            <a:picLocks noChangeAspect="1"/>
          </p:cNvPicPr>
          <p:nvPr/>
        </p:nvPicPr>
        <p:blipFill>
          <a:blip r:embed="rId6"/>
          <a:stretch>
            <a:fillRect/>
          </a:stretch>
        </p:blipFill>
        <p:spPr>
          <a:xfrm>
            <a:off x="4464888" y="3030098"/>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3447103398"/>
              </p:ext>
            </p:extLst>
          </p:nvPr>
        </p:nvGraphicFramePr>
        <p:xfrm>
          <a:off x="2554288" y="4903641"/>
          <a:ext cx="5232400" cy="1654175"/>
        </p:xfrm>
        <a:graphic>
          <a:graphicData uri="http://schemas.openxmlformats.org/presentationml/2006/ole">
            <mc:AlternateContent xmlns:mc="http://schemas.openxmlformats.org/markup-compatibility/2006">
              <mc:Choice xmlns:v="urn:schemas-microsoft-com:vml" Requires="v">
                <p:oleObj spid="_x0000_s18768" name="Equation" r:id="rId7" imgW="2971800" imgH="939600" progId="Equation.DSMT4">
                  <p:embed/>
                </p:oleObj>
              </mc:Choice>
              <mc:Fallback>
                <p:oleObj name="Equation" r:id="rId7" imgW="2971800" imgH="939600" progId="Equation.DSMT4">
                  <p:embed/>
                  <p:pic>
                    <p:nvPicPr>
                      <p:cNvPr id="0" name=""/>
                      <p:cNvPicPr/>
                      <p:nvPr/>
                    </p:nvPicPr>
                    <p:blipFill>
                      <a:blip r:embed="rId8"/>
                      <a:stretch>
                        <a:fillRect/>
                      </a:stretch>
                    </p:blipFill>
                    <p:spPr>
                      <a:xfrm>
                        <a:off x="2554288" y="4903641"/>
                        <a:ext cx="5232400"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0" y="1724581"/>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5" y="1825624"/>
            <a:ext cx="6911350"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pic>
        <p:nvPicPr>
          <p:cNvPr id="4" name="图片 3"/>
          <p:cNvPicPr>
            <a:picLocks noChangeAspect="1"/>
          </p:cNvPicPr>
          <p:nvPr/>
        </p:nvPicPr>
        <p:blipFill>
          <a:blip r:embed="rId2"/>
          <a:stretch>
            <a:fillRect/>
          </a:stretch>
        </p:blipFill>
        <p:spPr>
          <a:xfrm>
            <a:off x="8186792" y="2938126"/>
            <a:ext cx="3133616" cy="1426588"/>
          </a:xfrm>
          <a:prstGeom prst="rect">
            <a:avLst/>
          </a:prstGeom>
        </p:spPr>
      </p:pic>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the form of a Bezier curve, a B-spline uses the basis functions of degree k and n+1 data points to define,</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k+1</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667351814"/>
              </p:ext>
            </p:extLst>
          </p:nvPr>
        </p:nvGraphicFramePr>
        <p:xfrm>
          <a:off x="4991100" y="1924050"/>
          <a:ext cx="2581275" cy="925513"/>
        </p:xfrm>
        <a:graphic>
          <a:graphicData uri="http://schemas.openxmlformats.org/presentationml/2006/ole">
            <mc:AlternateContent xmlns:mc="http://schemas.openxmlformats.org/markup-compatibility/2006">
              <mc:Choice xmlns:v="urn:schemas-microsoft-com:vml" Requires="v">
                <p:oleObj spid="_x0000_s21368" name="Equation" r:id="rId4" imgW="1206360" imgH="431640" progId="Equation.DSMT4">
                  <p:embed/>
                </p:oleObj>
              </mc:Choice>
              <mc:Fallback>
                <p:oleObj name="Equation" r:id="rId4" imgW="1206360" imgH="431640" progId="Equation.DSMT4">
                  <p:embed/>
                  <p:pic>
                    <p:nvPicPr>
                      <p:cNvPr id="4" name="对象 3"/>
                      <p:cNvPicPr/>
                      <p:nvPr/>
                    </p:nvPicPr>
                    <p:blipFill>
                      <a:blip r:embed="rId5"/>
                      <a:stretch>
                        <a:fillRect/>
                      </a:stretch>
                    </p:blipFill>
                    <p:spPr>
                      <a:xfrm>
                        <a:off x="4991100" y="1924050"/>
                        <a:ext cx="2581275" cy="925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1369"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1370"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991850" cy="4607833"/>
              </a:xfrm>
            </p:spPr>
            <p:txBody>
              <a:bodyPr>
                <a:normAutofit fontScale="92500" lnSpcReduction="100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with a form of a non-descending sequence</a:t>
                </a:r>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r>
                            <a:rPr lang="en-SG" b="0" i="1" smtClean="0">
                              <a:latin typeface="Cambria Math" panose="02040503050406030204" pitchFamily="18" charset="0"/>
                            </a:rPr>
                            <m:t>+1</m:t>
                          </m:r>
                        </m:sub>
                      </m:sSub>
                      <m:r>
                        <a:rPr lang="en-SG" i="1">
                          <a:latin typeface="Cambria Math" panose="02040503050406030204" pitchFamily="18" charset="0"/>
                        </a:rPr>
                        <m:t>)</m:t>
                      </m:r>
                    </m:oMath>
                  </m:oMathPara>
                </a14:m>
                <a:endParaRPr lang="en-SG" dirty="0" smtClean="0"/>
              </a:p>
              <a:p>
                <a:pPr marL="0" indent="0">
                  <a:buNone/>
                </a:pPr>
                <a:r>
                  <a:rPr lang="en-SG" dirty="0" smtClean="0"/>
                  <a:t>sometimes, through identifying the two end of subinterval, we can collapse it. </a:t>
                </a:r>
                <a:r>
                  <a:rPr lang="en-US" dirty="0" smtClean="0"/>
                  <a:t>A designer always adapt collapsing the first of k+1 nots to 0 and the end of k+1     knots to 1 in order to avoid missing curve parts at two ends of knots sequence, we call this kind of knot vector open uniform vector. </a:t>
                </a:r>
                <a:endParaRPr lang="en-SG" dirty="0"/>
              </a:p>
              <a:p>
                <a:r>
                  <a:rPr lang="en-SG" dirty="0" smtClean="0"/>
                  <a:t>Usually, intervals in a knot vector defines all the basis polynomials what we need to construct any spline constrained by control points. </a:t>
                </a:r>
              </a:p>
              <a:p>
                <a:r>
                  <a:rPr lang="en-SG" dirty="0" smtClean="0"/>
                  <a:t>To </a:t>
                </a:r>
                <a:r>
                  <a:rPr lang="en-SG" dirty="0"/>
                  <a:t>define a B-spline </a:t>
                </a:r>
                <a:r>
                  <a:rPr lang="en-SG" dirty="0" smtClean="0"/>
                  <a:t>curve, there are three information should be provided: a degree k, n+1 </a:t>
                </a:r>
                <a:r>
                  <a:rPr lang="en-SG" dirty="0"/>
                  <a:t>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+2</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r>
                              <a:rPr lang="en-SG" b="0" i="1" smtClean="0">
                                <a:latin typeface="Cambria Math" panose="02040503050406030204" pitchFamily="18" charset="0"/>
                                <a:ea typeface="Cambria Math" panose="02040503050406030204" pitchFamily="18" charset="0"/>
                              </a:rPr>
                              <m:t>+1</m:t>
                            </m:r>
                          </m:sub>
                        </m:sSub>
                      </m:e>
                    </m:d>
                  </m:oMath>
                </a14:m>
                <a:endParaRPr lang="en-SG" dirty="0" smtClean="0"/>
              </a:p>
              <a:p>
                <a:endParaRPr lang="en-SG" dirty="0" smtClean="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607833"/>
              </a:xfrm>
              <a:blipFill>
                <a:blip r:embed="rId2"/>
                <a:stretch>
                  <a:fillRect l="-998" t="-2646" r="-499"/>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n=3,k=1, </a:t>
            </a:r>
            <a:r>
              <a:rPr lang="en-SG" b="1" dirty="0" smtClean="0"/>
              <a:t>T</a:t>
            </a:r>
            <a:r>
              <a:rPr lang="en-SG" dirty="0" smtClean="0"/>
              <a:t>=(0,0,1/3,2/3,1,1)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962357213"/>
              </p:ext>
            </p:extLst>
          </p:nvPr>
        </p:nvGraphicFramePr>
        <p:xfrm>
          <a:off x="811213" y="5697538"/>
          <a:ext cx="4552950" cy="469900"/>
        </p:xfrm>
        <a:graphic>
          <a:graphicData uri="http://schemas.openxmlformats.org/presentationml/2006/ole">
            <mc:AlternateContent xmlns:mc="http://schemas.openxmlformats.org/markup-compatibility/2006">
              <mc:Choice xmlns:v="urn:schemas-microsoft-com:vml" Requires="v">
                <p:oleObj spid="_x0000_s24017" name="Equation" r:id="rId3" imgW="2336760" imgH="241200" progId="Equation.DSMT4">
                  <p:embed/>
                </p:oleObj>
              </mc:Choice>
              <mc:Fallback>
                <p:oleObj name="Equation" r:id="rId3" imgW="2336760" imgH="241200" progId="Equation.DSMT4">
                  <p:embed/>
                  <p:pic>
                    <p:nvPicPr>
                      <p:cNvPr id="0" name=""/>
                      <p:cNvPicPr/>
                      <p:nvPr/>
                    </p:nvPicPr>
                    <p:blipFill>
                      <a:blip r:embed="rId4"/>
                      <a:stretch>
                        <a:fillRect/>
                      </a:stretch>
                    </p:blipFill>
                    <p:spPr>
                      <a:xfrm>
                        <a:off x="811213" y="5697538"/>
                        <a:ext cx="45529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99311399"/>
              </p:ext>
            </p:extLst>
          </p:nvPr>
        </p:nvGraphicFramePr>
        <p:xfrm>
          <a:off x="865188" y="3030538"/>
          <a:ext cx="4445000" cy="2036762"/>
        </p:xfrm>
        <a:graphic>
          <a:graphicData uri="http://schemas.openxmlformats.org/presentationml/2006/ole">
            <mc:AlternateContent xmlns:mc="http://schemas.openxmlformats.org/markup-compatibility/2006">
              <mc:Choice xmlns:v="urn:schemas-microsoft-com:vml" Requires="v">
                <p:oleObj spid="_x0000_s24018" name="Equation" r:id="rId5" imgW="3162240" imgH="1447560" progId="Equation.DSMT4">
                  <p:embed/>
                </p:oleObj>
              </mc:Choice>
              <mc:Fallback>
                <p:oleObj name="Equation" r:id="rId5" imgW="3162240" imgH="1447560" progId="Equation.DSMT4">
                  <p:embed/>
                  <p:pic>
                    <p:nvPicPr>
                      <p:cNvPr id="0" name=""/>
                      <p:cNvPicPr/>
                      <p:nvPr/>
                    </p:nvPicPr>
                    <p:blipFill>
                      <a:blip r:embed="rId6"/>
                      <a:stretch>
                        <a:fillRect/>
                      </a:stretch>
                    </p:blipFill>
                    <p:spPr>
                      <a:xfrm>
                        <a:off x="865188" y="3030538"/>
                        <a:ext cx="4445000" cy="2036762"/>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096000" y="2453422"/>
            <a:ext cx="4866751" cy="3633000"/>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a:endCxn id="6" idx="4"/>
              </p:cNvCxnSpPr>
              <p:nvPr/>
            </p:nvCxnSpPr>
            <p:spPr>
              <a:xfrm flipV="1">
                <a:off x="3380073" y="2694738"/>
                <a:ext cx="1014814" cy="18803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stCxn id="6" idx="4"/>
                <a:endCxn id="39" idx="1"/>
              </p:cNvCxnSpPr>
              <p:nvPr/>
            </p:nvCxnSpPr>
            <p:spPr>
              <a:xfrm>
                <a:off x="4394887" y="2694738"/>
                <a:ext cx="1120846" cy="188961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a:endCxn id="7" idx="3"/>
              </p:cNvCxnSpPr>
              <p:nvPr/>
            </p:nvCxnSpPr>
            <p:spPr>
              <a:xfrm flipV="1">
                <a:off x="4410863" y="3322097"/>
                <a:ext cx="1085896" cy="1262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a:endCxn id="7" idx="5"/>
              </p:cNvCxnSpPr>
              <p:nvPr/>
            </p:nvCxnSpPr>
            <p:spPr>
              <a:xfrm flipH="1" flipV="1">
                <a:off x="5566659" y="3322097"/>
                <a:ext cx="1245534" cy="12684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文本框 50"/>
              <p:cNvSpPr txBox="1"/>
              <p:nvPr/>
            </p:nvSpPr>
            <p:spPr>
              <a:xfrm>
                <a:off x="5311370" y="3965742"/>
                <a:ext cx="1136359" cy="369332"/>
              </a:xfrm>
              <a:prstGeom prst="rect">
                <a:avLst/>
              </a:prstGeom>
              <a:noFill/>
            </p:spPr>
            <p:txBody>
              <a:bodyPr wrap="square" rtlCol="0">
                <a:spAutoFit/>
              </a:bodyPr>
              <a:lstStyle/>
              <a:p>
                <a:r>
                  <a:rPr lang="en-SG" dirty="0" smtClean="0"/>
                  <a:t>(1-t)p</a:t>
                </a:r>
                <a:r>
                  <a:rPr lang="en-SG" baseline="-25000" dirty="0" smtClean="0"/>
                  <a:t>i-1</a:t>
                </a:r>
                <a:endParaRPr lang="en-SG" baseline="-25000" dirty="0"/>
              </a:p>
            </p:txBody>
          </p:sp>
          <p:sp>
            <p:nvSpPr>
              <p:cNvPr id="52" name="文本框 51"/>
              <p:cNvSpPr txBox="1"/>
              <p:nvPr/>
            </p:nvSpPr>
            <p:spPr>
              <a:xfrm>
                <a:off x="4108818" y="4076697"/>
                <a:ext cx="418704" cy="369332"/>
              </a:xfrm>
              <a:prstGeom prst="rect">
                <a:avLst/>
              </a:prstGeom>
              <a:noFill/>
            </p:spPr>
            <p:txBody>
              <a:bodyPr wrap="none" rtlCol="0">
                <a:spAutoFit/>
              </a:bodyPr>
              <a:lstStyle/>
              <a:p>
                <a:r>
                  <a:rPr lang="en-SG" dirty="0" err="1" smtClean="0"/>
                  <a:t>tp</a:t>
                </a:r>
                <a:r>
                  <a:rPr lang="en-SG" baseline="-25000" dirty="0" err="1" smtClean="0"/>
                  <a:t>i</a:t>
                </a:r>
                <a:endParaRPr lang="en-SG" baseline="-25000" dirty="0"/>
              </a:p>
            </p:txBody>
          </p: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sp>
            <p:nvSpPr>
              <p:cNvPr id="62" name="文本框 61"/>
              <p:cNvSpPr txBox="1"/>
              <p:nvPr/>
            </p:nvSpPr>
            <p:spPr>
              <a:xfrm>
                <a:off x="4775643" y="2569330"/>
                <a:ext cx="527709" cy="369332"/>
              </a:xfrm>
              <a:prstGeom prst="rect">
                <a:avLst/>
              </a:prstGeom>
              <a:noFill/>
            </p:spPr>
            <p:txBody>
              <a:bodyPr wrap="none" rtlCol="0">
                <a:spAutoFit/>
              </a:bodyPr>
              <a:lstStyle/>
              <a:p>
                <a:r>
                  <a:rPr lang="en-SG" b="1" dirty="0" smtClean="0"/>
                  <a:t>r</a:t>
                </a:r>
                <a:r>
                  <a:rPr lang="en-SG" dirty="0" smtClean="0"/>
                  <a:t>(u)</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1851340603"/>
              </p:ext>
            </p:extLst>
          </p:nvPr>
        </p:nvGraphicFramePr>
        <p:xfrm>
          <a:off x="3092692" y="5349054"/>
          <a:ext cx="4878033" cy="718470"/>
        </p:xfrm>
        <a:graphic>
          <a:graphicData uri="http://schemas.openxmlformats.org/presentationml/2006/ole">
            <mc:AlternateContent xmlns:mc="http://schemas.openxmlformats.org/markup-compatibility/2006">
              <mc:Choice xmlns:v="urn:schemas-microsoft-com:vml" Requires="v">
                <p:oleObj spid="_x0000_s24779"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3092692" y="5349054"/>
                        <a:ext cx="4878033" cy="718470"/>
                      </a:xfrm>
                      <a:prstGeom prst="rect">
                        <a:avLst/>
                      </a:prstGeom>
                    </p:spPr>
                  </p:pic>
                </p:oleObj>
              </mc:Fallback>
            </mc:AlternateContent>
          </a:graphicData>
        </a:graphic>
      </p:graphicFrame>
    </p:spTree>
    <p:extLst>
      <p:ext uri="{BB962C8B-B14F-4D97-AF65-F5344CB8AC3E}">
        <p14:creationId xmlns:p14="http://schemas.microsoft.com/office/powerpoint/2010/main" val="335163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p:cNvCxnSpPr>
              <p:nvPr/>
            </p:nvCxnSpPr>
            <p:spPr>
              <a:xfrm flipV="1">
                <a:off x="3380073" y="3583635"/>
                <a:ext cx="1046766" cy="9914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endCxn id="39" idx="1"/>
              </p:cNvCxnSpPr>
              <p:nvPr/>
            </p:nvCxnSpPr>
            <p:spPr>
              <a:xfrm>
                <a:off x="4444314" y="3583635"/>
                <a:ext cx="1071419" cy="10007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p:cNvCxnSpPr>
              <p:nvPr/>
            </p:nvCxnSpPr>
            <p:spPr>
              <a:xfrm flipV="1">
                <a:off x="4410863" y="3583635"/>
                <a:ext cx="1120846" cy="10007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p:cNvCxnSpPr>
              <p:nvPr/>
            </p:nvCxnSpPr>
            <p:spPr>
              <a:xfrm flipH="1" flipV="1">
                <a:off x="5531709" y="3583635"/>
                <a:ext cx="1280484" cy="10069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3717820921"/>
              </p:ext>
            </p:extLst>
          </p:nvPr>
        </p:nvGraphicFramePr>
        <p:xfrm>
          <a:off x="3794271" y="3008944"/>
          <a:ext cx="1548006" cy="522436"/>
        </p:xfrm>
        <a:graphic>
          <a:graphicData uri="http://schemas.openxmlformats.org/presentationml/2006/ole">
            <mc:AlternateContent xmlns:mc="http://schemas.openxmlformats.org/markup-compatibility/2006">
              <mc:Choice xmlns:v="urn:schemas-microsoft-com:vml" Requires="v">
                <p:oleObj spid="_x0000_s26002" name="Equation" r:id="rId3" imgW="1282680" imgH="431640" progId="Equation.DSMT4">
                  <p:embed/>
                </p:oleObj>
              </mc:Choice>
              <mc:Fallback>
                <p:oleObj name="Equation" r:id="rId3" imgW="1282680" imgH="431640" progId="Equation.DSMT4">
                  <p:embed/>
                  <p:pic>
                    <p:nvPicPr>
                      <p:cNvPr id="63" name="对象 62"/>
                      <p:cNvPicPr/>
                      <p:nvPr/>
                    </p:nvPicPr>
                    <p:blipFill>
                      <a:blip r:embed="rId4"/>
                      <a:stretch>
                        <a:fillRect/>
                      </a:stretch>
                    </p:blipFill>
                    <p:spPr>
                      <a:xfrm>
                        <a:off x="3794271" y="3008944"/>
                        <a:ext cx="1548006" cy="52243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06558717"/>
              </p:ext>
            </p:extLst>
          </p:nvPr>
        </p:nvGraphicFramePr>
        <p:xfrm>
          <a:off x="5403312" y="4002114"/>
          <a:ext cx="1016000" cy="431800"/>
        </p:xfrm>
        <a:graphic>
          <a:graphicData uri="http://schemas.openxmlformats.org/presentationml/2006/ole">
            <mc:AlternateContent xmlns:mc="http://schemas.openxmlformats.org/markup-compatibility/2006">
              <mc:Choice xmlns:v="urn:schemas-microsoft-com:vml" Requires="v">
                <p:oleObj spid="_x0000_s26003" name="Equation" r:id="rId5" imgW="1015920" imgH="431640" progId="Equation.DSMT4">
                  <p:embed/>
                </p:oleObj>
              </mc:Choice>
              <mc:Fallback>
                <p:oleObj name="Equation" r:id="rId5" imgW="1015920" imgH="431640" progId="Equation.DSMT4">
                  <p:embed/>
                  <p:pic>
                    <p:nvPicPr>
                      <p:cNvPr id="0" name=""/>
                      <p:cNvPicPr/>
                      <p:nvPr/>
                    </p:nvPicPr>
                    <p:blipFill>
                      <a:blip r:embed="rId6"/>
                      <a:stretch>
                        <a:fillRect/>
                      </a:stretch>
                    </p:blipFill>
                    <p:spPr>
                      <a:xfrm>
                        <a:off x="5403312" y="4002114"/>
                        <a:ext cx="1016000" cy="431800"/>
                      </a:xfrm>
                      <a:prstGeom prst="rect">
                        <a:avLst/>
                      </a:prstGeom>
                    </p:spPr>
                  </p:pic>
                </p:oleObj>
              </mc:Fallback>
            </mc:AlternateContent>
          </a:graphicData>
        </a:graphic>
      </p:graphicFrame>
      <p:cxnSp>
        <p:nvCxnSpPr>
          <p:cNvPr id="18" name="曲线连接符 17"/>
          <p:cNvCxnSpPr/>
          <p:nvPr/>
        </p:nvCxnSpPr>
        <p:spPr>
          <a:xfrm rot="5400000" flipH="1" flipV="1">
            <a:off x="4828990" y="3620359"/>
            <a:ext cx="274501" cy="96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5342277" y="3805882"/>
            <a:ext cx="282086" cy="196232"/>
          </a:xfrm>
          <a:prstGeom prst="curvedConnector3">
            <a:avLst>
              <a:gd name="adj1" fmla="val 98186"/>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16729" y="5232734"/>
            <a:ext cx="1580882" cy="369332"/>
          </a:xfrm>
          <a:prstGeom prst="rect">
            <a:avLst/>
          </a:prstGeom>
          <a:noFill/>
        </p:spPr>
        <p:txBody>
          <a:bodyPr wrap="none" rtlCol="0">
            <a:spAutoFit/>
          </a:bodyPr>
          <a:lstStyle/>
          <a:p>
            <a:r>
              <a:rPr lang="en-SG" dirty="0" smtClean="0"/>
              <a:t>Basis functions</a:t>
            </a:r>
            <a:endParaRPr lang="en-SG" dirty="0"/>
          </a:p>
        </p:txBody>
      </p:sp>
    </p:spTree>
    <p:extLst>
      <p:ext uri="{BB962C8B-B14F-4D97-AF65-F5344CB8AC3E}">
        <p14:creationId xmlns:p14="http://schemas.microsoft.com/office/powerpoint/2010/main" val="40583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a:xfrm>
            <a:off x="838200" y="1815418"/>
            <a:ext cx="10515600" cy="2987508"/>
          </a:xfrm>
        </p:spPr>
        <p:txBody>
          <a:bodyPr>
            <a:normAutofit lnSpcReduction="10000"/>
          </a:bodyPr>
          <a:lstStyle/>
          <a:p>
            <a:r>
              <a:rPr lang="en-US" dirty="0" smtClean="0"/>
              <a:t>Given a knot vector (0,0,0,0,1,2,2,2,2), for 0-degree, there are 8 pieces of basis function. For 1-degree there are 7 pieces of basis function, and for 2-degree there are only 6, and so on.</a:t>
            </a:r>
          </a:p>
          <a:p>
            <a:r>
              <a:rPr lang="en-SG" dirty="0"/>
              <a:t>An order </a:t>
            </a:r>
            <a:r>
              <a:rPr lang="en-SG" i="1" dirty="0"/>
              <a:t>k</a:t>
            </a:r>
            <a:r>
              <a:rPr lang="en-SG" dirty="0"/>
              <a:t> open uniform B-spline with </a:t>
            </a:r>
            <a:r>
              <a:rPr lang="en-SG" i="1" dirty="0"/>
              <a:t>n</a:t>
            </a:r>
            <a:r>
              <a:rPr lang="en-SG" dirty="0"/>
              <a:t>+1=</a:t>
            </a:r>
            <a:r>
              <a:rPr lang="en-SG" i="1" dirty="0"/>
              <a:t>k</a:t>
            </a:r>
            <a:r>
              <a:rPr lang="en-SG" dirty="0"/>
              <a:t> points is the Bezier curve of order </a:t>
            </a:r>
            <a:r>
              <a:rPr lang="en-SG" i="1" dirty="0"/>
              <a:t>k</a:t>
            </a:r>
            <a:r>
              <a:rPr lang="en-SG" dirty="0"/>
              <a:t>. </a:t>
            </a:r>
            <a:endParaRPr lang="en-SG" dirty="0" smtClean="0"/>
          </a:p>
          <a:p>
            <a:r>
              <a:rPr lang="en-SG" dirty="0"/>
              <a:t>For a given degree </a:t>
            </a:r>
            <a:r>
              <a:rPr lang="en-SG" i="1" dirty="0"/>
              <a:t>k</a:t>
            </a:r>
            <a:r>
              <a:rPr lang="en-SG" dirty="0"/>
              <a:t>, the basis functions are simply shifted versions of one another. </a:t>
            </a:r>
          </a:p>
          <a:p>
            <a:endParaRPr lang="en-US" dirty="0" smtClean="0"/>
          </a:p>
          <a:p>
            <a:pPr marL="0" indent="0">
              <a:buNone/>
            </a:pPr>
            <a:endParaRPr lang="en-SG" dirty="0"/>
          </a:p>
        </p:txBody>
      </p:sp>
      <p:grpSp>
        <p:nvGrpSpPr>
          <p:cNvPr id="66" name="组合 65"/>
          <p:cNvGrpSpPr/>
          <p:nvPr/>
        </p:nvGrpSpPr>
        <p:grpSpPr>
          <a:xfrm>
            <a:off x="3953164" y="4433455"/>
            <a:ext cx="6954321" cy="2101554"/>
            <a:chOff x="1657350" y="4001858"/>
            <a:chExt cx="5984421" cy="1628386"/>
          </a:xfrm>
        </p:grpSpPr>
        <p:cxnSp>
          <p:nvCxnSpPr>
            <p:cNvPr id="5" name="直接连接符 4"/>
            <p:cNvCxnSpPr/>
            <p:nvPr/>
          </p:nvCxnSpPr>
          <p:spPr>
            <a:xfrm>
              <a:off x="1657350" y="5012871"/>
              <a:ext cx="5984421" cy="163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a:off x="3001735" y="5034643"/>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等腰三角形 7"/>
            <p:cNvSpPr/>
            <p:nvPr/>
          </p:nvSpPr>
          <p:spPr>
            <a:xfrm>
              <a:off x="3614054" y="5046890"/>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等腰三角形 8"/>
            <p:cNvSpPr/>
            <p:nvPr/>
          </p:nvSpPr>
          <p:spPr>
            <a:xfrm>
              <a:off x="4211137" y="5042809"/>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等腰三角形 9"/>
            <p:cNvSpPr/>
            <p:nvPr/>
          </p:nvSpPr>
          <p:spPr>
            <a:xfrm>
              <a:off x="4812026" y="5044168"/>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等腰三角形 10"/>
            <p:cNvSpPr/>
            <p:nvPr/>
          </p:nvSpPr>
          <p:spPr>
            <a:xfrm>
              <a:off x="5388774" y="505505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等腰三角形 11"/>
            <p:cNvSpPr/>
            <p:nvPr/>
          </p:nvSpPr>
          <p:spPr>
            <a:xfrm>
              <a:off x="5987678" y="505641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等腰三角形 12"/>
            <p:cNvSpPr/>
            <p:nvPr/>
          </p:nvSpPr>
          <p:spPr>
            <a:xfrm>
              <a:off x="6565131" y="506478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等腰三角形 13"/>
            <p:cNvSpPr/>
            <p:nvPr/>
          </p:nvSpPr>
          <p:spPr>
            <a:xfrm>
              <a:off x="7139002" y="506954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文本框 15"/>
            <p:cNvSpPr txBox="1"/>
            <p:nvPr/>
          </p:nvSpPr>
          <p:spPr>
            <a:xfrm>
              <a:off x="2313136" y="5249643"/>
              <a:ext cx="301686" cy="369332"/>
            </a:xfrm>
            <a:prstGeom prst="rect">
              <a:avLst/>
            </a:prstGeom>
            <a:noFill/>
          </p:spPr>
          <p:txBody>
            <a:bodyPr wrap="none" rtlCol="0">
              <a:spAutoFit/>
            </a:bodyPr>
            <a:lstStyle/>
            <a:p>
              <a:r>
                <a:rPr lang="en-US" dirty="0" smtClean="0"/>
                <a:t>0</a:t>
              </a:r>
              <a:endParaRPr lang="en-SG" dirty="0"/>
            </a:p>
          </p:txBody>
        </p:sp>
        <p:sp>
          <p:nvSpPr>
            <p:cNvPr id="17" name="文本框 16"/>
            <p:cNvSpPr txBox="1"/>
            <p:nvPr/>
          </p:nvSpPr>
          <p:spPr>
            <a:xfrm>
              <a:off x="2897588" y="5249643"/>
              <a:ext cx="301686" cy="369332"/>
            </a:xfrm>
            <a:prstGeom prst="rect">
              <a:avLst/>
            </a:prstGeom>
            <a:noFill/>
          </p:spPr>
          <p:txBody>
            <a:bodyPr wrap="none" rtlCol="0">
              <a:spAutoFit/>
            </a:bodyPr>
            <a:lstStyle/>
            <a:p>
              <a:r>
                <a:rPr lang="en-US" dirty="0" smtClean="0"/>
                <a:t>0</a:t>
              </a:r>
              <a:endParaRPr lang="en-SG" dirty="0"/>
            </a:p>
          </p:txBody>
        </p:sp>
        <p:sp>
          <p:nvSpPr>
            <p:cNvPr id="18" name="文本框 17"/>
            <p:cNvSpPr txBox="1"/>
            <p:nvPr/>
          </p:nvSpPr>
          <p:spPr>
            <a:xfrm>
              <a:off x="3489574" y="5249643"/>
              <a:ext cx="301686" cy="369332"/>
            </a:xfrm>
            <a:prstGeom prst="rect">
              <a:avLst/>
            </a:prstGeom>
            <a:noFill/>
          </p:spPr>
          <p:txBody>
            <a:bodyPr wrap="none" rtlCol="0">
              <a:spAutoFit/>
            </a:bodyPr>
            <a:lstStyle/>
            <a:p>
              <a:r>
                <a:rPr lang="en-US" dirty="0" smtClean="0"/>
                <a:t>0</a:t>
              </a:r>
              <a:endParaRPr lang="en-SG" dirty="0"/>
            </a:p>
          </p:txBody>
        </p:sp>
        <p:sp>
          <p:nvSpPr>
            <p:cNvPr id="19" name="文本框 18"/>
            <p:cNvSpPr txBox="1"/>
            <p:nvPr/>
          </p:nvSpPr>
          <p:spPr>
            <a:xfrm>
              <a:off x="4084982" y="5249643"/>
              <a:ext cx="305131" cy="286176"/>
            </a:xfrm>
            <a:prstGeom prst="rect">
              <a:avLst/>
            </a:prstGeom>
            <a:noFill/>
          </p:spPr>
          <p:txBody>
            <a:bodyPr wrap="none" rtlCol="0">
              <a:spAutoFit/>
            </a:bodyPr>
            <a:lstStyle/>
            <a:p>
              <a:r>
                <a:rPr lang="en-US" dirty="0" smtClean="0"/>
                <a:t>0 </a:t>
              </a:r>
              <a:endParaRPr lang="en-SG" dirty="0"/>
            </a:p>
          </p:txBody>
        </p:sp>
        <p:sp>
          <p:nvSpPr>
            <p:cNvPr id="20" name="文本框 19"/>
            <p:cNvSpPr txBox="1"/>
            <p:nvPr/>
          </p:nvSpPr>
          <p:spPr>
            <a:xfrm>
              <a:off x="4683835" y="5260912"/>
              <a:ext cx="301686" cy="369332"/>
            </a:xfrm>
            <a:prstGeom prst="rect">
              <a:avLst/>
            </a:prstGeom>
            <a:noFill/>
          </p:spPr>
          <p:txBody>
            <a:bodyPr wrap="none" rtlCol="0">
              <a:spAutoFit/>
            </a:bodyPr>
            <a:lstStyle/>
            <a:p>
              <a:r>
                <a:rPr lang="en-US" dirty="0" smtClean="0"/>
                <a:t>1</a:t>
              </a:r>
              <a:endParaRPr lang="en-SG" dirty="0"/>
            </a:p>
          </p:txBody>
        </p:sp>
        <p:sp>
          <p:nvSpPr>
            <p:cNvPr id="21" name="文本框 20"/>
            <p:cNvSpPr txBox="1"/>
            <p:nvPr/>
          </p:nvSpPr>
          <p:spPr>
            <a:xfrm>
              <a:off x="5282688" y="5254161"/>
              <a:ext cx="301686" cy="369332"/>
            </a:xfrm>
            <a:prstGeom prst="rect">
              <a:avLst/>
            </a:prstGeom>
            <a:noFill/>
          </p:spPr>
          <p:txBody>
            <a:bodyPr wrap="none" rtlCol="0">
              <a:spAutoFit/>
            </a:bodyPr>
            <a:lstStyle/>
            <a:p>
              <a:r>
                <a:rPr lang="en-US" dirty="0" smtClean="0"/>
                <a:t>2</a:t>
              </a:r>
              <a:endParaRPr lang="en-SG" dirty="0"/>
            </a:p>
          </p:txBody>
        </p:sp>
        <p:sp>
          <p:nvSpPr>
            <p:cNvPr id="22" name="文本框 21"/>
            <p:cNvSpPr txBox="1"/>
            <p:nvPr/>
          </p:nvSpPr>
          <p:spPr>
            <a:xfrm>
              <a:off x="5892719" y="5251658"/>
              <a:ext cx="301686" cy="369332"/>
            </a:xfrm>
            <a:prstGeom prst="rect">
              <a:avLst/>
            </a:prstGeom>
            <a:noFill/>
          </p:spPr>
          <p:txBody>
            <a:bodyPr wrap="none" rtlCol="0">
              <a:spAutoFit/>
            </a:bodyPr>
            <a:lstStyle/>
            <a:p>
              <a:r>
                <a:rPr lang="en-US" dirty="0" smtClean="0"/>
                <a:t>2</a:t>
              </a:r>
              <a:endParaRPr lang="en-SG" dirty="0"/>
            </a:p>
          </p:txBody>
        </p:sp>
        <p:sp>
          <p:nvSpPr>
            <p:cNvPr id="23" name="文本框 22"/>
            <p:cNvSpPr txBox="1"/>
            <p:nvPr/>
          </p:nvSpPr>
          <p:spPr>
            <a:xfrm>
              <a:off x="6454028" y="5258814"/>
              <a:ext cx="301686" cy="369332"/>
            </a:xfrm>
            <a:prstGeom prst="rect">
              <a:avLst/>
            </a:prstGeom>
            <a:noFill/>
          </p:spPr>
          <p:txBody>
            <a:bodyPr wrap="none" rtlCol="0">
              <a:spAutoFit/>
            </a:bodyPr>
            <a:lstStyle/>
            <a:p>
              <a:r>
                <a:rPr lang="en-US" dirty="0" smtClean="0"/>
                <a:t>2</a:t>
              </a:r>
              <a:endParaRPr lang="en-SG" dirty="0"/>
            </a:p>
          </p:txBody>
        </p:sp>
        <p:sp>
          <p:nvSpPr>
            <p:cNvPr id="24" name="文本框 23"/>
            <p:cNvSpPr txBox="1"/>
            <p:nvPr/>
          </p:nvSpPr>
          <p:spPr>
            <a:xfrm>
              <a:off x="7001677" y="5258814"/>
              <a:ext cx="301686" cy="369332"/>
            </a:xfrm>
            <a:prstGeom prst="rect">
              <a:avLst/>
            </a:prstGeom>
            <a:noFill/>
          </p:spPr>
          <p:txBody>
            <a:bodyPr wrap="none" rtlCol="0">
              <a:spAutoFit/>
            </a:bodyPr>
            <a:lstStyle/>
            <a:p>
              <a:r>
                <a:rPr lang="en-US" dirty="0" smtClean="0"/>
                <a:t>2</a:t>
              </a:r>
              <a:endParaRPr lang="en-SG" dirty="0"/>
            </a:p>
          </p:txBody>
        </p:sp>
        <p:cxnSp>
          <p:nvCxnSpPr>
            <p:cNvPr id="28" name="直接连接符 27"/>
            <p:cNvCxnSpPr/>
            <p:nvPr/>
          </p:nvCxnSpPr>
          <p:spPr>
            <a:xfrm flipV="1">
              <a:off x="4211137" y="4065813"/>
              <a:ext cx="551905" cy="816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763042" y="4065813"/>
              <a:ext cx="62103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流程图: 接点 30"/>
            <p:cNvSpPr/>
            <p:nvPr/>
          </p:nvSpPr>
          <p:spPr>
            <a:xfrm>
              <a:off x="2408463" y="4033157"/>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2" name="等腰三角形 31"/>
            <p:cNvSpPr/>
            <p:nvPr/>
          </p:nvSpPr>
          <p:spPr>
            <a:xfrm>
              <a:off x="2432955" y="5021036"/>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流程图: 接点 34"/>
            <p:cNvSpPr/>
            <p:nvPr/>
          </p:nvSpPr>
          <p:spPr>
            <a:xfrm>
              <a:off x="2952204" y="4026352"/>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6" name="流程图: 接点 35"/>
            <p:cNvSpPr/>
            <p:nvPr/>
          </p:nvSpPr>
          <p:spPr>
            <a:xfrm>
              <a:off x="3552822" y="4033156"/>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7" name="流程图: 接点 36"/>
            <p:cNvSpPr/>
            <p:nvPr/>
          </p:nvSpPr>
          <p:spPr>
            <a:xfrm>
              <a:off x="5890252" y="4001858"/>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8" name="流程图: 接点 37"/>
            <p:cNvSpPr/>
            <p:nvPr/>
          </p:nvSpPr>
          <p:spPr>
            <a:xfrm>
              <a:off x="6429642" y="4004581"/>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9" name="流程图: 接点 38"/>
            <p:cNvSpPr/>
            <p:nvPr/>
          </p:nvSpPr>
          <p:spPr>
            <a:xfrm>
              <a:off x="7067660" y="4004585"/>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cxnSp>
          <p:nvCxnSpPr>
            <p:cNvPr id="41" name="直接连接符 40"/>
            <p:cNvCxnSpPr/>
            <p:nvPr/>
          </p:nvCxnSpPr>
          <p:spPr>
            <a:xfrm flipV="1">
              <a:off x="2463979" y="4026352"/>
              <a:ext cx="565785"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8" idx="0"/>
            </p:cNvCxnSpPr>
            <p:nvPr/>
          </p:nvCxnSpPr>
          <p:spPr>
            <a:xfrm>
              <a:off x="3005272" y="4116159"/>
              <a:ext cx="631642"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19153"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09430" y="4129768"/>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640998" y="4107506"/>
              <a:ext cx="550432" cy="92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06783"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27577" y="4069594"/>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811737" y="4066675"/>
              <a:ext cx="566219" cy="946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822441" y="4081134"/>
              <a:ext cx="553686" cy="949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55900" y="4086227"/>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5" idx="0"/>
            </p:cNvCxnSpPr>
            <p:nvPr/>
          </p:nvCxnSpPr>
          <p:spPr>
            <a:xfrm flipV="1">
              <a:off x="5372370" y="4045406"/>
              <a:ext cx="601982" cy="101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940760" y="4114093"/>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38" idx="5"/>
            </p:cNvCxnSpPr>
            <p:nvPr/>
          </p:nvCxnSpPr>
          <p:spPr>
            <a:xfrm flipV="1">
              <a:off x="6004320" y="4081236"/>
              <a:ext cx="515915" cy="93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493510" y="4102551"/>
              <a:ext cx="647970" cy="930731"/>
            </a:xfrm>
            <a:prstGeom prst="line">
              <a:avLst/>
            </a:prstGeom>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2432957" y="4094388"/>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任意多边形 60"/>
            <p:cNvSpPr/>
            <p:nvPr/>
          </p:nvSpPr>
          <p:spPr>
            <a:xfrm>
              <a:off x="3036166" y="4095749"/>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任意多边形 61"/>
            <p:cNvSpPr/>
            <p:nvPr/>
          </p:nvSpPr>
          <p:spPr>
            <a:xfrm>
              <a:off x="3640861" y="4120240"/>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任意多边形 62"/>
            <p:cNvSpPr/>
            <p:nvPr/>
          </p:nvSpPr>
          <p:spPr>
            <a:xfrm>
              <a:off x="4245981"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任意多边形 63"/>
            <p:cNvSpPr/>
            <p:nvPr/>
          </p:nvSpPr>
          <p:spPr>
            <a:xfrm>
              <a:off x="4815980"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任意多边形 64"/>
            <p:cNvSpPr/>
            <p:nvPr/>
          </p:nvSpPr>
          <p:spPr>
            <a:xfrm>
              <a:off x="5372370" y="412889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1651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804071" cy="4351338"/>
              </a:xfrm>
            </p:spPr>
            <p:txBody>
              <a:bodyPr>
                <a:normAutofit/>
              </a:bodyPr>
              <a:lstStyle/>
              <a:p>
                <a:r>
                  <a:rPr lang="en-SG" dirty="0" smtClean="0"/>
                  <a:t>Any B-spline whose knot vector is neither uniform nor open uniform is non-uniform. </a:t>
                </a:r>
              </a:p>
              <a:p>
                <a:r>
                  <a:rPr lang="en-US" dirty="0" smtClean="0"/>
                  <a:t>An uniform knot vector example</a:t>
                </a:r>
              </a:p>
              <a:p>
                <a:pPr marL="0" indent="0">
                  <a:buNone/>
                </a:pPr>
                <a14:m>
                  <m:oMathPara xmlns:m="http://schemas.openxmlformats.org/officeDocument/2006/math">
                    <m:oMathParaPr>
                      <m:jc m:val="centerGroup"/>
                    </m:oMathParaPr>
                    <m:oMath xmlns:m="http://schemas.openxmlformats.org/officeDocument/2006/math">
                      <m:d>
                        <m:dPr>
                          <m:ctrlPr>
                            <a:rPr lang="en-SG" b="0" i="1" smtClean="0">
                              <a:latin typeface="Cambria Math" panose="02040503050406030204" pitchFamily="18" charset="0"/>
                            </a:rPr>
                          </m:ctrlPr>
                        </m:dPr>
                        <m:e>
                          <m:r>
                            <a:rPr lang="en-SG" b="0" i="1" smtClean="0">
                              <a:latin typeface="Cambria Math" panose="02040503050406030204" pitchFamily="18" charset="0"/>
                            </a:rPr>
                            <m:t>1,2,3,4,5,6,7</m:t>
                          </m:r>
                        </m:e>
                      </m:d>
                      <m:r>
                        <a:rPr lang="en-SG" b="0" i="1" smtClean="0">
                          <a:latin typeface="Cambria Math" panose="02040503050406030204" pitchFamily="18" charset="0"/>
                        </a:rPr>
                        <m:t>,(0,0.25,0.5,0.75,1.0)</m:t>
                      </m:r>
                    </m:oMath>
                  </m:oMathPara>
                </a14:m>
                <a:endParaRPr lang="en-US" dirty="0"/>
              </a:p>
              <a:p>
                <a:r>
                  <a:rPr lang="en-US" dirty="0" smtClean="0"/>
                  <a:t>An open 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b="0" i="1" smtClean="0">
                              <a:latin typeface="Cambria Math" panose="02040503050406030204" pitchFamily="18" charset="0"/>
                            </a:rPr>
                            <m:t>0,0,0,0</m:t>
                          </m:r>
                          <m:r>
                            <a:rPr lang="en-SG" i="1">
                              <a:latin typeface="Cambria Math" panose="02040503050406030204" pitchFamily="18" charset="0"/>
                            </a:rPr>
                            <m:t>1,2,3,4,</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e>
                      </m:d>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0.5,0</m:t>
                      </m:r>
                      <m:r>
                        <a:rPr lang="en-SG" i="1">
                          <a:latin typeface="Cambria Math" panose="02040503050406030204" pitchFamily="18" charset="0"/>
                        </a:rPr>
                        <m:t>.</m:t>
                      </m:r>
                      <m:r>
                        <a:rPr lang="en-SG" b="0" i="1" smtClean="0">
                          <a:latin typeface="Cambria Math" panose="02040503050406030204" pitchFamily="18" charset="0"/>
                        </a:rPr>
                        <m:t>5,0.5</m:t>
                      </m:r>
                      <m:r>
                        <a:rPr lang="en-SG" i="1">
                          <a:latin typeface="Cambria Math" panose="02040503050406030204" pitchFamily="18" charset="0"/>
                        </a:rPr>
                        <m:t>)</m:t>
                      </m:r>
                    </m:oMath>
                  </m:oMathPara>
                </a14:m>
                <a:endParaRPr lang="en-US" dirty="0"/>
              </a:p>
              <a:p>
                <a:r>
                  <a:rPr lang="en-US" dirty="0" smtClean="0"/>
                  <a:t>A non-uniform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i="1">
                              <a:latin typeface="Cambria Math" panose="02040503050406030204" pitchFamily="18" charset="0"/>
                            </a:rPr>
                            <m:t>1</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2,</m:t>
                          </m:r>
                          <m:r>
                            <a:rPr lang="en-SG" b="0" i="1" smtClean="0">
                              <a:latin typeface="Cambria Math" panose="02040503050406030204" pitchFamily="18" charset="0"/>
                            </a:rPr>
                            <m:t>2,</m:t>
                          </m:r>
                          <m:r>
                            <a:rPr lang="en-SG" i="1">
                              <a:latin typeface="Cambria Math" panose="02040503050406030204" pitchFamily="18" charset="0"/>
                            </a:rPr>
                            <m:t>3,4,5,6</m:t>
                          </m:r>
                          <m:r>
                            <a:rPr lang="en-SG" b="0" i="1" smtClean="0">
                              <a:latin typeface="Cambria Math" panose="02040503050406030204" pitchFamily="18" charset="0"/>
                            </a:rPr>
                            <m:t>,6</m:t>
                          </m:r>
                          <m:r>
                            <a:rPr lang="en-SG" i="1">
                              <a:latin typeface="Cambria Math" panose="02040503050406030204" pitchFamily="18" charset="0"/>
                            </a:rPr>
                            <m:t>,7</m:t>
                          </m:r>
                        </m:e>
                      </m:d>
                      <m:r>
                        <a:rPr lang="en-SG" i="1">
                          <a:latin typeface="Cambria Math" panose="02040503050406030204" pitchFamily="18" charset="0"/>
                        </a:rPr>
                        <m:t>,(0</m:t>
                      </m:r>
                      <m:r>
                        <a:rPr lang="en-SG" b="0" i="1" smtClean="0">
                          <a:latin typeface="Cambria Math" panose="02040503050406030204" pitchFamily="18" charset="0"/>
                        </a:rPr>
                        <m:t>.2</m:t>
                      </m:r>
                      <m:r>
                        <a:rPr lang="en-SG" i="1">
                          <a:latin typeface="Cambria Math" panose="02040503050406030204" pitchFamily="18" charset="0"/>
                        </a:rPr>
                        <m:t>,0.</m:t>
                      </m:r>
                      <m:r>
                        <a:rPr lang="en-SG" i="1" smtClean="0">
                          <a:latin typeface="Cambria Math" panose="02040503050406030204" pitchFamily="18" charset="0"/>
                        </a:rPr>
                        <m:t> </m:t>
                      </m:r>
                      <m:r>
                        <a:rPr lang="en-SG" i="1">
                          <a:latin typeface="Cambria Math" panose="02040503050406030204" pitchFamily="18" charset="0"/>
                        </a:rPr>
                        <m:t>5,</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2,5.8,5.8</m:t>
                      </m:r>
                      <m:r>
                        <a:rPr lang="en-SG" i="1">
                          <a:latin typeface="Cambria Math" panose="02040503050406030204" pitchFamily="18" charset="0"/>
                        </a:rPr>
                        <m:t>)</m:t>
                      </m:r>
                    </m:oMath>
                  </m:oMathPara>
                </a14:m>
                <a:endParaRPr lang="en-US" dirty="0"/>
              </a:p>
              <a:p>
                <a:pPr marL="0" indent="0">
                  <a:buNone/>
                </a:pPr>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804071" cy="4351338"/>
              </a:xfrm>
              <a:blipFill>
                <a:blip r:embed="rId2"/>
                <a:stretch>
                  <a:fillRect l="-959" t="-2241"/>
                </a:stretch>
              </a:blipFill>
            </p:spPr>
            <p:txBody>
              <a:bodyPr/>
              <a:lstStyle/>
              <a:p>
                <a:r>
                  <a:rPr lang="en-SG">
                    <a:noFill/>
                  </a:rPr>
                  <a:t> </a:t>
                </a:r>
              </a:p>
            </p:txBody>
          </p:sp>
        </mc:Fallback>
      </mc:AlternateContent>
    </p:spTree>
    <p:extLst>
      <p:ext uri="{BB962C8B-B14F-4D97-AF65-F5344CB8AC3E}">
        <p14:creationId xmlns:p14="http://schemas.microsoft.com/office/powerpoint/2010/main" val="1795151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600200"/>
            <a:ext cx="10515600" cy="4576763"/>
          </a:xfrm>
        </p:spPr>
        <p:txBody>
          <a:bodyPr/>
          <a:lstStyle/>
          <a:p>
            <a:r>
              <a:rPr lang="en-SG" dirty="0"/>
              <a:t>Any </a:t>
            </a:r>
            <a:r>
              <a:rPr lang="en-US" dirty="0"/>
              <a:t>basis function can be represented by algebraic ratio of two polynomials is rational, which has a form like</a:t>
            </a:r>
          </a:p>
          <a:p>
            <a:pPr marL="0" indent="0">
              <a:buNone/>
            </a:pPr>
            <a:endParaRPr lang="en-US" dirty="0" smtClean="0"/>
          </a:p>
          <a:p>
            <a:pPr marL="0" indent="0">
              <a:buNone/>
            </a:pPr>
            <a:endParaRPr lang="en-US" dirty="0" smtClean="0"/>
          </a:p>
          <a:p>
            <a:r>
              <a:rPr lang="en-US" dirty="0" smtClean="0"/>
              <a:t>Based </a:t>
            </a:r>
            <a:r>
              <a:rPr lang="en-US" dirty="0"/>
              <a:t>on </a:t>
            </a:r>
            <a:r>
              <a:rPr lang="en-US" dirty="0" smtClean="0"/>
              <a:t>rational basis </a:t>
            </a:r>
            <a:r>
              <a:rPr lang="en-US" dirty="0"/>
              <a:t>functions defined </a:t>
            </a:r>
            <a:r>
              <a:rPr lang="en-US" dirty="0" smtClean="0"/>
              <a:t>on </a:t>
            </a:r>
            <a:r>
              <a:rPr lang="en-US" dirty="0"/>
              <a:t>non-uniform knot vector, we get NURBS. It is short of Non-Uniform Rational Basic Spline</a:t>
            </a:r>
            <a:r>
              <a:rPr lang="en-US" dirty="0" smtClean="0"/>
              <a:t>.</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588617228"/>
              </p:ext>
            </p:extLst>
          </p:nvPr>
        </p:nvGraphicFramePr>
        <p:xfrm>
          <a:off x="4837906" y="2351088"/>
          <a:ext cx="2536825" cy="1284287"/>
        </p:xfrm>
        <a:graphic>
          <a:graphicData uri="http://schemas.openxmlformats.org/presentationml/2006/ole">
            <mc:AlternateContent xmlns:mc="http://schemas.openxmlformats.org/markup-compatibility/2006">
              <mc:Choice xmlns:v="urn:schemas-microsoft-com:vml" Requires="v">
                <p:oleObj spid="_x0000_s28982" name="Equation" r:id="rId3" imgW="1257120" imgH="634680" progId="Equation.DSMT4">
                  <p:embed/>
                </p:oleObj>
              </mc:Choice>
              <mc:Fallback>
                <p:oleObj name="Equation" r:id="rId3" imgW="1257120" imgH="634680" progId="Equation.DSMT4">
                  <p:embed/>
                  <p:pic>
                    <p:nvPicPr>
                      <p:cNvPr id="0" name=""/>
                      <p:cNvPicPr/>
                      <p:nvPr/>
                    </p:nvPicPr>
                    <p:blipFill>
                      <a:blip r:embed="rId4"/>
                      <a:stretch>
                        <a:fillRect/>
                      </a:stretch>
                    </p:blipFill>
                    <p:spPr>
                      <a:xfrm>
                        <a:off x="4837906" y="2351088"/>
                        <a:ext cx="2536825" cy="12842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77412924"/>
              </p:ext>
            </p:extLst>
          </p:nvPr>
        </p:nvGraphicFramePr>
        <p:xfrm>
          <a:off x="4837906" y="4295775"/>
          <a:ext cx="2566988" cy="1692275"/>
        </p:xfrm>
        <a:graphic>
          <a:graphicData uri="http://schemas.openxmlformats.org/presentationml/2006/ole">
            <mc:AlternateContent xmlns:mc="http://schemas.openxmlformats.org/markup-compatibility/2006">
              <mc:Choice xmlns:v="urn:schemas-microsoft-com:vml" Requires="v">
                <p:oleObj spid="_x0000_s28983" name="Equation" r:id="rId5" imgW="1269720" imgH="838080" progId="Equation.DSMT4">
                  <p:embed/>
                </p:oleObj>
              </mc:Choice>
              <mc:Fallback>
                <p:oleObj name="Equation" r:id="rId5" imgW="1269720" imgH="838080" progId="Equation.DSMT4">
                  <p:embed/>
                  <p:pic>
                    <p:nvPicPr>
                      <p:cNvPr id="0" name=""/>
                      <p:cNvPicPr/>
                      <p:nvPr/>
                    </p:nvPicPr>
                    <p:blipFill>
                      <a:blip r:embed="rId6"/>
                      <a:stretch>
                        <a:fillRect/>
                      </a:stretch>
                    </p:blipFill>
                    <p:spPr>
                      <a:xfrm>
                        <a:off x="4837906" y="4295775"/>
                        <a:ext cx="2566988" cy="1692275"/>
                      </a:xfrm>
                      <a:prstGeom prst="rect">
                        <a:avLst/>
                      </a:prstGeom>
                    </p:spPr>
                  </p:pic>
                </p:oleObj>
              </mc:Fallback>
            </mc:AlternateContent>
          </a:graphicData>
        </a:graphic>
      </p:graphicFrame>
    </p:spTree>
    <p:extLst>
      <p:ext uri="{BB962C8B-B14F-4D97-AF65-F5344CB8AC3E}">
        <p14:creationId xmlns:p14="http://schemas.microsoft.com/office/powerpoint/2010/main" val="724152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825625"/>
            <a:ext cx="7424057" cy="4351338"/>
          </a:xfrm>
        </p:spPr>
        <p:txBody>
          <a:bodyPr>
            <a:normAutofit/>
          </a:bodyPr>
          <a:lstStyle/>
          <a:p>
            <a:r>
              <a:rPr lang="en-SG" dirty="0" smtClean="0"/>
              <a:t>NURBS </a:t>
            </a:r>
            <a:r>
              <a:rPr lang="en-SG" dirty="0"/>
              <a:t>is essentially B-spline in homogeneous coordinates, which is more </a:t>
            </a:r>
            <a:r>
              <a:rPr lang="en-SG" dirty="0" smtClean="0"/>
              <a:t>flexible </a:t>
            </a:r>
            <a:r>
              <a:rPr lang="en-SG" dirty="0"/>
              <a:t>than B-spline </a:t>
            </a:r>
            <a:r>
              <a:rPr lang="en-SG" dirty="0" smtClean="0"/>
              <a:t>through adding another set of (n+1) weights. Today it is actually </a:t>
            </a:r>
            <a:r>
              <a:rPr lang="en-SG" dirty="0"/>
              <a:t>an industry standard adopted by most of commercial CAD </a:t>
            </a:r>
            <a:r>
              <a:rPr lang="en-SG" dirty="0" smtClean="0"/>
              <a:t>systems.</a:t>
            </a:r>
            <a:r>
              <a:rPr lang="en-SG" dirty="0"/>
              <a:t> </a:t>
            </a:r>
            <a:endParaRPr lang="en-SG" dirty="0" smtClean="0"/>
          </a:p>
          <a:p>
            <a:r>
              <a:rPr lang="en-SG" dirty="0"/>
              <a:t>NURBS is the general form of the B-spline which incorporate open uniform and uniform B-splines as special cases </a:t>
            </a:r>
          </a:p>
          <a:p>
            <a:r>
              <a:rPr lang="en-US" dirty="0" smtClean="0"/>
              <a:t>Even can </a:t>
            </a:r>
            <a:r>
              <a:rPr lang="en-US" dirty="0"/>
              <a:t>be used to approximate a circle with knot vector(0,0,0,1/4,1/4,1/2,1/2,3/4,3/4,1,1,1)</a:t>
            </a:r>
            <a:endParaRPr lang="en-SG" dirty="0"/>
          </a:p>
          <a:p>
            <a:endParaRPr lang="en-SG" dirty="0"/>
          </a:p>
          <a:p>
            <a:endParaRPr lang="en-SG" dirty="0" smtClean="0"/>
          </a:p>
        </p:txBody>
      </p:sp>
      <p:pic>
        <p:nvPicPr>
          <p:cNvPr id="4" name="图片 3"/>
          <p:cNvPicPr>
            <a:picLocks noChangeAspect="1"/>
          </p:cNvPicPr>
          <p:nvPr/>
        </p:nvPicPr>
        <p:blipFill>
          <a:blip r:embed="rId2"/>
          <a:stretch>
            <a:fillRect/>
          </a:stretch>
        </p:blipFill>
        <p:spPr>
          <a:xfrm>
            <a:off x="8499976" y="2584378"/>
            <a:ext cx="3078747" cy="2505673"/>
          </a:xfrm>
          <a:prstGeom prst="rect">
            <a:avLst/>
          </a:prstGeom>
        </p:spPr>
      </p:pic>
    </p:spTree>
    <p:extLst>
      <p:ext uri="{BB962C8B-B14F-4D97-AF65-F5344CB8AC3E}">
        <p14:creationId xmlns:p14="http://schemas.microsoft.com/office/powerpoint/2010/main" val="3574189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SG" dirty="0" smtClean="0"/>
                  <a:t>A surface can be represented by both parametric and non-parametric methods. </a:t>
                </a:r>
              </a:p>
              <a:p>
                <a:r>
                  <a:rPr lang="en-SG" dirty="0" smtClean="0"/>
                  <a:t>For non-parametric</a:t>
                </a:r>
                <a:r>
                  <a:rPr lang="en-SG" dirty="0"/>
                  <a:t> (also has a name of implicit</a:t>
                </a:r>
                <a:r>
                  <a:rPr lang="en-SG" dirty="0" smtClean="0"/>
                  <a:t>) representation a surface is defined by a polynomial of three variables as</a:t>
                </a:r>
              </a:p>
              <a:p>
                <a:pPr marL="0" indent="0">
                  <a:buNone/>
                </a:pPr>
                <a:endParaRPr lang="en-US" dirty="0" smtClean="0"/>
              </a:p>
              <a:p>
                <a:pPr marL="0" indent="0">
                  <a:buNone/>
                </a:pPr>
                <a:endParaRPr lang="en-US" dirty="0"/>
              </a:p>
              <a:p>
                <a:pPr marL="0" indent="0">
                  <a:buNone/>
                </a:pPr>
                <a:r>
                  <a:rPr lang="en-US" dirty="0" smtClean="0"/>
                  <a:t>   in discrete situation, the surface will be described by </a:t>
                </a:r>
                <a:r>
                  <a:rPr lang="en-US" dirty="0" err="1" smtClean="0"/>
                  <a:t>xy</a:t>
                </a:r>
                <a:r>
                  <a:rPr lang="en-US" dirty="0" smtClean="0"/>
                  <a:t> grid of size</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+1)</m:t>
                    </m:r>
                  </m:oMath>
                </a14:m>
                <a:r>
                  <a:rPr lang="en-SG" dirty="0" smtClean="0"/>
                  <a:t> points. Implicit method is more powerful than parametric method because a lot of implicit surfaces don’t have any parametric from. Sometimes we also call implicit surfaces algebraic surfaces.</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r="-1217"/>
                </a:stretch>
              </a:blipFill>
            </p:spPr>
            <p:txBody>
              <a:bodyPr/>
              <a:lstStyle/>
              <a:p>
                <a:r>
                  <a:rPr lang="en-SG">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932825981"/>
              </p:ext>
            </p:extLst>
          </p:nvPr>
        </p:nvGraphicFramePr>
        <p:xfrm>
          <a:off x="3612241" y="3513364"/>
          <a:ext cx="3989541" cy="975859"/>
        </p:xfrm>
        <a:graphic>
          <a:graphicData uri="http://schemas.openxmlformats.org/presentationml/2006/ole">
            <mc:AlternateContent xmlns:mc="http://schemas.openxmlformats.org/markup-compatibility/2006">
              <mc:Choice xmlns:v="urn:schemas-microsoft-com:vml" Requires="v">
                <p:oleObj spid="_x0000_s26827" name="Equation" r:id="rId4" imgW="1765080" imgH="431640" progId="Equation.DSMT4">
                  <p:embed/>
                </p:oleObj>
              </mc:Choice>
              <mc:Fallback>
                <p:oleObj name="Equation" r:id="rId4" imgW="1765080" imgH="431640" progId="Equation.DSMT4">
                  <p:embed/>
                  <p:pic>
                    <p:nvPicPr>
                      <p:cNvPr id="0" name=""/>
                      <p:cNvPicPr/>
                      <p:nvPr/>
                    </p:nvPicPr>
                    <p:blipFill>
                      <a:blip r:embed="rId5"/>
                      <a:stretch>
                        <a:fillRect/>
                      </a:stretch>
                    </p:blipFill>
                    <p:spPr>
                      <a:xfrm>
                        <a:off x="3612241" y="3513364"/>
                        <a:ext cx="3989541" cy="975859"/>
                      </a:xfrm>
                      <a:prstGeom prst="rect">
                        <a:avLst/>
                      </a:prstGeom>
                    </p:spPr>
                  </p:pic>
                </p:oleObj>
              </mc:Fallback>
            </mc:AlternateContent>
          </a:graphicData>
        </a:graphic>
      </p:graphicFrame>
    </p:spTree>
    <p:extLst>
      <p:ext uri="{BB962C8B-B14F-4D97-AF65-F5344CB8AC3E}">
        <p14:creationId xmlns:p14="http://schemas.microsoft.com/office/powerpoint/2010/main" val="995354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surface</a:t>
            </a:r>
          </a:p>
        </p:txBody>
      </p:sp>
      <p:sp>
        <p:nvSpPr>
          <p:cNvPr id="3" name="内容占位符 2"/>
          <p:cNvSpPr>
            <a:spLocks noGrp="1"/>
          </p:cNvSpPr>
          <p:nvPr>
            <p:ph idx="1"/>
          </p:nvPr>
        </p:nvSpPr>
        <p:spPr>
          <a:xfrm>
            <a:off x="764722" y="1597931"/>
            <a:ext cx="8199664" cy="4631419"/>
          </a:xfrm>
        </p:spPr>
        <p:txBody>
          <a:bodyPr>
            <a:normAutofit/>
          </a:bodyPr>
          <a:lstStyle/>
          <a:p>
            <a:r>
              <a:rPr lang="en-SG" dirty="0"/>
              <a:t>For parametric representation, a surface is defined by a set of functions, with the form like</a:t>
            </a:r>
          </a:p>
          <a:p>
            <a:endParaRPr lang="en-SG" dirty="0"/>
          </a:p>
          <a:p>
            <a:endParaRPr lang="en-SG" dirty="0"/>
          </a:p>
          <a:p>
            <a:endParaRPr lang="en-US" dirty="0"/>
          </a:p>
          <a:p>
            <a:pPr marL="0" indent="0">
              <a:buNone/>
            </a:pPr>
            <a:r>
              <a:rPr lang="en-SG" dirty="0"/>
              <a:t>   </a:t>
            </a:r>
            <a:endParaRPr lang="en-SG" dirty="0" smtClean="0"/>
          </a:p>
          <a:p>
            <a:pPr marL="0" indent="0">
              <a:buNone/>
            </a:pPr>
            <a:r>
              <a:rPr lang="en-SG" dirty="0" smtClean="0"/>
              <a:t>    If </a:t>
            </a:r>
            <a:r>
              <a:rPr lang="en-SG" dirty="0"/>
              <a:t>one parameter is fixed a curve will be got. It means with two spatial curves a surface could be built</a:t>
            </a:r>
            <a:r>
              <a:rPr lang="en-SG" dirty="0" smtClean="0"/>
              <a:t>.</a:t>
            </a:r>
            <a:r>
              <a:rPr lang="en-SG" dirty="0"/>
              <a:t> </a:t>
            </a:r>
          </a:p>
        </p:txBody>
      </p:sp>
      <p:graphicFrame>
        <p:nvGraphicFramePr>
          <p:cNvPr id="5" name="对象 4"/>
          <p:cNvGraphicFramePr>
            <a:graphicFrameLocks noChangeAspect="1"/>
          </p:cNvGraphicFramePr>
          <p:nvPr>
            <p:extLst>
              <p:ext uri="{D42A27DB-BD31-4B8C-83A1-F6EECF244321}">
                <p14:modId xmlns:p14="http://schemas.microsoft.com/office/powerpoint/2010/main" val="3685864552"/>
              </p:ext>
            </p:extLst>
          </p:nvPr>
        </p:nvGraphicFramePr>
        <p:xfrm>
          <a:off x="1223283" y="2632075"/>
          <a:ext cx="7185025" cy="1643063"/>
        </p:xfrm>
        <a:graphic>
          <a:graphicData uri="http://schemas.openxmlformats.org/presentationml/2006/ole">
            <mc:AlternateContent xmlns:mc="http://schemas.openxmlformats.org/markup-compatibility/2006">
              <mc:Choice xmlns:v="urn:schemas-microsoft-com:vml" Requires="v">
                <p:oleObj spid="_x0000_s29848" name="Equation" r:id="rId3" imgW="3111480" imgH="711000" progId="Equation.DSMT4">
                  <p:embed/>
                </p:oleObj>
              </mc:Choice>
              <mc:Fallback>
                <p:oleObj name="Equation" r:id="rId3" imgW="3111480" imgH="711000" progId="Equation.DSMT4">
                  <p:embed/>
                  <p:pic>
                    <p:nvPicPr>
                      <p:cNvPr id="0" name=""/>
                      <p:cNvPicPr/>
                      <p:nvPr/>
                    </p:nvPicPr>
                    <p:blipFill>
                      <a:blip r:embed="rId4"/>
                      <a:stretch>
                        <a:fillRect/>
                      </a:stretch>
                    </p:blipFill>
                    <p:spPr>
                      <a:xfrm>
                        <a:off x="1223283" y="2632075"/>
                        <a:ext cx="7185025" cy="1643063"/>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9021789" y="2053317"/>
            <a:ext cx="2711198" cy="2503259"/>
          </a:xfrm>
          <a:prstGeom prst="rect">
            <a:avLst/>
          </a:prstGeom>
        </p:spPr>
      </p:pic>
    </p:spTree>
    <p:extLst>
      <p:ext uri="{BB962C8B-B14F-4D97-AF65-F5344CB8AC3E}">
        <p14:creationId xmlns:p14="http://schemas.microsoft.com/office/powerpoint/2010/main" val="278179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r>
                  <a:rPr lang="en-SG" dirty="0" smtClean="0"/>
                  <a:t>There are two types of surface</a:t>
                </a:r>
              </a:p>
              <a:p>
                <a:pPr lvl="1">
                  <a:buFont typeface="Wingdings" panose="05000000000000000000" pitchFamily="2" charset="2"/>
                  <a:buChar char="§"/>
                </a:pPr>
                <a:r>
                  <a:rPr lang="en-SG" dirty="0" smtClean="0"/>
                  <a:t>Analytical surface</a:t>
                </a:r>
              </a:p>
              <a:p>
                <a:pPr lvl="2">
                  <a:buFont typeface="Wingdings" panose="05000000000000000000" pitchFamily="2" charset="2"/>
                  <a:buChar char="ü"/>
                </a:pPr>
                <a:r>
                  <a:rPr lang="en-SG" dirty="0" smtClean="0"/>
                  <a:t>Plane</a:t>
                </a:r>
              </a:p>
              <a:p>
                <a:pPr lvl="2">
                  <a:buFont typeface="Wingdings" panose="05000000000000000000" pitchFamily="2" charset="2"/>
                  <a:buChar char="ü"/>
                </a:pPr>
                <a:r>
                  <a:rPr lang="en-SG" dirty="0" smtClean="0"/>
                  <a:t>Spherical surface</a:t>
                </a:r>
              </a:p>
              <a:p>
                <a:pPr lvl="2">
                  <a:buFont typeface="Wingdings" panose="05000000000000000000" pitchFamily="2" charset="2"/>
                  <a:buChar char="ü"/>
                </a:pPr>
                <a:r>
                  <a:rPr lang="en-SG" dirty="0" smtClean="0"/>
                  <a:t>Surface </a:t>
                </a:r>
                <a:r>
                  <a:rPr lang="en-SG" dirty="0"/>
                  <a:t>of </a:t>
                </a:r>
                <a:r>
                  <a:rPr lang="en-SG" dirty="0" smtClean="0"/>
                  <a:t>revolution: Generated </a:t>
                </a:r>
                <a:r>
                  <a:rPr lang="en-SG" dirty="0"/>
                  <a:t>by revolving a 2D closed curve around an axis. </a:t>
                </a:r>
                <a:r>
                  <a:rPr lang="en-SG" dirty="0" smtClean="0"/>
                  <a:t>With the equation of form like</a:t>
                </a:r>
              </a:p>
              <a:p>
                <a:pPr marL="914400" lvl="2" indent="0">
                  <a:buNone/>
                </a:pPr>
                <a14:m>
                  <m:oMathPara xmlns:m="http://schemas.openxmlformats.org/officeDocument/2006/math">
                    <m:oMathParaPr>
                      <m:jc m:val="centerGroup"/>
                    </m:oMathParaPr>
                    <m:oMath xmlns:m="http://schemas.openxmlformats.org/officeDocument/2006/math">
                      <m:r>
                        <a:rPr lang="en-SG" b="1" i="0" smtClean="0">
                          <a:latin typeface="Cambria Math" panose="02040503050406030204" pitchFamily="18" charset="0"/>
                        </a:rPr>
                        <m:t>𝐩</m:t>
                      </m:r>
                      <m:r>
                        <a:rPr lang="en-SG" b="0" i="0" smtClean="0">
                          <a:latin typeface="Cambria Math" panose="02040503050406030204" pitchFamily="18" charset="0"/>
                        </a:rPr>
                        <m:t>(</m:t>
                      </m:r>
                      <m:r>
                        <m:rPr>
                          <m:sty m:val="p"/>
                        </m:rPr>
                        <a:rPr lang="en-SG" b="0" i="0" smtClean="0">
                          <a:latin typeface="Cambria Math" panose="02040503050406030204" pitchFamily="18" charset="0"/>
                        </a:rPr>
                        <m:t>u</m:t>
                      </m:r>
                      <m:r>
                        <a:rPr lang="en-SG"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SG" b="0" i="1" smtClean="0">
                          <a:latin typeface="Cambria Math" panose="02040503050406030204" pitchFamily="18" charset="0"/>
                          <a:ea typeface="Cambria Math" panose="02040503050406030204" pitchFamily="18" charset="0"/>
                        </a:rPr>
                        <m:t>)</m:t>
                      </m:r>
                      <m:r>
                        <a:rPr lang="en-SG" i="1" smtClean="0">
                          <a:latin typeface="Cambria Math" panose="02040503050406030204" pitchFamily="18" charset="0"/>
                        </a:rPr>
                        <m:t>=</m:t>
                      </m:r>
                      <m:r>
                        <a:rPr lang="en-SG" b="0" i="1" smtClean="0">
                          <a:latin typeface="Cambria Math" panose="02040503050406030204" pitchFamily="18" charset="0"/>
                        </a:rPr>
                        <m:t>(</m:t>
                      </m:r>
                      <m:r>
                        <a:rPr lang="en-SG" b="0" i="1" smtClean="0">
                          <a:latin typeface="Cambria Math" panose="02040503050406030204" pitchFamily="18" charset="0"/>
                        </a:rPr>
                        <m:t>𝑥</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𝑦</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𝑐𝑜𝑠</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𝑦</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𝑢</m:t>
                          </m:r>
                        </m:e>
                      </m:d>
                      <m:r>
                        <a:rPr lang="en-SG" b="0" i="1" smtClean="0">
                          <a:latin typeface="Cambria Math" panose="02040503050406030204" pitchFamily="18" charset="0"/>
                          <a:ea typeface="Cambria Math" panose="02040503050406030204" pitchFamily="18" charset="0"/>
                        </a:rPr>
                        <m:t>𝑠𝑖𝑛</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oMath>
                  </m:oMathPara>
                </a14:m>
                <a:endParaRPr lang="en-SG" dirty="0" smtClean="0"/>
              </a:p>
              <a:p>
                <a:pPr lvl="2">
                  <a:buFont typeface="Wingdings" panose="05000000000000000000" pitchFamily="2" charset="2"/>
                  <a:buChar char="ü"/>
                </a:pPr>
                <a:r>
                  <a:rPr lang="en-SG" dirty="0" smtClean="0"/>
                  <a:t>Ruled </a:t>
                </a:r>
                <a:r>
                  <a:rPr lang="en-SG" dirty="0"/>
                  <a:t>surface: </a:t>
                </a:r>
                <a:r>
                  <a:rPr lang="en-SG" dirty="0" smtClean="0"/>
                  <a:t>Obtained </a:t>
                </a:r>
                <a:r>
                  <a:rPr lang="en-SG" dirty="0"/>
                  <a:t>by joining </a:t>
                </a:r>
                <a:r>
                  <a:rPr lang="en-SG" dirty="0" smtClean="0"/>
                  <a:t>two </a:t>
                </a:r>
                <a:r>
                  <a:rPr lang="en-SG" dirty="0"/>
                  <a:t>or more space curves by means of straight </a:t>
                </a:r>
                <a:r>
                  <a:rPr lang="en-SG" dirty="0" smtClean="0"/>
                  <a:t>lines. For any two curves say </a:t>
                </a:r>
                <a14:m>
                  <m:oMath xmlns:m="http://schemas.openxmlformats.org/officeDocument/2006/math">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and </a:t>
                </a:r>
                <a14:m>
                  <m:oMath xmlns:m="http://schemas.openxmlformats.org/officeDocument/2006/math">
                    <m:sSub>
                      <m:sSubPr>
                        <m:ctrlPr>
                          <a:rPr lang="en-SG" i="1">
                            <a:latin typeface="Cambria Math" panose="02040503050406030204" pitchFamily="18" charset="0"/>
                          </a:rPr>
                        </m:ctrlPr>
                      </m:sSubPr>
                      <m:e>
                        <m:r>
                          <a:rPr lang="en-SG" b="1" i="1">
                            <a:latin typeface="Cambria Math" panose="02040503050406030204" pitchFamily="18" charset="0"/>
                          </a:rPr>
                          <m:t>𝒄</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 a generalising equation of a ruled surface is like   </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𝒑</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𝑣</m:t>
                          </m:r>
                        </m:e>
                      </m:d>
                      <m:r>
                        <a:rPr lang="en-SG" b="0" i="1" smtClean="0">
                          <a:latin typeface="Cambria Math" panose="02040503050406030204" pitchFamily="18" charset="0"/>
                        </a:rPr>
                        <m:t>=</m:t>
                      </m:r>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𝑣</m:t>
                          </m:r>
                        </m:e>
                      </m:d>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2</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𝑣</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2"/>
                <a:stretch>
                  <a:fillRect l="-970" t="-2241"/>
                </a:stretch>
              </a:blipFill>
            </p:spPr>
            <p:txBody>
              <a:bodyPr/>
              <a:lstStyle/>
              <a:p>
                <a:r>
                  <a:rPr lang="en-SG">
                    <a:noFill/>
                  </a:rPr>
                  <a:t> </a:t>
                </a:r>
              </a:p>
            </p:txBody>
          </p:sp>
        </mc:Fallback>
      </mc:AlternateContent>
      <p:pic>
        <p:nvPicPr>
          <p:cNvPr id="5" name="图片 4"/>
          <p:cNvPicPr>
            <a:picLocks noChangeAspect="1"/>
          </p:cNvPicPr>
          <p:nvPr/>
        </p:nvPicPr>
        <p:blipFill>
          <a:blip r:embed="rId3"/>
          <a:stretch>
            <a:fillRect/>
          </a:stretch>
        </p:blipFill>
        <p:spPr>
          <a:xfrm>
            <a:off x="6096000" y="1397986"/>
            <a:ext cx="5191132" cy="1938099"/>
          </a:xfrm>
          <a:prstGeom prst="rect">
            <a:avLst/>
          </a:prstGeom>
        </p:spPr>
      </p:pic>
    </p:spTree>
    <p:extLst>
      <p:ext uri="{BB962C8B-B14F-4D97-AF65-F5344CB8AC3E}">
        <p14:creationId xmlns:p14="http://schemas.microsoft.com/office/powerpoint/2010/main" val="3513262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602884"/>
              </a:xfrm>
            </p:spPr>
            <p:txBody>
              <a:bodyPr>
                <a:normAutofit/>
              </a:bodyPr>
              <a:lstStyle/>
              <a:p>
                <a:pPr lvl="1">
                  <a:buFont typeface="Wingdings" panose="05000000000000000000" pitchFamily="2" charset="2"/>
                  <a:buChar char="§"/>
                </a:pPr>
                <a:r>
                  <a:rPr lang="en-SG" dirty="0" smtClean="0"/>
                  <a:t>Synthetic </a:t>
                </a:r>
                <a:r>
                  <a:rPr lang="en-SG" dirty="0"/>
                  <a:t>surface (sculptured surface) is built using many data points or curves </a:t>
                </a:r>
              </a:p>
              <a:p>
                <a:pPr lvl="2">
                  <a:buFont typeface="Wingdings" panose="05000000000000000000" pitchFamily="2" charset="2"/>
                  <a:buChar char="ü"/>
                </a:pPr>
                <a:r>
                  <a:rPr lang="en-SG" dirty="0"/>
                  <a:t>Bezier </a:t>
                </a:r>
                <a:r>
                  <a:rPr lang="en-SG" dirty="0" smtClean="0"/>
                  <a:t>surface:  </a:t>
                </a:r>
                <a:r>
                  <a:rPr lang="en-SG" dirty="0"/>
                  <a:t>The Bezier surface is the direct extension of the Bezier curve. Points on a Bezier surface can, therefore, be specified as an extension of the Bezier curve</a:t>
                </a:r>
                <a:r>
                  <a:rPr lang="en-SG" dirty="0" smtClean="0"/>
                  <a:t>.</a:t>
                </a:r>
              </a:p>
              <a:p>
                <a:pPr marL="914400" lvl="2" indent="0">
                  <a:buNone/>
                </a:pPr>
                <a:endParaRPr lang="en-SG" dirty="0"/>
              </a:p>
              <a:p>
                <a:pPr marL="914400" lvl="2" indent="0">
                  <a:buNone/>
                </a:pPr>
                <a:endParaRPr lang="en-SG" dirty="0" smtClean="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r>
                  <a:rPr lang="en-SG" dirty="0" smtClean="0"/>
                  <a:t>where </a:t>
                </a:r>
                <a14:m>
                  <m:oMath xmlns:m="http://schemas.openxmlformats.org/officeDocument/2006/math">
                    <m:sSub>
                      <m:sSubPr>
                        <m:ctrlPr>
                          <a:rPr lang="en-SG" i="1" dirty="0" smtClean="0">
                            <a:latin typeface="Cambria Math" panose="02040503050406030204" pitchFamily="18" charset="0"/>
                          </a:rPr>
                        </m:ctrlPr>
                      </m:sSubPr>
                      <m:e>
                        <m:r>
                          <a:rPr lang="en-SG" b="0" i="1" dirty="0" smtClean="0">
                            <a:latin typeface="Cambria Math" panose="02040503050406030204" pitchFamily="18" charset="0"/>
                          </a:rPr>
                          <m:t>𝑝</m:t>
                        </m:r>
                      </m:e>
                      <m:sub>
                        <m:r>
                          <a:rPr lang="en-SG" b="0" i="1" dirty="0" smtClean="0">
                            <a:latin typeface="Cambria Math" panose="02040503050406030204" pitchFamily="18" charset="0"/>
                          </a:rPr>
                          <m:t>𝑖𝑗</m:t>
                        </m:r>
                      </m:sub>
                    </m:sSub>
                  </m:oMath>
                </a14:m>
                <a:r>
                  <a:rPr lang="en-SG" dirty="0" smtClean="0"/>
                  <a:t> represents </a:t>
                </a:r>
                <a:r>
                  <a:rPr lang="en-SG" dirty="0"/>
                  <a:t>the rectangular array of control points (m + 1) × (n + 1) defining the vertices of the </a:t>
                </a:r>
                <a:r>
                  <a:rPr lang="en-SG" dirty="0" smtClean="0"/>
                  <a:t>characteristic </a:t>
                </a:r>
                <a:r>
                  <a:rPr lang="en-SG" dirty="0"/>
                  <a:t>polyhedron of the  </a:t>
                </a:r>
                <a:r>
                  <a:rPr lang="en-SG" dirty="0" smtClean="0"/>
                  <a:t>Bezier patch.</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602884"/>
              </a:xfrm>
              <a:blipFill>
                <a:blip r:embed="rId3"/>
                <a:stretch>
                  <a:fillRect t="-1852" r="-228"/>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909148464"/>
              </p:ext>
            </p:extLst>
          </p:nvPr>
        </p:nvGraphicFramePr>
        <p:xfrm>
          <a:off x="2032000" y="2873166"/>
          <a:ext cx="4475856" cy="2281382"/>
        </p:xfrm>
        <a:graphic>
          <a:graphicData uri="http://schemas.openxmlformats.org/presentationml/2006/ole">
            <mc:AlternateContent xmlns:mc="http://schemas.openxmlformats.org/markup-compatibility/2006">
              <mc:Choice xmlns:v="urn:schemas-microsoft-com:vml" Requires="v">
                <p:oleObj spid="_x0000_s31875" name="Equation" r:id="rId4" imgW="2616120" imgH="1333440" progId="Equation.DSMT4">
                  <p:embed/>
                </p:oleObj>
              </mc:Choice>
              <mc:Fallback>
                <p:oleObj name="Equation" r:id="rId4" imgW="2616120" imgH="1333440" progId="Equation.DSMT4">
                  <p:embed/>
                  <p:pic>
                    <p:nvPicPr>
                      <p:cNvPr id="0" name=""/>
                      <p:cNvPicPr/>
                      <p:nvPr/>
                    </p:nvPicPr>
                    <p:blipFill>
                      <a:blip r:embed="rId5"/>
                      <a:stretch>
                        <a:fillRect/>
                      </a:stretch>
                    </p:blipFill>
                    <p:spPr>
                      <a:xfrm>
                        <a:off x="2032000" y="2873166"/>
                        <a:ext cx="4475856" cy="2281382"/>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6921153" y="2873166"/>
            <a:ext cx="4432647" cy="2281382"/>
          </a:xfrm>
          <a:prstGeom prst="rect">
            <a:avLst/>
          </a:prstGeom>
        </p:spPr>
      </p:pic>
    </p:spTree>
    <p:extLst>
      <p:ext uri="{BB962C8B-B14F-4D97-AF65-F5344CB8AC3E}">
        <p14:creationId xmlns:p14="http://schemas.microsoft.com/office/powerpoint/2010/main" val="1996064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6153727" cy="4351338"/>
              </a:xfrm>
            </p:spPr>
            <p:txBody>
              <a:bodyPr>
                <a:normAutofit/>
              </a:bodyPr>
              <a:lstStyle/>
              <a:p>
                <a:pPr lvl="2">
                  <a:buFont typeface="Wingdings" panose="05000000000000000000" pitchFamily="2" charset="2"/>
                  <a:buChar char="ü"/>
                </a:pPr>
                <a:r>
                  <a:rPr lang="en-SG" dirty="0" smtClean="0"/>
                  <a:t>B-spline surface:</a:t>
                </a:r>
              </a:p>
              <a:p>
                <a:pPr lvl="2">
                  <a:buFont typeface="Wingdings" panose="05000000000000000000" pitchFamily="2" charset="2"/>
                  <a:buChar char="ü"/>
                </a:pPr>
                <a:endParaRPr lang="en-SG" dirty="0"/>
              </a:p>
              <a:p>
                <a:pPr lvl="2">
                  <a:buFont typeface="Wingdings" panose="05000000000000000000" pitchFamily="2" charset="2"/>
                  <a:buChar char="ü"/>
                </a:pPr>
                <a:endParaRPr lang="en-SG" dirty="0" smtClean="0"/>
              </a:p>
              <a:p>
                <a:pPr marL="914400" lvl="2" indent="0">
                  <a:buNone/>
                </a:pPr>
                <a:r>
                  <a:rPr lang="en-SG" dirty="0"/>
                  <a:t>where </a:t>
                </a:r>
                <a14:m>
                  <m:oMath xmlns:m="http://schemas.openxmlformats.org/officeDocument/2006/math">
                    <m:sSub>
                      <m:sSubPr>
                        <m:ctrlPr>
                          <a:rPr lang="en-SG" i="1" dirty="0">
                            <a:latin typeface="Cambria Math" panose="02040503050406030204" pitchFamily="18" charset="0"/>
                          </a:rPr>
                        </m:ctrlPr>
                      </m:sSubPr>
                      <m:e>
                        <m:r>
                          <a:rPr lang="en-SG" i="1" dirty="0">
                            <a:latin typeface="Cambria Math" panose="02040503050406030204" pitchFamily="18" charset="0"/>
                          </a:rPr>
                          <m:t>𝑝</m:t>
                        </m:r>
                      </m:e>
                      <m:sub>
                        <m:r>
                          <a:rPr lang="en-SG" i="1" dirty="0">
                            <a:latin typeface="Cambria Math" panose="02040503050406030204" pitchFamily="18" charset="0"/>
                          </a:rPr>
                          <m:t>𝑖𝑗</m:t>
                        </m:r>
                      </m:sub>
                    </m:sSub>
                  </m:oMath>
                </a14:m>
                <a:r>
                  <a:rPr lang="en-SG" dirty="0"/>
                  <a:t> </a:t>
                </a:r>
                <a:r>
                  <a:rPr lang="en-SG" dirty="0" smtClean="0"/>
                  <a:t>are </a:t>
                </a:r>
                <a:r>
                  <a:rPr lang="en-SG" dirty="0"/>
                  <a:t>the control points and these form the polyhedron of the resulting B-spline surface. The surface </a:t>
                </a:r>
                <a:r>
                  <a:rPr lang="en-SG" dirty="0" smtClean="0"/>
                  <a:t>has </a:t>
                </a:r>
                <a:r>
                  <a:rPr lang="en-SG" dirty="0"/>
                  <a:t>a degree of (k – 1) in the u direction and (l – 1) in the v direction. Knot vectors in both u and v </a:t>
                </a:r>
                <a:r>
                  <a:rPr lang="en-SG" dirty="0" smtClean="0"/>
                  <a:t>directions </a:t>
                </a:r>
                <a:r>
                  <a:rPr lang="en-SG" dirty="0"/>
                  <a:t>are constant but not necessarily equal. The basis functions are the same </a:t>
                </a:r>
                <a:r>
                  <a:rPr lang="en-SG" dirty="0" smtClean="0"/>
                  <a:t>as B-spline </a:t>
                </a:r>
                <a:r>
                  <a:rPr lang="en-SG" dirty="0"/>
                  <a:t>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6153727" cy="4351338"/>
              </a:xfrm>
              <a:blipFill>
                <a:blip r:embed="rId3"/>
                <a:stretch>
                  <a:fillRect t="-1401" r="-693"/>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451098026"/>
              </p:ext>
            </p:extLst>
          </p:nvPr>
        </p:nvGraphicFramePr>
        <p:xfrm>
          <a:off x="2227623" y="2164367"/>
          <a:ext cx="5834062" cy="688975"/>
        </p:xfrm>
        <a:graphic>
          <a:graphicData uri="http://schemas.openxmlformats.org/presentationml/2006/ole">
            <mc:AlternateContent xmlns:mc="http://schemas.openxmlformats.org/markup-compatibility/2006">
              <mc:Choice xmlns:v="urn:schemas-microsoft-com:vml" Requires="v">
                <p:oleObj spid="_x0000_s32899" name="Equation" r:id="rId4" imgW="3759120" imgH="444240" progId="Equation.DSMT4">
                  <p:embed/>
                </p:oleObj>
              </mc:Choice>
              <mc:Fallback>
                <p:oleObj name="Equation" r:id="rId4" imgW="3759120" imgH="444240" progId="Equation.DSMT4">
                  <p:embed/>
                  <p:pic>
                    <p:nvPicPr>
                      <p:cNvPr id="7" name="对象 6"/>
                      <p:cNvPicPr/>
                      <p:nvPr/>
                    </p:nvPicPr>
                    <p:blipFill>
                      <a:blip r:embed="rId5"/>
                      <a:stretch>
                        <a:fillRect/>
                      </a:stretch>
                    </p:blipFill>
                    <p:spPr>
                      <a:xfrm>
                        <a:off x="2227623" y="2164367"/>
                        <a:ext cx="5834062" cy="688975"/>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7411098" y="2853342"/>
            <a:ext cx="3801052" cy="3233260"/>
          </a:xfrm>
          <a:prstGeom prst="rect">
            <a:avLst/>
          </a:prstGeom>
        </p:spPr>
      </p:pic>
      <p:sp>
        <p:nvSpPr>
          <p:cNvPr id="4" name="文本框 3"/>
          <p:cNvSpPr txBox="1"/>
          <p:nvPr/>
        </p:nvSpPr>
        <p:spPr>
          <a:xfrm>
            <a:off x="7411098" y="6176962"/>
            <a:ext cx="4510007" cy="646331"/>
          </a:xfrm>
          <a:prstGeom prst="rect">
            <a:avLst/>
          </a:prstGeom>
          <a:noFill/>
        </p:spPr>
        <p:txBody>
          <a:bodyPr wrap="square" rtlCol="0">
            <a:spAutoFit/>
          </a:bodyPr>
          <a:lstStyle/>
          <a:p>
            <a:r>
              <a:rPr lang="en-SG" dirty="0"/>
              <a:t>https://reference.wolfram.com/language/ref/BSplineSurface.html</a:t>
            </a:r>
          </a:p>
        </p:txBody>
      </p:sp>
    </p:spTree>
    <p:extLst>
      <p:ext uri="{BB962C8B-B14F-4D97-AF65-F5344CB8AC3E}">
        <p14:creationId xmlns:p14="http://schemas.microsoft.com/office/powerpoint/2010/main" val="292065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pPr lvl="2">
                  <a:buFont typeface="Wingdings" panose="05000000000000000000" pitchFamily="2" charset="2"/>
                  <a:buChar char="ü"/>
                </a:pPr>
                <a:r>
                  <a:rPr lang="en-SG" dirty="0" smtClean="0"/>
                  <a:t>Coons </a:t>
                </a:r>
                <a:r>
                  <a:rPr lang="en-SG" dirty="0"/>
                  <a:t>surface: </a:t>
                </a:r>
                <a:r>
                  <a:rPr lang="en-SG" dirty="0" smtClean="0"/>
                  <a:t>Utilises </a:t>
                </a:r>
                <a:r>
                  <a:rPr lang="en-SG" dirty="0"/>
                  <a:t>closed intersecting boundary curves </a:t>
                </a:r>
                <a:r>
                  <a:rPr lang="en-SG" dirty="0" smtClean="0"/>
                  <a:t>to generate </a:t>
                </a:r>
                <a:r>
                  <a:rPr lang="en-SG" dirty="0"/>
                  <a:t>a </a:t>
                </a:r>
                <a:r>
                  <a:rPr lang="en-SG" dirty="0" smtClean="0"/>
                  <a:t>surface</a:t>
                </a:r>
                <a:r>
                  <a:rPr lang="en-SG" dirty="0"/>
                  <a:t>. </a:t>
                </a:r>
                <a:r>
                  <a:rPr lang="en-SG" dirty="0" smtClean="0"/>
                  <a:t> For a four boundary curves r(u,0),r(0,w),r(u,1),r(1,w). Every opposite boundaries can be generated a ruled surface. A method to produce a Coons surface is superposition of two ruled surfaces.</a:t>
                </a:r>
              </a:p>
              <a:p>
                <a:pPr marL="914400" lvl="2" indent="0">
                  <a:buNone/>
                </a:pPr>
                <a:r>
                  <a:rPr lang="en-SG" dirty="0"/>
                  <a:t> </a:t>
                </a:r>
                <a:r>
                  <a:rPr lang="en-SG" dirty="0" smtClean="0"/>
                  <a:t>   for ruled surfaces we have</a:t>
                </a:r>
              </a:p>
              <a:p>
                <a:pPr marL="914400" lvl="2" indent="0">
                  <a:buNone/>
                </a:pPr>
                <a:endParaRPr lang="en-SG" dirty="0"/>
              </a:p>
              <a:p>
                <a:pPr marL="914400" lvl="2" indent="0">
                  <a:buNone/>
                </a:pPr>
                <a:endParaRPr lang="en-SG" dirty="0" smtClean="0"/>
              </a:p>
              <a:p>
                <a:pPr marL="914400" lvl="2" indent="0">
                  <a:buNone/>
                </a:pPr>
                <a:r>
                  <a:rPr lang="en-SG" dirty="0" smtClean="0"/>
                  <a:t>   the final version of Coons surface patch is</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𝒓</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3"/>
                <a:stretch>
                  <a:fillRect t="-1401"/>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527711402"/>
              </p:ext>
            </p:extLst>
          </p:nvPr>
        </p:nvGraphicFramePr>
        <p:xfrm>
          <a:off x="4178300" y="3386138"/>
          <a:ext cx="3263900" cy="733425"/>
        </p:xfrm>
        <a:graphic>
          <a:graphicData uri="http://schemas.openxmlformats.org/presentationml/2006/ole">
            <mc:AlternateContent xmlns:mc="http://schemas.openxmlformats.org/markup-compatibility/2006">
              <mc:Choice xmlns:v="urn:schemas-microsoft-com:vml" Requires="v">
                <p:oleObj spid="_x0000_s33923" name="Equation" r:id="rId4" imgW="2031840" imgH="457200" progId="Equation.DSMT4">
                  <p:embed/>
                </p:oleObj>
              </mc:Choice>
              <mc:Fallback>
                <p:oleObj name="Equation" r:id="rId4" imgW="2031840" imgH="457200" progId="Equation.DSMT4">
                  <p:embed/>
                  <p:pic>
                    <p:nvPicPr>
                      <p:cNvPr id="7" name="对象 6"/>
                      <p:cNvPicPr/>
                      <p:nvPr/>
                    </p:nvPicPr>
                    <p:blipFill>
                      <a:blip r:embed="rId5"/>
                      <a:stretch>
                        <a:fillRect/>
                      </a:stretch>
                    </p:blipFill>
                    <p:spPr>
                      <a:xfrm>
                        <a:off x="4178300" y="3386138"/>
                        <a:ext cx="3263900" cy="733425"/>
                      </a:xfrm>
                      <a:prstGeom prst="rect">
                        <a:avLst/>
                      </a:prstGeom>
                    </p:spPr>
                  </p:pic>
                </p:oleObj>
              </mc:Fallback>
            </mc:AlternateContent>
          </a:graphicData>
        </a:graphic>
      </p:graphicFrame>
      <p:pic>
        <p:nvPicPr>
          <p:cNvPr id="4" name="图片 3"/>
          <p:cNvPicPr>
            <a:picLocks noChangeAspect="1"/>
          </p:cNvPicPr>
          <p:nvPr/>
        </p:nvPicPr>
        <p:blipFill rotWithShape="1">
          <a:blip r:embed="rId6"/>
          <a:srcRect l="5" r="31937"/>
          <a:stretch/>
        </p:blipFill>
        <p:spPr>
          <a:xfrm>
            <a:off x="7442200" y="3015057"/>
            <a:ext cx="4054978" cy="3161906"/>
          </a:xfrm>
          <a:prstGeom prst="rect">
            <a:avLst/>
          </a:prstGeom>
        </p:spPr>
      </p:pic>
    </p:spTree>
    <p:extLst>
      <p:ext uri="{BB962C8B-B14F-4D97-AF65-F5344CB8AC3E}">
        <p14:creationId xmlns:p14="http://schemas.microsoft.com/office/powerpoint/2010/main" val="638717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Solid Modelling</a:t>
            </a:r>
            <a:endParaRPr lang="en-SG" dirty="0"/>
          </a:p>
        </p:txBody>
      </p:sp>
      <p:sp>
        <p:nvSpPr>
          <p:cNvPr id="3" name="内容占位符 2"/>
          <p:cNvSpPr>
            <a:spLocks noGrp="1"/>
          </p:cNvSpPr>
          <p:nvPr>
            <p:ph idx="1"/>
          </p:nvPr>
        </p:nvSpPr>
        <p:spPr/>
        <p:txBody>
          <a:bodyPr/>
          <a:lstStyle/>
          <a:p>
            <a:pPr marL="0" indent="0">
              <a:buNone/>
            </a:pPr>
            <a:r>
              <a:rPr lang="en-SG" dirty="0" smtClean="0"/>
              <a:t>The most common methods used in commercial CAD system</a:t>
            </a:r>
          </a:p>
          <a:p>
            <a:r>
              <a:rPr lang="en-SG" dirty="0" smtClean="0"/>
              <a:t>Boundary representation (B-Rep)</a:t>
            </a:r>
          </a:p>
          <a:p>
            <a:r>
              <a:rPr lang="en-SG" dirty="0" smtClean="0"/>
              <a:t>Constructive Solid Geometry (CSG)</a:t>
            </a:r>
          </a:p>
          <a:p>
            <a:r>
              <a:rPr lang="en-SG" dirty="0" smtClean="0"/>
              <a:t>Sweeping</a:t>
            </a:r>
          </a:p>
        </p:txBody>
      </p:sp>
    </p:spTree>
    <p:extLst>
      <p:ext uri="{BB962C8B-B14F-4D97-AF65-F5344CB8AC3E}">
        <p14:creationId xmlns:p14="http://schemas.microsoft.com/office/powerpoint/2010/main" val="3533909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p>
        </p:txBody>
      </p:sp>
      <p:sp>
        <p:nvSpPr>
          <p:cNvPr id="3" name="内容占位符 2"/>
          <p:cNvSpPr>
            <a:spLocks noGrp="1"/>
          </p:cNvSpPr>
          <p:nvPr>
            <p:ph idx="1"/>
          </p:nvPr>
        </p:nvSpPr>
        <p:spPr/>
        <p:txBody>
          <a:bodyPr/>
          <a:lstStyle/>
          <a:p>
            <a:r>
              <a:rPr lang="en-US" dirty="0" smtClean="0"/>
              <a:t>Any solid occupies a limited space, </a:t>
            </a:r>
            <a:r>
              <a:rPr lang="en-US" dirty="0"/>
              <a:t>t</a:t>
            </a:r>
            <a:r>
              <a:rPr lang="en-US" dirty="0" smtClean="0"/>
              <a:t>hat is, it has a boundary wrapped itself. By boundary, it can be clearly distinguished wherever is interior or exterior of the solid. Which means a solid can be defined by its boundary.</a:t>
            </a:r>
          </a:p>
          <a:p>
            <a:r>
              <a:rPr lang="en-US" dirty="0" smtClean="0"/>
              <a:t>Usually, a boundary is </a:t>
            </a:r>
            <a:r>
              <a:rPr lang="en-US" dirty="0"/>
              <a:t>geometrically </a:t>
            </a:r>
            <a:r>
              <a:rPr lang="en-US" dirty="0" smtClean="0"/>
              <a:t>described by its vertices, edges loops, faces, genus and bodies.</a:t>
            </a:r>
          </a:p>
          <a:p>
            <a:r>
              <a:rPr lang="en-US" dirty="0" smtClean="0"/>
              <a:t>There are some data structures with maps have been developed for boundary representations.</a:t>
            </a:r>
          </a:p>
          <a:p>
            <a:r>
              <a:rPr lang="en-US" dirty="0" smtClean="0"/>
              <a:t>Modern systems introduced also quadrics and NURBS surfaces as a part of B-Rep.</a:t>
            </a:r>
            <a:endParaRPr lang="en-SG" dirty="0"/>
          </a:p>
        </p:txBody>
      </p:sp>
    </p:spTree>
    <p:extLst>
      <p:ext uri="{BB962C8B-B14F-4D97-AF65-F5344CB8AC3E}">
        <p14:creationId xmlns:p14="http://schemas.microsoft.com/office/powerpoint/2010/main" val="3595649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82164" cy="4351338"/>
              </a:xfrm>
            </p:spPr>
            <p:txBody>
              <a:bodyPr>
                <a:normAutofit lnSpcReduction="10000"/>
              </a:bodyPr>
              <a:lstStyle/>
              <a:p>
                <a:r>
                  <a:rPr lang="en-SG" dirty="0" smtClean="0"/>
                  <a:t>In a B-Rep model, there are two types of information included, topological </a:t>
                </a:r>
                <a:r>
                  <a:rPr lang="en-SG" dirty="0"/>
                  <a:t>and geometric data. </a:t>
                </a:r>
                <a:r>
                  <a:rPr lang="en-SG" dirty="0" smtClean="0"/>
                  <a:t>The topological part provides the relationships </a:t>
                </a:r>
                <a:r>
                  <a:rPr lang="en-SG" dirty="0"/>
                  <a:t>among </a:t>
                </a:r>
                <a:r>
                  <a:rPr lang="en-SG" dirty="0" smtClean="0"/>
                  <a:t>vertices</a:t>
                </a:r>
                <a:r>
                  <a:rPr lang="en-SG" dirty="0"/>
                  <a:t>, edges and </a:t>
                </a:r>
                <a:r>
                  <a:rPr lang="en-SG" dirty="0" smtClean="0"/>
                  <a:t>faces, etc. </a:t>
                </a:r>
                <a:r>
                  <a:rPr lang="en-SG" dirty="0"/>
                  <a:t>Geometric information is usually equations of the edges and </a:t>
                </a:r>
                <a:r>
                  <a:rPr lang="en-SG" dirty="0" smtClean="0"/>
                  <a:t>faces.</a:t>
                </a:r>
              </a:p>
              <a:p>
                <a:r>
                  <a:rPr lang="en-US" dirty="0" smtClean="0"/>
                  <a:t>Euler’s law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=2(</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oMath>
                  </m:oMathPara>
                </a14:m>
                <a:endParaRPr lang="en-US" dirty="0" smtClean="0"/>
              </a:p>
              <a:p>
                <a:pPr marL="0" indent="0">
                  <a:buNone/>
                </a:pPr>
                <a:r>
                  <a:rPr lang="en-US" dirty="0" smtClean="0"/>
                  <a:t>where </a:t>
                </a:r>
                <a14:m>
                  <m:oMath xmlns:m="http://schemas.openxmlformats.org/officeDocument/2006/math">
                    <m:r>
                      <a:rPr lang="en-SG" b="0" i="1" smtClean="0">
                        <a:latin typeface="Cambria Math" panose="02040503050406030204" pitchFamily="18" charset="0"/>
                      </a:rPr>
                      <m:t>𝐹</m:t>
                    </m:r>
                    <m:r>
                      <a:rPr lang="en-SG" b="0" i="1" smtClean="0">
                        <a:latin typeface="Cambria Math" panose="02040503050406030204" pitchFamily="18" charset="0"/>
                      </a:rPr>
                      <m:t>,</m:t>
                    </m:r>
                    <m:r>
                      <a:rPr lang="en-SG" b="0" i="1" smtClean="0">
                        <a:latin typeface="Cambria Math" panose="02040503050406030204" pitchFamily="18" charset="0"/>
                      </a:rPr>
                      <m:t>𝐸</m:t>
                    </m:r>
                    <m:r>
                      <a:rPr lang="en-SG" b="0" i="1" smtClean="0">
                        <a:latin typeface="Cambria Math" panose="02040503050406030204" pitchFamily="18" charset="0"/>
                      </a:rPr>
                      <m:t>,</m:t>
                    </m:r>
                    <m:r>
                      <a:rPr lang="en-SG" b="0" i="1" smtClean="0">
                        <a:latin typeface="Cambria Math" panose="02040503050406030204" pitchFamily="18" charset="0"/>
                      </a:rPr>
                      <m:t>𝑉</m:t>
                    </m:r>
                    <m:r>
                      <a:rPr lang="en-SG" b="0" i="1" smtClean="0">
                        <a:latin typeface="Cambria Math" panose="02040503050406030204" pitchFamily="18" charset="0"/>
                      </a:rPr>
                      <m:t>,</m:t>
                    </m:r>
                    <m:r>
                      <a:rPr lang="en-SG" b="0" i="1" smtClean="0">
                        <a:latin typeface="Cambria Math" panose="02040503050406030204" pitchFamily="18" charset="0"/>
                      </a:rPr>
                      <m:t>𝐿</m:t>
                    </m:r>
                    <m:r>
                      <a:rPr lang="en-SG" b="0" i="1" smtClean="0">
                        <a:latin typeface="Cambria Math" panose="02040503050406030204" pitchFamily="18" charset="0"/>
                      </a:rPr>
                      <m:t>,</m:t>
                    </m:r>
                    <m:r>
                      <a:rPr lang="en-SG" b="0" i="1" smtClean="0">
                        <a:latin typeface="Cambria Math" panose="02040503050406030204" pitchFamily="18" charset="0"/>
                      </a:rPr>
                      <m:t>𝐵</m:t>
                    </m:r>
                    <m:r>
                      <a:rPr lang="en-SG" b="0" i="1" smtClean="0">
                        <a:latin typeface="Cambria Math" panose="02040503050406030204" pitchFamily="18" charset="0"/>
                      </a:rPr>
                      <m:t>,</m:t>
                    </m:r>
                    <m:r>
                      <a:rPr lang="en-SG" b="0" i="1" smtClean="0">
                        <a:latin typeface="Cambria Math" panose="02040503050406030204" pitchFamily="18" charset="0"/>
                      </a:rPr>
                      <m:t>𝐺</m:t>
                    </m:r>
                  </m:oMath>
                </a14:m>
                <a:r>
                  <a:rPr lang="en-US" dirty="0" smtClean="0"/>
                  <a:t> are the number of faces, edges, vertices, face’s inner loop, bodies, and genus respectively.</a:t>
                </a:r>
                <a:endParaRPr lang="en-US" dirty="0"/>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82164" cy="4351338"/>
              </a:xfrm>
              <a:blipFill>
                <a:blip r:embed="rId2"/>
                <a:stretch>
                  <a:fillRect l="-1736" t="-3081" r="-2645"/>
                </a:stretch>
              </a:blipFill>
            </p:spPr>
            <p:txBody>
              <a:bodyPr/>
              <a:lstStyle/>
              <a:p>
                <a:r>
                  <a:rPr lang="en-SG">
                    <a:noFill/>
                  </a:rPr>
                  <a:t> </a:t>
                </a:r>
              </a:p>
            </p:txBody>
          </p:sp>
        </mc:Fallback>
      </mc:AlternateContent>
      <p:sp>
        <p:nvSpPr>
          <p:cNvPr id="5" name="文本框 4"/>
          <p:cNvSpPr txBox="1"/>
          <p:nvPr/>
        </p:nvSpPr>
        <p:spPr>
          <a:xfrm>
            <a:off x="7698909" y="4337315"/>
            <a:ext cx="3950120" cy="523220"/>
          </a:xfrm>
          <a:prstGeom prst="rect">
            <a:avLst/>
          </a:prstGeom>
          <a:noFill/>
        </p:spPr>
        <p:txBody>
          <a:bodyPr wrap="none" rtlCol="0">
            <a:spAutoFit/>
          </a:bodyPr>
          <a:lstStyle/>
          <a:p>
            <a:pPr algn="ctr"/>
            <a:r>
              <a:rPr lang="en-SG" sz="1400" dirty="0" smtClean="0"/>
              <a:t>B-Rep of a cylinder</a:t>
            </a:r>
          </a:p>
          <a:p>
            <a:r>
              <a:rPr lang="en-SG" sz="1400" dirty="0" smtClean="0"/>
              <a:t>(P N Rao, CAD/CAM: Principles and Applications,3e)</a:t>
            </a:r>
            <a:endParaRPr lang="en-SG" sz="1400" dirty="0"/>
          </a:p>
        </p:txBody>
      </p:sp>
      <p:pic>
        <p:nvPicPr>
          <p:cNvPr id="6" name="图片 5"/>
          <p:cNvPicPr>
            <a:picLocks noChangeAspect="1"/>
          </p:cNvPicPr>
          <p:nvPr/>
        </p:nvPicPr>
        <p:blipFill>
          <a:blip r:embed="rId3"/>
          <a:stretch>
            <a:fillRect/>
          </a:stretch>
        </p:blipFill>
        <p:spPr>
          <a:xfrm>
            <a:off x="8146474" y="2465839"/>
            <a:ext cx="3502556" cy="1718234"/>
          </a:xfrm>
          <a:prstGeom prst="rect">
            <a:avLst/>
          </a:prstGeom>
        </p:spPr>
      </p:pic>
    </p:spTree>
    <p:extLst>
      <p:ext uri="{BB962C8B-B14F-4D97-AF65-F5344CB8AC3E}">
        <p14:creationId xmlns:p14="http://schemas.microsoft.com/office/powerpoint/2010/main" val="1717803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35039"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35040"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35041"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Sweeping</a:t>
            </a:r>
            <a:endParaRPr lang="en-SG" dirty="0"/>
          </a:p>
        </p:txBody>
      </p:sp>
      <p:sp>
        <p:nvSpPr>
          <p:cNvPr id="3" name="内容占位符 2"/>
          <p:cNvSpPr>
            <a:spLocks noGrp="1"/>
          </p:cNvSpPr>
          <p:nvPr>
            <p:ph idx="1"/>
          </p:nvPr>
        </p:nvSpPr>
        <p:spPr>
          <a:xfrm>
            <a:off x="838199" y="1825625"/>
            <a:ext cx="7308273" cy="4351338"/>
          </a:xfrm>
        </p:spPr>
        <p:txBody>
          <a:bodyPr>
            <a:normAutofit/>
          </a:bodyPr>
          <a:lstStyle/>
          <a:p>
            <a:r>
              <a:rPr lang="en-SG" dirty="0"/>
              <a:t>A solid is created by </a:t>
            </a:r>
            <a:r>
              <a:rPr lang="en-SG" dirty="0" smtClean="0"/>
              <a:t>moving </a:t>
            </a:r>
            <a:r>
              <a:rPr lang="en-SG" dirty="0"/>
              <a:t>a profile shape along a specified </a:t>
            </a:r>
            <a:r>
              <a:rPr lang="en-SG" dirty="0" smtClean="0"/>
              <a:t>path. Most of commercial </a:t>
            </a:r>
            <a:r>
              <a:rPr lang="en-SG" dirty="0"/>
              <a:t>CAD systems provide the functionality for constructing swept solids </a:t>
            </a:r>
            <a:r>
              <a:rPr lang="en-SG" dirty="0" smtClean="0"/>
              <a:t>in a </a:t>
            </a:r>
            <a:r>
              <a:rPr lang="en-SG" dirty="0"/>
              <a:t>2D cross-section moving on a space </a:t>
            </a:r>
            <a:r>
              <a:rPr lang="en-SG" dirty="0" smtClean="0"/>
              <a:t>trajectory. </a:t>
            </a:r>
            <a:endParaRPr lang="en-SG" dirty="0"/>
          </a:p>
        </p:txBody>
      </p:sp>
      <p:pic>
        <p:nvPicPr>
          <p:cNvPr id="5" name="图片 4"/>
          <p:cNvPicPr>
            <a:picLocks noChangeAspect="1"/>
          </p:cNvPicPr>
          <p:nvPr/>
        </p:nvPicPr>
        <p:blipFill>
          <a:blip r:embed="rId2"/>
          <a:stretch>
            <a:fillRect/>
          </a:stretch>
        </p:blipFill>
        <p:spPr>
          <a:xfrm>
            <a:off x="8257311" y="1479663"/>
            <a:ext cx="1136072" cy="4009664"/>
          </a:xfrm>
          <a:prstGeom prst="rect">
            <a:avLst/>
          </a:prstGeom>
        </p:spPr>
      </p:pic>
      <p:pic>
        <p:nvPicPr>
          <p:cNvPr id="6" name="图片 5"/>
          <p:cNvPicPr>
            <a:picLocks noChangeAspect="1"/>
          </p:cNvPicPr>
          <p:nvPr/>
        </p:nvPicPr>
        <p:blipFill>
          <a:blip r:embed="rId3"/>
          <a:stretch>
            <a:fillRect/>
          </a:stretch>
        </p:blipFill>
        <p:spPr>
          <a:xfrm>
            <a:off x="9762836" y="1482519"/>
            <a:ext cx="1311894" cy="4006808"/>
          </a:xfrm>
          <a:prstGeom prst="rect">
            <a:avLst/>
          </a:prstGeom>
        </p:spPr>
      </p:pic>
    </p:spTree>
    <p:extLst>
      <p:ext uri="{BB962C8B-B14F-4D97-AF65-F5344CB8AC3E}">
        <p14:creationId xmlns:p14="http://schemas.microsoft.com/office/powerpoint/2010/main" val="2896400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315697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04915" y="1069246"/>
            <a:ext cx="6267772" cy="4991357"/>
          </a:xfrm>
          <a:prstGeom prst="rect">
            <a:avLst/>
          </a:prstGeom>
        </p:spPr>
      </p:pic>
    </p:spTree>
    <p:extLst>
      <p:ext uri="{BB962C8B-B14F-4D97-AF65-F5344CB8AC3E}">
        <p14:creationId xmlns:p14="http://schemas.microsoft.com/office/powerpoint/2010/main" val="42644651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 of NC &amp; CNC</a:t>
            </a:r>
            <a:endParaRPr lang="en-SG" dirty="0"/>
          </a:p>
        </p:txBody>
      </p:sp>
      <p:sp>
        <p:nvSpPr>
          <p:cNvPr id="3" name="内容占位符 2"/>
          <p:cNvSpPr>
            <a:spLocks noGrp="1"/>
          </p:cNvSpPr>
          <p:nvPr>
            <p:ph idx="1"/>
          </p:nvPr>
        </p:nvSpPr>
        <p:spPr>
          <a:xfrm>
            <a:off x="838200" y="1825625"/>
            <a:ext cx="10515600" cy="4538230"/>
          </a:xfrm>
        </p:spPr>
        <p:txBody>
          <a:bodyPr>
            <a:normAutofit fontScale="92500" lnSpcReduction="10000"/>
          </a:bodyPr>
          <a:lstStyle/>
          <a:p>
            <a:r>
              <a:rPr lang="en-SG" dirty="0" smtClean="0"/>
              <a:t>NC in CAM</a:t>
            </a:r>
          </a:p>
          <a:p>
            <a:pPr lvl="1">
              <a:buFont typeface="Wingdings" panose="05000000000000000000" pitchFamily="2" charset="2"/>
              <a:buChar char="§"/>
            </a:pPr>
            <a:r>
              <a:rPr lang="en-SG" dirty="0" smtClean="0"/>
              <a:t>NC, short of Numerical Control, is introduced into manufacturing field with the rapid development of microelectronics. Bendix Corporation built the first commercial production-based NC unit using MIT patents </a:t>
            </a:r>
            <a:r>
              <a:rPr lang="en-SG" dirty="0"/>
              <a:t>in </a:t>
            </a:r>
            <a:r>
              <a:rPr lang="en-SG" dirty="0" smtClean="0"/>
              <a:t>1954.</a:t>
            </a:r>
          </a:p>
          <a:p>
            <a:pPr lvl="1">
              <a:buFont typeface="Wingdings" panose="05000000000000000000" pitchFamily="2" charset="2"/>
              <a:buChar char="§"/>
            </a:pPr>
            <a:r>
              <a:rPr lang="en-SG" dirty="0"/>
              <a:t>Basically, </a:t>
            </a:r>
            <a:r>
              <a:rPr lang="en-SG" dirty="0" smtClean="0"/>
              <a:t>a </a:t>
            </a:r>
            <a:r>
              <a:rPr lang="en-SG" dirty="0"/>
              <a:t>NC machine runs on a program </a:t>
            </a:r>
            <a:r>
              <a:rPr lang="en-SG" dirty="0" smtClean="0"/>
              <a:t>fed </a:t>
            </a:r>
            <a:r>
              <a:rPr lang="en-SG" dirty="0"/>
              <a:t>to it. The program consists of precise instructions </a:t>
            </a:r>
            <a:r>
              <a:rPr lang="en-SG" dirty="0" smtClean="0"/>
              <a:t>with geometric and process information, such as what </a:t>
            </a:r>
            <a:r>
              <a:rPr lang="en-SG" dirty="0"/>
              <a:t>tool to be used, at what speed, at what feed and to move from </a:t>
            </a:r>
            <a:r>
              <a:rPr lang="en-SG" dirty="0" smtClean="0"/>
              <a:t>which point </a:t>
            </a:r>
            <a:r>
              <a:rPr lang="en-SG" dirty="0"/>
              <a:t>to which point in what path</a:t>
            </a:r>
            <a:r>
              <a:rPr lang="en-SG" dirty="0" smtClean="0"/>
              <a:t>.</a:t>
            </a:r>
          </a:p>
          <a:p>
            <a:pPr lvl="1">
              <a:buFont typeface="Wingdings" panose="05000000000000000000" pitchFamily="2" charset="2"/>
              <a:buChar char="§"/>
            </a:pPr>
            <a:r>
              <a:rPr lang="en-SG" dirty="0" smtClean="0"/>
              <a:t>To make the soft instructions sense, some hard part should be driven</a:t>
            </a:r>
          </a:p>
          <a:p>
            <a:pPr lvl="2">
              <a:buFont typeface="Wingdings" panose="05000000000000000000" pitchFamily="2" charset="2"/>
              <a:buChar char="ü"/>
            </a:pPr>
            <a:r>
              <a:rPr lang="en-SG" dirty="0"/>
              <a:t>starting and stopping of machine-tool spindle </a:t>
            </a:r>
          </a:p>
          <a:p>
            <a:pPr lvl="2">
              <a:buFont typeface="Wingdings" panose="05000000000000000000" pitchFamily="2" charset="2"/>
              <a:buChar char="ü"/>
            </a:pPr>
            <a:r>
              <a:rPr lang="en-SG" dirty="0" smtClean="0"/>
              <a:t>controlling </a:t>
            </a:r>
            <a:r>
              <a:rPr lang="en-SG" dirty="0"/>
              <a:t>the spindle speed </a:t>
            </a:r>
          </a:p>
          <a:p>
            <a:pPr lvl="2">
              <a:buFont typeface="Wingdings" panose="05000000000000000000" pitchFamily="2" charset="2"/>
              <a:buChar char="ü"/>
            </a:pPr>
            <a:r>
              <a:rPr lang="en-SG" dirty="0" smtClean="0"/>
              <a:t>positioning </a:t>
            </a:r>
            <a:r>
              <a:rPr lang="en-SG" dirty="0"/>
              <a:t>the tool tip at desired locations and guiding it along desired paths by automatic control </a:t>
            </a:r>
            <a:r>
              <a:rPr lang="en-SG" dirty="0" smtClean="0"/>
              <a:t>of </a:t>
            </a:r>
            <a:r>
              <a:rPr lang="en-SG" dirty="0"/>
              <a:t>the motion of </a:t>
            </a:r>
            <a:r>
              <a:rPr lang="en-SG" dirty="0" smtClean="0"/>
              <a:t>slides</a:t>
            </a:r>
          </a:p>
          <a:p>
            <a:pPr lvl="2">
              <a:buFont typeface="Wingdings" panose="05000000000000000000" pitchFamily="2" charset="2"/>
              <a:buChar char="ü"/>
            </a:pPr>
            <a:r>
              <a:rPr lang="en-SG" dirty="0"/>
              <a:t>controlling the rate of movement of the tool </a:t>
            </a:r>
            <a:r>
              <a:rPr lang="en-SG" dirty="0" smtClean="0"/>
              <a:t>tip</a:t>
            </a:r>
            <a:endParaRPr lang="en-SG" dirty="0"/>
          </a:p>
          <a:p>
            <a:pPr lvl="2">
              <a:buFont typeface="Wingdings" panose="05000000000000000000" pitchFamily="2" charset="2"/>
              <a:buChar char="ü"/>
            </a:pPr>
            <a:r>
              <a:rPr lang="en-SG" dirty="0" smtClean="0"/>
              <a:t>changing </a:t>
            </a:r>
            <a:r>
              <a:rPr lang="en-SG" dirty="0"/>
              <a:t>of tools in the spindle</a:t>
            </a:r>
            <a:endParaRPr lang="en-SG" dirty="0" smtClean="0"/>
          </a:p>
        </p:txBody>
      </p:sp>
    </p:spTree>
    <p:extLst>
      <p:ext uri="{BB962C8B-B14F-4D97-AF65-F5344CB8AC3E}">
        <p14:creationId xmlns:p14="http://schemas.microsoft.com/office/powerpoint/2010/main" val="866301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Principle of numerical control</a:t>
            </a:r>
            <a:endParaRPr lang="en-SG" dirty="0"/>
          </a:p>
        </p:txBody>
      </p:sp>
      <p:sp>
        <p:nvSpPr>
          <p:cNvPr id="3" name="内容占位符 2"/>
          <p:cNvSpPr>
            <a:spLocks noGrp="1"/>
          </p:cNvSpPr>
          <p:nvPr>
            <p:ph idx="1"/>
          </p:nvPr>
        </p:nvSpPr>
        <p:spPr>
          <a:xfrm>
            <a:off x="838200" y="1690688"/>
            <a:ext cx="10515600" cy="3721821"/>
          </a:xfrm>
        </p:spPr>
        <p:txBody>
          <a:bodyPr>
            <a:normAutofit fontScale="92500" lnSpcReduction="10000"/>
          </a:bodyPr>
          <a:lstStyle/>
          <a:p>
            <a:r>
              <a:rPr lang="en-SG" dirty="0" smtClean="0"/>
              <a:t>The </a:t>
            </a:r>
            <a:r>
              <a:rPr lang="en-SG" dirty="0"/>
              <a:t>basic information that has to be input into the system consists of the part geometry, cutting-process parameters followed by the cutting tools used.</a:t>
            </a:r>
          </a:p>
          <a:p>
            <a:r>
              <a:rPr lang="en-SG" dirty="0" smtClean="0"/>
              <a:t>The </a:t>
            </a:r>
            <a:r>
              <a:rPr lang="en-SG" dirty="0"/>
              <a:t>part program is then entered into the controller of the machine, which in turn runs the machine tool to make the part.</a:t>
            </a:r>
          </a:p>
          <a:p>
            <a:r>
              <a:rPr lang="en-SG" dirty="0"/>
              <a:t>Each of the machine axes is connected to a </a:t>
            </a:r>
            <a:r>
              <a:rPr lang="en-SG" dirty="0" smtClean="0"/>
              <a:t>servomotor/</a:t>
            </a:r>
            <a:r>
              <a:rPr lang="en-SG" dirty="0" err="1" smtClean="0"/>
              <a:t>stepmotor</a:t>
            </a:r>
            <a:r>
              <a:rPr lang="en-SG" dirty="0" smtClean="0"/>
              <a:t> </a:t>
            </a:r>
            <a:r>
              <a:rPr lang="en-SG" dirty="0"/>
              <a:t>which works under the control of the  Machine Control Unit (MCU</a:t>
            </a:r>
            <a:r>
              <a:rPr lang="en-SG" dirty="0" smtClean="0"/>
              <a:t>).</a:t>
            </a:r>
            <a:endParaRPr lang="en-SG" dirty="0"/>
          </a:p>
          <a:p>
            <a:r>
              <a:rPr lang="en-SG" dirty="0"/>
              <a:t>The movement of the cutting tool with respect to the </a:t>
            </a:r>
            <a:r>
              <a:rPr lang="en-SG" dirty="0" err="1" smtClean="0"/>
              <a:t>workpiece</a:t>
            </a:r>
            <a:r>
              <a:rPr lang="en-SG" dirty="0" smtClean="0"/>
              <a:t> </a:t>
            </a:r>
            <a:r>
              <a:rPr lang="en-SG" dirty="0"/>
              <a:t>is given in terms of the coordinates, which are used to control the motion of the </a:t>
            </a:r>
            <a:r>
              <a:rPr lang="en-SG" dirty="0" smtClean="0"/>
              <a:t>servomotor/</a:t>
            </a:r>
            <a:r>
              <a:rPr lang="en-SG" dirty="0" err="1" smtClean="0"/>
              <a:t>stepmotor</a:t>
            </a:r>
            <a:r>
              <a:rPr lang="en-SG" dirty="0" smtClean="0"/>
              <a:t> </a:t>
            </a:r>
            <a:r>
              <a:rPr lang="en-SG" dirty="0"/>
              <a:t>which </a:t>
            </a:r>
            <a:r>
              <a:rPr lang="en-SG" dirty="0" smtClean="0"/>
              <a:t>drives </a:t>
            </a:r>
            <a:r>
              <a:rPr lang="en-SG" dirty="0"/>
              <a:t>the individual axes</a:t>
            </a:r>
            <a:r>
              <a:rPr lang="en-SG" dirty="0" smtClean="0"/>
              <a:t>.</a:t>
            </a:r>
            <a:endParaRPr lang="en-SG" dirty="0"/>
          </a:p>
        </p:txBody>
      </p:sp>
    </p:spTree>
    <p:extLst>
      <p:ext uri="{BB962C8B-B14F-4D97-AF65-F5344CB8AC3E}">
        <p14:creationId xmlns:p14="http://schemas.microsoft.com/office/powerpoint/2010/main" val="2443771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58473" y="222126"/>
            <a:ext cx="7176654" cy="6505852"/>
          </a:xfrm>
          <a:prstGeom prst="rect">
            <a:avLst/>
          </a:prstGeom>
        </p:spPr>
      </p:pic>
    </p:spTree>
    <p:extLst>
      <p:ext uri="{BB962C8B-B14F-4D97-AF65-F5344CB8AC3E}">
        <p14:creationId xmlns:p14="http://schemas.microsoft.com/office/powerpoint/2010/main" val="42283999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Principles of a CNC Servo System</a:t>
            </a:r>
            <a:endParaRPr lang="en-SG" dirty="0"/>
          </a:p>
        </p:txBody>
      </p:sp>
      <p:sp>
        <p:nvSpPr>
          <p:cNvPr id="3" name="内容占位符 2"/>
          <p:cNvSpPr>
            <a:spLocks noGrp="1"/>
          </p:cNvSpPr>
          <p:nvPr>
            <p:ph idx="1"/>
          </p:nvPr>
        </p:nvSpPr>
        <p:spPr/>
        <p:txBody>
          <a:bodyPr/>
          <a:lstStyle/>
          <a:p>
            <a:r>
              <a:rPr lang="en-SG" dirty="0" smtClean="0"/>
              <a:t>Usually, a CNC servo system works in the digital mode, which means its control signal is with the form of electrical pulses.</a:t>
            </a:r>
            <a:endParaRPr lang="en-SG" dirty="0"/>
          </a:p>
        </p:txBody>
      </p:sp>
      <p:pic>
        <p:nvPicPr>
          <p:cNvPr id="4" name="图片 3"/>
          <p:cNvPicPr>
            <a:picLocks noChangeAspect="1"/>
          </p:cNvPicPr>
          <p:nvPr/>
        </p:nvPicPr>
        <p:blipFill>
          <a:blip r:embed="rId2"/>
          <a:stretch>
            <a:fillRect/>
          </a:stretch>
        </p:blipFill>
        <p:spPr>
          <a:xfrm>
            <a:off x="4068522" y="2790782"/>
            <a:ext cx="3759393" cy="1682836"/>
          </a:xfrm>
          <a:prstGeom prst="rect">
            <a:avLst/>
          </a:prstGeom>
        </p:spPr>
      </p:pic>
    </p:spTree>
    <p:extLst>
      <p:ext uri="{BB962C8B-B14F-4D97-AF65-F5344CB8AC3E}">
        <p14:creationId xmlns:p14="http://schemas.microsoft.com/office/powerpoint/2010/main" val="3551133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Main types </a:t>
            </a:r>
            <a:r>
              <a:rPr lang="en-SG" dirty="0"/>
              <a:t>of CNC machine</a:t>
            </a:r>
          </a:p>
        </p:txBody>
      </p:sp>
      <p:sp>
        <p:nvSpPr>
          <p:cNvPr id="3" name="内容占位符 2"/>
          <p:cNvSpPr>
            <a:spLocks noGrp="1"/>
          </p:cNvSpPr>
          <p:nvPr>
            <p:ph idx="1"/>
          </p:nvPr>
        </p:nvSpPr>
        <p:spPr>
          <a:xfrm>
            <a:off x="838200" y="1825625"/>
            <a:ext cx="10515600" cy="4351338"/>
          </a:xfrm>
        </p:spPr>
        <p:txBody>
          <a:bodyPr>
            <a:normAutofit fontScale="77500" lnSpcReduction="20000"/>
          </a:bodyPr>
          <a:lstStyle/>
          <a:p>
            <a:r>
              <a:rPr lang="en-SG" dirty="0" smtClean="0"/>
              <a:t>Computer </a:t>
            </a:r>
            <a:r>
              <a:rPr lang="en-SG" dirty="0" smtClean="0"/>
              <a:t>Numerical Control (CNC) integrated a computer type controller into the machine tools, which is a big step from NC to CNC. NC focuses mainly on the hardware techniques, and on the other hand, CNC mainly concerns of software techniques, which means more flexibilities, huge data </a:t>
            </a:r>
            <a:r>
              <a:rPr lang="en-US" dirty="0" smtClean="0"/>
              <a:t>throughput, standard OS. Sometimes it is also termed software numerical </a:t>
            </a:r>
            <a:r>
              <a:rPr lang="en-SG" dirty="0" smtClean="0"/>
              <a:t>control.</a:t>
            </a:r>
          </a:p>
          <a:p>
            <a:r>
              <a:rPr lang="en-SG" dirty="0" smtClean="0"/>
              <a:t>There are four numerical control modes: </a:t>
            </a:r>
          </a:p>
          <a:p>
            <a:pPr lvl="1">
              <a:buFont typeface="Wingdings" panose="05000000000000000000" pitchFamily="2" charset="2"/>
              <a:buChar char="§"/>
            </a:pPr>
            <a:r>
              <a:rPr lang="en-SG" dirty="0" smtClean="0"/>
              <a:t>Point-to-point mode; the machine tool can be moved to any point along X and Y axes, then to perform machining in Z axis at that point, such as drilling machines.</a:t>
            </a:r>
          </a:p>
          <a:p>
            <a:pPr lvl="1">
              <a:buFont typeface="Wingdings" panose="05000000000000000000" pitchFamily="2" charset="2"/>
              <a:buChar char="§"/>
            </a:pPr>
            <a:r>
              <a:rPr lang="en-SG" dirty="0" smtClean="0"/>
              <a:t>Point-to-point straight line mode; Improved the point-to-point mode, in which the machine tool can carry out a continuous motion in each of the axis direction.</a:t>
            </a:r>
          </a:p>
          <a:p>
            <a:pPr lvl="1">
              <a:buFont typeface="Wingdings" panose="05000000000000000000" pitchFamily="2" charset="2"/>
              <a:buChar char="§"/>
            </a:pPr>
            <a:r>
              <a:rPr lang="en-SG" dirty="0" smtClean="0"/>
              <a:t>2-axis contouring, with switchable plane; Based on the previous two modes, in this mode, the machine tool can be moved simultaneously in any 2 axes.  Based on this mode, the remained one axis can only carry out motion after the 2-axis motion finished, usually we call this situation 2.5D mode.</a:t>
            </a:r>
          </a:p>
          <a:p>
            <a:pPr lvl="1">
              <a:buFont typeface="Wingdings" panose="05000000000000000000" pitchFamily="2" charset="2"/>
              <a:buChar char="§"/>
            </a:pPr>
            <a:r>
              <a:rPr lang="en-SG" dirty="0" smtClean="0"/>
              <a:t>3-axis contouring continuous path. This mode can be found in most of current-day control systems. In this mode, the machine tool is supposed have the capability of simultaneous 3 or more axes motion.</a:t>
            </a:r>
            <a:endParaRPr lang="en-SG" dirty="0"/>
          </a:p>
        </p:txBody>
      </p:sp>
    </p:spTree>
    <p:extLst>
      <p:ext uri="{BB962C8B-B14F-4D97-AF65-F5344CB8AC3E}">
        <p14:creationId xmlns:p14="http://schemas.microsoft.com/office/powerpoint/2010/main" val="25050235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Main </a:t>
            </a:r>
            <a:r>
              <a:rPr lang="en-SG" dirty="0"/>
              <a:t>types of CNC machine</a:t>
            </a:r>
            <a:endParaRPr lang="en-SG" dirty="0"/>
          </a:p>
        </p:txBody>
      </p:sp>
      <p:pic>
        <p:nvPicPr>
          <p:cNvPr id="4" name="图片 3"/>
          <p:cNvPicPr>
            <a:picLocks noChangeAspect="1"/>
          </p:cNvPicPr>
          <p:nvPr/>
        </p:nvPicPr>
        <p:blipFill>
          <a:blip r:embed="rId2"/>
          <a:stretch>
            <a:fillRect/>
          </a:stretch>
        </p:blipFill>
        <p:spPr>
          <a:xfrm>
            <a:off x="1874982" y="1328121"/>
            <a:ext cx="7833007" cy="5118861"/>
          </a:xfrm>
          <a:prstGeom prst="rect">
            <a:avLst/>
          </a:prstGeom>
        </p:spPr>
      </p:pic>
    </p:spTree>
    <p:extLst>
      <p:ext uri="{BB962C8B-B14F-4D97-AF65-F5344CB8AC3E}">
        <p14:creationId xmlns:p14="http://schemas.microsoft.com/office/powerpoint/2010/main" val="755072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CNC Hardware</a:t>
            </a:r>
            <a:endParaRPr lang="en-SG" dirty="0"/>
          </a:p>
        </p:txBody>
      </p:sp>
      <p:sp>
        <p:nvSpPr>
          <p:cNvPr id="3" name="内容占位符 2"/>
          <p:cNvSpPr>
            <a:spLocks noGrp="1"/>
          </p:cNvSpPr>
          <p:nvPr>
            <p:ph idx="1"/>
          </p:nvPr>
        </p:nvSpPr>
        <p:spPr/>
        <p:txBody>
          <a:bodyPr>
            <a:normAutofit/>
          </a:bodyPr>
          <a:lstStyle/>
          <a:p>
            <a:r>
              <a:rPr lang="en-SG" dirty="0" smtClean="0"/>
              <a:t>Spindle</a:t>
            </a:r>
          </a:p>
          <a:p>
            <a:pPr lvl="1">
              <a:buFont typeface="Wingdings" panose="05000000000000000000" pitchFamily="2" charset="2"/>
              <a:buChar char="§"/>
            </a:pPr>
            <a:r>
              <a:rPr lang="en-SG" dirty="0" smtClean="0"/>
              <a:t>Spindle is the most import performing mechanism in a CNC machine-tool</a:t>
            </a:r>
          </a:p>
          <a:p>
            <a:pPr lvl="1">
              <a:buFont typeface="Wingdings" panose="05000000000000000000" pitchFamily="2" charset="2"/>
              <a:buChar char="§"/>
            </a:pPr>
            <a:r>
              <a:rPr lang="en-SG" dirty="0" smtClean="0"/>
              <a:t>Since during working, a spindle usually suffers axial and radial forces which transmitted from the machining force. The accuracy of spindle should be taken care of to ensure the proper designed tolerance could be achieved.</a:t>
            </a:r>
          </a:p>
          <a:p>
            <a:pPr lvl="1">
              <a:buFont typeface="Wingdings" panose="05000000000000000000" pitchFamily="2" charset="2"/>
              <a:buChar char="§"/>
            </a:pPr>
            <a:r>
              <a:rPr lang="en-SG" dirty="0" smtClean="0"/>
              <a:t>Methods to keep spindle working in a best status in order to get the needed surface finish.</a:t>
            </a:r>
          </a:p>
          <a:p>
            <a:pPr lvl="2">
              <a:buFont typeface="Wingdings" panose="05000000000000000000" pitchFamily="2" charset="2"/>
              <a:buChar char="ü"/>
            </a:pPr>
            <a:r>
              <a:rPr lang="en-SG" dirty="0" smtClean="0"/>
              <a:t>Avoid large power used</a:t>
            </a:r>
          </a:p>
          <a:p>
            <a:pPr lvl="2">
              <a:buFont typeface="Wingdings" panose="05000000000000000000" pitchFamily="2" charset="2"/>
              <a:buChar char="ü"/>
            </a:pPr>
            <a:r>
              <a:rPr lang="en-SG" dirty="0" smtClean="0"/>
              <a:t>Avoid high spindle speed</a:t>
            </a:r>
          </a:p>
          <a:p>
            <a:pPr lvl="2">
              <a:buFont typeface="Wingdings" panose="05000000000000000000" pitchFamily="2" charset="2"/>
              <a:buChar char="ü"/>
            </a:pPr>
            <a:r>
              <a:rPr lang="en-SG" dirty="0" smtClean="0"/>
              <a:t>Avoid temperature of spindle increasing too high. (e.g. introducing temperature compensation system)</a:t>
            </a:r>
          </a:p>
          <a:p>
            <a:endParaRPr lang="en-SG" dirty="0"/>
          </a:p>
        </p:txBody>
      </p:sp>
    </p:spTree>
    <p:extLst>
      <p:ext uri="{BB962C8B-B14F-4D97-AF65-F5344CB8AC3E}">
        <p14:creationId xmlns:p14="http://schemas.microsoft.com/office/powerpoint/2010/main" val="31838021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CNC Hardware</a:t>
            </a:r>
            <a:endParaRPr lang="en-SG" dirty="0"/>
          </a:p>
        </p:txBody>
      </p:sp>
      <p:sp>
        <p:nvSpPr>
          <p:cNvPr id="3" name="内容占位符 2"/>
          <p:cNvSpPr>
            <a:spLocks noGrp="1"/>
          </p:cNvSpPr>
          <p:nvPr>
            <p:ph idx="1"/>
          </p:nvPr>
        </p:nvSpPr>
        <p:spPr/>
        <p:txBody>
          <a:bodyPr>
            <a:normAutofit/>
          </a:bodyPr>
          <a:lstStyle/>
          <a:p>
            <a:r>
              <a:rPr lang="en-SG" dirty="0" smtClean="0"/>
              <a:t>Drives</a:t>
            </a:r>
          </a:p>
          <a:p>
            <a:pPr lvl="1">
              <a:buFont typeface="Wingdings" panose="05000000000000000000" pitchFamily="2" charset="2"/>
              <a:buChar char="§"/>
            </a:pPr>
            <a:r>
              <a:rPr lang="en-SG" dirty="0" smtClean="0"/>
              <a:t>Spindle Drives: supply power for spindle to cut.</a:t>
            </a:r>
          </a:p>
          <a:p>
            <a:pPr lvl="2">
              <a:buFont typeface="Wingdings" panose="05000000000000000000" pitchFamily="2" charset="2"/>
              <a:buChar char="ü"/>
            </a:pPr>
            <a:r>
              <a:rPr lang="en-SG" dirty="0" smtClean="0"/>
              <a:t>Dc motor, controlled  by varying the voltage</a:t>
            </a:r>
          </a:p>
          <a:p>
            <a:pPr lvl="2">
              <a:buFont typeface="Wingdings" panose="05000000000000000000" pitchFamily="2" charset="2"/>
              <a:buChar char="ü"/>
            </a:pPr>
            <a:r>
              <a:rPr lang="en-SG" dirty="0" smtClean="0"/>
              <a:t>Ac motor, controlled by varying the frequency. For positioning the spindle axis, ac drive is a good choice like in turn mill centres.</a:t>
            </a:r>
          </a:p>
          <a:p>
            <a:pPr lvl="1">
              <a:buFont typeface="Wingdings" panose="05000000000000000000" pitchFamily="2" charset="2"/>
              <a:buChar char="§"/>
            </a:pPr>
            <a:r>
              <a:rPr lang="en-SG" dirty="0" smtClean="0"/>
              <a:t>Feed Drives</a:t>
            </a:r>
            <a:r>
              <a:rPr lang="en-SG" dirty="0"/>
              <a:t>: supply power </a:t>
            </a:r>
            <a:r>
              <a:rPr lang="en-SG" dirty="0" smtClean="0"/>
              <a:t>for the motion along different axis. </a:t>
            </a:r>
          </a:p>
          <a:p>
            <a:pPr lvl="2">
              <a:buFont typeface="Wingdings" panose="05000000000000000000" pitchFamily="2" charset="2"/>
              <a:buChar char="ü"/>
            </a:pPr>
            <a:r>
              <a:rPr lang="en-SG" dirty="0" smtClean="0"/>
              <a:t>DC Servomotor</a:t>
            </a:r>
          </a:p>
          <a:p>
            <a:pPr lvl="2">
              <a:buFont typeface="Wingdings" panose="05000000000000000000" pitchFamily="2" charset="2"/>
              <a:buChar char="ü"/>
            </a:pPr>
            <a:r>
              <a:rPr lang="en-SG" dirty="0" smtClean="0"/>
              <a:t>Brushless dc servomotor</a:t>
            </a:r>
          </a:p>
          <a:p>
            <a:pPr lvl="2">
              <a:buFont typeface="Wingdings" panose="05000000000000000000" pitchFamily="2" charset="2"/>
              <a:buChar char="ü"/>
            </a:pPr>
            <a:r>
              <a:rPr lang="en-SG" dirty="0" smtClean="0"/>
              <a:t>Stepper motor</a:t>
            </a:r>
          </a:p>
          <a:p>
            <a:pPr lvl="2">
              <a:buFont typeface="Wingdings" panose="05000000000000000000" pitchFamily="2" charset="2"/>
              <a:buChar char="ü"/>
            </a:pPr>
            <a:r>
              <a:rPr lang="en-SG" dirty="0" smtClean="0"/>
              <a:t>Permanent-magnet step motor</a:t>
            </a:r>
          </a:p>
          <a:p>
            <a:pPr lvl="2">
              <a:buFont typeface="Wingdings" panose="05000000000000000000" pitchFamily="2" charset="2"/>
              <a:buChar char="ü"/>
            </a:pPr>
            <a:r>
              <a:rPr lang="en-SG" dirty="0" smtClean="0"/>
              <a:t>Micro-step motor</a:t>
            </a:r>
          </a:p>
          <a:p>
            <a:pPr lvl="2">
              <a:buFont typeface="Wingdings" panose="05000000000000000000" pitchFamily="2" charset="2"/>
              <a:buChar char="ü"/>
            </a:pPr>
            <a:r>
              <a:rPr lang="en-SG" dirty="0" smtClean="0"/>
              <a:t>Linear motor</a:t>
            </a:r>
          </a:p>
          <a:p>
            <a:pPr lvl="1">
              <a:buFont typeface="Wingdings" panose="05000000000000000000" pitchFamily="2" charset="2"/>
              <a:buChar char="§"/>
            </a:pPr>
            <a:endParaRPr lang="en-SG" dirty="0" smtClean="0"/>
          </a:p>
          <a:p>
            <a:endParaRPr lang="en-SG" dirty="0"/>
          </a:p>
        </p:txBody>
      </p:sp>
    </p:spTree>
    <p:extLst>
      <p:ext uri="{BB962C8B-B14F-4D97-AF65-F5344CB8AC3E}">
        <p14:creationId xmlns:p14="http://schemas.microsoft.com/office/powerpoint/2010/main" val="376569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CNC Hardware</a:t>
            </a:r>
            <a:endParaRPr lang="en-SG" dirty="0"/>
          </a:p>
        </p:txBody>
      </p:sp>
      <p:sp>
        <p:nvSpPr>
          <p:cNvPr id="3" name="内容占位符 2"/>
          <p:cNvSpPr>
            <a:spLocks noGrp="1"/>
          </p:cNvSpPr>
          <p:nvPr>
            <p:ph idx="1"/>
          </p:nvPr>
        </p:nvSpPr>
        <p:spPr/>
        <p:txBody>
          <a:bodyPr>
            <a:normAutofit/>
          </a:bodyPr>
          <a:lstStyle/>
          <a:p>
            <a:r>
              <a:rPr lang="en-SG" dirty="0" smtClean="0"/>
              <a:t>Actuation Systems</a:t>
            </a:r>
          </a:p>
          <a:p>
            <a:pPr lvl="1">
              <a:buFont typeface="Wingdings" panose="05000000000000000000" pitchFamily="2" charset="2"/>
              <a:buChar char="§"/>
            </a:pPr>
            <a:r>
              <a:rPr lang="en-SG" dirty="0" smtClean="0"/>
              <a:t>Lead Screws</a:t>
            </a:r>
          </a:p>
          <a:p>
            <a:pPr lvl="1">
              <a:buFont typeface="Wingdings" panose="05000000000000000000" pitchFamily="2" charset="2"/>
              <a:buChar char="§"/>
            </a:pPr>
            <a:r>
              <a:rPr lang="en-SG" dirty="0" err="1" smtClean="0"/>
              <a:t>Slideways</a:t>
            </a:r>
            <a:endParaRPr lang="en-SG" dirty="0" smtClean="0"/>
          </a:p>
          <a:p>
            <a:pPr lvl="1">
              <a:buFont typeface="Wingdings" panose="05000000000000000000" pitchFamily="2" charset="2"/>
              <a:buChar char="§"/>
            </a:pPr>
            <a:r>
              <a:rPr lang="en-US" dirty="0" smtClean="0"/>
              <a:t>Linear</a:t>
            </a:r>
            <a:r>
              <a:rPr lang="en-US" altLang="zh-CN" dirty="0" smtClean="0"/>
              <a:t>-</a:t>
            </a:r>
            <a:r>
              <a:rPr lang="en-SG" altLang="zh-CN" dirty="0" smtClean="0"/>
              <a:t>Motion Systems</a:t>
            </a:r>
          </a:p>
          <a:p>
            <a:pPr lvl="1">
              <a:buFont typeface="Wingdings" panose="05000000000000000000" pitchFamily="2" charset="2"/>
              <a:buChar char="§"/>
            </a:pPr>
            <a:r>
              <a:rPr lang="en-SG" dirty="0" smtClean="0"/>
              <a:t>Feedback Devices</a:t>
            </a:r>
          </a:p>
          <a:p>
            <a:pPr lvl="2">
              <a:buFont typeface="Wingdings" panose="05000000000000000000" pitchFamily="2" charset="2"/>
              <a:buChar char="ü"/>
            </a:pPr>
            <a:r>
              <a:rPr lang="en-SG" dirty="0" smtClean="0"/>
              <a:t>Optical Rotary Encoder</a:t>
            </a:r>
          </a:p>
          <a:p>
            <a:pPr lvl="2">
              <a:buFont typeface="Wingdings" panose="05000000000000000000" pitchFamily="2" charset="2"/>
              <a:buChar char="ü"/>
            </a:pPr>
            <a:r>
              <a:rPr lang="en-SG" dirty="0" smtClean="0"/>
              <a:t>Linear Scale</a:t>
            </a:r>
          </a:p>
          <a:p>
            <a:pPr lvl="1">
              <a:buFont typeface="Wingdings" panose="05000000000000000000" pitchFamily="2" charset="2"/>
              <a:buChar char="§"/>
            </a:pPr>
            <a:r>
              <a:rPr lang="en-SG" dirty="0" smtClean="0"/>
              <a:t>Axes</a:t>
            </a:r>
          </a:p>
          <a:p>
            <a:pPr lvl="2">
              <a:buFont typeface="Wingdings" panose="05000000000000000000" pitchFamily="2" charset="2"/>
              <a:buChar char="ü"/>
            </a:pPr>
            <a:r>
              <a:rPr lang="en-SG" dirty="0" smtClean="0"/>
              <a:t>Z axis</a:t>
            </a:r>
          </a:p>
          <a:p>
            <a:pPr lvl="2">
              <a:buFont typeface="Wingdings" panose="05000000000000000000" pitchFamily="2" charset="2"/>
              <a:buChar char="ü"/>
            </a:pPr>
            <a:r>
              <a:rPr lang="en-SG" dirty="0" smtClean="0"/>
              <a:t>X axis</a:t>
            </a:r>
          </a:p>
          <a:p>
            <a:pPr lvl="2">
              <a:buFont typeface="Wingdings" panose="05000000000000000000" pitchFamily="2" charset="2"/>
              <a:buChar char="ü"/>
            </a:pPr>
            <a:r>
              <a:rPr lang="en-SG" smtClean="0"/>
              <a:t>Y axis</a:t>
            </a:r>
            <a:endParaRPr lang="en-SG" dirty="0" smtClean="0"/>
          </a:p>
          <a:p>
            <a:pPr lvl="1">
              <a:buFont typeface="Wingdings" panose="05000000000000000000" pitchFamily="2" charset="2"/>
              <a:buChar char="§"/>
            </a:pPr>
            <a:endParaRPr lang="en-SG" dirty="0" smtClean="0"/>
          </a:p>
          <a:p>
            <a:endParaRPr lang="en-SG" dirty="0"/>
          </a:p>
        </p:txBody>
      </p:sp>
    </p:spTree>
    <p:extLst>
      <p:ext uri="{BB962C8B-B14F-4D97-AF65-F5344CB8AC3E}">
        <p14:creationId xmlns:p14="http://schemas.microsoft.com/office/powerpoint/2010/main" val="2505888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CNC Tooling</a:t>
            </a:r>
            <a:endParaRPr lang="en-SG" dirty="0"/>
          </a:p>
        </p:txBody>
      </p:sp>
      <p:sp>
        <p:nvSpPr>
          <p:cNvPr id="3" name="内容占位符 2"/>
          <p:cNvSpPr>
            <a:spLocks noGrp="1"/>
          </p:cNvSpPr>
          <p:nvPr>
            <p:ph idx="1"/>
          </p:nvPr>
        </p:nvSpPr>
        <p:spPr>
          <a:xfrm>
            <a:off x="838201" y="1825625"/>
            <a:ext cx="6842760" cy="4351338"/>
          </a:xfrm>
        </p:spPr>
        <p:txBody>
          <a:bodyPr>
            <a:normAutofit/>
          </a:bodyPr>
          <a:lstStyle/>
          <a:p>
            <a:r>
              <a:rPr lang="en-SG" dirty="0" smtClean="0"/>
              <a:t>tools and their construction features</a:t>
            </a:r>
          </a:p>
          <a:p>
            <a:pPr marL="457200" lvl="1" indent="0">
              <a:buNone/>
            </a:pPr>
            <a:r>
              <a:rPr lang="en-SG" dirty="0" smtClean="0"/>
              <a:t>The main difference  between the NC tooling and the conventional one is that NC cutting tool is usually set in an adapter. And most of configurations of them are following ISO standard. Statistically, the 20-30% of total budget was spent on tooling for a NC machine tools. It is always a key to get the exactly position of a tool tip at any time in any machining process.</a:t>
            </a:r>
          </a:p>
        </p:txBody>
      </p:sp>
      <p:pic>
        <p:nvPicPr>
          <p:cNvPr id="4" name="图片 3"/>
          <p:cNvPicPr>
            <a:picLocks noChangeAspect="1"/>
          </p:cNvPicPr>
          <p:nvPr/>
        </p:nvPicPr>
        <p:blipFill>
          <a:blip r:embed="rId2"/>
          <a:stretch>
            <a:fillRect/>
          </a:stretch>
        </p:blipFill>
        <p:spPr>
          <a:xfrm>
            <a:off x="9115309" y="1825625"/>
            <a:ext cx="1492327" cy="1555830"/>
          </a:xfrm>
          <a:prstGeom prst="rect">
            <a:avLst/>
          </a:prstGeom>
        </p:spPr>
      </p:pic>
      <p:pic>
        <p:nvPicPr>
          <p:cNvPr id="5" name="图片 4"/>
          <p:cNvPicPr>
            <a:picLocks noChangeAspect="1"/>
          </p:cNvPicPr>
          <p:nvPr/>
        </p:nvPicPr>
        <p:blipFill>
          <a:blip r:embed="rId3"/>
          <a:stretch>
            <a:fillRect/>
          </a:stretch>
        </p:blipFill>
        <p:spPr>
          <a:xfrm>
            <a:off x="9213738" y="3359389"/>
            <a:ext cx="1295467" cy="1365320"/>
          </a:xfrm>
          <a:prstGeom prst="rect">
            <a:avLst/>
          </a:prstGeom>
        </p:spPr>
      </p:pic>
      <p:sp>
        <p:nvSpPr>
          <p:cNvPr id="6" name="文本框 5"/>
          <p:cNvSpPr txBox="1"/>
          <p:nvPr/>
        </p:nvSpPr>
        <p:spPr>
          <a:xfrm>
            <a:off x="7680961" y="4915219"/>
            <a:ext cx="4224298" cy="369332"/>
          </a:xfrm>
          <a:prstGeom prst="rect">
            <a:avLst/>
          </a:prstGeom>
          <a:noFill/>
        </p:spPr>
        <p:txBody>
          <a:bodyPr wrap="none" rtlCol="0">
            <a:spAutoFit/>
          </a:bodyPr>
          <a:lstStyle/>
          <a:p>
            <a:r>
              <a:rPr lang="en-SG" dirty="0" smtClean="0"/>
              <a:t>Origin: https</a:t>
            </a:r>
            <a:r>
              <a:rPr lang="en-SG" dirty="0"/>
              <a:t>://en.nttool.com/products/nc/</a:t>
            </a:r>
          </a:p>
        </p:txBody>
      </p:sp>
    </p:spTree>
    <p:extLst>
      <p:ext uri="{BB962C8B-B14F-4D97-AF65-F5344CB8AC3E}">
        <p14:creationId xmlns:p14="http://schemas.microsoft.com/office/powerpoint/2010/main" val="28676348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CNC Tooling</a:t>
            </a:r>
          </a:p>
        </p:txBody>
      </p:sp>
      <p:sp>
        <p:nvSpPr>
          <p:cNvPr id="3" name="内容占位符 2"/>
          <p:cNvSpPr>
            <a:spLocks noGrp="1"/>
          </p:cNvSpPr>
          <p:nvPr>
            <p:ph idx="1"/>
          </p:nvPr>
        </p:nvSpPr>
        <p:spPr/>
        <p:txBody>
          <a:bodyPr/>
          <a:lstStyle/>
          <a:p>
            <a:r>
              <a:rPr lang="en-SG" dirty="0"/>
              <a:t>tooling </a:t>
            </a:r>
          </a:p>
          <a:p>
            <a:pPr lvl="1">
              <a:buFont typeface="Wingdings" panose="05000000000000000000" pitchFamily="2" charset="2"/>
              <a:buChar char="§"/>
            </a:pPr>
            <a:r>
              <a:rPr lang="en-SG" dirty="0"/>
              <a:t>CNC operating system </a:t>
            </a:r>
          </a:p>
          <a:p>
            <a:pPr lvl="1">
              <a:buFont typeface="Wingdings" panose="05000000000000000000" pitchFamily="2" charset="2"/>
              <a:buChar char="§"/>
            </a:pPr>
            <a:r>
              <a:rPr lang="en-SG" dirty="0"/>
              <a:t>FANUC, SINUMERIK – LINUMERIK.</a:t>
            </a:r>
          </a:p>
          <a:p>
            <a:endParaRPr lang="en-SG" dirty="0"/>
          </a:p>
        </p:txBody>
      </p:sp>
    </p:spTree>
    <p:extLst>
      <p:ext uri="{BB962C8B-B14F-4D97-AF65-F5344CB8AC3E}">
        <p14:creationId xmlns:p14="http://schemas.microsoft.com/office/powerpoint/2010/main" val="33896347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a:xfrm>
            <a:off x="838201" y="1825625"/>
            <a:ext cx="5165436" cy="4351338"/>
          </a:xfrm>
        </p:spPr>
        <p:txBody>
          <a:bodyPr>
            <a:normAutofit/>
          </a:bodyPr>
          <a:lstStyle/>
          <a:p>
            <a:r>
              <a:rPr lang="en-SG" dirty="0"/>
              <a:t>CNC part programming with CAD system. </a:t>
            </a:r>
          </a:p>
          <a:p>
            <a:endParaRPr lang="en-SG" dirty="0"/>
          </a:p>
        </p:txBody>
      </p:sp>
      <p:pic>
        <p:nvPicPr>
          <p:cNvPr id="4" name="图片 3"/>
          <p:cNvPicPr>
            <a:picLocks noChangeAspect="1"/>
          </p:cNvPicPr>
          <p:nvPr/>
        </p:nvPicPr>
        <p:blipFill>
          <a:blip r:embed="rId2"/>
          <a:stretch>
            <a:fillRect/>
          </a:stretch>
        </p:blipFill>
        <p:spPr>
          <a:xfrm>
            <a:off x="6197335" y="1690688"/>
            <a:ext cx="5156465" cy="4419827"/>
          </a:xfrm>
          <a:prstGeom prst="rect">
            <a:avLst/>
          </a:prstGeom>
        </p:spPr>
      </p:pic>
    </p:spTree>
    <p:extLst>
      <p:ext uri="{BB962C8B-B14F-4D97-AF65-F5344CB8AC3E}">
        <p14:creationId xmlns:p14="http://schemas.microsoft.com/office/powerpoint/2010/main" val="17326450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a:xfrm>
            <a:off x="838201" y="1825625"/>
            <a:ext cx="10679544" cy="4351338"/>
          </a:xfrm>
        </p:spPr>
        <p:txBody>
          <a:bodyPr>
            <a:normAutofit fontScale="92500" lnSpcReduction="10000"/>
          </a:bodyPr>
          <a:lstStyle/>
          <a:p>
            <a:r>
              <a:rPr lang="en-SG" dirty="0" smtClean="0"/>
              <a:t>The </a:t>
            </a:r>
            <a:r>
              <a:rPr lang="en-SG" dirty="0"/>
              <a:t>CNC machine receives MCD blocks containing:</a:t>
            </a:r>
          </a:p>
          <a:p>
            <a:pPr marL="457200" lvl="1" indent="0">
              <a:buNone/>
            </a:pPr>
            <a:r>
              <a:rPr lang="en-SG" dirty="0"/>
              <a:t>– Sequence Number (identifier </a:t>
            </a:r>
            <a:r>
              <a:rPr lang="en-SG" b="1" dirty="0"/>
              <a:t>N</a:t>
            </a:r>
            <a:r>
              <a:rPr lang="en-SG" dirty="0"/>
              <a:t>): ascending numerical order but </a:t>
            </a:r>
            <a:r>
              <a:rPr lang="en-SG" dirty="0" smtClean="0"/>
              <a:t>not </a:t>
            </a:r>
            <a:r>
              <a:rPr lang="en-SG" dirty="0"/>
              <a:t>necessarily a continuous sequence</a:t>
            </a:r>
          </a:p>
          <a:p>
            <a:pPr marL="457200" lvl="1" indent="0">
              <a:buNone/>
            </a:pPr>
            <a:r>
              <a:rPr lang="en-SG" dirty="0"/>
              <a:t>– Preparatory function (identifier </a:t>
            </a:r>
            <a:r>
              <a:rPr lang="en-SG" b="1" dirty="0"/>
              <a:t>G</a:t>
            </a:r>
            <a:r>
              <a:rPr lang="en-SG" dirty="0"/>
              <a:t>)</a:t>
            </a:r>
          </a:p>
          <a:p>
            <a:pPr marL="457200" lvl="1" indent="0">
              <a:buNone/>
            </a:pPr>
            <a:r>
              <a:rPr lang="en-SG" dirty="0"/>
              <a:t>– Dimensional data (identifiers </a:t>
            </a:r>
            <a:r>
              <a:rPr lang="en-SG" b="1" dirty="0"/>
              <a:t>X</a:t>
            </a:r>
            <a:r>
              <a:rPr lang="en-SG" dirty="0"/>
              <a:t>,</a:t>
            </a:r>
            <a:r>
              <a:rPr lang="en-SG" b="1" dirty="0"/>
              <a:t>Y</a:t>
            </a:r>
            <a:r>
              <a:rPr lang="en-SG" dirty="0"/>
              <a:t>, </a:t>
            </a:r>
            <a:r>
              <a:rPr lang="en-SG" b="1" dirty="0"/>
              <a:t>Z</a:t>
            </a:r>
            <a:r>
              <a:rPr lang="en-SG" dirty="0"/>
              <a:t>, </a:t>
            </a:r>
            <a:r>
              <a:rPr lang="en-SG" b="1" dirty="0"/>
              <a:t>A</a:t>
            </a:r>
            <a:r>
              <a:rPr lang="en-SG" dirty="0"/>
              <a:t> or </a:t>
            </a:r>
            <a:r>
              <a:rPr lang="en-SG" b="1" dirty="0"/>
              <a:t>B</a:t>
            </a:r>
            <a:r>
              <a:rPr lang="en-SG" dirty="0"/>
              <a:t>): location and axis </a:t>
            </a:r>
            <a:r>
              <a:rPr lang="en-SG" dirty="0" smtClean="0"/>
              <a:t>orientation </a:t>
            </a:r>
            <a:r>
              <a:rPr lang="en-SG" dirty="0"/>
              <a:t>data for a cutter move</a:t>
            </a:r>
          </a:p>
          <a:p>
            <a:pPr marL="457200" lvl="1" indent="0">
              <a:buNone/>
            </a:pPr>
            <a:r>
              <a:rPr lang="en-SG" dirty="0"/>
              <a:t>– Feed functions (identifier </a:t>
            </a:r>
            <a:r>
              <a:rPr lang="en-SG" b="1" dirty="0"/>
              <a:t>F</a:t>
            </a:r>
            <a:r>
              <a:rPr lang="en-SG" dirty="0"/>
              <a:t>): cutter </a:t>
            </a:r>
            <a:r>
              <a:rPr lang="en-SG" dirty="0" err="1"/>
              <a:t>feedrates</a:t>
            </a:r>
            <a:endParaRPr lang="en-SG" dirty="0"/>
          </a:p>
          <a:p>
            <a:pPr marL="457200" lvl="1" indent="0">
              <a:buNone/>
            </a:pPr>
            <a:r>
              <a:rPr lang="en-SG" dirty="0"/>
              <a:t>– Spindle functions (identifier </a:t>
            </a:r>
            <a:r>
              <a:rPr lang="en-SG" b="1" dirty="0"/>
              <a:t>S</a:t>
            </a:r>
            <a:r>
              <a:rPr lang="en-SG" dirty="0"/>
              <a:t>): spindle speed or parameters for </a:t>
            </a:r>
            <a:r>
              <a:rPr lang="en-SG" dirty="0" smtClean="0"/>
              <a:t>constant </a:t>
            </a:r>
            <a:r>
              <a:rPr lang="en-SG" dirty="0"/>
              <a:t>surface speed (CSS) operation</a:t>
            </a:r>
          </a:p>
          <a:p>
            <a:pPr marL="457200" lvl="1" indent="0">
              <a:buNone/>
            </a:pPr>
            <a:r>
              <a:rPr lang="en-SG" dirty="0"/>
              <a:t>– Tool functions (identifier </a:t>
            </a:r>
            <a:r>
              <a:rPr lang="en-SG" b="1" dirty="0"/>
              <a:t>T</a:t>
            </a:r>
            <a:r>
              <a:rPr lang="en-SG" dirty="0"/>
              <a:t>): specify the cutter and its offsets</a:t>
            </a:r>
          </a:p>
          <a:p>
            <a:pPr marL="457200" lvl="1" indent="0">
              <a:buNone/>
            </a:pPr>
            <a:r>
              <a:rPr lang="en-SG" dirty="0"/>
              <a:t>– Miscellaneous functions (identifier </a:t>
            </a:r>
            <a:r>
              <a:rPr lang="en-SG" b="1" dirty="0"/>
              <a:t>M</a:t>
            </a:r>
            <a:r>
              <a:rPr lang="en-SG" dirty="0"/>
              <a:t>): specify mode of </a:t>
            </a:r>
            <a:r>
              <a:rPr lang="en-SG" dirty="0" smtClean="0"/>
              <a:t>operation </a:t>
            </a:r>
            <a:r>
              <a:rPr lang="en-SG" dirty="0"/>
              <a:t>or switch feature on and off</a:t>
            </a:r>
          </a:p>
          <a:p>
            <a:pPr marL="457200" lvl="1" indent="0">
              <a:buNone/>
            </a:pPr>
            <a:r>
              <a:rPr lang="en-SG" dirty="0"/>
              <a:t>– end of block (</a:t>
            </a:r>
            <a:r>
              <a:rPr lang="en-SG" dirty="0" err="1"/>
              <a:t>eob</a:t>
            </a:r>
            <a:r>
              <a:rPr lang="en-SG" dirty="0"/>
              <a:t>) character</a:t>
            </a:r>
          </a:p>
        </p:txBody>
      </p:sp>
    </p:spTree>
    <p:extLst>
      <p:ext uri="{BB962C8B-B14F-4D97-AF65-F5344CB8AC3E}">
        <p14:creationId xmlns:p14="http://schemas.microsoft.com/office/powerpoint/2010/main" val="8057002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a:xfrm>
            <a:off x="838200" y="1616364"/>
            <a:ext cx="11048999" cy="4812145"/>
          </a:xfrm>
        </p:spPr>
        <p:txBody>
          <a:bodyPr>
            <a:normAutofit fontScale="85000" lnSpcReduction="20000"/>
          </a:bodyPr>
          <a:lstStyle/>
          <a:p>
            <a:r>
              <a:rPr lang="en-SG" dirty="0"/>
              <a:t>The CNC data sequence convention is:</a:t>
            </a:r>
          </a:p>
          <a:p>
            <a:pPr marL="0" indent="0" algn="ctr">
              <a:buNone/>
            </a:pPr>
            <a:r>
              <a:rPr lang="en-SG" b="1" dirty="0"/>
              <a:t>N G XYZAB F S T M </a:t>
            </a:r>
            <a:r>
              <a:rPr lang="en-SG" b="1" dirty="0" err="1"/>
              <a:t>eob</a:t>
            </a:r>
            <a:endParaRPr lang="en-SG" b="1" dirty="0"/>
          </a:p>
          <a:p>
            <a:pPr marL="457200" lvl="1" indent="0">
              <a:buNone/>
            </a:pPr>
            <a:r>
              <a:rPr lang="en-SG" dirty="0"/>
              <a:t>– Fixed sequential / tab sequential formats use the sequence order </a:t>
            </a:r>
            <a:r>
              <a:rPr lang="en-SG" dirty="0" smtClean="0"/>
              <a:t>and </a:t>
            </a:r>
            <a:r>
              <a:rPr lang="en-SG" dirty="0"/>
              <a:t>spacing to identify the data items</a:t>
            </a:r>
          </a:p>
          <a:p>
            <a:pPr marL="457200" lvl="1" indent="0">
              <a:buNone/>
            </a:pPr>
            <a:r>
              <a:rPr lang="en-SG" dirty="0"/>
              <a:t>– Word address form uses identifier letter</a:t>
            </a:r>
          </a:p>
          <a:p>
            <a:pPr marL="0" indent="0">
              <a:buNone/>
            </a:pPr>
            <a:r>
              <a:rPr lang="en-SG" dirty="0"/>
              <a:t>• only enter the required data, so it’s a more compact form</a:t>
            </a:r>
          </a:p>
          <a:p>
            <a:pPr marL="457200" lvl="1" indent="0">
              <a:buNone/>
            </a:pPr>
            <a:r>
              <a:rPr lang="en-SG" dirty="0"/>
              <a:t>– Further variations due to:</a:t>
            </a:r>
          </a:p>
          <a:p>
            <a:pPr marL="0" indent="0">
              <a:buNone/>
            </a:pPr>
            <a:r>
              <a:rPr lang="en-SG" dirty="0"/>
              <a:t>• decimal places (e.g. metric 3, imperial 4); omission of trailing </a:t>
            </a:r>
            <a:r>
              <a:rPr lang="en-SG" dirty="0" smtClean="0"/>
              <a:t>zeroes </a:t>
            </a:r>
            <a:r>
              <a:rPr lang="en-SG" dirty="0"/>
              <a:t>or decimal places</a:t>
            </a:r>
          </a:p>
          <a:p>
            <a:pPr marL="0" indent="0">
              <a:buNone/>
            </a:pPr>
            <a:endParaRPr lang="en-SG" dirty="0" smtClean="0"/>
          </a:p>
          <a:p>
            <a:pPr marL="0" indent="0">
              <a:buNone/>
            </a:pPr>
            <a:r>
              <a:rPr lang="en-SG" dirty="0" smtClean="0"/>
              <a:t>001     </a:t>
            </a:r>
            <a:r>
              <a:rPr lang="en-SG" dirty="0"/>
              <a:t>01  45.000  75.125 </a:t>
            </a:r>
            <a:r>
              <a:rPr lang="en-SG" dirty="0" smtClean="0"/>
              <a:t>150.000	0.750 </a:t>
            </a:r>
            <a:r>
              <a:rPr lang="en-SG" dirty="0"/>
              <a:t>3000 </a:t>
            </a:r>
            <a:r>
              <a:rPr lang="en-SG" dirty="0" err="1" smtClean="0"/>
              <a:t>eob</a:t>
            </a:r>
            <a:endParaRPr lang="en-SG" dirty="0"/>
          </a:p>
          <a:p>
            <a:pPr marL="0" indent="0">
              <a:buNone/>
            </a:pPr>
            <a:r>
              <a:rPr lang="en-SG" dirty="0"/>
              <a:t>N001 G01 X45. Y75.125 Z150. F.75 S3000 </a:t>
            </a:r>
            <a:r>
              <a:rPr lang="en-SG" dirty="0" err="1"/>
              <a:t>eob</a:t>
            </a:r>
            <a:endParaRPr lang="en-SG" dirty="0"/>
          </a:p>
          <a:p>
            <a:pPr marL="0" indent="0">
              <a:buNone/>
            </a:pPr>
            <a:r>
              <a:rPr lang="en-SG" dirty="0"/>
              <a:t>N001 G01 X045000 Y075125 Z150000 F075 S3000 </a:t>
            </a:r>
            <a:r>
              <a:rPr lang="en-SG" dirty="0" err="1"/>
              <a:t>eob</a:t>
            </a:r>
            <a:endParaRPr lang="en-SG" dirty="0"/>
          </a:p>
          <a:p>
            <a:pPr marL="0" indent="0">
              <a:buNone/>
            </a:pPr>
            <a:r>
              <a:rPr lang="en-SG" dirty="0"/>
              <a:t>N001 G01 X1.7717 Y2.9577 Z5.9055 F0.0295 S3000 </a:t>
            </a:r>
            <a:r>
              <a:rPr lang="en-SG" dirty="0" err="1"/>
              <a:t>eob</a:t>
            </a:r>
            <a:endParaRPr lang="en-SG" dirty="0"/>
          </a:p>
          <a:p>
            <a:pPr marL="457200" lvl="1" indent="0">
              <a:buNone/>
            </a:pPr>
            <a:r>
              <a:rPr lang="en-SG" dirty="0"/>
              <a:t>– are all equivalent</a:t>
            </a:r>
          </a:p>
        </p:txBody>
      </p:sp>
    </p:spTree>
    <p:extLst>
      <p:ext uri="{BB962C8B-B14F-4D97-AF65-F5344CB8AC3E}">
        <p14:creationId xmlns:p14="http://schemas.microsoft.com/office/powerpoint/2010/main" val="9261094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Basic CNC Commands</a:t>
            </a:r>
          </a:p>
        </p:txBody>
      </p:sp>
      <p:pic>
        <p:nvPicPr>
          <p:cNvPr id="4" name="内容占位符 3"/>
          <p:cNvPicPr>
            <a:picLocks noGrp="1" noChangeAspect="1"/>
          </p:cNvPicPr>
          <p:nvPr>
            <p:ph idx="1"/>
          </p:nvPr>
        </p:nvPicPr>
        <p:blipFill>
          <a:blip r:embed="rId2"/>
          <a:stretch>
            <a:fillRect/>
          </a:stretch>
        </p:blipFill>
        <p:spPr>
          <a:xfrm>
            <a:off x="1524001" y="1319801"/>
            <a:ext cx="9633526" cy="5379762"/>
          </a:xfrm>
          <a:prstGeom prst="rect">
            <a:avLst/>
          </a:prstGeom>
        </p:spPr>
      </p:pic>
    </p:spTree>
    <p:extLst>
      <p:ext uri="{BB962C8B-B14F-4D97-AF65-F5344CB8AC3E}">
        <p14:creationId xmlns:p14="http://schemas.microsoft.com/office/powerpoint/2010/main" val="9199698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CNC operations</a:t>
            </a:r>
          </a:p>
        </p:txBody>
      </p:sp>
      <p:sp>
        <p:nvSpPr>
          <p:cNvPr id="3" name="内容占位符 2"/>
          <p:cNvSpPr>
            <a:spLocks noGrp="1"/>
          </p:cNvSpPr>
          <p:nvPr>
            <p:ph idx="1"/>
          </p:nvPr>
        </p:nvSpPr>
        <p:spPr/>
        <p:txBody>
          <a:bodyPr>
            <a:normAutofit fontScale="85000" lnSpcReduction="10000"/>
          </a:bodyPr>
          <a:lstStyle/>
          <a:p>
            <a:r>
              <a:rPr lang="en-SG" dirty="0" smtClean="0"/>
              <a:t>Absolute </a:t>
            </a:r>
            <a:r>
              <a:rPr lang="en-SG" dirty="0"/>
              <a:t>programming:</a:t>
            </a:r>
          </a:p>
          <a:p>
            <a:pPr marL="457200" lvl="1" indent="0">
              <a:buNone/>
            </a:pPr>
            <a:r>
              <a:rPr lang="en-SG" dirty="0"/>
              <a:t>– absolute coordinates are given in the </a:t>
            </a:r>
            <a:r>
              <a:rPr lang="en-SG" dirty="0" smtClean="0"/>
              <a:t>machine’s </a:t>
            </a:r>
            <a:r>
              <a:rPr lang="en-SG" dirty="0"/>
              <a:t>coordinate space</a:t>
            </a:r>
          </a:p>
          <a:p>
            <a:pPr marL="457200" lvl="1" indent="0">
              <a:buNone/>
            </a:pPr>
            <a:r>
              <a:rPr lang="en-SG" dirty="0"/>
              <a:t>– the origin may be redefined</a:t>
            </a:r>
          </a:p>
          <a:p>
            <a:r>
              <a:rPr lang="en-SG" dirty="0" smtClean="0"/>
              <a:t> </a:t>
            </a:r>
            <a:r>
              <a:rPr lang="en-SG" dirty="0"/>
              <a:t>Incremental programming:</a:t>
            </a:r>
          </a:p>
          <a:p>
            <a:pPr marL="457200" lvl="1" indent="0">
              <a:buNone/>
            </a:pPr>
            <a:r>
              <a:rPr lang="en-SG" dirty="0"/>
              <a:t>– each move is specified as an </a:t>
            </a:r>
            <a:r>
              <a:rPr lang="en-SG" dirty="0" smtClean="0"/>
              <a:t>increment </a:t>
            </a:r>
            <a:r>
              <a:rPr lang="en-SG" dirty="0"/>
              <a:t>from the previous position</a:t>
            </a:r>
          </a:p>
          <a:p>
            <a:pPr marL="457200" lvl="1" indent="0">
              <a:buNone/>
            </a:pPr>
            <a:r>
              <a:rPr lang="en-SG" dirty="0"/>
              <a:t>– the encoders must be moved to a </a:t>
            </a:r>
            <a:r>
              <a:rPr lang="en-SG" dirty="0" smtClean="0"/>
              <a:t>known </a:t>
            </a:r>
            <a:r>
              <a:rPr lang="en-SG" dirty="0"/>
              <a:t>position at start-up</a:t>
            </a:r>
          </a:p>
          <a:p>
            <a:r>
              <a:rPr lang="en-SG" dirty="0" smtClean="0"/>
              <a:t>Cutter </a:t>
            </a:r>
            <a:r>
              <a:rPr lang="en-SG" dirty="0"/>
              <a:t>compensation (Tool </a:t>
            </a:r>
            <a:r>
              <a:rPr lang="en-SG" dirty="0" smtClean="0"/>
              <a:t>Nose </a:t>
            </a:r>
            <a:r>
              <a:rPr lang="en-SG" dirty="0"/>
              <a:t>Radius Compensation):</a:t>
            </a:r>
          </a:p>
          <a:p>
            <a:pPr marL="457200" lvl="1" indent="0">
              <a:buNone/>
            </a:pPr>
            <a:r>
              <a:rPr lang="en-SG" dirty="0"/>
              <a:t>– most tools cut on a curved edge </a:t>
            </a:r>
            <a:r>
              <a:rPr lang="en-SG" dirty="0" smtClean="0"/>
              <a:t>rather </a:t>
            </a:r>
            <a:r>
              <a:rPr lang="en-SG" dirty="0"/>
              <a:t>than single point</a:t>
            </a:r>
          </a:p>
          <a:p>
            <a:pPr marL="457200" lvl="1" indent="0">
              <a:buNone/>
            </a:pPr>
            <a:r>
              <a:rPr lang="en-SG" dirty="0"/>
              <a:t>– the cutter path must be offset by the  </a:t>
            </a:r>
            <a:r>
              <a:rPr lang="en-SG" dirty="0" smtClean="0"/>
              <a:t>tool </a:t>
            </a:r>
            <a:r>
              <a:rPr lang="en-SG" dirty="0"/>
              <a:t>radius; the path defines the tool </a:t>
            </a:r>
            <a:r>
              <a:rPr lang="en-SG" dirty="0" smtClean="0"/>
              <a:t>side </a:t>
            </a:r>
            <a:r>
              <a:rPr lang="en-SG" dirty="0"/>
              <a:t>of profile</a:t>
            </a:r>
          </a:p>
          <a:p>
            <a:pPr marL="457200" lvl="1" indent="0">
              <a:buNone/>
            </a:pPr>
            <a:r>
              <a:rPr lang="en-SG" dirty="0"/>
              <a:t>– using a different tool should not affect </a:t>
            </a:r>
            <a:r>
              <a:rPr lang="en-SG" dirty="0" smtClean="0"/>
              <a:t>the program</a:t>
            </a:r>
          </a:p>
          <a:p>
            <a:r>
              <a:rPr lang="en-SG" dirty="0"/>
              <a:t>Constant surface </a:t>
            </a:r>
            <a:r>
              <a:rPr lang="en-SG" dirty="0" smtClean="0"/>
              <a:t>speed </a:t>
            </a:r>
            <a:r>
              <a:rPr lang="en-SG" dirty="0"/>
              <a:t>(CSS)</a:t>
            </a:r>
          </a:p>
          <a:p>
            <a:pPr marL="457200" lvl="1" indent="0">
              <a:buNone/>
            </a:pPr>
            <a:r>
              <a:rPr lang="en-SG" dirty="0"/>
              <a:t>– this automatically </a:t>
            </a:r>
            <a:r>
              <a:rPr lang="en-SG" dirty="0" smtClean="0"/>
              <a:t>adjusts </a:t>
            </a:r>
            <a:r>
              <a:rPr lang="en-SG" dirty="0"/>
              <a:t>the spindle </a:t>
            </a:r>
            <a:r>
              <a:rPr lang="en-SG" dirty="0" smtClean="0"/>
              <a:t>speed </a:t>
            </a:r>
            <a:r>
              <a:rPr lang="en-SG" dirty="0"/>
              <a:t>to maintain the </a:t>
            </a:r>
            <a:r>
              <a:rPr lang="en-SG" dirty="0" smtClean="0"/>
              <a:t>cutter </a:t>
            </a:r>
            <a:r>
              <a:rPr lang="en-SG" dirty="0"/>
              <a:t>speed with </a:t>
            </a:r>
            <a:r>
              <a:rPr lang="en-SG" dirty="0" smtClean="0"/>
              <a:t>respect </a:t>
            </a:r>
            <a:r>
              <a:rPr lang="en-SG" dirty="0"/>
              <a:t>to </a:t>
            </a:r>
            <a:r>
              <a:rPr lang="en-SG" dirty="0" err="1" smtClean="0"/>
              <a:t>workpiece</a:t>
            </a:r>
            <a:endParaRPr lang="en-SG" dirty="0"/>
          </a:p>
        </p:txBody>
      </p:sp>
      <p:pic>
        <p:nvPicPr>
          <p:cNvPr id="4" name="图片 3"/>
          <p:cNvPicPr>
            <a:picLocks noChangeAspect="1"/>
          </p:cNvPicPr>
          <p:nvPr/>
        </p:nvPicPr>
        <p:blipFill>
          <a:blip r:embed="rId2"/>
          <a:stretch>
            <a:fillRect/>
          </a:stretch>
        </p:blipFill>
        <p:spPr>
          <a:xfrm>
            <a:off x="8522778" y="2587008"/>
            <a:ext cx="2997354" cy="1517728"/>
          </a:xfrm>
          <a:prstGeom prst="rect">
            <a:avLst/>
          </a:prstGeom>
        </p:spPr>
      </p:pic>
    </p:spTree>
    <p:extLst>
      <p:ext uri="{BB962C8B-B14F-4D97-AF65-F5344CB8AC3E}">
        <p14:creationId xmlns:p14="http://schemas.microsoft.com/office/powerpoint/2010/main" val="29172251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11285</TotalTime>
  <Words>6034</Words>
  <Application>Microsoft Office PowerPoint</Application>
  <PresentationFormat>宽屏</PresentationFormat>
  <Paragraphs>631</Paragraphs>
  <Slides>108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17" baseType="lpstr">
      <vt:lpstr>等线</vt:lpstr>
      <vt:lpstr>等线 Light</vt:lpstr>
      <vt:lpstr>Arial</vt:lpstr>
      <vt:lpstr>Calibri</vt:lpstr>
      <vt:lpstr>Calibri Light</vt:lpstr>
      <vt:lpstr>Cambria Math</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NURBS</vt:lpstr>
      <vt:lpstr>Geometry of curve – NURBS</vt:lpstr>
      <vt:lpstr>Geometry of curve – NURBS</vt:lpstr>
      <vt:lpstr>Geometry of surface</vt:lpstr>
      <vt:lpstr>Geometry of surface</vt:lpstr>
      <vt:lpstr>Geometry of surface</vt:lpstr>
      <vt:lpstr>Geometry of surface</vt:lpstr>
      <vt:lpstr>Geometry of surface</vt:lpstr>
      <vt:lpstr>Geometry of surface</vt:lpstr>
      <vt:lpstr>Solid Modelling</vt:lpstr>
      <vt:lpstr>Boundary representation (B-Rep)</vt:lpstr>
      <vt:lpstr>Boundary representation (B-Rep)</vt:lpstr>
      <vt:lpstr>Constructive solid geometry (CSG)</vt:lpstr>
      <vt:lpstr>Boolean operations in set theory</vt:lpstr>
      <vt:lpstr>Boolean operations of multi-bodies</vt:lpstr>
      <vt:lpstr>Boolean logic with binary tree</vt:lpstr>
      <vt:lpstr>Sweeping</vt:lpstr>
      <vt:lpstr>Three methods to create 3D models</vt:lpstr>
      <vt:lpstr>Primitive method</vt:lpstr>
      <vt:lpstr>PowerPoint 演示文稿</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 of NC &amp; CNC</vt:lpstr>
      <vt:lpstr>Principle of numerical control</vt:lpstr>
      <vt:lpstr>PowerPoint 演示文稿</vt:lpstr>
      <vt:lpstr>Principles of a CNC Servo System</vt:lpstr>
      <vt:lpstr>Main types of CNC machine</vt:lpstr>
      <vt:lpstr>Main types of CNC machine</vt:lpstr>
      <vt:lpstr>CNC Hardware</vt:lpstr>
      <vt:lpstr>CNC Hardware</vt:lpstr>
      <vt:lpstr>CNC Hardware</vt:lpstr>
      <vt:lpstr>CNC Tooling</vt:lpstr>
      <vt:lpstr>CNC Tooling</vt:lpstr>
      <vt:lpstr>Introduction to CAPP</vt:lpstr>
      <vt:lpstr>Programming for CNC machining</vt:lpstr>
      <vt:lpstr>Programming for CNC machining</vt:lpstr>
      <vt:lpstr>Programming for CNC machining</vt:lpstr>
      <vt:lpstr>Programming for CNC machining</vt:lpstr>
      <vt:lpstr>Basic CNC Commands</vt:lpstr>
      <vt:lpstr>CNC operations</vt:lpstr>
      <vt:lpstr>Machining from 3D models</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554</cp:revision>
  <dcterms:created xsi:type="dcterms:W3CDTF">2022-04-06T09:15:30Z</dcterms:created>
  <dcterms:modified xsi:type="dcterms:W3CDTF">2022-07-04T17:03:55Z</dcterms:modified>
</cp:coreProperties>
</file>