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  <p:sldId id="259" r:id="rId21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97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Rect 0"/>
          <p:cNvSpPr>
            <a:spLocks noChangeAspect="1"/>
          </p:cNvSpPr>
          <p:nvPr>
            <p:ph type="sldImg" idx="2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" name="Rect 0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143000" y="1122680"/>
            <a:ext cx="6858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143000" y="3602355"/>
            <a:ext cx="6858635" cy="16554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클릭하여 마스터 부제목 스타일 편집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365125"/>
            <a:ext cx="1971675" cy="5812155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28650" y="365125"/>
            <a:ext cx="5800725" cy="58121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3570" y="1710055"/>
            <a:ext cx="78873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23570" y="4589780"/>
            <a:ext cx="78873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628650" y="1825625"/>
            <a:ext cx="38868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4629150" y="1825625"/>
            <a:ext cx="38868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992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30555" y="1681480"/>
            <a:ext cx="386778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30555" y="2505075"/>
            <a:ext cx="386778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4628515" y="1681480"/>
            <a:ext cx="3888105" cy="8235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4628515" y="2505075"/>
            <a:ext cx="3888105" cy="3684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887470" y="987425"/>
            <a:ext cx="4629785" cy="48736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29920" y="2057400"/>
            <a:ext cx="294957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4957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3887470" y="987425"/>
            <a:ext cx="4629785" cy="487362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29920" y="2057400"/>
            <a:ext cx="2949575" cy="3811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28650" y="1825625"/>
            <a:ext cx="78873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텍스트 스타일 편집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셋째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넷째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6286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2019-11-28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3028950" y="6356350"/>
            <a:ext cx="30867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4"/>
          </p:nvPr>
        </p:nvSpPr>
        <p:spPr>
          <a:xfrm rot="0">
            <a:off x="6457950" y="6356350"/>
            <a:ext cx="2058035" cy="3651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79145864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240280" y="1047750"/>
            <a:ext cx="530860" cy="4513580"/>
            <a:chOff x="2240280" y="1047750"/>
            <a:chExt cx="530860" cy="4513580"/>
          </a:xfrm>
        </p:grpSpPr>
        <p:cxnSp>
          <p:nvCxnSpPr>
            <p:cNvPr id="3" name="도형 2"/>
            <p:cNvCxnSpPr/>
            <p:nvPr/>
          </p:nvCxnSpPr>
          <p:spPr>
            <a:xfrm rot="0">
              <a:off x="2247265" y="4025900"/>
              <a:ext cx="635" cy="1536065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도형 3"/>
            <p:cNvCxnSpPr/>
            <p:nvPr/>
          </p:nvCxnSpPr>
          <p:spPr>
            <a:xfrm rot="0">
              <a:off x="2769870" y="1047750"/>
              <a:ext cx="635" cy="1536065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도형 5"/>
            <p:cNvSpPr>
              <a:spLocks/>
            </p:cNvSpPr>
            <p:nvPr/>
          </p:nvSpPr>
          <p:spPr>
            <a:xfrm rot="10800000">
              <a:off x="2240280" y="2566670"/>
              <a:ext cx="531495" cy="1501775"/>
            </a:xfrm>
            <a:custGeom>
              <a:gdLst>
                <a:gd fmla="*/ 0 w 1117" name="TX0"/>
                <a:gd fmla="*/ 3153 h 3155" name="TY0"/>
                <a:gd fmla="*/ 209 w 1117" name="TX1"/>
                <a:gd fmla="*/ 1916 h 3155" name="TY1"/>
                <a:gd fmla="*/ 506 w 1117" name="TX2"/>
                <a:gd fmla="*/ 1480 h 3155" name="TY2"/>
                <a:gd fmla="*/ 871 w 1117" name="TX3"/>
                <a:gd fmla="*/ 940 h 3155" name="TY3"/>
                <a:gd fmla="*/ 1115 w 1117" name="TX4"/>
                <a:gd fmla="*/ 0 h 315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17" h="3155">
                  <a:moveTo>
                    <a:pt x="0" y="3153"/>
                  </a:moveTo>
                  <a:cubicBezTo>
                    <a:pt x="53" y="2665"/>
                    <a:pt x="122" y="2195"/>
                    <a:pt x="209" y="1916"/>
                  </a:cubicBezTo>
                  <a:cubicBezTo>
                    <a:pt x="296" y="1637"/>
                    <a:pt x="384" y="1637"/>
                    <a:pt x="506" y="1480"/>
                  </a:cubicBezTo>
                  <a:cubicBezTo>
                    <a:pt x="627" y="1324"/>
                    <a:pt x="767" y="1184"/>
                    <a:pt x="871" y="940"/>
                  </a:cubicBezTo>
                  <a:cubicBezTo>
                    <a:pt x="976" y="697"/>
                    <a:pt x="1046" y="348"/>
                    <a:pt x="1115" y="0"/>
                  </a:cubicBezTo>
                </a:path>
              </a:pathLst>
            </a:custGeom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round/>
            </a:ln>
          </p:spPr>
          <p:txBody>
            <a:bodyPr wrap="square" lIns="0" tIns="0" rIns="0" bIns="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20085" y="1047750"/>
            <a:ext cx="530860" cy="4513580"/>
            <a:chOff x="3220085" y="1047750"/>
            <a:chExt cx="530860" cy="4513580"/>
          </a:xfrm>
        </p:grpSpPr>
        <p:cxnSp>
          <p:nvCxnSpPr>
            <p:cNvPr id="9" name="도형 8"/>
            <p:cNvCxnSpPr/>
            <p:nvPr/>
          </p:nvCxnSpPr>
          <p:spPr>
            <a:xfrm rot="0">
              <a:off x="3227070" y="4025900"/>
              <a:ext cx="635" cy="1536065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>
              <a:off x="3749675" y="1047750"/>
              <a:ext cx="635" cy="1536065"/>
            </a:xfrm>
            <a:prstGeom prst="line"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도형 10"/>
            <p:cNvSpPr>
              <a:spLocks/>
            </p:cNvSpPr>
            <p:nvPr/>
          </p:nvSpPr>
          <p:spPr>
            <a:xfrm rot="10800000">
              <a:off x="3220085" y="2566670"/>
              <a:ext cx="531495" cy="1501775"/>
            </a:xfrm>
            <a:custGeom>
              <a:gdLst>
                <a:gd fmla="*/ 0 w 1117" name="TX0"/>
                <a:gd fmla="*/ 3153 h 3155" name="TY0"/>
                <a:gd fmla="*/ 209 w 1117" name="TX1"/>
                <a:gd fmla="*/ 1916 h 3155" name="TY1"/>
                <a:gd fmla="*/ 506 w 1117" name="TX2"/>
                <a:gd fmla="*/ 1480 h 3155" name="TY2"/>
                <a:gd fmla="*/ 871 w 1117" name="TX3"/>
                <a:gd fmla="*/ 940 h 3155" name="TY3"/>
                <a:gd fmla="*/ 1115 w 1117" name="TX4"/>
                <a:gd fmla="*/ 0 h 315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17" h="3155">
                  <a:moveTo>
                    <a:pt x="0" y="3153"/>
                  </a:moveTo>
                  <a:cubicBezTo>
                    <a:pt x="53" y="2665"/>
                    <a:pt x="122" y="2195"/>
                    <a:pt x="209" y="1916"/>
                  </a:cubicBezTo>
                  <a:cubicBezTo>
                    <a:pt x="296" y="1637"/>
                    <a:pt x="384" y="1637"/>
                    <a:pt x="506" y="1480"/>
                  </a:cubicBezTo>
                  <a:cubicBezTo>
                    <a:pt x="627" y="1324"/>
                    <a:pt x="767" y="1184"/>
                    <a:pt x="871" y="940"/>
                  </a:cubicBezTo>
                  <a:cubicBezTo>
                    <a:pt x="976" y="697"/>
                    <a:pt x="1046" y="348"/>
                    <a:pt x="1115" y="0"/>
                  </a:cubicBezTo>
                </a:path>
              </a:pathLst>
            </a:custGeom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round/>
            </a:ln>
          </p:spPr>
          <p:txBody>
            <a:bodyPr wrap="square" lIns="0" tIns="0" rIns="0" bIns="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2" name="그림 11" descr="C:/Users/vgg/AppData/Roaming/PolarisOffice/ETemp/3584_7273816/fImage79145864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894965" y="1107440"/>
            <a:ext cx="723265" cy="6051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280035" y="2503170"/>
            <a:ext cx="2062480" cy="4889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Bird-Eye view </a:t>
            </a:r>
            <a:r>
              <a:rPr sz="1400">
                <a:latin typeface="맑은 고딕" charset="0"/>
                <a:ea typeface="맑은 고딕" charset="0"/>
              </a:rPr>
              <a:t>Transform</a:t>
            </a:r>
            <a:r>
              <a:rPr sz="1400">
                <a:latin typeface="맑은 고딕" charset="0"/>
                <a:ea typeface="맑은 고딕" charset="0"/>
              </a:rPr>
              <a:t>(ROI)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80035" y="1824355"/>
            <a:ext cx="2062480" cy="4889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USB CAM IMAGE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82575" y="3183255"/>
            <a:ext cx="2062480" cy="4889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Color detection</a:t>
            </a:r>
            <a:r>
              <a:rPr sz="1400">
                <a:latin typeface="맑은 고딕" charset="0"/>
                <a:ea typeface="맑은 고딕" charset="0"/>
              </a:rPr>
              <a:t>(HLS)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82575" y="3870960"/>
            <a:ext cx="2062480" cy="4889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Morphology </a:t>
            </a:r>
            <a:r>
              <a:rPr sz="1400">
                <a:latin typeface="맑은 고딕" charset="0"/>
                <a:ea typeface="맑은 고딕" charset="0"/>
              </a:rPr>
              <a:t>(</a:t>
            </a:r>
            <a:r>
              <a:rPr sz="1400">
                <a:latin typeface="맑은 고딕" charset="0"/>
                <a:ea typeface="맑은 고딕" charset="0"/>
              </a:rPr>
              <a:t>Dilation</a:t>
            </a:r>
            <a:r>
              <a:rPr sz="1400">
                <a:latin typeface="맑은 고딕" charset="0"/>
                <a:ea typeface="맑은 고딕" charset="0"/>
              </a:rPr>
              <a:t>/</a:t>
            </a:r>
            <a:r>
              <a:rPr sz="1400">
                <a:latin typeface="맑은 고딕" charset="0"/>
                <a:ea typeface="맑은 고딕" charset="0"/>
              </a:rPr>
              <a:t>Erosion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82575" y="4526280"/>
            <a:ext cx="2062480" cy="4889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Edge </a:t>
            </a:r>
            <a:r>
              <a:rPr sz="1400">
                <a:latin typeface="맑은 고딕" charset="0"/>
                <a:ea typeface="맑은 고딕" charset="0"/>
              </a:rPr>
              <a:t>detection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CannyEdge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85115" y="5210810"/>
            <a:ext cx="2062480" cy="4889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Hough </a:t>
            </a:r>
            <a:r>
              <a:rPr sz="1400">
                <a:latin typeface="맑은 고딕" charset="0"/>
                <a:ea typeface="맑은 고딕" charset="0"/>
              </a:rPr>
              <a:t>Transform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638425" y="2334895"/>
            <a:ext cx="2107565" cy="75501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Heading Point </a:t>
            </a:r>
            <a:r>
              <a:rPr sz="1400">
                <a:latin typeface="맑은 고딕" charset="0"/>
                <a:ea typeface="맑은 고딕" charset="0"/>
              </a:rPr>
              <a:t>: estimation using slope of lane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260215" y="3717290"/>
            <a:ext cx="3295015" cy="5975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Error between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Heading Point - Center of Image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4679315" y="1121410"/>
            <a:ext cx="2453005" cy="767715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Number of Lane?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7035165" y="2334895"/>
            <a:ext cx="2107565" cy="75501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Heading Point :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Center of lanes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16200000" flipH="1">
            <a:off x="6829425" y="1064260"/>
            <a:ext cx="369570" cy="2150745"/>
          </a:xfrm>
          <a:prstGeom prst="bentConnector3">
            <a:avLst>
              <a:gd name="adj1" fmla="val 30630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 rot="10800000" flipV="1">
            <a:off x="3691890" y="2061844"/>
            <a:ext cx="2228850" cy="273685"/>
          </a:xfrm>
          <a:prstGeom prst="bentConnector2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3622675" y="1782445"/>
            <a:ext cx="8972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One lane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7278370" y="1793240"/>
            <a:ext cx="8972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Two lanes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4849495" y="2334895"/>
            <a:ext cx="2107565" cy="75501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Heading Point</a:t>
            </a:r>
            <a:r>
              <a:rPr sz="1400">
                <a:latin typeface="맑은 고딕" charset="0"/>
                <a:ea typeface="맑은 고딕" charset="0"/>
              </a:rPr>
              <a:t> :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Center of Image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/>
          <p:nvPr/>
        </p:nvCxnSpPr>
        <p:spPr>
          <a:xfrm rot="0" flipH="1">
            <a:off x="5913755" y="1830705"/>
            <a:ext cx="25400" cy="4699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35"/>
          <p:cNvSpPr txBox="1">
            <a:spLocks/>
          </p:cNvSpPr>
          <p:nvPr/>
        </p:nvSpPr>
        <p:spPr>
          <a:xfrm rot="0">
            <a:off x="5890895" y="2058670"/>
            <a:ext cx="8972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No lane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>
            <a:stCxn id="12" idx="2"/>
            <a:endCxn id="13" idx="0"/>
          </p:cNvCxnSpPr>
          <p:nvPr/>
        </p:nvCxnSpPr>
        <p:spPr>
          <a:xfrm rot="16200000" flipH="1">
            <a:off x="4485640" y="2295525"/>
            <a:ext cx="628650" cy="2216150"/>
          </a:xfrm>
          <a:prstGeom prst="bentConnector3">
            <a:avLst>
              <a:gd name="adj1" fmla="val 49856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11" idx="2"/>
            <a:endCxn id="28" idx="0"/>
          </p:cNvCxnSpPr>
          <p:nvPr/>
        </p:nvCxnSpPr>
        <p:spPr>
          <a:xfrm rot="5400000" flipH="1" flipV="1">
            <a:off x="1322070" y="1115060"/>
            <a:ext cx="4578350" cy="4590415"/>
          </a:xfrm>
          <a:prstGeom prst="bentConnector5">
            <a:avLst>
              <a:gd name="adj1" fmla="val -5560"/>
              <a:gd name="adj2" fmla="val 26509"/>
              <a:gd name="adj3" fmla="val 105532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도형 45"/>
          <p:cNvSpPr>
            <a:spLocks/>
          </p:cNvSpPr>
          <p:nvPr/>
        </p:nvSpPr>
        <p:spPr>
          <a:xfrm rot="0">
            <a:off x="4467860" y="4573270"/>
            <a:ext cx="2891790" cy="42100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Error</a:t>
            </a:r>
            <a:r>
              <a:rPr sz="1400">
                <a:latin typeface="맑은 고딕" charset="0"/>
                <a:ea typeface="맑은 고딕" charset="0"/>
              </a:rPr>
              <a:t> x </a:t>
            </a:r>
            <a:r>
              <a:rPr sz="1400">
                <a:latin typeface="맑은 고딕" charset="0"/>
                <a:ea typeface="맑은 고딕" charset="0"/>
              </a:rPr>
              <a:t>Propotional constant</a:t>
            </a:r>
            <a:r>
              <a:rPr sz="1400">
                <a:latin typeface="맑은 고딕" charset="0"/>
                <a:ea typeface="맑은 고딕" charset="0"/>
              </a:rPr>
              <a:t>(Kp)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/>
          <p:nvPr/>
        </p:nvCxnSpPr>
        <p:spPr>
          <a:xfrm rot="0">
            <a:off x="5907405" y="4211955"/>
            <a:ext cx="6985" cy="3492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47"/>
          <p:cNvSpPr>
            <a:spLocks/>
          </p:cNvSpPr>
          <p:nvPr/>
        </p:nvSpPr>
        <p:spPr>
          <a:xfrm rot="0">
            <a:off x="4943475" y="5254625"/>
            <a:ext cx="1951355" cy="42100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Steering Command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/>
          <p:nvPr/>
        </p:nvCxnSpPr>
        <p:spPr>
          <a:xfrm rot="0">
            <a:off x="5913755" y="4979035"/>
            <a:ext cx="5715" cy="263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49"/>
          <p:cNvSpPr txBox="1">
            <a:spLocks/>
          </p:cNvSpPr>
          <p:nvPr/>
        </p:nvSpPr>
        <p:spPr>
          <a:xfrm rot="0">
            <a:off x="7330440" y="4542155"/>
            <a:ext cx="1663065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P control term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(Propotional control)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53695" y="1019810"/>
            <a:ext cx="1914525" cy="58674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Start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51"/>
          <p:cNvCxnSpPr>
            <a:stCxn id="51" idx="4"/>
            <a:endCxn id="6" idx="0"/>
          </p:cNvCxnSpPr>
          <p:nvPr/>
        </p:nvCxnSpPr>
        <p:spPr>
          <a:xfrm rot="0">
            <a:off x="1310640" y="1605915"/>
            <a:ext cx="635" cy="219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6" idx="2"/>
            <a:endCxn id="4" idx="0"/>
          </p:cNvCxnSpPr>
          <p:nvPr/>
        </p:nvCxnSpPr>
        <p:spPr>
          <a:xfrm rot="0">
            <a:off x="1310640" y="2312670"/>
            <a:ext cx="635" cy="191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4" idx="2"/>
            <a:endCxn id="8" idx="0"/>
          </p:cNvCxnSpPr>
          <p:nvPr/>
        </p:nvCxnSpPr>
        <p:spPr>
          <a:xfrm rot="0">
            <a:off x="1310640" y="2991485"/>
            <a:ext cx="3175" cy="1924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8" idx="2"/>
            <a:endCxn id="9" idx="0"/>
          </p:cNvCxnSpPr>
          <p:nvPr/>
        </p:nvCxnSpPr>
        <p:spPr>
          <a:xfrm rot="0">
            <a:off x="1313180" y="3671569"/>
            <a:ext cx="635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9" idx="2"/>
            <a:endCxn id="10" idx="0"/>
          </p:cNvCxnSpPr>
          <p:nvPr/>
        </p:nvCxnSpPr>
        <p:spPr>
          <a:xfrm rot="0">
            <a:off x="1313180" y="4359275"/>
            <a:ext cx="635" cy="167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10" idx="2"/>
            <a:endCxn id="11" idx="0"/>
          </p:cNvCxnSpPr>
          <p:nvPr/>
        </p:nvCxnSpPr>
        <p:spPr>
          <a:xfrm rot="0">
            <a:off x="1313180" y="5014595"/>
            <a:ext cx="3175" cy="196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13" idx="0"/>
            <a:endCxn id="34" idx="2"/>
          </p:cNvCxnSpPr>
          <p:nvPr/>
        </p:nvCxnSpPr>
        <p:spPr>
          <a:xfrm rot="0" flipH="1" flipV="1">
            <a:off x="5902960" y="3089275"/>
            <a:ext cx="5080" cy="6286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29" idx="2"/>
            <a:endCxn id="13" idx="0"/>
          </p:cNvCxnSpPr>
          <p:nvPr/>
        </p:nvCxnSpPr>
        <p:spPr>
          <a:xfrm rot="5400000">
            <a:off x="6684010" y="2312670"/>
            <a:ext cx="628650" cy="2181860"/>
          </a:xfrm>
          <a:prstGeom prst="bent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5940" y="539750"/>
          <a:ext cx="8176260" cy="5140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065"/>
                <a:gridCol w="1995805"/>
                <a:gridCol w="2092325"/>
                <a:gridCol w="2044065"/>
              </a:tblGrid>
              <a:tr h="37084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메세지 파일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자료형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 rowSpan="3"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ControlMsg.msg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control_sig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정지/출발 신호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613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angle_sig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조향각 커맨드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4036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cmd_ACC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ACC 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커맨드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DetectMsg.msg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detect_cmd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정지 신호(차량)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 rowSpan="5"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JoyMsg.msg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float64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joy_cmd_lr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조이스틱 좌/우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float64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joy_cmd_fb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조이스틱 앞/뒤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joy_cmd_br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브레이크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joy_cmd_mode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모드(no ACC)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joy_cmd_Acc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ACC on/off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LidarMsg.msg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lidar_cmd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정지/출발 신호(Lidar)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TrafficMsg.msg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traffic_cmd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정지 신호(신호등)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274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carAccMsg.msg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speed_cmd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4036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MsgACC.msg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int32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acc_cmd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조향각 커맨드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 rot="0">
            <a:off x="541655" y="99695"/>
            <a:ext cx="56311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&lt; </a:t>
            </a:r>
            <a:r>
              <a:rPr sz="1800">
                <a:latin typeface="맑은 고딕" charset="0"/>
                <a:ea typeface="맑은 고딕" charset="0"/>
              </a:rPr>
              <a:t>메세지 파일 구성 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kkdjh0</dc:creator>
  <cp:lastModifiedBy>kkdjh0</cp:lastModifiedBy>
  <dc:title>PowerPoint 프레젠테이션</dc:title>
</cp:coreProperties>
</file>