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8" r:id="rId4"/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44f412b16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44f412b16_2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4f412b16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644f412b16_2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44f412b16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644f412b16_2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3f3df8c7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73f3df8c7e_2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4f412b16_2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644f412b16_2_5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f3df8c7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73f3df8c7e_2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3f3df8c7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73f3df8c7e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3f3df8c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73f3df8c7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44f412b16_2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644f412b16_2_7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4" name="Google Shape;54;p14"/>
          <p:cNvGrpSpPr/>
          <p:nvPr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5" name="Google Shape;55;p14"/>
            <p:cNvSpPr/>
            <p:nvPr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" name="Google Shape;57;p14"/>
            <p:cNvCxnSpPr/>
            <p:nvPr/>
          </p:nvCxnSpPr>
          <p:spPr>
            <a:xfrm>
              <a:off x="4572000" y="548680"/>
              <a:ext cx="0" cy="72008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4"/>
            <p:cNvCxnSpPr/>
            <p:nvPr/>
          </p:nvCxnSpPr>
          <p:spPr>
            <a:xfrm>
              <a:off x="4572000" y="5607528"/>
              <a:ext cx="0" cy="72008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>
              <a:off x="6732240" y="3429000"/>
              <a:ext cx="792088" cy="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4"/>
            <p:cNvCxnSpPr/>
            <p:nvPr/>
          </p:nvCxnSpPr>
          <p:spPr>
            <a:xfrm>
              <a:off x="1619672" y="3429000"/>
              <a:ext cx="792088" cy="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4"/>
            <p:cNvCxnSpPr/>
            <p:nvPr/>
          </p:nvCxnSpPr>
          <p:spPr>
            <a:xfrm flipH="1" rot="10800000">
              <a:off x="6156176" y="2378312"/>
              <a:ext cx="792088" cy="33060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 flipH="1" rot="10800000">
              <a:off x="5431496" y="1124744"/>
              <a:ext cx="432048" cy="79208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3094136" y="1131624"/>
              <a:ext cx="613768" cy="78520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2195736" y="2090992"/>
              <a:ext cx="898400" cy="49224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 flipH="1" rot="10800000">
              <a:off x="3180984" y="4941168"/>
              <a:ext cx="526920" cy="57606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 flipH="1" rot="10800000">
              <a:off x="2456304" y="4329100"/>
              <a:ext cx="637832" cy="39604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5979584" y="4142812"/>
              <a:ext cx="968680" cy="51032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>
              <a:off x="5431496" y="4875464"/>
              <a:ext cx="490068" cy="73206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15"/>
          <p:cNvGrpSpPr/>
          <p:nvPr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72" name="Google Shape;72;p15"/>
            <p:cNvSpPr/>
            <p:nvPr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" name="Google Shape;74;p15"/>
            <p:cNvCxnSpPr/>
            <p:nvPr/>
          </p:nvCxnSpPr>
          <p:spPr>
            <a:xfrm>
              <a:off x="4572000" y="548680"/>
              <a:ext cx="0" cy="72008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5"/>
            <p:cNvCxnSpPr/>
            <p:nvPr/>
          </p:nvCxnSpPr>
          <p:spPr>
            <a:xfrm>
              <a:off x="4572000" y="5607528"/>
              <a:ext cx="0" cy="72008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6732240" y="3429000"/>
              <a:ext cx="792088" cy="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1619672" y="3429000"/>
              <a:ext cx="792088" cy="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5"/>
            <p:cNvCxnSpPr/>
            <p:nvPr/>
          </p:nvCxnSpPr>
          <p:spPr>
            <a:xfrm flipH="1" rot="10800000">
              <a:off x="6156176" y="2378312"/>
              <a:ext cx="792088" cy="33060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5"/>
            <p:cNvCxnSpPr/>
            <p:nvPr/>
          </p:nvCxnSpPr>
          <p:spPr>
            <a:xfrm flipH="1" rot="10800000">
              <a:off x="5431496" y="1124744"/>
              <a:ext cx="432048" cy="79208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5"/>
            <p:cNvCxnSpPr/>
            <p:nvPr/>
          </p:nvCxnSpPr>
          <p:spPr>
            <a:xfrm>
              <a:off x="3094136" y="1131624"/>
              <a:ext cx="613768" cy="785208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15"/>
            <p:cNvCxnSpPr/>
            <p:nvPr/>
          </p:nvCxnSpPr>
          <p:spPr>
            <a:xfrm>
              <a:off x="2195736" y="2090992"/>
              <a:ext cx="898400" cy="492240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15"/>
            <p:cNvCxnSpPr/>
            <p:nvPr/>
          </p:nvCxnSpPr>
          <p:spPr>
            <a:xfrm flipH="1" rot="10800000">
              <a:off x="3180984" y="4941168"/>
              <a:ext cx="526920" cy="57606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15"/>
            <p:cNvCxnSpPr/>
            <p:nvPr/>
          </p:nvCxnSpPr>
          <p:spPr>
            <a:xfrm flipH="1" rot="10800000">
              <a:off x="2456304" y="4329100"/>
              <a:ext cx="637832" cy="39604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5979584" y="4142812"/>
              <a:ext cx="968680" cy="51032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15"/>
            <p:cNvCxnSpPr/>
            <p:nvPr/>
          </p:nvCxnSpPr>
          <p:spPr>
            <a:xfrm>
              <a:off x="5431496" y="4875464"/>
              <a:ext cx="490068" cy="732064"/>
            </a:xfrm>
            <a:prstGeom prst="straightConnector1">
              <a:avLst/>
            </a:prstGeom>
            <a:noFill/>
            <a:ln cap="flat" cmpd="sng" w="19050">
              <a:solidFill>
                <a:schemeClr val="l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0" y="21057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-148" y="268185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>
            <p:ph idx="2" type="pic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9"/>
          <p:cNvSpPr/>
          <p:nvPr>
            <p:ph idx="3" type="pic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/>
          <p:nvPr>
            <p:ph idx="4" type="pic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>
            <p:ph idx="2" type="pic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>
            <p:ph idx="2" type="pic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1"/>
          <p:cNvSpPr/>
          <p:nvPr>
            <p:ph idx="3" type="pic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0" y="18062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5-PNG이미지\모니터.png" id="105" name="Google Shape;1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247" y="1275606"/>
            <a:ext cx="2526010" cy="2518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06" name="Google Shape;1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8607" y="1275606"/>
            <a:ext cx="2526010" cy="251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/>
          <p:nvPr>
            <p:ph idx="2" type="pic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2"/>
          <p:cNvSpPr/>
          <p:nvPr>
            <p:ph idx="3" type="pic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67544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67544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>
            <p:ph idx="2" type="pic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3"/>
          <p:cNvSpPr/>
          <p:nvPr>
            <p:ph idx="3" type="pic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3"/>
          <p:cNvSpPr/>
          <p:nvPr>
            <p:ph idx="4" type="pic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3"/>
          <p:cNvSpPr/>
          <p:nvPr>
            <p:ph idx="5" type="pic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3"/>
          <p:cNvSpPr/>
          <p:nvPr>
            <p:ph idx="6" type="pic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3"/>
          <p:cNvSpPr/>
          <p:nvPr>
            <p:ph idx="7" type="pic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PNG이미지\핸드폰2.png" id="119" name="Google Shape;1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152" y="1023301"/>
            <a:ext cx="3024336" cy="36624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/>
          <p:nvPr>
            <p:ph idx="2" type="pic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4"/>
          <p:cNvSpPr/>
          <p:nvPr>
            <p:ph idx="3" type="pic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467544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4" type="body"/>
          </p:nvPr>
        </p:nvSpPr>
        <p:spPr>
          <a:xfrm>
            <a:off x="467544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467544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2" type="body"/>
          </p:nvPr>
        </p:nvSpPr>
        <p:spPr>
          <a:xfrm>
            <a:off x="467544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1019175"/>
            <a:ext cx="6011911" cy="305775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/>
          <p:nvPr>
            <p:ph idx="3" type="pic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/>
          <p:nvPr>
            <p:ph idx="2" type="pic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6"/>
          <p:cNvSpPr/>
          <p:nvPr>
            <p:ph idx="3" type="pic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6"/>
          <p:cNvSpPr/>
          <p:nvPr>
            <p:ph idx="4" type="pic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0" y="18062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6"/>
          <p:cNvSpPr/>
          <p:nvPr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/>
          <p:nvPr>
            <p:ph idx="2" type="pic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7"/>
          <p:cNvSpPr/>
          <p:nvPr>
            <p:ph idx="3" type="pic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7"/>
          <p:cNvSpPr/>
          <p:nvPr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/>
          <p:nvPr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8"/>
          <p:cNvSpPr/>
          <p:nvPr>
            <p:ph idx="2" type="pic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8"/>
          <p:cNvSpPr/>
          <p:nvPr>
            <p:ph idx="3" type="pic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8"/>
          <p:cNvSpPr/>
          <p:nvPr>
            <p:ph idx="4" type="pic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8"/>
          <p:cNvSpPr/>
          <p:nvPr>
            <p:ph idx="5" type="pic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2" type="body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1" name="Google Shape;151;p30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152" name="Google Shape;152;p30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0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467544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32"/>
          <p:cNvSpPr txBox="1"/>
          <p:nvPr>
            <p:ph idx="2" type="body"/>
          </p:nvPr>
        </p:nvSpPr>
        <p:spPr>
          <a:xfrm>
            <a:off x="467544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0" y="18062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4800"/>
              <a:t>AUTOJOY</a:t>
            </a:r>
            <a:endParaRPr sz="4800"/>
          </a:p>
        </p:txBody>
      </p:sp>
      <p:sp>
        <p:nvSpPr>
          <p:cNvPr id="168" name="Google Shape;168;p34"/>
          <p:cNvSpPr txBox="1"/>
          <p:nvPr>
            <p:ph idx="2" type="body"/>
          </p:nvPr>
        </p:nvSpPr>
        <p:spPr>
          <a:xfrm>
            <a:off x="7259200" y="4025875"/>
            <a:ext cx="14670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전진영(팀장)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이규호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김준영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김동환  </a:t>
            </a:r>
            <a:endParaRPr/>
          </a:p>
        </p:txBody>
      </p:sp>
      <p:sp>
        <p:nvSpPr>
          <p:cNvPr id="169" name="Google Shape;169;p34"/>
          <p:cNvSpPr txBox="1"/>
          <p:nvPr/>
        </p:nvSpPr>
        <p:spPr>
          <a:xfrm>
            <a:off x="2742375" y="2684600"/>
            <a:ext cx="32097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F3F3F"/>
                </a:solidFill>
              </a:rPr>
              <a:t>자율주행sw개발 프로젝트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/>
        </p:nvSpPr>
        <p:spPr>
          <a:xfrm>
            <a:off x="755576" y="339502"/>
            <a:ext cx="838842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ko" sz="3600">
                <a:solidFill>
                  <a:srgbClr val="3F3F3F"/>
                </a:solidFill>
              </a:rPr>
              <a:t>Contents</a:t>
            </a:r>
            <a:endParaRPr/>
          </a:p>
        </p:txBody>
      </p:sp>
      <p:sp>
        <p:nvSpPr>
          <p:cNvPr id="175" name="Google Shape;175;p35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5"/>
          <p:cNvSpPr txBox="1"/>
          <p:nvPr/>
        </p:nvSpPr>
        <p:spPr>
          <a:xfrm>
            <a:off x="2073782" y="1588202"/>
            <a:ext cx="5738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</a:rPr>
              <a:t>자율주행 프로젝트 목표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5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5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2073782" y="2424959"/>
            <a:ext cx="5738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</a:rPr>
              <a:t>프로젝트 진행사항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5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5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2073782" y="3261716"/>
            <a:ext cx="5738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F3F3F"/>
                </a:solidFill>
              </a:rPr>
              <a:t>프로젝트 보완해야할 점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2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/>
        </p:nvSpPr>
        <p:spPr>
          <a:xfrm>
            <a:off x="4571975" y="633226"/>
            <a:ext cx="41043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 sz="1200">
                <a:solidFill>
                  <a:schemeClr val="accent2"/>
                </a:solidFill>
              </a:rPr>
              <a:t>Opencv</a:t>
            </a:r>
            <a:r>
              <a:rPr b="1" lang="ko" sz="1200"/>
              <a:t>를 활용한 차선인식 및 주행</a:t>
            </a:r>
            <a:endParaRPr b="1" sz="1200"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ko" sz="1200"/>
              <a:t>Darknet ros를 활용한 ACC구현</a:t>
            </a:r>
            <a:endParaRPr b="1" sz="1200"/>
          </a:p>
        </p:txBody>
      </p:sp>
      <p:sp>
        <p:nvSpPr>
          <p:cNvPr id="192" name="Google Shape;192;p36"/>
          <p:cNvSpPr txBox="1"/>
          <p:nvPr/>
        </p:nvSpPr>
        <p:spPr>
          <a:xfrm>
            <a:off x="444261" y="1445207"/>
            <a:ext cx="2256600" cy="22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ko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ko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ko" sz="3600">
                <a:solidFill>
                  <a:srgbClr val="3F3F3F"/>
                </a:solidFill>
              </a:rPr>
              <a:t>Goals</a:t>
            </a:r>
            <a:endParaRPr/>
          </a:p>
        </p:txBody>
      </p:sp>
      <p:sp>
        <p:nvSpPr>
          <p:cNvPr id="193" name="Google Shape;193;p36"/>
          <p:cNvSpPr/>
          <p:nvPr>
            <p:ph idx="2" type="pic"/>
          </p:nvPr>
        </p:nvSpPr>
        <p:spPr>
          <a:xfrm>
            <a:off x="2700925" y="322500"/>
            <a:ext cx="1583100" cy="13851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00"/>
                </a:solidFill>
              </a:rPr>
              <a:t>1차 목표</a:t>
            </a:r>
            <a:endParaRPr/>
          </a:p>
        </p:txBody>
      </p:sp>
      <p:sp>
        <p:nvSpPr>
          <p:cNvPr id="194" name="Google Shape;194;p36"/>
          <p:cNvSpPr/>
          <p:nvPr>
            <p:ph idx="3" type="pic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2차 목표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rPr lang="ko"/>
              <a:t>(대안 1)</a:t>
            </a:r>
            <a:endParaRPr/>
          </a:p>
        </p:txBody>
      </p:sp>
      <p:sp>
        <p:nvSpPr>
          <p:cNvPr id="195" name="Google Shape;195;p36"/>
          <p:cNvSpPr/>
          <p:nvPr>
            <p:ph idx="4" type="pic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2차 목표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(대안 2)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 txBox="1"/>
          <p:nvPr/>
        </p:nvSpPr>
        <p:spPr>
          <a:xfrm>
            <a:off x="4611550" y="2132238"/>
            <a:ext cx="41043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 sz="1200">
                <a:solidFill>
                  <a:schemeClr val="accent2"/>
                </a:solidFill>
              </a:rPr>
              <a:t>딥러닝(SSD)</a:t>
            </a:r>
            <a:r>
              <a:rPr b="1" lang="ko" sz="1200"/>
              <a:t>를 통한</a:t>
            </a:r>
            <a:r>
              <a:rPr b="1" lang="ko" sz="1200">
                <a:solidFill>
                  <a:schemeClr val="accent2"/>
                </a:solidFill>
              </a:rPr>
              <a:t> </a:t>
            </a:r>
            <a:r>
              <a:rPr b="1" lang="ko" sz="1200"/>
              <a:t>물체</a:t>
            </a:r>
            <a:r>
              <a:rPr b="1" lang="ko" sz="1200">
                <a:solidFill>
                  <a:schemeClr val="accent2"/>
                </a:solidFill>
              </a:rPr>
              <a:t>/</a:t>
            </a:r>
            <a:r>
              <a:rPr b="1" lang="ko" sz="1200"/>
              <a:t>차선인식 후 주행</a:t>
            </a:r>
            <a:endParaRPr b="1" sz="1200"/>
          </a:p>
        </p:txBody>
      </p:sp>
      <p:sp>
        <p:nvSpPr>
          <p:cNvPr id="197" name="Google Shape;197;p36"/>
          <p:cNvSpPr txBox="1"/>
          <p:nvPr/>
        </p:nvSpPr>
        <p:spPr>
          <a:xfrm>
            <a:off x="4745125" y="3727788"/>
            <a:ext cx="41043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-"/>
            </a:pPr>
            <a:r>
              <a:rPr b="1" lang="ko" sz="1200">
                <a:solidFill>
                  <a:schemeClr val="accent1"/>
                </a:solidFill>
              </a:rPr>
              <a:t>SLAM</a:t>
            </a:r>
            <a:r>
              <a:rPr b="1" lang="ko" sz="1200"/>
              <a:t> 방식으로 지도를 작성한 후 네비게이션</a:t>
            </a:r>
            <a:endParaRPr b="1" sz="1200"/>
          </a:p>
        </p:txBody>
      </p:sp>
      <p:grpSp>
        <p:nvGrpSpPr>
          <p:cNvPr id="198" name="Google Shape;198;p36"/>
          <p:cNvGrpSpPr/>
          <p:nvPr/>
        </p:nvGrpSpPr>
        <p:grpSpPr>
          <a:xfrm>
            <a:off x="1" y="-12"/>
            <a:ext cx="684300" cy="684300"/>
            <a:chOff x="-1009524" y="987563"/>
            <a:chExt cx="684300" cy="684300"/>
          </a:xfrm>
        </p:grpSpPr>
        <p:sp>
          <p:nvSpPr>
            <p:cNvPr id="199" name="Google Shape;199;p36"/>
            <p:cNvSpPr/>
            <p:nvPr/>
          </p:nvSpPr>
          <p:spPr>
            <a:xfrm>
              <a:off x="-1009524" y="987563"/>
              <a:ext cx="684300" cy="684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6"/>
            <p:cNvSpPr txBox="1"/>
            <p:nvPr/>
          </p:nvSpPr>
          <p:spPr>
            <a:xfrm>
              <a:off x="-881721" y="1068119"/>
              <a:ext cx="428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800">
                  <a:solidFill>
                    <a:schemeClr val="accent2"/>
                  </a:solidFill>
                </a:rPr>
                <a:t>1</a:t>
              </a:r>
              <a:endPara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0" y="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2400"/>
              <a:t>프로젝트 진행사항 개요</a:t>
            </a:r>
            <a:endParaRPr sz="2400"/>
          </a:p>
        </p:txBody>
      </p:sp>
      <p:sp>
        <p:nvSpPr>
          <p:cNvPr id="206" name="Google Shape;206;p37"/>
          <p:cNvSpPr/>
          <p:nvPr/>
        </p:nvSpPr>
        <p:spPr>
          <a:xfrm>
            <a:off x="1" y="-12"/>
            <a:ext cx="684300" cy="684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127804" y="80544"/>
            <a:ext cx="42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accent2"/>
                </a:solidFill>
              </a:rPr>
              <a:t>2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37"/>
          <p:cNvGrpSpPr/>
          <p:nvPr/>
        </p:nvGrpSpPr>
        <p:grpSpPr>
          <a:xfrm>
            <a:off x="237506" y="1041647"/>
            <a:ext cx="8510320" cy="2155680"/>
            <a:chOff x="1110482" y="2293832"/>
            <a:chExt cx="10112072" cy="2880000"/>
          </a:xfrm>
        </p:grpSpPr>
        <p:sp>
          <p:nvSpPr>
            <p:cNvPr id="209" name="Google Shape;209;p37"/>
            <p:cNvSpPr/>
            <p:nvPr/>
          </p:nvSpPr>
          <p:spPr>
            <a:xfrm>
              <a:off x="1110482" y="2293832"/>
              <a:ext cx="2880000" cy="2880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/>
                <a:t>Module Test</a:t>
              </a:r>
              <a:endParaRPr b="1" sz="18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ㅡ&lt;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10" name="Google Shape;210;p37"/>
            <p:cNvSpPr/>
            <p:nvPr/>
          </p:nvSpPr>
          <p:spPr>
            <a:xfrm>
              <a:off x="4726518" y="2293832"/>
              <a:ext cx="2880000" cy="2880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/>
                <a:t>Alpha Version</a:t>
              </a:r>
              <a:endParaRPr b="1" sz="18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/>
                <a:t>환경구성</a:t>
              </a:r>
              <a:endParaRPr sz="1800"/>
            </a:p>
          </p:txBody>
        </p:sp>
        <p:sp>
          <p:nvSpPr>
            <p:cNvPr id="211" name="Google Shape;211;p37"/>
            <p:cNvSpPr/>
            <p:nvPr/>
          </p:nvSpPr>
          <p:spPr>
            <a:xfrm>
              <a:off x="8342554" y="2293832"/>
              <a:ext cx="2880000" cy="2880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/>
                <a:t>Module 결합</a:t>
              </a:r>
              <a:endParaRPr b="1" sz="1800"/>
            </a:p>
          </p:txBody>
        </p:sp>
      </p:grpSp>
      <p:grpSp>
        <p:nvGrpSpPr>
          <p:cNvPr id="212" name="Google Shape;212;p37"/>
          <p:cNvGrpSpPr/>
          <p:nvPr/>
        </p:nvGrpSpPr>
        <p:grpSpPr>
          <a:xfrm>
            <a:off x="237507" y="3357964"/>
            <a:ext cx="2290818" cy="1503455"/>
            <a:chOff x="1366982" y="4969164"/>
            <a:chExt cx="2290818" cy="1503455"/>
          </a:xfrm>
        </p:grpSpPr>
        <p:cxnSp>
          <p:nvCxnSpPr>
            <p:cNvPr id="213" name="Google Shape;213;p37"/>
            <p:cNvCxnSpPr/>
            <p:nvPr/>
          </p:nvCxnSpPr>
          <p:spPr>
            <a:xfrm>
              <a:off x="1366982" y="4969164"/>
              <a:ext cx="2290500" cy="0"/>
            </a:xfrm>
            <a:prstGeom prst="straightConnector1">
              <a:avLst/>
            </a:prstGeom>
            <a:noFill/>
            <a:ln cap="flat" cmpd="sng" w="57150">
              <a:solidFill>
                <a:srgbClr val="03AFB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4" name="Google Shape;214;p37"/>
            <p:cNvSpPr txBox="1"/>
            <p:nvPr/>
          </p:nvSpPr>
          <p:spPr>
            <a:xfrm>
              <a:off x="1367000" y="5129819"/>
              <a:ext cx="2290800" cy="13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050"/>
                <a:buChar char="-"/>
              </a:pPr>
              <a:r>
                <a:rPr b="1" lang="ko" sz="1050">
                  <a:solidFill>
                    <a:srgbClr val="3A3838"/>
                  </a:solidFill>
                </a:rPr>
                <a:t>ESC, Motor, IMU센서 </a:t>
              </a:r>
              <a:endParaRPr b="1" sz="1050">
                <a:solidFill>
                  <a:srgbClr val="3A3838"/>
                </a:solidFill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rgbClr val="3A3838"/>
                </a:solidFill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050"/>
                <a:buChar char="-"/>
              </a:pPr>
              <a:r>
                <a:rPr b="1" lang="ko" sz="1050">
                  <a:solidFill>
                    <a:srgbClr val="3A3838"/>
                  </a:solidFill>
                </a:rPr>
                <a:t>TX2, I2C ….</a:t>
              </a:r>
              <a:endParaRPr b="1" sz="1050">
                <a:solidFill>
                  <a:srgbClr val="3A3838"/>
                </a:solidFill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rgbClr val="3A3838"/>
                </a:solidFill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050"/>
                <a:buChar char="-"/>
              </a:pPr>
              <a:r>
                <a:rPr b="1" lang="ko" sz="1050">
                  <a:solidFill>
                    <a:srgbClr val="3A3838"/>
                  </a:solidFill>
                </a:rPr>
                <a:t>opencv library</a:t>
              </a:r>
              <a:endParaRPr b="1" sz="1050">
                <a:solidFill>
                  <a:srgbClr val="3A3838"/>
                </a:solidFill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50">
                <a:solidFill>
                  <a:srgbClr val="3A3838"/>
                </a:solidFill>
              </a:endParaRPr>
            </a:p>
            <a:p>
              <a:pPr indent="-295275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050"/>
                <a:buChar char="-"/>
              </a:pPr>
              <a:r>
                <a:rPr b="1" lang="ko" sz="1050">
                  <a:solidFill>
                    <a:srgbClr val="3A3838"/>
                  </a:solidFill>
                </a:rPr>
                <a:t>Lidar</a:t>
              </a:r>
              <a:endParaRPr b="1" sz="1050">
                <a:solidFill>
                  <a:srgbClr val="3A3838"/>
                </a:solidFill>
              </a:endParaRPr>
            </a:p>
          </p:txBody>
        </p:sp>
      </p:grpSp>
      <p:grpSp>
        <p:nvGrpSpPr>
          <p:cNvPr id="215" name="Google Shape;215;p37"/>
          <p:cNvGrpSpPr/>
          <p:nvPr/>
        </p:nvGrpSpPr>
        <p:grpSpPr>
          <a:xfrm>
            <a:off x="6457075" y="3357977"/>
            <a:ext cx="2290731" cy="1503593"/>
            <a:chOff x="1366982" y="4969164"/>
            <a:chExt cx="2290731" cy="1503593"/>
          </a:xfrm>
        </p:grpSpPr>
        <p:cxnSp>
          <p:nvCxnSpPr>
            <p:cNvPr id="216" name="Google Shape;216;p37"/>
            <p:cNvCxnSpPr/>
            <p:nvPr/>
          </p:nvCxnSpPr>
          <p:spPr>
            <a:xfrm>
              <a:off x="1366982" y="4969164"/>
              <a:ext cx="2290500" cy="0"/>
            </a:xfrm>
            <a:prstGeom prst="straightConnector1">
              <a:avLst/>
            </a:prstGeom>
            <a:noFill/>
            <a:ln cap="flat" cmpd="sng" w="57150">
              <a:solidFill>
                <a:srgbClr val="03AFB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7" name="Google Shape;217;p37"/>
            <p:cNvSpPr txBox="1"/>
            <p:nvPr/>
          </p:nvSpPr>
          <p:spPr>
            <a:xfrm>
              <a:off x="1367012" y="5734046"/>
              <a:ext cx="2290701" cy="738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37"/>
          <p:cNvGrpSpPr/>
          <p:nvPr/>
        </p:nvGrpSpPr>
        <p:grpSpPr>
          <a:xfrm>
            <a:off x="3347291" y="3357958"/>
            <a:ext cx="2290834" cy="1503666"/>
            <a:chOff x="1366982" y="4969164"/>
            <a:chExt cx="2290834" cy="1503666"/>
          </a:xfrm>
        </p:grpSpPr>
        <p:cxnSp>
          <p:nvCxnSpPr>
            <p:cNvPr id="219" name="Google Shape;219;p37"/>
            <p:cNvCxnSpPr/>
            <p:nvPr/>
          </p:nvCxnSpPr>
          <p:spPr>
            <a:xfrm>
              <a:off x="1366982" y="4969164"/>
              <a:ext cx="2290500" cy="0"/>
            </a:xfrm>
            <a:prstGeom prst="straightConnector1">
              <a:avLst/>
            </a:prstGeom>
            <a:noFill/>
            <a:ln cap="flat" cmpd="sng" w="57150">
              <a:solidFill>
                <a:srgbClr val="03AFB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0" name="Google Shape;220;p37"/>
            <p:cNvSpPr txBox="1"/>
            <p:nvPr/>
          </p:nvSpPr>
          <p:spPr>
            <a:xfrm>
              <a:off x="1367016" y="5050530"/>
              <a:ext cx="2290800" cy="14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SzPts val="1200"/>
                <a:buChar char="-"/>
              </a:pPr>
              <a:r>
                <a:rPr b="1" lang="ko" sz="1200"/>
                <a:t>Opencv 차선인식</a:t>
              </a:r>
              <a:endParaRPr b="1" sz="12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SzPts val="1200"/>
                <a:buChar char="-"/>
              </a:pPr>
              <a:r>
                <a:rPr b="1" lang="ko" sz="1200"/>
                <a:t>물체인식</a:t>
              </a:r>
              <a:endParaRPr b="1" sz="12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SzPts val="1200"/>
                <a:buChar char="-"/>
              </a:pPr>
              <a:r>
                <a:rPr b="1" lang="ko" sz="1200"/>
                <a:t>모터 컨트롤</a:t>
              </a:r>
              <a:endParaRPr b="1" sz="1200"/>
            </a:p>
          </p:txBody>
        </p:sp>
      </p:grpSp>
      <p:sp>
        <p:nvSpPr>
          <p:cNvPr id="221" name="Google Shape;221;p37"/>
          <p:cNvSpPr txBox="1"/>
          <p:nvPr/>
        </p:nvSpPr>
        <p:spPr>
          <a:xfrm>
            <a:off x="6457100" y="3518819"/>
            <a:ext cx="22908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Char char="-"/>
            </a:pPr>
            <a:r>
              <a:rPr b="1" lang="ko" sz="1200">
                <a:solidFill>
                  <a:srgbClr val="3A3838"/>
                </a:solidFill>
              </a:rPr>
              <a:t>Launch 파일을 </a:t>
            </a:r>
            <a:endParaRPr b="1" sz="1200">
              <a:solidFill>
                <a:srgbClr val="3A3838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A3838"/>
                </a:solidFill>
              </a:rPr>
              <a:t>각각 ROS에서 결합 및 연동.</a:t>
            </a:r>
            <a:r>
              <a:rPr b="1" lang="ko" sz="1200">
                <a:solidFill>
                  <a:srgbClr val="3A3838"/>
                </a:solidFill>
              </a:rPr>
              <a:t> </a:t>
            </a:r>
            <a:endParaRPr b="1" sz="1200">
              <a:solidFill>
                <a:srgbClr val="3A3838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A3838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A38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0" y="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2400"/>
              <a:t>프로젝트 진행사항</a:t>
            </a:r>
            <a:endParaRPr sz="2400"/>
          </a:p>
        </p:txBody>
      </p:sp>
      <p:sp>
        <p:nvSpPr>
          <p:cNvPr id="227" name="Google Shape;227;p38"/>
          <p:cNvSpPr/>
          <p:nvPr/>
        </p:nvSpPr>
        <p:spPr>
          <a:xfrm>
            <a:off x="1" y="-12"/>
            <a:ext cx="684300" cy="684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127804" y="80544"/>
            <a:ext cx="42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accent2"/>
                </a:solidFill>
              </a:rPr>
              <a:t>2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3535575" y="583000"/>
            <a:ext cx="2049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Module Test</a:t>
            </a:r>
            <a:endParaRPr b="1"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450" y="1135050"/>
            <a:ext cx="5734751" cy="26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/>
        </p:nvSpPr>
        <p:spPr>
          <a:xfrm>
            <a:off x="991525" y="3790500"/>
            <a:ext cx="5267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주소 :  </a:t>
            </a:r>
            <a:r>
              <a:rPr b="1" lang="ko"/>
              <a:t>github.com/jainovation/AI_CAR_PROJECT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0" y="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2400"/>
              <a:t>프로젝트 진행사항</a:t>
            </a:r>
            <a:endParaRPr sz="2400"/>
          </a:p>
        </p:txBody>
      </p:sp>
      <p:sp>
        <p:nvSpPr>
          <p:cNvPr id="237" name="Google Shape;237;p39"/>
          <p:cNvSpPr/>
          <p:nvPr/>
        </p:nvSpPr>
        <p:spPr>
          <a:xfrm>
            <a:off x="1" y="-12"/>
            <a:ext cx="684300" cy="684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9"/>
          <p:cNvSpPr txBox="1"/>
          <p:nvPr/>
        </p:nvSpPr>
        <p:spPr>
          <a:xfrm>
            <a:off x="127804" y="80544"/>
            <a:ext cx="42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accent2"/>
                </a:solidFill>
              </a:rPr>
              <a:t>2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6076350" y="114000"/>
            <a:ext cx="2049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Alpha version 환경구성</a:t>
            </a:r>
            <a:endParaRPr/>
          </a:p>
        </p:txBody>
      </p:sp>
      <p:sp>
        <p:nvSpPr>
          <p:cNvPr id="240" name="Google Shape;240;p39"/>
          <p:cNvSpPr txBox="1"/>
          <p:nvPr/>
        </p:nvSpPr>
        <p:spPr>
          <a:xfrm>
            <a:off x="61975" y="877875"/>
            <a:ext cx="1806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&lt;Opencv 차선인식&gt;</a:t>
            </a:r>
            <a:endParaRPr/>
          </a:p>
        </p:txBody>
      </p:sp>
      <p:sp>
        <p:nvSpPr>
          <p:cNvPr id="241" name="Google Shape;241;p39"/>
          <p:cNvSpPr txBox="1"/>
          <p:nvPr/>
        </p:nvSpPr>
        <p:spPr>
          <a:xfrm>
            <a:off x="61975" y="2798975"/>
            <a:ext cx="18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&lt;Object Detection&gt;</a:t>
            </a:r>
            <a:endParaRPr/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22" y="1030400"/>
            <a:ext cx="2452675" cy="16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226" y="1030400"/>
            <a:ext cx="3098601" cy="18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9325" y="3012400"/>
            <a:ext cx="5802499" cy="19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0" y="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2400"/>
              <a:t>프로젝트 진행사항</a:t>
            </a:r>
            <a:endParaRPr sz="2400"/>
          </a:p>
        </p:txBody>
      </p:sp>
      <p:sp>
        <p:nvSpPr>
          <p:cNvPr id="250" name="Google Shape;250;p40"/>
          <p:cNvSpPr/>
          <p:nvPr/>
        </p:nvSpPr>
        <p:spPr>
          <a:xfrm>
            <a:off x="1" y="-12"/>
            <a:ext cx="684300" cy="684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127804" y="80544"/>
            <a:ext cx="42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accent2"/>
                </a:solidFill>
              </a:rPr>
              <a:t>2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3535575" y="583000"/>
            <a:ext cx="2049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Module 결합</a:t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9000"/>
            <a:ext cx="8839198" cy="32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0" y="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 sz="2400"/>
              <a:t>프로젝트 보완해야할 점</a:t>
            </a:r>
            <a:endParaRPr sz="2400"/>
          </a:p>
        </p:txBody>
      </p:sp>
      <p:sp>
        <p:nvSpPr>
          <p:cNvPr id="259" name="Google Shape;259;p41"/>
          <p:cNvSpPr/>
          <p:nvPr/>
        </p:nvSpPr>
        <p:spPr>
          <a:xfrm>
            <a:off x="1" y="-12"/>
            <a:ext cx="684300" cy="6843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127804" y="80544"/>
            <a:ext cx="42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accent2"/>
                </a:solidFill>
              </a:rPr>
              <a:t>3</a:t>
            </a:r>
            <a:endParaRPr b="1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1"/>
          <p:cNvSpPr/>
          <p:nvPr/>
        </p:nvSpPr>
        <p:spPr>
          <a:xfrm>
            <a:off x="805600" y="1012201"/>
            <a:ext cx="3740100" cy="354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41"/>
          <p:cNvGrpSpPr/>
          <p:nvPr/>
        </p:nvGrpSpPr>
        <p:grpSpPr>
          <a:xfrm>
            <a:off x="1153002" y="1237697"/>
            <a:ext cx="3027589" cy="3037126"/>
            <a:chOff x="806611" y="1691720"/>
            <a:chExt cx="4563746" cy="4033368"/>
          </a:xfrm>
        </p:grpSpPr>
        <p:pic>
          <p:nvPicPr>
            <p:cNvPr id="263" name="Google Shape;263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6611" y="3625293"/>
              <a:ext cx="2099795" cy="2099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53727" y="3666876"/>
              <a:ext cx="2016630" cy="20166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41"/>
            <p:cNvSpPr/>
            <p:nvPr/>
          </p:nvSpPr>
          <p:spPr>
            <a:xfrm>
              <a:off x="1701060" y="1691720"/>
              <a:ext cx="2410800" cy="1615200"/>
            </a:xfrm>
            <a:prstGeom prst="wedgeRoundRectCallout">
              <a:avLst>
                <a:gd fmla="val -28113" name="adj1"/>
                <a:gd fmla="val 71650" name="adj2"/>
                <a:gd fmla="val 16667" name="adj3"/>
              </a:avLst>
            </a:prstGeom>
            <a:solidFill>
              <a:srgbClr val="9BDB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IMU 사용방법이 궁금해요!!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41"/>
          <p:cNvGrpSpPr/>
          <p:nvPr/>
        </p:nvGrpSpPr>
        <p:grpSpPr>
          <a:xfrm>
            <a:off x="5065468" y="1237697"/>
            <a:ext cx="3027589" cy="3037126"/>
            <a:chOff x="806611" y="1691720"/>
            <a:chExt cx="4563746" cy="4033368"/>
          </a:xfrm>
        </p:grpSpPr>
        <p:pic>
          <p:nvPicPr>
            <p:cNvPr id="267" name="Google Shape;267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6611" y="3625293"/>
              <a:ext cx="2099795" cy="2099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53727" y="3666876"/>
              <a:ext cx="2016630" cy="20166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Google Shape;269;p41"/>
            <p:cNvSpPr/>
            <p:nvPr/>
          </p:nvSpPr>
          <p:spPr>
            <a:xfrm>
              <a:off x="1701060" y="1691720"/>
              <a:ext cx="2410800" cy="1615200"/>
            </a:xfrm>
            <a:prstGeom prst="wedgeRoundRectCallout">
              <a:avLst>
                <a:gd fmla="val 32041" name="adj1"/>
                <a:gd fmla="val 74509" name="adj2"/>
                <a:gd fmla="val 16667" name="adj3"/>
              </a:avLst>
            </a:prstGeom>
            <a:solidFill>
              <a:srgbClr val="9BDB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</a:rPr>
                <a:t>SLAM에서 너무 막힙니다!!</a:t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41"/>
          <p:cNvSpPr txBox="1"/>
          <p:nvPr/>
        </p:nvSpPr>
        <p:spPr>
          <a:xfrm>
            <a:off x="4451500" y="4709700"/>
            <a:ext cx="4692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전원 문제 발생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0" y="21057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ko"/>
              <a:t>Thank you</a:t>
            </a:r>
            <a:endParaRPr/>
          </a:p>
        </p:txBody>
      </p:sp>
      <p:sp>
        <p:nvSpPr>
          <p:cNvPr id="276" name="Google Shape;276;p42"/>
          <p:cNvSpPr txBox="1"/>
          <p:nvPr>
            <p:ph idx="2" type="body"/>
          </p:nvPr>
        </p:nvSpPr>
        <p:spPr>
          <a:xfrm>
            <a:off x="2" y="3114408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ko" sz="3000"/>
              <a:t>Q&amp;A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0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0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