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79145864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2987040" y="254000"/>
            <a:ext cx="708660" cy="6018530"/>
            <a:chOff x="2987040" y="254000"/>
            <a:chExt cx="708660" cy="6018530"/>
          </a:xfrm>
        </p:grpSpPr>
        <p:cxnSp>
          <p:nvCxnSpPr>
            <p:cNvPr id="3" name="도형 2"/>
            <p:cNvCxnSpPr/>
            <p:nvPr/>
          </p:nvCxnSpPr>
          <p:spPr>
            <a:xfrm rot="0">
              <a:off x="2996565" y="4225290"/>
              <a:ext cx="635" cy="2047240"/>
            </a:xfrm>
            <a:prstGeom prst="line"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도형 3"/>
            <p:cNvCxnSpPr/>
            <p:nvPr/>
          </p:nvCxnSpPr>
          <p:spPr>
            <a:xfrm rot="0">
              <a:off x="3693795" y="254000"/>
              <a:ext cx="635" cy="2047240"/>
            </a:xfrm>
            <a:prstGeom prst="line"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도형 5"/>
            <p:cNvSpPr>
              <a:spLocks/>
            </p:cNvSpPr>
            <p:nvPr/>
          </p:nvSpPr>
          <p:spPr>
            <a:xfrm rot="10800000">
              <a:off x="2987040" y="2279015"/>
              <a:ext cx="708660" cy="2002790"/>
            </a:xfrm>
            <a:custGeom>
              <a:gdLst>
                <a:gd fmla="*/ 0 w 1116" name="TX0"/>
                <a:gd fmla="*/ 3153 h 3154" name="TY0"/>
                <a:gd fmla="*/ 209 w 1116" name="TX1"/>
                <a:gd fmla="*/ 1916 h 3154" name="TY1"/>
                <a:gd fmla="*/ 506 w 1116" name="TX2"/>
                <a:gd fmla="*/ 1480 h 3154" name="TY2"/>
                <a:gd fmla="*/ 871 w 1116" name="TX3"/>
                <a:gd fmla="*/ 940 h 3154" name="TY3"/>
                <a:gd fmla="*/ 1115 w 1116" name="TX4"/>
                <a:gd fmla="*/ 0 h 3154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16" h="3154">
                  <a:moveTo>
                    <a:pt x="0" y="3153"/>
                  </a:moveTo>
                  <a:cubicBezTo>
                    <a:pt x="53" y="2665"/>
                    <a:pt x="122" y="2195"/>
                    <a:pt x="209" y="1916"/>
                  </a:cubicBezTo>
                  <a:cubicBezTo>
                    <a:pt x="296" y="1637"/>
                    <a:pt x="384" y="1637"/>
                    <a:pt x="506" y="1480"/>
                  </a:cubicBezTo>
                  <a:cubicBezTo>
                    <a:pt x="627" y="1324"/>
                    <a:pt x="767" y="1184"/>
                    <a:pt x="871" y="940"/>
                  </a:cubicBezTo>
                  <a:cubicBezTo>
                    <a:pt x="976" y="697"/>
                    <a:pt x="1046" y="348"/>
                    <a:pt x="1115" y="0"/>
                  </a:cubicBezTo>
                </a:path>
              </a:pathLst>
            </a:custGeom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4293235" y="254000"/>
            <a:ext cx="708660" cy="6018530"/>
            <a:chOff x="4293235" y="254000"/>
            <a:chExt cx="708660" cy="6018530"/>
          </a:xfrm>
        </p:grpSpPr>
        <p:cxnSp>
          <p:nvCxnSpPr>
            <p:cNvPr id="9" name="도형 8"/>
            <p:cNvCxnSpPr/>
            <p:nvPr/>
          </p:nvCxnSpPr>
          <p:spPr>
            <a:xfrm rot="0">
              <a:off x="4302760" y="4225290"/>
              <a:ext cx="635" cy="2047240"/>
            </a:xfrm>
            <a:prstGeom prst="line"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9"/>
            <p:cNvCxnSpPr/>
            <p:nvPr/>
          </p:nvCxnSpPr>
          <p:spPr>
            <a:xfrm rot="0">
              <a:off x="4999990" y="254000"/>
              <a:ext cx="635" cy="2047240"/>
            </a:xfrm>
            <a:prstGeom prst="line"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도형 10"/>
            <p:cNvSpPr>
              <a:spLocks/>
            </p:cNvSpPr>
            <p:nvPr/>
          </p:nvSpPr>
          <p:spPr>
            <a:xfrm rot="10800000">
              <a:off x="4293235" y="2279015"/>
              <a:ext cx="708660" cy="2002790"/>
            </a:xfrm>
            <a:custGeom>
              <a:gdLst>
                <a:gd fmla="*/ 0 w 1116" name="TX0"/>
                <a:gd fmla="*/ 3153 h 3154" name="TY0"/>
                <a:gd fmla="*/ 209 w 1116" name="TX1"/>
                <a:gd fmla="*/ 1916 h 3154" name="TY1"/>
                <a:gd fmla="*/ 506 w 1116" name="TX2"/>
                <a:gd fmla="*/ 1480 h 3154" name="TY2"/>
                <a:gd fmla="*/ 871 w 1116" name="TX3"/>
                <a:gd fmla="*/ 940 h 3154" name="TY3"/>
                <a:gd fmla="*/ 1115 w 1116" name="TX4"/>
                <a:gd fmla="*/ 0 h 3154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16" h="3154">
                  <a:moveTo>
                    <a:pt x="0" y="3153"/>
                  </a:moveTo>
                  <a:cubicBezTo>
                    <a:pt x="53" y="2665"/>
                    <a:pt x="122" y="2195"/>
                    <a:pt x="209" y="1916"/>
                  </a:cubicBezTo>
                  <a:cubicBezTo>
                    <a:pt x="296" y="1637"/>
                    <a:pt x="384" y="1637"/>
                    <a:pt x="506" y="1480"/>
                  </a:cubicBezTo>
                  <a:cubicBezTo>
                    <a:pt x="627" y="1324"/>
                    <a:pt x="767" y="1184"/>
                    <a:pt x="871" y="940"/>
                  </a:cubicBezTo>
                  <a:cubicBezTo>
                    <a:pt x="976" y="697"/>
                    <a:pt x="1046" y="348"/>
                    <a:pt x="1115" y="0"/>
                  </a:cubicBezTo>
                </a:path>
              </a:pathLst>
            </a:custGeom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60165" y="333375"/>
            <a:ext cx="963930" cy="8064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1866265" y="144843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Bird-Eye view 변환(ROI)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866265" y="54292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영상 입력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855470" y="235521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하얀색 검출</a:t>
            </a:r>
            <a:r>
              <a:rPr sz="1400">
                <a:latin typeface="맑은 고딕" charset="0"/>
                <a:ea typeface="맑은 고딕" charset="0"/>
              </a:rPr>
              <a:t> (HLS)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855470" y="327215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모폴로지 연산(침식/팽창)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1855470" y="416496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Edge 검출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CannyEdge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858645" y="507809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Hough 변환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661535" y="194119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차선 기울기 비례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Heading Point 추정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6907530" y="3161030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영상 중심 - Heading Point 간 차이 계산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6915150" y="636270"/>
            <a:ext cx="1918335" cy="66230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차선 구분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181465" y="194119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두 차선 중심점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(Heading Point)계산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>
            <a:stCxn id="28" idx="2"/>
            <a:endCxn id="29" idx="0"/>
          </p:cNvCxnSpPr>
          <p:nvPr/>
        </p:nvCxnSpPr>
        <p:spPr>
          <a:xfrm rot="16200000" flipH="1">
            <a:off x="8678545" y="493395"/>
            <a:ext cx="643890" cy="2252980"/>
          </a:xfrm>
          <a:prstGeom prst="bentConnector3">
            <a:avLst>
              <a:gd name="adj1" fmla="val 49847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10800000" flipV="1">
            <a:off x="5606415" y="1619250"/>
            <a:ext cx="2479675" cy="322580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5598160" y="1322705"/>
            <a:ext cx="119634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차선 한개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9366250" y="1322705"/>
            <a:ext cx="119634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차선 두개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6915785" y="194119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영상 중심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Heading Point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>
            <a:stCxn id="28" idx="2"/>
            <a:endCxn id="34" idx="0"/>
          </p:cNvCxnSpPr>
          <p:nvPr/>
        </p:nvCxnSpPr>
        <p:spPr>
          <a:xfrm rot="0" flipH="1">
            <a:off x="7860665" y="1297940"/>
            <a:ext cx="13970" cy="643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>
            <a:spLocks/>
          </p:cNvSpPr>
          <p:nvPr/>
        </p:nvSpPr>
        <p:spPr>
          <a:xfrm rot="0">
            <a:off x="7810500" y="1661160"/>
            <a:ext cx="119634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차선 없음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36"/>
          <p:cNvCxnSpPr>
            <a:stCxn id="12" idx="2"/>
            <a:endCxn id="13" idx="0"/>
          </p:cNvCxnSpPr>
          <p:nvPr/>
        </p:nvCxnSpPr>
        <p:spPr>
          <a:xfrm rot="16200000" flipH="1">
            <a:off x="6381750" y="1691005"/>
            <a:ext cx="695325" cy="2246630"/>
          </a:xfrm>
          <a:prstGeom prst="bentConnector3">
            <a:avLst>
              <a:gd name="adj1" fmla="val 49894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>
            <a:stCxn id="13" idx="0"/>
            <a:endCxn id="34" idx="2"/>
          </p:cNvCxnSpPr>
          <p:nvPr/>
        </p:nvCxnSpPr>
        <p:spPr>
          <a:xfrm rot="0" flipV="1">
            <a:off x="7852410" y="2466340"/>
            <a:ext cx="8890" cy="6953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13" idx="0"/>
            <a:endCxn id="29" idx="2"/>
          </p:cNvCxnSpPr>
          <p:nvPr/>
        </p:nvCxnSpPr>
        <p:spPr>
          <a:xfrm rot="5400000" flipH="1" flipV="1">
            <a:off x="8641715" y="1677035"/>
            <a:ext cx="695325" cy="2274570"/>
          </a:xfrm>
          <a:prstGeom prst="bentConnector3">
            <a:avLst>
              <a:gd name="adj1" fmla="val 49986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 rot="0">
            <a:off x="2811145" y="1068070"/>
            <a:ext cx="635" cy="3810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rot="0" flipH="1">
            <a:off x="2800350" y="1973580"/>
            <a:ext cx="11430" cy="382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 rot="0">
            <a:off x="2800350" y="2880360"/>
            <a:ext cx="635" cy="392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/>
          <p:nvPr/>
        </p:nvCxnSpPr>
        <p:spPr>
          <a:xfrm rot="0">
            <a:off x="2800350" y="3797300"/>
            <a:ext cx="635" cy="368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rot="0">
            <a:off x="2800350" y="4690110"/>
            <a:ext cx="3810" cy="3886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11" idx="2"/>
            <a:endCxn id="28" idx="0"/>
          </p:cNvCxnSpPr>
          <p:nvPr/>
        </p:nvCxnSpPr>
        <p:spPr>
          <a:xfrm rot="5400000" flipH="1" flipV="1">
            <a:off x="2854960" y="584835"/>
            <a:ext cx="4967605" cy="5071110"/>
          </a:xfrm>
          <a:prstGeom prst="bentConnector5">
            <a:avLst>
              <a:gd name="adj1" fmla="val -5111"/>
              <a:gd name="adj2" fmla="val 30491"/>
              <a:gd name="adj3" fmla="val 10511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45"/>
          <p:cNvSpPr>
            <a:spLocks/>
          </p:cNvSpPr>
          <p:nvPr/>
        </p:nvSpPr>
        <p:spPr>
          <a:xfrm rot="0">
            <a:off x="6915785" y="418528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차이 x 비례상수(Kp)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46"/>
          <p:cNvCxnSpPr>
            <a:stCxn id="13" idx="2"/>
            <a:endCxn id="46" idx="0"/>
          </p:cNvCxnSpPr>
          <p:nvPr/>
        </p:nvCxnSpPr>
        <p:spPr>
          <a:xfrm rot="0">
            <a:off x="7852410" y="3686175"/>
            <a:ext cx="8890" cy="4997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47"/>
          <p:cNvSpPr>
            <a:spLocks/>
          </p:cNvSpPr>
          <p:nvPr/>
        </p:nvSpPr>
        <p:spPr>
          <a:xfrm rot="0">
            <a:off x="6903085" y="5093335"/>
            <a:ext cx="1890394" cy="52578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조향각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>
            <a:stCxn id="46" idx="2"/>
            <a:endCxn id="48" idx="0"/>
          </p:cNvCxnSpPr>
          <p:nvPr/>
        </p:nvCxnSpPr>
        <p:spPr>
          <a:xfrm rot="0" flipH="1">
            <a:off x="7847965" y="4710430"/>
            <a:ext cx="13335" cy="3835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49"/>
          <p:cNvSpPr txBox="1">
            <a:spLocks/>
          </p:cNvSpPr>
          <p:nvPr/>
        </p:nvSpPr>
        <p:spPr>
          <a:xfrm rot="0">
            <a:off x="8845550" y="4272915"/>
            <a:ext cx="14738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P</a:t>
            </a:r>
            <a:r>
              <a:rPr sz="1200">
                <a:latin typeface="맑은 고딕" charset="0"/>
                <a:ea typeface="맑은 고딕" charset="0"/>
              </a:rPr>
              <a:t>제어(비례 제어)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kkdjh0</dc:creator>
  <cp:lastModifiedBy>kkdjh0</cp:lastModifiedBy>
  <dc:title>PowerPoint 프레젠테이션</dc:title>
</cp:coreProperties>
</file>